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6" r:id="rId2"/>
    <p:sldId id="261" r:id="rId3"/>
    <p:sldId id="292" r:id="rId4"/>
    <p:sldId id="291" r:id="rId5"/>
    <p:sldId id="293" r:id="rId6"/>
    <p:sldId id="294" r:id="rId7"/>
    <p:sldId id="289" r:id="rId8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60"/>
  </p:normalViewPr>
  <p:slideViewPr>
    <p:cSldViewPr snapToGrid="0">
      <p:cViewPr varScale="1">
        <p:scale>
          <a:sx n="56" d="100"/>
          <a:sy n="56" d="100"/>
        </p:scale>
        <p:origin x="1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F1AAD35-C630-4B50-81BD-452383E159B7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1CE911B-7EF1-41EF-A2A1-86871202D1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118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7F4357-73DF-4891-B63D-64C8733A8C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040DE94-4E7D-4F94-B1AC-7B5EEEDB3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704900-EB8B-4DDA-AF22-FDDD092E8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4AA78A-FB3C-4110-BD41-C143C30C4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5DD0B1-7681-4256-A0CB-5CBC23229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800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7907FA-E982-49C4-ACD6-8459EC672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9BDDB1E-5909-4F80-93A0-008D8F845F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91E87B-4AAD-4FD1-9F9D-B085426EC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EBAFF9-DFB8-470A-BF7D-42ABB9A1E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B50528-628F-4F62-91D6-5FA520FD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32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DD73478-C293-4ED7-8301-FA9C6DC814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FC5B39A-9865-44B9-84AB-92019CCA4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EF4575-07AA-4F2A-AB4C-D943B8E00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FBE523-4005-4D54-8E94-A2780C4D0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78E919-FAC6-43EB-A102-20AAC41D0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88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F2984E-BC81-4830-9068-14F6602EE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5FA676-BA84-4B85-A6E7-7773B99E2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C77F6F-67B3-40A6-8AB4-23EE3BC6A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2BF451-ECA1-45BA-B045-7D1566288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93E470-003A-476E-B98C-B2702C48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70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F7D1EE-5982-4C4B-B068-80C939A5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9D0734-67E5-4C3E-88D0-69F20D5D9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2C676B-0BCD-4E44-9343-C4E67995F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1A26FF-1741-44E1-BEE9-F1CB5A2A7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6161E3-99D9-4680-B179-91B4D9A81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1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6BA8F1-9C32-48F3-A4CD-0E0AB0D3A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984C35-07C9-48FB-A2CA-C6408CCC38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3BDA952-1E74-404C-90C3-6D6B9ED08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9DE0A2-943F-478C-9327-ED21FFF14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17C602-F023-496B-81B7-933AD58A5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7B1F4A-BA81-453E-A7E1-EC1E28BEE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29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30897C-AF02-4434-9BB8-B28485451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D2D581-FEBC-4665-86BD-0D2726C66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DEFAFA-BDDD-4589-A800-D70576547D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6123E62-33D5-49EC-94D8-A20BFD95D4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4E0217D-AEE0-4922-8864-DFC2FC9E4A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5A0897E-4CE2-40A8-99EB-6E735C3A1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7AB906B-DA5B-4568-B80A-FDBA35FA4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62005CA-55E5-4F31-85C8-1626C4BCB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87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8509E5-78E6-4805-8C83-B98D35DE6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18C7FFC-791D-452B-93EC-B39029155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9624E59-DD0D-43E3-9FAD-5DC077D09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5FEB8B7-F0DE-4954-8450-20C3FA477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75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EB6716F-E8E1-454B-B01A-4727093CB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EA4661D-14CB-42B4-B83C-3486F3285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9876887-5814-4FA3-9A0E-639F33A0D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266A01-B94C-4AC7-81D6-3394F7A89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95746C-4F9C-4590-83B8-CD07D24B3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61F6E7A-FFE4-4F10-BE2C-93C016AF8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6CD451-3A7C-44B4-9DCA-C215D5F81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C90895-6366-44C5-9611-EB8CBFE33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1ADADC-5F71-45D6-8607-4719848D9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54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EF207D-7F83-4067-90FB-65A019061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7662DF5-7CD7-4F38-A21C-39D0E77300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9371B0-577D-4799-865C-8A99436AF5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876AC9-4357-410A-B00B-6D5B324EC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884272-B89B-431E-BDD0-01C825AD0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DAE4A0-DDCC-4B90-B73B-215FABDE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08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8F0E9AF-1DED-41EE-B6E4-25B9D7F42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C7FB86A-30D5-4835-A20E-2AE86B306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AAE6B2-D082-4314-8231-8030ED03A7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74C38-29B1-4411-89C3-8EE586F92BDD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B5F647-0DCA-40E6-A5A9-2F70A52E5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3EDE5A-3EB3-4201-863F-F8347C40E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18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3C4B30C-BDFA-41A7-8892-9E5EDC609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D6861E7-291C-44ED-83A2-3A856B690C6C}"/>
              </a:ext>
            </a:extLst>
          </p:cNvPr>
          <p:cNvSpPr txBox="1"/>
          <p:nvPr/>
        </p:nvSpPr>
        <p:spPr>
          <a:xfrm>
            <a:off x="895486" y="1046754"/>
            <a:ext cx="10554364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Calibri" panose="020F0502020204030204" pitchFamily="34" charset="0"/>
              </a:rPr>
              <a:t>16th Meeting of DR/BDS/DUMP group</a:t>
            </a:r>
          </a:p>
          <a:p>
            <a:r>
              <a:rPr kumimoji="1" lang="ja-JP" altLang="en-US" dirty="0">
                <a:latin typeface="Calibri" panose="020F0502020204030204" pitchFamily="34" charset="0"/>
              </a:rPr>
              <a:t> </a:t>
            </a:r>
            <a:r>
              <a:rPr kumimoji="1" lang="en-US" altLang="ja-JP" dirty="0">
                <a:latin typeface="Calibri" panose="020F0502020204030204" pitchFamily="34" charset="0"/>
              </a:rPr>
              <a:t>Date : 2021/06/09 (Wed)</a:t>
            </a:r>
          </a:p>
          <a:p>
            <a:r>
              <a:rPr lang="en-US" altLang="ja-JP" dirty="0">
                <a:latin typeface="Calibri" panose="020F0502020204030204" pitchFamily="34" charset="0"/>
              </a:rPr>
              <a:t> </a:t>
            </a:r>
            <a:r>
              <a:rPr lang="en-US" altLang="ja-JP" sz="1800" dirty="0">
                <a:effectLst/>
                <a:latin typeface="Calibri" panose="020F0502020204030204" pitchFamily="34" charset="0"/>
              </a:rPr>
              <a:t>Attendees : Philip Burrows</a:t>
            </a:r>
            <a:r>
              <a:rPr lang="en-US" altLang="ja-JP" sz="1800" dirty="0">
                <a:latin typeface="Calibri" panose="020F0502020204030204" pitchFamily="34" charset="0"/>
              </a:rPr>
              <a:t>, </a:t>
            </a:r>
            <a:r>
              <a:rPr lang="en-US" altLang="ja-JP" dirty="0">
                <a:latin typeface="Calibri" panose="020F0502020204030204" pitchFamily="34" charset="0"/>
              </a:rPr>
              <a:t>Andy Lankford, Thomas Markiewicz, Miguel </a:t>
            </a:r>
            <a:r>
              <a:rPr lang="en-US" altLang="ja-JP" dirty="0" err="1">
                <a:latin typeface="Calibri" panose="020F0502020204030204" pitchFamily="34" charset="0"/>
              </a:rPr>
              <a:t>Magan</a:t>
            </a:r>
            <a:r>
              <a:rPr lang="en-US" altLang="ja-JP" dirty="0">
                <a:latin typeface="Calibri" panose="020F0502020204030204" pitchFamily="34" charset="0"/>
              </a:rPr>
              <a:t>, Shin </a:t>
            </a:r>
            <a:r>
              <a:rPr lang="en-US" altLang="ja-JP" dirty="0" err="1">
                <a:latin typeface="Calibri" panose="020F0502020204030204" pitchFamily="34" charset="0"/>
              </a:rPr>
              <a:t>Michizono</a:t>
            </a:r>
            <a:r>
              <a:rPr lang="en-US" altLang="ja-JP" dirty="0">
                <a:latin typeface="Calibri" panose="020F0502020204030204" pitchFamily="34" charset="0"/>
              </a:rPr>
              <a:t>, Kiyoshi Kubo, </a:t>
            </a:r>
          </a:p>
          <a:p>
            <a:r>
              <a:rPr lang="en-US" altLang="ja-JP" dirty="0">
                <a:effectLst/>
                <a:latin typeface="Calibri" panose="020F0502020204030204" pitchFamily="34" charset="0"/>
              </a:rPr>
              <a:t>	Toshiyuki Okugi, , I</a:t>
            </a:r>
            <a:r>
              <a:rPr lang="en-US" altLang="ja-JP" dirty="0">
                <a:latin typeface="Calibri" panose="020F0502020204030204" pitchFamily="34" charset="0"/>
              </a:rPr>
              <a:t>van </a:t>
            </a:r>
            <a:r>
              <a:rPr lang="en-US" altLang="ja-JP" dirty="0" err="1">
                <a:latin typeface="Calibri" panose="020F0502020204030204" pitchFamily="34" charset="0"/>
              </a:rPr>
              <a:t>Podadera</a:t>
            </a:r>
            <a:r>
              <a:rPr lang="en-US" altLang="ja-JP" dirty="0">
                <a:latin typeface="Calibri" panose="020F0502020204030204" pitchFamily="34" charset="0"/>
              </a:rPr>
              <a:t> , </a:t>
            </a:r>
            <a:r>
              <a:rPr lang="en-US" altLang="ja-JP" dirty="0">
                <a:effectLst/>
                <a:latin typeface="Calibri" panose="020F0502020204030204" pitchFamily="34" charset="0"/>
              </a:rPr>
              <a:t>Soren </a:t>
            </a:r>
            <a:r>
              <a:rPr lang="en-US" altLang="ja-JP" dirty="0" err="1">
                <a:effectLst/>
                <a:latin typeface="Calibri" panose="020F0502020204030204" pitchFamily="34" charset="0"/>
              </a:rPr>
              <a:t>Prestemon</a:t>
            </a:r>
            <a:r>
              <a:rPr lang="en-US" altLang="ja-JP" dirty="0">
                <a:effectLst/>
                <a:latin typeface="Calibri" panose="020F0502020204030204" pitchFamily="34" charset="0"/>
              </a:rPr>
              <a:t>, </a:t>
            </a:r>
            <a:r>
              <a:rPr lang="en-US" altLang="ja-JP" dirty="0">
                <a:latin typeface="Calibri" panose="020F0502020204030204" pitchFamily="34" charset="0"/>
              </a:rPr>
              <a:t>Robert Ryne, Nikolay </a:t>
            </a:r>
            <a:r>
              <a:rPr lang="en-US" altLang="ja-JP" dirty="0" err="1">
                <a:latin typeface="Calibri" panose="020F0502020204030204" pitchFamily="34" charset="0"/>
              </a:rPr>
              <a:t>Solyak</a:t>
            </a:r>
            <a:r>
              <a:rPr lang="en-US" altLang="ja-JP" dirty="0">
                <a:latin typeface="Calibri" panose="020F0502020204030204" pitchFamily="34" charset="0"/>
              </a:rPr>
              <a:t>,</a:t>
            </a:r>
            <a:r>
              <a:rPr lang="en-US" altLang="ja-JP" dirty="0">
                <a:effectLst/>
                <a:latin typeface="Calibri" panose="020F0502020204030204" pitchFamily="34" charset="0"/>
              </a:rPr>
              <a:t> Ben Shephard, </a:t>
            </a:r>
          </a:p>
          <a:p>
            <a:r>
              <a:rPr lang="en-US" altLang="ja-JP" dirty="0">
                <a:latin typeface="Calibri" panose="020F0502020204030204" pitchFamily="34" charset="0"/>
              </a:rPr>
              <a:t>	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Nobuhiro</a:t>
            </a:r>
            <a:r>
              <a:rPr lang="en-US" altLang="ja-JP" sz="1800" dirty="0">
                <a:effectLst/>
                <a:latin typeface="Calibri" panose="020F0502020204030204" pitchFamily="34" charset="0"/>
              </a:rPr>
              <a:t>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Terunuma</a:t>
            </a:r>
            <a:r>
              <a:rPr lang="en-US" altLang="ja-JP" sz="1800" dirty="0">
                <a:latin typeface="Calibri" panose="020F0502020204030204" pitchFamily="34" charset="0"/>
              </a:rPr>
              <a:t>, Jean-Luc </a:t>
            </a:r>
            <a:r>
              <a:rPr lang="en-US" altLang="ja-JP" sz="1800" dirty="0" err="1">
                <a:latin typeface="Calibri" panose="020F0502020204030204" pitchFamily="34" charset="0"/>
              </a:rPr>
              <a:t>Vay</a:t>
            </a:r>
            <a:r>
              <a:rPr lang="en-US" altLang="ja-JP" sz="1800" dirty="0">
                <a:latin typeface="Calibri" panose="020F0502020204030204" pitchFamily="34" charset="0"/>
              </a:rPr>
              <a:t>, Glen White, Kaoru </a:t>
            </a:r>
            <a:r>
              <a:rPr lang="en-US" altLang="ja-JP" sz="1800" dirty="0" err="1">
                <a:latin typeface="Calibri" panose="020F0502020204030204" pitchFamily="34" charset="0"/>
              </a:rPr>
              <a:t>Yokoya</a:t>
            </a:r>
            <a:r>
              <a:rPr lang="en-US" altLang="ja-JP" sz="1800" dirty="0">
                <a:latin typeface="Calibri" panose="020F0502020204030204" pitchFamily="34" charset="0"/>
              </a:rPr>
              <a:t> , Mikhail </a:t>
            </a:r>
            <a:r>
              <a:rPr lang="en-US" altLang="ja-JP" sz="1800" dirty="0" err="1">
                <a:latin typeface="Calibri" panose="020F0502020204030204" pitchFamily="34" charset="0"/>
              </a:rPr>
              <a:t>Zobov</a:t>
            </a:r>
            <a:endParaRPr lang="en-US" altLang="ja-JP" sz="1800" dirty="0">
              <a:effectLst/>
              <a:latin typeface="Calibri" panose="020F0502020204030204" pitchFamily="34" charset="0"/>
            </a:endParaRPr>
          </a:p>
          <a:p>
            <a:endParaRPr lang="en-US" altLang="ja-JP" b="1" dirty="0">
              <a:latin typeface="Calibri" panose="020F0502020204030204" pitchFamily="34" charset="0"/>
            </a:endParaRPr>
          </a:p>
          <a:p>
            <a:r>
              <a:rPr lang="en-US" altLang="ja-JP" dirty="0">
                <a:latin typeface="Calibri" panose="020F0502020204030204" pitchFamily="34" charset="0"/>
              </a:rPr>
              <a:t>Topics : WBS for DR/RTML/BDS area systems (continued).</a:t>
            </a:r>
          </a:p>
          <a:p>
            <a:r>
              <a:rPr lang="ja-JP" altLang="en-US" dirty="0">
                <a:latin typeface="Calibri" panose="020F0502020204030204" pitchFamily="34" charset="0"/>
              </a:rPr>
              <a:t>　　　　</a:t>
            </a:r>
            <a:r>
              <a:rPr lang="en-US" altLang="ja-JP" dirty="0">
                <a:latin typeface="Calibri" panose="020F0502020204030204" pitchFamily="34" charset="0"/>
              </a:rPr>
              <a:t>- DR WBS as point of WP-13 (corrective effect)	by M. </a:t>
            </a:r>
            <a:r>
              <a:rPr lang="en-US" altLang="ja-JP" dirty="0" err="1">
                <a:latin typeface="Calibri" panose="020F0502020204030204" pitchFamily="34" charset="0"/>
              </a:rPr>
              <a:t>Zobov</a:t>
            </a:r>
            <a:endParaRPr lang="en-US" altLang="ja-JP" dirty="0">
              <a:latin typeface="Calibri" panose="020F0502020204030204" pitchFamily="34" charset="0"/>
            </a:endParaRPr>
          </a:p>
          <a:p>
            <a:r>
              <a:rPr lang="en-US" altLang="ja-JP" b="1" dirty="0">
                <a:latin typeface="Calibri" panose="020F0502020204030204" pitchFamily="34" charset="0"/>
              </a:rPr>
              <a:t>	</a:t>
            </a:r>
            <a:r>
              <a:rPr lang="en-US" altLang="ja-JP" dirty="0">
                <a:latin typeface="Calibri" panose="020F0502020204030204" pitchFamily="34" charset="0"/>
              </a:rPr>
              <a:t>- Scope and deliverables of WBS		by T. Okugi</a:t>
            </a:r>
          </a:p>
          <a:p>
            <a:endParaRPr lang="en-US" altLang="ja-JP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387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6232" y="841477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Oriented Work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(Important but less critical)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6232" y="1748826"/>
            <a:ext cx="4929346" cy="211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Impedance related effects and instabilities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Space charge effects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Intrabeam scattering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Transient beam loading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22BF2727-6B97-4344-B55D-2E5A63B4C8B4}"/>
              </a:ext>
            </a:extLst>
          </p:cNvPr>
          <p:cNvSpPr txBox="1"/>
          <p:nvPr/>
        </p:nvSpPr>
        <p:spPr>
          <a:xfrm>
            <a:off x="662256" y="4388605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issues (?)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A8C8F3F7-56ED-437B-88DD-325BA7432003}"/>
              </a:ext>
            </a:extLst>
          </p:cNvPr>
          <p:cNvSpPr txBox="1"/>
          <p:nvPr/>
        </p:nvSpPr>
        <p:spPr>
          <a:xfrm>
            <a:off x="446232" y="4894951"/>
            <a:ext cx="4586446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Longitudinal bunch-by-bunch feedback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Fast orbit feedback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0DD57500-285C-400B-B206-5C2CE2FB9C3F}"/>
              </a:ext>
            </a:extLst>
          </p:cNvPr>
          <p:cNvSpPr txBox="1"/>
          <p:nvPr/>
        </p:nvSpPr>
        <p:spPr>
          <a:xfrm>
            <a:off x="5375578" y="761532"/>
            <a:ext cx="4831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Impedance related effects and instabilities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8701ABCB-6E14-449A-8339-54294F275A71}"/>
              </a:ext>
            </a:extLst>
          </p:cNvPr>
          <p:cNvSpPr txBox="1"/>
          <p:nvPr/>
        </p:nvSpPr>
        <p:spPr>
          <a:xfrm>
            <a:off x="5298766" y="1354637"/>
            <a:ext cx="6893234" cy="35189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0000CC"/>
                </a:solidFill>
              </a:rPr>
              <a:t>Single bunch instabilities and effects</a:t>
            </a:r>
          </a:p>
          <a:p>
            <a:endParaRPr lang="it-IT" sz="1400" dirty="0"/>
          </a:p>
          <a:p>
            <a:pPr marL="342900" indent="-342900">
              <a:spcAft>
                <a:spcPts val="400"/>
              </a:spcAft>
              <a:buAutoNum type="alphaLcParenR"/>
            </a:pPr>
            <a:r>
              <a:rPr lang="it-IT" sz="1400" dirty="0"/>
              <a:t>Bunch lengthening and microwave instability in the longitudinal plane</a:t>
            </a:r>
          </a:p>
          <a:p>
            <a:pPr marL="342900" indent="-342900">
              <a:spcAft>
                <a:spcPts val="400"/>
              </a:spcAft>
              <a:buAutoNum type="alphaLcParenR"/>
            </a:pPr>
            <a:r>
              <a:rPr lang="it-IT" sz="1400" dirty="0"/>
              <a:t>The turbulent mode coupling instability (TMCI) in the transverse plane</a:t>
            </a:r>
          </a:p>
          <a:p>
            <a:endParaRPr lang="it-IT" sz="1400" dirty="0"/>
          </a:p>
          <a:p>
            <a:r>
              <a:rPr lang="it-IT" sz="1400" dirty="0">
                <a:solidFill>
                  <a:srgbClr val="0000CC"/>
                </a:solidFill>
              </a:rPr>
              <a:t>Multibunch instabilities and effects</a:t>
            </a:r>
          </a:p>
          <a:p>
            <a:endParaRPr lang="it-IT" sz="1400" dirty="0"/>
          </a:p>
          <a:p>
            <a:pPr marL="342900" indent="-342900">
              <a:spcAft>
                <a:spcPts val="400"/>
              </a:spcAft>
              <a:buAutoNum type="alphaLcParenR"/>
            </a:pPr>
            <a:r>
              <a:rPr lang="it-IT" sz="1400" dirty="0"/>
              <a:t>Resistive wall instability</a:t>
            </a:r>
          </a:p>
          <a:p>
            <a:pPr marL="342900" indent="-342900">
              <a:spcAft>
                <a:spcPts val="400"/>
              </a:spcAft>
              <a:buAutoNum type="alphaLcParenR"/>
            </a:pPr>
            <a:r>
              <a:rPr lang="it-IT" sz="1400" dirty="0"/>
              <a:t>Instabilities due to beam interaction with higher order modes (HOM) trapped</a:t>
            </a:r>
          </a:p>
          <a:p>
            <a:pPr>
              <a:spcAft>
                <a:spcPts val="400"/>
              </a:spcAft>
            </a:pPr>
            <a:r>
              <a:rPr lang="it-IT" sz="1400" dirty="0"/>
              <a:t>       in the vacuum chamber componens, both transverse and longitudinal</a:t>
            </a:r>
          </a:p>
          <a:p>
            <a:pPr marL="342900" indent="-342900">
              <a:spcAft>
                <a:spcPts val="400"/>
              </a:spcAft>
              <a:buAutoNum type="alphaLcParenR" startAt="3"/>
            </a:pPr>
            <a:r>
              <a:rPr lang="it-IT" sz="1400" dirty="0"/>
              <a:t>Shift of betatron frequencies due to quadrupolar resistive wall wake fields </a:t>
            </a:r>
          </a:p>
          <a:p>
            <a:pPr marL="342900" indent="-342900">
              <a:spcAft>
                <a:spcPts val="400"/>
              </a:spcAft>
              <a:buAutoNum type="alphaLcParenR" startAt="3"/>
            </a:pPr>
            <a:r>
              <a:rPr lang="it-IT" sz="1400" dirty="0"/>
              <a:t>Transient beam loading effects of non-uniform beam pattern/gaps</a:t>
            </a:r>
          </a:p>
          <a:p>
            <a:pPr marL="342900" indent="-342900">
              <a:spcAft>
                <a:spcPts val="400"/>
              </a:spcAft>
              <a:buAutoNum type="alphaLcParenR" startAt="3"/>
            </a:pPr>
            <a:r>
              <a:rPr lang="it-IT" sz="1400" dirty="0"/>
              <a:t>Overheating of the vacuum chamber components/hardware</a:t>
            </a:r>
          </a:p>
          <a:p>
            <a:endParaRPr lang="it-IT" sz="1400" dirty="0"/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80D3D0DC-758E-4CCF-9791-520D47B5E1C1}"/>
              </a:ext>
            </a:extLst>
          </p:cNvPr>
          <p:cNvSpPr txBox="1"/>
          <p:nvPr/>
        </p:nvSpPr>
        <p:spPr>
          <a:xfrm>
            <a:off x="5375578" y="4757937"/>
            <a:ext cx="6679749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C00000"/>
                </a:solidFill>
              </a:rPr>
              <a:t>Possible deliverables</a:t>
            </a:r>
            <a:r>
              <a:rPr lang="it-IT" sz="1400" dirty="0"/>
              <a:t>: DR impedance model, </a:t>
            </a:r>
          </a:p>
          <a:p>
            <a:r>
              <a:rPr lang="it-IT" sz="1400" dirty="0"/>
              <a:t>design specification of the low impedance vacuum chamber components, </a:t>
            </a:r>
          </a:p>
          <a:p>
            <a:r>
              <a:rPr lang="it-IT" sz="1400" dirty="0"/>
              <a:t>performance specification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C66CA36-AA0A-44E5-821D-A6264D64B1B4}"/>
              </a:ext>
            </a:extLst>
          </p:cNvPr>
          <p:cNvSpPr txBox="1"/>
          <p:nvPr/>
        </p:nvSpPr>
        <p:spPr>
          <a:xfrm>
            <a:off x="100781" y="56444"/>
            <a:ext cx="1183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</a:rPr>
              <a:t>“</a:t>
            </a:r>
            <a:r>
              <a:rPr lang="it-IT" altLang="ja-JP" sz="1800" dirty="0">
                <a:latin typeface="Calibri" panose="020F0502020204030204" pitchFamily="34" charset="0"/>
                <a:ea typeface="+mj-ea"/>
                <a:cs typeface="Arial" panose="020B0604020202020204" pitchFamily="34" charset="0"/>
              </a:rPr>
              <a:t>Some Thoughts on WBS for ILC Damping Ring Collective Effect Studies</a:t>
            </a:r>
            <a:r>
              <a:rPr kumimoji="1" lang="en-US" altLang="ja-JP" dirty="0">
                <a:latin typeface="Calibri" panose="020F0502020204030204" pitchFamily="34" charset="0"/>
              </a:rPr>
              <a:t>” </a:t>
            </a:r>
            <a:r>
              <a:rPr lang="en-US" altLang="ja-JP" sz="1800" dirty="0">
                <a:latin typeface="Calibri" panose="020F0502020204030204" pitchFamily="34" charset="0"/>
                <a:ea typeface="+mj-ea"/>
              </a:rPr>
              <a:t>by M. </a:t>
            </a:r>
            <a:r>
              <a:rPr lang="en-US" altLang="ja-JP" sz="1800" dirty="0" err="1">
                <a:latin typeface="Calibri" panose="020F0502020204030204" pitchFamily="34" charset="0"/>
                <a:ea typeface="+mj-ea"/>
              </a:rPr>
              <a:t>Zobov</a:t>
            </a:r>
            <a:r>
              <a:rPr lang="en-US" altLang="ja-JP" sz="1800" dirty="0">
                <a:latin typeface="Calibri" panose="020F0502020204030204" pitchFamily="34" charset="0"/>
                <a:ea typeface="+mj-ea"/>
              </a:rPr>
              <a:t> at IDT WG2 DR/BDS/DUMP group Mtg.</a:t>
            </a:r>
          </a:p>
        </p:txBody>
      </p:sp>
      <p:sp>
        <p:nvSpPr>
          <p:cNvPr id="10" name="スライド番号プレースホルダー 3">
            <a:extLst>
              <a:ext uri="{FF2B5EF4-FFF2-40B4-BE49-F238E27FC236}">
                <a16:creationId xmlns:a16="http://schemas.microsoft.com/office/drawing/2014/main" id="{B331F8E1-1495-4E9C-8689-031865AC9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340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7568" y="18530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WBS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: work item oriented versus work package oriented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416" y="1509937"/>
            <a:ext cx="8059721" cy="327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01872" y="5326362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6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 am strongly in favor of the Work Oriented WBS. The Work Package oriented WBS seems to be a bit artificial since the people studying the collective effects (often the same) are separated in two different groups 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991544" y="4030217"/>
            <a:ext cx="8280920" cy="93610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 4"/>
          <p:cNvSpPr/>
          <p:nvPr/>
        </p:nvSpPr>
        <p:spPr>
          <a:xfrm>
            <a:off x="4373480" y="2518049"/>
            <a:ext cx="5898984" cy="62807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034E237-49DC-408B-AE78-82772608A3B1}"/>
              </a:ext>
            </a:extLst>
          </p:cNvPr>
          <p:cNvSpPr txBox="1"/>
          <p:nvPr/>
        </p:nvSpPr>
        <p:spPr>
          <a:xfrm>
            <a:off x="180791" y="709121"/>
            <a:ext cx="1183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</a:rPr>
              <a:t>“</a:t>
            </a:r>
            <a:r>
              <a:rPr lang="it-IT" altLang="ja-JP" sz="1800" dirty="0">
                <a:latin typeface="Calibri" panose="020F0502020204030204" pitchFamily="34" charset="0"/>
                <a:ea typeface="+mj-ea"/>
                <a:cs typeface="Arial" panose="020B0604020202020204" pitchFamily="34" charset="0"/>
              </a:rPr>
              <a:t>Some Thoughts on WBS for ILC Damping Ring Collective Effect Studies</a:t>
            </a:r>
            <a:r>
              <a:rPr kumimoji="1" lang="en-US" altLang="ja-JP" dirty="0">
                <a:latin typeface="Calibri" panose="020F0502020204030204" pitchFamily="34" charset="0"/>
              </a:rPr>
              <a:t>” </a:t>
            </a:r>
            <a:r>
              <a:rPr lang="en-US" altLang="ja-JP" sz="1800" dirty="0">
                <a:latin typeface="Calibri" panose="020F0502020204030204" pitchFamily="34" charset="0"/>
                <a:ea typeface="+mj-ea"/>
              </a:rPr>
              <a:t>by M. </a:t>
            </a:r>
            <a:r>
              <a:rPr lang="en-US" altLang="ja-JP" sz="1800" dirty="0" err="1">
                <a:latin typeface="Calibri" panose="020F0502020204030204" pitchFamily="34" charset="0"/>
                <a:ea typeface="+mj-ea"/>
              </a:rPr>
              <a:t>Zobov</a:t>
            </a:r>
            <a:r>
              <a:rPr lang="en-US" altLang="ja-JP" sz="1800" dirty="0">
                <a:latin typeface="Calibri" panose="020F0502020204030204" pitchFamily="34" charset="0"/>
                <a:ea typeface="+mj-ea"/>
              </a:rPr>
              <a:t> at IDT WG2 DR/BDS/DUMP group Mtg.</a:t>
            </a:r>
          </a:p>
        </p:txBody>
      </p:sp>
      <p:sp>
        <p:nvSpPr>
          <p:cNvPr id="11" name="スライド番号プレースホルダー 3">
            <a:extLst>
              <a:ext uri="{FF2B5EF4-FFF2-40B4-BE49-F238E27FC236}">
                <a16:creationId xmlns:a16="http://schemas.microsoft.com/office/drawing/2014/main" id="{F834E82A-BD13-4AE6-AEDF-D27BDC29C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2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A789E3-B4B8-424F-ACB9-00829870F1F7}"/>
              </a:ext>
            </a:extLst>
          </p:cNvPr>
          <p:cNvSpPr txBox="1"/>
          <p:nvPr/>
        </p:nvSpPr>
        <p:spPr>
          <a:xfrm>
            <a:off x="7166918" y="136609"/>
            <a:ext cx="476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Scope and deliverables of WBS by T. Okugi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ACB4B3A-BCE5-4514-AEBB-BA11691F0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068" y="517777"/>
            <a:ext cx="7306371" cy="601894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BCBF12-D33D-4D48-9EF1-5D7554F0CF52}"/>
              </a:ext>
            </a:extLst>
          </p:cNvPr>
          <p:cNvSpPr txBox="1"/>
          <p:nvPr/>
        </p:nvSpPr>
        <p:spPr>
          <a:xfrm>
            <a:off x="99493" y="539348"/>
            <a:ext cx="35734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Rank are set to be  different</a:t>
            </a:r>
          </a:p>
          <a:p>
            <a:r>
              <a:rPr lang="en-US" altLang="ja-JP" dirty="0"/>
              <a:t> for area system</a:t>
            </a:r>
            <a:r>
              <a:rPr kumimoji="1" lang="en-US" altLang="ja-JP" dirty="0"/>
              <a:t> and technical</a:t>
            </a:r>
          </a:p>
          <a:p>
            <a:r>
              <a:rPr kumimoji="1" lang="en-US" altLang="ja-JP" dirty="0"/>
              <a:t> system to fit the WBS template</a:t>
            </a:r>
          </a:p>
          <a:p>
            <a:r>
              <a:rPr lang="en-US" altLang="ja-JP" dirty="0"/>
              <a:t>                         (WP oriented)</a:t>
            </a:r>
            <a:endParaRPr kumimoji="1" lang="ja-JP" altLang="en-US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D4C00F2B-92DD-4225-8009-EFCEDAB2BDE4}"/>
              </a:ext>
            </a:extLst>
          </p:cNvPr>
          <p:cNvCxnSpPr>
            <a:cxnSpLocks/>
          </p:cNvCxnSpPr>
          <p:nvPr/>
        </p:nvCxnSpPr>
        <p:spPr>
          <a:xfrm>
            <a:off x="1451939" y="1878228"/>
            <a:ext cx="37378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95DCF8D-3BDD-49F4-9F7E-26411B2356AF}"/>
              </a:ext>
            </a:extLst>
          </p:cNvPr>
          <p:cNvCxnSpPr>
            <a:cxnSpLocks/>
          </p:cNvCxnSpPr>
          <p:nvPr/>
        </p:nvCxnSpPr>
        <p:spPr>
          <a:xfrm>
            <a:off x="1470454" y="1558552"/>
            <a:ext cx="0" cy="5188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5942775-D134-4B87-8074-6A536C23ADA3}"/>
              </a:ext>
            </a:extLst>
          </p:cNvPr>
          <p:cNvCxnSpPr/>
          <p:nvPr/>
        </p:nvCxnSpPr>
        <p:spPr>
          <a:xfrm>
            <a:off x="1470454" y="5931243"/>
            <a:ext cx="25578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3AA3A4D-4C9A-40E8-99A9-77967EC36D94}"/>
              </a:ext>
            </a:extLst>
          </p:cNvPr>
          <p:cNvSpPr txBox="1"/>
          <p:nvPr/>
        </p:nvSpPr>
        <p:spPr>
          <a:xfrm>
            <a:off x="2096770" y="1867134"/>
            <a:ext cx="1224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>
                <a:solidFill>
                  <a:srgbClr val="0070C0"/>
                </a:solidFill>
                <a:latin typeface="Calibri" panose="020F0502020204030204" pitchFamily="34" charset="0"/>
              </a:rPr>
              <a:t>Area system</a:t>
            </a:r>
            <a:endParaRPr kumimoji="1" lang="ja-JP" altLang="en-US" sz="16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78FA760-3A95-48C1-BF88-57ED0E1BF8A0}"/>
              </a:ext>
            </a:extLst>
          </p:cNvPr>
          <p:cNvSpPr txBox="1"/>
          <p:nvPr/>
        </p:nvSpPr>
        <p:spPr>
          <a:xfrm>
            <a:off x="495291" y="3512522"/>
            <a:ext cx="965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>
                <a:solidFill>
                  <a:srgbClr val="0070C0"/>
                </a:solidFill>
                <a:latin typeface="Calibri" panose="020F0502020204030204" pitchFamily="34" charset="0"/>
              </a:rPr>
              <a:t>Technical</a:t>
            </a:r>
          </a:p>
          <a:p>
            <a:r>
              <a:rPr kumimoji="1" lang="en-US" altLang="ja-JP" sz="1600" b="1" i="1" dirty="0">
                <a:solidFill>
                  <a:srgbClr val="0070C0"/>
                </a:solidFill>
                <a:latin typeface="Calibri" panose="020F0502020204030204" pitchFamily="34" charset="0"/>
              </a:rPr>
              <a:t> system</a:t>
            </a:r>
            <a:r>
              <a:rPr lang="en-US" altLang="ja-JP" sz="1600" b="1" i="1" dirty="0">
                <a:solidFill>
                  <a:srgbClr val="0070C0"/>
                </a:solidFill>
                <a:latin typeface="Calibri" panose="020F0502020204030204" pitchFamily="34" charset="0"/>
              </a:rPr>
              <a:t>s</a:t>
            </a:r>
            <a:endParaRPr kumimoji="1" lang="en-US" altLang="ja-JP" sz="16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0A4A6DFC-F2DC-4B2C-8A8B-8C5F8948D44E}"/>
              </a:ext>
            </a:extLst>
          </p:cNvPr>
          <p:cNvCxnSpPr/>
          <p:nvPr/>
        </p:nvCxnSpPr>
        <p:spPr>
          <a:xfrm>
            <a:off x="1470454" y="6194854"/>
            <a:ext cx="25578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D903848C-EA56-41FA-AFEE-EEBB31ED1538}"/>
              </a:ext>
            </a:extLst>
          </p:cNvPr>
          <p:cNvCxnSpPr/>
          <p:nvPr/>
        </p:nvCxnSpPr>
        <p:spPr>
          <a:xfrm>
            <a:off x="1470454" y="6421394"/>
            <a:ext cx="25578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04A038-FDF9-4CD4-8379-79C7179DED65}"/>
              </a:ext>
            </a:extLst>
          </p:cNvPr>
          <p:cNvSpPr txBox="1"/>
          <p:nvPr/>
        </p:nvSpPr>
        <p:spPr>
          <a:xfrm>
            <a:off x="2335447" y="566053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SCRF</a:t>
            </a:r>
            <a:endParaRPr kumimoji="1" lang="ja-JP" altLang="en-US" sz="14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E8E8A5F-EE6A-48B9-9964-F2170A2A6F1C}"/>
              </a:ext>
            </a:extLst>
          </p:cNvPr>
          <p:cNvSpPr txBox="1"/>
          <p:nvPr/>
        </p:nvSpPr>
        <p:spPr>
          <a:xfrm>
            <a:off x="2317813" y="5950922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N</a:t>
            </a:r>
            <a:r>
              <a:rPr kumimoji="1"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CRF</a:t>
            </a:r>
            <a:endParaRPr kumimoji="1" lang="ja-JP" altLang="en-US" sz="14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3B425BD-9D48-4EEE-A305-2AAF87EA10F3}"/>
              </a:ext>
            </a:extLst>
          </p:cNvPr>
          <p:cNvSpPr txBox="1"/>
          <p:nvPr/>
        </p:nvSpPr>
        <p:spPr>
          <a:xfrm>
            <a:off x="2037308" y="6186158"/>
            <a:ext cx="1319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Klystron (HLRF)</a:t>
            </a:r>
            <a:endParaRPr kumimoji="1" lang="ja-JP" altLang="en-US" sz="14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C775C1C8-22B1-41C7-81B9-FCE6F534361F}"/>
              </a:ext>
            </a:extLst>
          </p:cNvPr>
          <p:cNvCxnSpPr/>
          <p:nvPr/>
        </p:nvCxnSpPr>
        <p:spPr>
          <a:xfrm>
            <a:off x="4559643" y="1878228"/>
            <a:ext cx="0" cy="32868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0788AC4-6D48-41AD-9EF0-F11F01632BCE}"/>
              </a:ext>
            </a:extLst>
          </p:cNvPr>
          <p:cNvSpPr txBox="1"/>
          <p:nvPr/>
        </p:nvSpPr>
        <p:spPr>
          <a:xfrm>
            <a:off x="4559643" y="1296942"/>
            <a:ext cx="1614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Optics &amp;</a:t>
            </a:r>
          </a:p>
          <a:p>
            <a:r>
              <a:rPr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 system integration</a:t>
            </a:r>
            <a:endParaRPr kumimoji="1" lang="ja-JP" altLang="en-US" sz="14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F091CC3E-6CA6-4D1A-BE96-586355BC4A90}"/>
              </a:ext>
            </a:extLst>
          </p:cNvPr>
          <p:cNvCxnSpPr/>
          <p:nvPr/>
        </p:nvCxnSpPr>
        <p:spPr>
          <a:xfrm>
            <a:off x="4559643" y="2844225"/>
            <a:ext cx="6301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494D58B-5CFF-4C1E-9FBF-287CA0E773FE}"/>
              </a:ext>
            </a:extLst>
          </p:cNvPr>
          <p:cNvSpPr txBox="1"/>
          <p:nvPr/>
        </p:nvSpPr>
        <p:spPr>
          <a:xfrm>
            <a:off x="4599686" y="2247561"/>
            <a:ext cx="1451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Beam dynamic &amp;</a:t>
            </a:r>
          </a:p>
          <a:p>
            <a:r>
              <a:rPr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 beam tuning</a:t>
            </a:r>
            <a:endParaRPr kumimoji="1" lang="ja-JP" altLang="en-US" sz="14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DD3F99DF-BF62-4132-ACC3-A3BFB5D578AC}"/>
              </a:ext>
            </a:extLst>
          </p:cNvPr>
          <p:cNvCxnSpPr/>
          <p:nvPr/>
        </p:nvCxnSpPr>
        <p:spPr>
          <a:xfrm>
            <a:off x="4559642" y="3738030"/>
            <a:ext cx="6301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42FD64B-2AB4-49AD-B687-1750A87DA0E8}"/>
              </a:ext>
            </a:extLst>
          </p:cNvPr>
          <p:cNvSpPr txBox="1"/>
          <p:nvPr/>
        </p:nvSpPr>
        <p:spPr>
          <a:xfrm>
            <a:off x="4712044" y="3358634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WP-12</a:t>
            </a:r>
            <a:endParaRPr kumimoji="1" lang="ja-JP" altLang="en-US" sz="14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7988B79-37D4-4AF3-81BB-7E6FAD59346F}"/>
              </a:ext>
            </a:extLst>
          </p:cNvPr>
          <p:cNvSpPr txBox="1"/>
          <p:nvPr/>
        </p:nvSpPr>
        <p:spPr>
          <a:xfrm>
            <a:off x="4734197" y="415106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WP-13</a:t>
            </a:r>
            <a:endParaRPr kumimoji="1" lang="ja-JP" altLang="en-US" sz="14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A44E3B8-55AD-41F7-87A4-73976EC74325}"/>
              </a:ext>
            </a:extLst>
          </p:cNvPr>
          <p:cNvSpPr txBox="1"/>
          <p:nvPr/>
        </p:nvSpPr>
        <p:spPr>
          <a:xfrm>
            <a:off x="4709423" y="481638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WP-14</a:t>
            </a:r>
            <a:endParaRPr kumimoji="1" lang="ja-JP" altLang="en-US" sz="14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3CCA2A24-3BB3-459C-8DEC-EEF1AFC8EED9}"/>
              </a:ext>
            </a:extLst>
          </p:cNvPr>
          <p:cNvCxnSpPr/>
          <p:nvPr/>
        </p:nvCxnSpPr>
        <p:spPr>
          <a:xfrm>
            <a:off x="4559642" y="4458840"/>
            <a:ext cx="6301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6F4C010D-AA2D-49D9-B17D-F063D2DFF758}"/>
              </a:ext>
            </a:extLst>
          </p:cNvPr>
          <p:cNvCxnSpPr/>
          <p:nvPr/>
        </p:nvCxnSpPr>
        <p:spPr>
          <a:xfrm>
            <a:off x="4559641" y="5154937"/>
            <a:ext cx="6301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スライド番号プレースホルダー 3">
            <a:extLst>
              <a:ext uri="{FF2B5EF4-FFF2-40B4-BE49-F238E27FC236}">
                <a16:creationId xmlns:a16="http://schemas.microsoft.com/office/drawing/2014/main" id="{DC2263C9-5032-42A8-AC4A-259908843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445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7A3349-C08A-4A5A-872F-D435236A9EF8}"/>
              </a:ext>
            </a:extLst>
          </p:cNvPr>
          <p:cNvSpPr txBox="1"/>
          <p:nvPr/>
        </p:nvSpPr>
        <p:spPr>
          <a:xfrm>
            <a:off x="2242504" y="53069"/>
            <a:ext cx="8480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latin typeface="Calibri" panose="020F0502020204030204" pitchFamily="34" charset="0"/>
              </a:rPr>
              <a:t>Tentative WBS; s</a:t>
            </a:r>
            <a:r>
              <a:rPr kumimoji="1" lang="en-US" altLang="ja-JP" sz="2800" b="1" i="1" dirty="0">
                <a:latin typeface="Calibri" panose="020F0502020204030204" pitchFamily="34" charset="0"/>
              </a:rPr>
              <a:t>cope and deliverables – DR area system</a:t>
            </a:r>
            <a:endParaRPr kumimoji="1" lang="ja-JP" altLang="en-US" sz="2800" b="1" i="1" dirty="0">
              <a:latin typeface="Calibri" panose="020F050202020403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562E866-291F-4664-B93B-8418723D3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08" y="576289"/>
            <a:ext cx="11394184" cy="419631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31979A8-EDB2-493A-AE6B-D06BE753746C}"/>
              </a:ext>
            </a:extLst>
          </p:cNvPr>
          <p:cNvSpPr txBox="1"/>
          <p:nvPr/>
        </p:nvSpPr>
        <p:spPr>
          <a:xfrm>
            <a:off x="5134443" y="4896716"/>
            <a:ext cx="6919779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>
                <a:latin typeface="Calibri" panose="020F0502020204030204" pitchFamily="34" charset="0"/>
              </a:rPr>
              <a:t>Deliverables ; </a:t>
            </a:r>
          </a:p>
          <a:p>
            <a:endParaRPr kumimoji="1" lang="en-US" altLang="ja-JP" sz="400" dirty="0">
              <a:latin typeface="Calibri" panose="020F0502020204030204" pitchFamily="34" charset="0"/>
            </a:endParaRPr>
          </a:p>
          <a:p>
            <a:r>
              <a:rPr lang="en-US" altLang="ja-JP" sz="1600" dirty="0">
                <a:latin typeface="Calibri" panose="020F0502020204030204" pitchFamily="34" charset="0"/>
              </a:rPr>
              <a:t>   </a:t>
            </a:r>
            <a:r>
              <a:rPr kumimoji="1" lang="en-US" altLang="ja-JP" sz="1600" dirty="0">
                <a:latin typeface="Calibri" panose="020F0502020204030204" pitchFamily="34" charset="0"/>
              </a:rPr>
              <a:t>EDR; Report of the items;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 Optics deck and management (DR part);</a:t>
            </a:r>
            <a:endParaRPr kumimoji="1" lang="en-US" altLang="ja-JP" sz="1600" dirty="0">
              <a:latin typeface="Calibri" panose="020F0502020204030204" pitchFamily="34" charset="0"/>
            </a:endParaRPr>
          </a:p>
          <a:p>
            <a:r>
              <a:rPr kumimoji="1" lang="en-US" altLang="ja-JP" sz="1600" dirty="0">
                <a:latin typeface="Calibri" panose="020F0502020204030204" pitchFamily="34" charset="0"/>
              </a:rPr>
              <a:t>   System design of whole ILC accelerator system (DR part);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 Component counts and system integration (cost, electric power, cooling water);</a:t>
            </a:r>
          </a:p>
          <a:p>
            <a:r>
              <a:rPr kumimoji="1" lang="en-US" altLang="ja-JP" sz="1600" dirty="0">
                <a:latin typeface="Calibri" panose="020F0502020204030204" pitchFamily="34" charset="0"/>
              </a:rPr>
              <a:t>   </a:t>
            </a:r>
            <a:r>
              <a:rPr lang="en-US" altLang="ja-JP" sz="1600" dirty="0">
                <a:latin typeface="Calibri" panose="020F0502020204030204" pitchFamily="34" charset="0"/>
              </a:rPr>
              <a:t>Accelerator performance evaluation;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 Evaluation of component performance and requirement;</a:t>
            </a:r>
          </a:p>
        </p:txBody>
      </p:sp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6CBDC0A1-432D-4F87-80F7-853324CD1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253BC83-D6F0-4D81-AA5B-F0A42487C0A5}"/>
              </a:ext>
            </a:extLst>
          </p:cNvPr>
          <p:cNvSpPr txBox="1"/>
          <p:nvPr/>
        </p:nvSpPr>
        <p:spPr>
          <a:xfrm>
            <a:off x="371842" y="4896715"/>
            <a:ext cx="4466351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>
                <a:latin typeface="Calibri" panose="020F0502020204030204" pitchFamily="34" charset="0"/>
              </a:rPr>
              <a:t>Scope ; </a:t>
            </a:r>
          </a:p>
          <a:p>
            <a:endParaRPr kumimoji="1" lang="en-US" altLang="ja-JP" sz="400" dirty="0">
              <a:latin typeface="Calibri" panose="020F0502020204030204" pitchFamily="34" charset="0"/>
            </a:endParaRPr>
          </a:p>
          <a:p>
            <a:r>
              <a:rPr lang="en-US" altLang="ja-JP" sz="1600" dirty="0">
                <a:latin typeface="Calibri" panose="020F0502020204030204" pitchFamily="34" charset="0"/>
              </a:rPr>
              <a:t>   Optics design and management (DR part);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  System design and integration of DR area system;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  Machine protection, Availability, Commissioning;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  Communication with the technical system;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  Communication with ADI;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  Beam dynamics and tuning;</a:t>
            </a:r>
          </a:p>
        </p:txBody>
      </p:sp>
    </p:spTree>
    <p:extLst>
      <p:ext uri="{BB962C8B-B14F-4D97-AF65-F5344CB8AC3E}">
        <p14:creationId xmlns:p14="http://schemas.microsoft.com/office/powerpoint/2010/main" val="1167949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75EE755-F9CD-495C-9F4B-039429854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392" y="505259"/>
            <a:ext cx="11898608" cy="370591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1D8991E-AFE0-44CF-89D1-DA5ECF6949B6}"/>
              </a:ext>
            </a:extLst>
          </p:cNvPr>
          <p:cNvSpPr txBox="1"/>
          <p:nvPr/>
        </p:nvSpPr>
        <p:spPr>
          <a:xfrm>
            <a:off x="609600" y="774700"/>
            <a:ext cx="120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>
                <a:solidFill>
                  <a:srgbClr val="0070C0"/>
                </a:solidFill>
                <a:latin typeface="Calibri" panose="020F0502020204030204" pitchFamily="34" charset="0"/>
              </a:rPr>
              <a:t>Cryogenics</a:t>
            </a:r>
            <a:endParaRPr kumimoji="1" lang="ja-JP" altLang="en-US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AE0EBFA-0BFF-430D-BBC2-B66B19940D49}"/>
              </a:ext>
            </a:extLst>
          </p:cNvPr>
          <p:cNvSpPr txBox="1"/>
          <p:nvPr/>
        </p:nvSpPr>
        <p:spPr>
          <a:xfrm>
            <a:off x="609600" y="17907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>
                <a:solidFill>
                  <a:srgbClr val="0070C0"/>
                </a:solidFill>
                <a:latin typeface="Calibri" panose="020F0502020204030204" pitchFamily="34" charset="0"/>
              </a:rPr>
              <a:t>SC magnets</a:t>
            </a:r>
            <a:endParaRPr kumimoji="1" lang="ja-JP" altLang="en-US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04128A-FF14-41D4-93AA-FBB2C7B17A2F}"/>
              </a:ext>
            </a:extLst>
          </p:cNvPr>
          <p:cNvSpPr txBox="1"/>
          <p:nvPr/>
        </p:nvSpPr>
        <p:spPr>
          <a:xfrm>
            <a:off x="609600" y="3111500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>
                <a:solidFill>
                  <a:srgbClr val="0070C0"/>
                </a:solidFill>
                <a:latin typeface="Calibri" panose="020F0502020204030204" pitchFamily="34" charset="0"/>
              </a:rPr>
              <a:t>M</a:t>
            </a:r>
            <a:r>
              <a:rPr kumimoji="1" lang="en-US" altLang="ja-JP" b="1" i="1" dirty="0">
                <a:solidFill>
                  <a:srgbClr val="0070C0"/>
                </a:solidFill>
                <a:latin typeface="Calibri" panose="020F0502020204030204" pitchFamily="34" charset="0"/>
              </a:rPr>
              <a:t>agnets (other than SC)</a:t>
            </a:r>
            <a:endParaRPr kumimoji="1" lang="ja-JP" altLang="en-US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D98D480-0FA3-4B29-999A-415BAF143E3C}"/>
              </a:ext>
            </a:extLst>
          </p:cNvPr>
          <p:cNvSpPr txBox="1"/>
          <p:nvPr/>
        </p:nvSpPr>
        <p:spPr>
          <a:xfrm>
            <a:off x="1467804" y="12700"/>
            <a:ext cx="10151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latin typeface="Calibri" panose="020F0502020204030204" pitchFamily="34" charset="0"/>
              </a:rPr>
              <a:t>Tentative WBS; s</a:t>
            </a:r>
            <a:r>
              <a:rPr kumimoji="1" lang="en-US" altLang="ja-JP" sz="2800" b="1" i="1" dirty="0">
                <a:latin typeface="Calibri" panose="020F0502020204030204" pitchFamily="34" charset="0"/>
              </a:rPr>
              <a:t>cope and deliverables – Technical system (DR part)</a:t>
            </a:r>
            <a:endParaRPr kumimoji="1" lang="ja-JP" altLang="en-US" sz="2800" b="1" i="1" dirty="0">
              <a:latin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71D756A-AE37-41B6-966E-5119DAEF5ABD}"/>
              </a:ext>
            </a:extLst>
          </p:cNvPr>
          <p:cNvSpPr txBox="1"/>
          <p:nvPr/>
        </p:nvSpPr>
        <p:spPr>
          <a:xfrm>
            <a:off x="697050" y="4638224"/>
            <a:ext cx="9888220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>
                <a:latin typeface="Calibri" panose="020F0502020204030204" pitchFamily="34" charset="0"/>
              </a:rPr>
              <a:t>Deliverables ; </a:t>
            </a:r>
          </a:p>
          <a:p>
            <a:endParaRPr kumimoji="1" lang="en-US" altLang="ja-JP" sz="400" dirty="0">
              <a:latin typeface="Calibri" panose="020F0502020204030204" pitchFamily="34" charset="0"/>
            </a:endParaRPr>
          </a:p>
          <a:p>
            <a:r>
              <a:rPr lang="en-US" altLang="ja-JP" sz="1600" dirty="0">
                <a:latin typeface="Calibri" panose="020F0502020204030204" pitchFamily="34" charset="0"/>
              </a:rPr>
              <a:t>   </a:t>
            </a:r>
            <a:r>
              <a:rPr kumimoji="1" lang="en-US" altLang="ja-JP" sz="1600" dirty="0">
                <a:latin typeface="Calibri" panose="020F0502020204030204" pitchFamily="34" charset="0"/>
              </a:rPr>
              <a:t>EDR; System design of technical system;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</a:t>
            </a:r>
            <a:r>
              <a:rPr kumimoji="1" lang="en-US" altLang="ja-JP" sz="1600" dirty="0">
                <a:latin typeface="Calibri" panose="020F0502020204030204" pitchFamily="34" charset="0"/>
              </a:rPr>
              <a:t> Component design, specification and </a:t>
            </a:r>
            <a:r>
              <a:rPr kumimoji="1" lang="en-US" altLang="ja-JP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drawing</a:t>
            </a:r>
            <a:r>
              <a:rPr kumimoji="1" lang="en-US" altLang="ja-JP" sz="1600" dirty="0">
                <a:latin typeface="Calibri" panose="020F0502020204030204" pitchFamily="34" charset="0"/>
              </a:rPr>
              <a:t>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 Evaluation of (cost, electric power, cooling water) for each component; </a:t>
            </a:r>
            <a:endParaRPr kumimoji="1" lang="en-US" altLang="ja-JP" sz="1600" dirty="0">
              <a:latin typeface="Calibri" panose="020F0502020204030204" pitchFamily="34" charset="0"/>
            </a:endParaRPr>
          </a:p>
          <a:p>
            <a:r>
              <a:rPr lang="en-US" altLang="ja-JP" sz="1600" dirty="0">
                <a:latin typeface="Calibri" panose="020F0502020204030204" pitchFamily="34" charset="0"/>
              </a:rPr>
              <a:t>   Integration of (cost, electric power, cooling water) for entire technical system of DR part (input for DR area system);</a:t>
            </a:r>
          </a:p>
          <a:p>
            <a:r>
              <a:rPr kumimoji="1" lang="en-US" altLang="ja-JP" sz="1600" dirty="0">
                <a:latin typeface="Calibri" panose="020F0502020204030204" pitchFamily="34" charset="0"/>
              </a:rPr>
              <a:t>   </a:t>
            </a:r>
            <a:r>
              <a:rPr lang="en-US" altLang="ja-JP" sz="1600" dirty="0">
                <a:latin typeface="Calibri" panose="020F0502020204030204" pitchFamily="34" charset="0"/>
              </a:rPr>
              <a:t>Accelerator performance evaluation;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   Evaluation of CFS requirement;</a:t>
            </a: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708965C2-9C2D-48D6-9ED1-FA4851928D82}"/>
              </a:ext>
            </a:extLst>
          </p:cNvPr>
          <p:cNvCxnSpPr>
            <a:cxnSpLocks/>
          </p:cNvCxnSpPr>
          <p:nvPr/>
        </p:nvCxnSpPr>
        <p:spPr>
          <a:xfrm flipH="1">
            <a:off x="4857750" y="5245100"/>
            <a:ext cx="646524" cy="1800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760F5AE-8572-4289-B0E9-61E8D60F25D9}"/>
              </a:ext>
            </a:extLst>
          </p:cNvPr>
          <p:cNvSpPr txBox="1"/>
          <p:nvPr/>
        </p:nvSpPr>
        <p:spPr>
          <a:xfrm>
            <a:off x="8955305" y="4429796"/>
            <a:ext cx="2538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>
                <a:solidFill>
                  <a:srgbClr val="0070C0"/>
                </a:solidFill>
                <a:latin typeface="Calibri" panose="020F0502020204030204" pitchFamily="34" charset="0"/>
              </a:rPr>
              <a:t>Since some part are listed in WP,</a:t>
            </a:r>
          </a:p>
          <a:p>
            <a:r>
              <a:rPr lang="en-US" altLang="ja-JP" sz="1400" i="1" dirty="0">
                <a:solidFill>
                  <a:srgbClr val="0070C0"/>
                </a:solidFill>
                <a:latin typeface="Calibri" panose="020F0502020204030204" pitchFamily="34" charset="0"/>
              </a:rPr>
              <a:t> the comments are put.</a:t>
            </a:r>
            <a:endParaRPr kumimoji="1" lang="ja-JP" altLang="en-US" sz="1400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7FB3351-0D46-4A54-8EAC-97818CEB5F3E}"/>
              </a:ext>
            </a:extLst>
          </p:cNvPr>
          <p:cNvSpPr txBox="1"/>
          <p:nvPr/>
        </p:nvSpPr>
        <p:spPr>
          <a:xfrm>
            <a:off x="5504273" y="4901891"/>
            <a:ext cx="3105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kumimoji="1" lang="en-US" altLang="ja-JP" sz="1400" i="1" dirty="0" err="1">
                <a:solidFill>
                  <a:srgbClr val="FF0000"/>
                </a:solidFill>
                <a:latin typeface="Calibri" panose="020F0502020204030204" pitchFamily="34" charset="0"/>
              </a:rPr>
              <a:t>Drawing”s</a:t>
            </a:r>
            <a:r>
              <a:rPr kumimoji="1" lang="en-US" altLang="ja-JP" sz="1400" i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altLang="ja-JP" sz="1400" i="1" dirty="0">
                <a:solidFill>
                  <a:srgbClr val="FF0000"/>
                </a:solidFill>
                <a:latin typeface="Calibri" panose="020F0502020204030204" pitchFamily="34" charset="0"/>
              </a:rPr>
              <a:t>are</a:t>
            </a:r>
            <a:r>
              <a:rPr kumimoji="1" lang="en-US" altLang="ja-JP" sz="1400" i="1" dirty="0">
                <a:solidFill>
                  <a:srgbClr val="FF0000"/>
                </a:solidFill>
                <a:latin typeface="Calibri" panose="020F0502020204030204" pitchFamily="34" charset="0"/>
              </a:rPr>
              <a:t> added for most of items</a:t>
            </a:r>
          </a:p>
          <a:p>
            <a:r>
              <a:rPr lang="en-US" altLang="ja-JP" sz="1400" i="1" dirty="0">
                <a:solidFill>
                  <a:srgbClr val="FF0000"/>
                </a:solidFill>
                <a:latin typeface="Calibri" panose="020F0502020204030204" pitchFamily="34" charset="0"/>
              </a:rPr>
              <a:t> by the discussion of the group meeting.</a:t>
            </a:r>
            <a:endParaRPr kumimoji="1" lang="ja-JP" altLang="en-US" sz="1400" i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7A4CC6F-6688-4A39-9DB9-EDBC62FC1CAD}"/>
              </a:ext>
            </a:extLst>
          </p:cNvPr>
          <p:cNvCxnSpPr/>
          <p:nvPr/>
        </p:nvCxnSpPr>
        <p:spPr>
          <a:xfrm flipV="1">
            <a:off x="10617200" y="4102100"/>
            <a:ext cx="355600" cy="3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CDF4914-F4E4-4EA7-8479-ED964ABEC879}"/>
              </a:ext>
            </a:extLst>
          </p:cNvPr>
          <p:cNvCxnSpPr/>
          <p:nvPr/>
        </p:nvCxnSpPr>
        <p:spPr>
          <a:xfrm flipH="1" flipV="1">
            <a:off x="8609675" y="4156636"/>
            <a:ext cx="991525" cy="275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371837D-CD24-4BE3-A9F8-39D0CB5327EF}"/>
              </a:ext>
            </a:extLst>
          </p:cNvPr>
          <p:cNvSpPr txBox="1"/>
          <p:nvPr/>
        </p:nvSpPr>
        <p:spPr>
          <a:xfrm>
            <a:off x="1467804" y="6478577"/>
            <a:ext cx="7692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</a:rPr>
              <a:t>Present version of WBS for DR/RTML/BDS are put in Indico </a:t>
            </a:r>
            <a:r>
              <a:rPr lang="en-US" altLang="ja-JP" b="1" dirty="0">
                <a:latin typeface="Calibri" panose="020F0502020204030204" pitchFamily="34" charset="0"/>
              </a:rPr>
              <a:t>of today’s meeting.</a:t>
            </a:r>
          </a:p>
        </p:txBody>
      </p:sp>
      <p:sp>
        <p:nvSpPr>
          <p:cNvPr id="19" name="スライド番号プレースホルダー 3">
            <a:extLst>
              <a:ext uri="{FF2B5EF4-FFF2-40B4-BE49-F238E27FC236}">
                <a16:creationId xmlns:a16="http://schemas.microsoft.com/office/drawing/2014/main" id="{76DD8F2D-7C70-4AE9-B259-1A09D50FD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6720848-7D8D-41DB-B02D-71D6160B439E}"/>
              </a:ext>
            </a:extLst>
          </p:cNvPr>
          <p:cNvSpPr txBox="1"/>
          <p:nvPr/>
        </p:nvSpPr>
        <p:spPr>
          <a:xfrm>
            <a:off x="697050" y="4227759"/>
            <a:ext cx="7053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>
                <a:latin typeface="Calibri" panose="020F0502020204030204" pitchFamily="34" charset="0"/>
              </a:rPr>
              <a:t>Scope ; </a:t>
            </a:r>
            <a:r>
              <a:rPr lang="en-US" altLang="ja-JP" sz="1600" dirty="0">
                <a:latin typeface="Calibri" panose="020F0502020204030204" pitchFamily="34" charset="0"/>
              </a:rPr>
              <a:t>   System design and component design of each technical system (DR part);</a:t>
            </a:r>
          </a:p>
        </p:txBody>
      </p:sp>
    </p:spTree>
    <p:extLst>
      <p:ext uri="{BB962C8B-B14F-4D97-AF65-F5344CB8AC3E}">
        <p14:creationId xmlns:p14="http://schemas.microsoft.com/office/powerpoint/2010/main" val="1753126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9ED321-931D-4D4A-8BD6-C70D3C5A8766}"/>
              </a:ext>
            </a:extLst>
          </p:cNvPr>
          <p:cNvSpPr txBox="1"/>
          <p:nvPr/>
        </p:nvSpPr>
        <p:spPr>
          <a:xfrm>
            <a:off x="1713211" y="1366897"/>
            <a:ext cx="8472191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Next group meeting</a:t>
            </a:r>
          </a:p>
          <a:p>
            <a:endParaRPr lang="en-US" altLang="ja-JP" dirty="0"/>
          </a:p>
          <a:p>
            <a:r>
              <a:rPr kumimoji="1" lang="en-US" altLang="ja-JP" dirty="0"/>
              <a:t>Date and time : </a:t>
            </a:r>
            <a:r>
              <a:rPr lang="en-US" altLang="ja-JP" b="1" dirty="0">
                <a:solidFill>
                  <a:srgbClr val="FF0000"/>
                </a:solidFill>
              </a:rPr>
              <a:t>June</a:t>
            </a:r>
            <a:r>
              <a:rPr kumimoji="1" lang="en-US" altLang="ja-JP" b="1" dirty="0">
                <a:solidFill>
                  <a:srgbClr val="FF0000"/>
                </a:solidFill>
              </a:rPr>
              <a:t> 23</a:t>
            </a:r>
            <a:r>
              <a:rPr lang="en-US" altLang="ja-JP" b="1" baseline="30000" dirty="0">
                <a:solidFill>
                  <a:srgbClr val="FF0000"/>
                </a:solidFill>
              </a:rPr>
              <a:t>rd</a:t>
            </a:r>
            <a:r>
              <a:rPr kumimoji="1" lang="en-US" altLang="ja-JP" b="1" dirty="0">
                <a:solidFill>
                  <a:srgbClr val="FF0000"/>
                </a:solidFill>
              </a:rPr>
              <a:t> (WED) 22:00 JST</a:t>
            </a:r>
          </a:p>
          <a:p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Continuous discussion of WBS in Pre-Lab period.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WBS of the BDS area system</a:t>
            </a:r>
            <a:r>
              <a:rPr lang="en-US" altLang="ja-JP" dirty="0"/>
              <a:t> f</a:t>
            </a:r>
            <a:r>
              <a:rPr kumimoji="1" lang="en-US" altLang="ja-JP" dirty="0"/>
              <a:t>rom WP-16 (Brett)</a:t>
            </a:r>
          </a:p>
          <a:p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HR in the Pre-Lab period.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I will explain how to evaluate the HR for BDS/RTML/BDS area system,</a:t>
            </a:r>
          </a:p>
          <a:p>
            <a:pPr lvl="1"/>
            <a:r>
              <a:rPr lang="en-US" altLang="ja-JP" dirty="0"/>
              <a:t>    presented at WG2 Mtg. on 6/1.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1742D1C-E852-4787-A208-A560355C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74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</TotalTime>
  <Words>773</Words>
  <Application>Microsoft Office PowerPoint</Application>
  <PresentationFormat>ワイド画面</PresentationFormat>
  <Paragraphs>110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游ゴシック</vt:lpstr>
      <vt:lpstr>游ゴシック Light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okugi</dc:creator>
  <cp:lastModifiedBy>okugi</cp:lastModifiedBy>
  <cp:revision>63</cp:revision>
  <cp:lastPrinted>2021-04-20T12:48:13Z</cp:lastPrinted>
  <dcterms:created xsi:type="dcterms:W3CDTF">2021-04-20T05:55:57Z</dcterms:created>
  <dcterms:modified xsi:type="dcterms:W3CDTF">2021-06-15T12:55:09Z</dcterms:modified>
</cp:coreProperties>
</file>