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59" r:id="rId3"/>
    <p:sldId id="362" r:id="rId4"/>
    <p:sldId id="366" r:id="rId5"/>
    <p:sldId id="367" r:id="rId6"/>
    <p:sldId id="373" r:id="rId7"/>
    <p:sldId id="370" r:id="rId8"/>
    <p:sldId id="371" r:id="rId9"/>
    <p:sldId id="372" r:id="rId10"/>
    <p:sldId id="374" r:id="rId11"/>
    <p:sldId id="375" r:id="rId12"/>
    <p:sldId id="376" r:id="rId13"/>
    <p:sldId id="378" r:id="rId14"/>
    <p:sldId id="301" r:id="rId15"/>
    <p:sldId id="293" r:id="rId16"/>
    <p:sldId id="289" r:id="rId1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00CCFF"/>
    <a:srgbClr val="0000FF"/>
    <a:srgbClr val="CCECFF"/>
    <a:srgbClr val="3366CC"/>
    <a:srgbClr val="FFFFCC"/>
    <a:srgbClr val="FFFFFF"/>
    <a:srgbClr val="FFCCFF"/>
    <a:srgbClr val="D60093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95" d="100"/>
          <a:sy n="95" d="100"/>
        </p:scale>
        <p:origin x="67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15/Jun/2021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17th meeting of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928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of SRF 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4487" y="1355583"/>
            <a:ext cx="8983026" cy="3258568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4-year-profile of cost for TPP (based on ILC action plan)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of WBS (scope and deliverable updated)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of CM design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of HPGS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of tuner (other slide by </a:t>
            </a:r>
            <a:r>
              <a:rPr lang="en-US" altLang="ja-JP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Yuriy</a:t>
            </a: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99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9933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855131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Yamamoto, S.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Michizono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Hayano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Posen, B. List,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Stapnes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Ross, M.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Liepe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Laxdal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Lankford, D.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P. Burrows, Kirk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0" y="5754208"/>
            <a:ext cx="12192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157B301-27F3-40E5-9429-A79B05567431}"/>
              </a:ext>
            </a:extLst>
          </p:cNvPr>
          <p:cNvSpPr/>
          <p:nvPr/>
        </p:nvSpPr>
        <p:spPr>
          <a:xfrm>
            <a:off x="7702430" y="6264946"/>
            <a:ext cx="3539995" cy="327507"/>
          </a:xfrm>
          <a:prstGeom prst="wedgeRoundRectCallout">
            <a:avLst>
              <a:gd name="adj1" fmla="val -35676"/>
              <a:gd name="adj2" fmla="val -11242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download </a:t>
            </a:r>
            <a:r>
              <a:rPr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slide from this link</a:t>
            </a:r>
            <a:endParaRPr kumimoji="1" lang="ja-JP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9BA7EE3-9A36-4B0D-942B-224C88008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824" y="955534"/>
            <a:ext cx="7088176" cy="561652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87DBCB0-BF4F-46DF-B2D9-F607FFD92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2617" y="4381457"/>
            <a:ext cx="5162766" cy="174634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図 2">
            <a:extLst>
              <a:ext uri="{FF2B5EF4-FFF2-40B4-BE49-F238E27FC236}">
                <a16:creationId xmlns:a16="http://schemas.microsoft.com/office/drawing/2014/main" id="{96BCE66F-005D-4EAF-ACAB-172E1B1F3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706" y="1925983"/>
            <a:ext cx="6804404" cy="143164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タイトル 3">
            <a:extLst>
              <a:ext uri="{FF2B5EF4-FFF2-40B4-BE49-F238E27FC236}">
                <a16:creationId xmlns:a16="http://schemas.microsoft.com/office/drawing/2014/main" id="{EA4BC336-16D1-48F8-B3F4-A3872709A70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1049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>
                <a:latin typeface="Times New Roman" panose="02020603050405020304" pitchFamily="18" charset="0"/>
                <a:cs typeface="Times New Roman" panose="02020603050405020304" pitchFamily="18" charset="0"/>
              </a:rPr>
              <a:t>Distance between input couplers</a:t>
            </a:r>
            <a:endParaRPr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0AEB227-11AF-454E-B624-4F3387A2B820}"/>
              </a:ext>
            </a:extLst>
          </p:cNvPr>
          <p:cNvSpPr/>
          <p:nvPr/>
        </p:nvSpPr>
        <p:spPr>
          <a:xfrm>
            <a:off x="6982207" y="3112112"/>
            <a:ext cx="5051915" cy="4910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D47325A-C9C8-4C2C-A6FC-D68CC00C25D0}"/>
              </a:ext>
            </a:extLst>
          </p:cNvPr>
          <p:cNvSpPr txBox="1"/>
          <p:nvPr/>
        </p:nvSpPr>
        <p:spPr>
          <a:xfrm>
            <a:off x="689622" y="4620767"/>
            <a:ext cx="5506571" cy="1015663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1326.7mm – 1247.4mm = 79.3mm (from Table 3.5)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But, from right figure, it’s 82 mm!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is correct?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75EFFE8-D39E-478E-ADF6-3A362B5437BF}"/>
              </a:ext>
            </a:extLst>
          </p:cNvPr>
          <p:cNvSpPr/>
          <p:nvPr/>
        </p:nvSpPr>
        <p:spPr>
          <a:xfrm>
            <a:off x="7481455" y="4962642"/>
            <a:ext cx="256309" cy="939824"/>
          </a:xfrm>
          <a:prstGeom prst="rect">
            <a:avLst/>
          </a:prstGeom>
          <a:noFill/>
          <a:ln w="28575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F673F40-95A4-4D68-AB34-98E9FB692A0E}"/>
              </a:ext>
            </a:extLst>
          </p:cNvPr>
          <p:cNvCxnSpPr>
            <a:cxnSpLocks/>
          </p:cNvCxnSpPr>
          <p:nvPr/>
        </p:nvCxnSpPr>
        <p:spPr>
          <a:xfrm>
            <a:off x="5103824" y="3235036"/>
            <a:ext cx="708158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9A72A758-960F-43F9-8A55-2BFD82CC9EC2}"/>
              </a:ext>
            </a:extLst>
          </p:cNvPr>
          <p:cNvSpPr/>
          <p:nvPr/>
        </p:nvSpPr>
        <p:spPr>
          <a:xfrm>
            <a:off x="3726873" y="3743016"/>
            <a:ext cx="2202873" cy="638441"/>
          </a:xfrm>
          <a:prstGeom prst="wedgeRoundRectCallout">
            <a:avLst>
              <a:gd name="adj1" fmla="val 28926"/>
              <a:gd name="adj2" fmla="val -119633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1326.7 mm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Coupler-to-coupler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DF8FFC92-3015-4F04-ABD9-9C1DF46DB20B}"/>
              </a:ext>
            </a:extLst>
          </p:cNvPr>
          <p:cNvSpPr/>
          <p:nvPr/>
        </p:nvSpPr>
        <p:spPr>
          <a:xfrm>
            <a:off x="735126" y="1106058"/>
            <a:ext cx="3877341" cy="434541"/>
          </a:xfrm>
          <a:prstGeom prst="wedgeRoundRectCallout">
            <a:avLst>
              <a:gd name="adj1" fmla="val -15930"/>
              <a:gd name="adj2" fmla="val 124487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Type-B CM (8 cavities + SCM/BPM)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87D025E-CBF8-4F95-8BB7-343317FC09A6}"/>
              </a:ext>
            </a:extLst>
          </p:cNvPr>
          <p:cNvSpPr txBox="1"/>
          <p:nvPr/>
        </p:nvSpPr>
        <p:spPr>
          <a:xfrm>
            <a:off x="1346547" y="5943133"/>
            <a:ext cx="4153701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length of CM should be checked!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60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CAAC287-3CB1-4A52-B361-4917E97B85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931" y="1402341"/>
            <a:ext cx="9106138" cy="191593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B85524D-FF46-4514-B339-BDA1BD5BE25E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 CM is available for container?</a:t>
            </a:r>
            <a:endParaRPr kumimoji="1"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8B60E98B-E016-4E9C-8CAB-EAC92D3FE4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953" y="3607911"/>
            <a:ext cx="7995064" cy="1924828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76EDC8E-4D6F-486B-945A-8C65C4C7AED2}"/>
              </a:ext>
            </a:extLst>
          </p:cNvPr>
          <p:cNvSpPr/>
          <p:nvPr/>
        </p:nvSpPr>
        <p:spPr>
          <a:xfrm>
            <a:off x="8948248" y="3653658"/>
            <a:ext cx="1043189" cy="182880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5FCEFBA-9CEB-47CD-B720-87D3C8B72C90}"/>
              </a:ext>
            </a:extLst>
          </p:cNvPr>
          <p:cNvSpPr txBox="1"/>
          <p:nvPr/>
        </p:nvSpPr>
        <p:spPr>
          <a:xfrm>
            <a:off x="2277744" y="5616695"/>
            <a:ext cx="4226606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Land, Infrastructure, Transport and Tourism of Japan 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469D43-CF1E-439E-9333-2EA2E1FF1485}"/>
              </a:ext>
            </a:extLst>
          </p:cNvPr>
          <p:cNvSpPr txBox="1"/>
          <p:nvPr/>
        </p:nvSpPr>
        <p:spPr>
          <a:xfrm>
            <a:off x="2232006" y="5077231"/>
            <a:ext cx="2459712" cy="338554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 m longer, 0.3 m higher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矢印: 左右 20">
            <a:extLst>
              <a:ext uri="{FF2B5EF4-FFF2-40B4-BE49-F238E27FC236}">
                <a16:creationId xmlns:a16="http://schemas.microsoft.com/office/drawing/2014/main" id="{CA9875EC-E8C9-43CB-B1E0-D6E232CDBC28}"/>
              </a:ext>
            </a:extLst>
          </p:cNvPr>
          <p:cNvSpPr/>
          <p:nvPr/>
        </p:nvSpPr>
        <p:spPr>
          <a:xfrm>
            <a:off x="2423227" y="4070295"/>
            <a:ext cx="2146571" cy="313235"/>
          </a:xfrm>
          <a:prstGeom prst="leftRightArrow">
            <a:avLst/>
          </a:prstGeom>
          <a:solidFill>
            <a:schemeClr val="bg1"/>
          </a:solidFill>
          <a:ln w="1270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矢印: 左右 21">
            <a:extLst>
              <a:ext uri="{FF2B5EF4-FFF2-40B4-BE49-F238E27FC236}">
                <a16:creationId xmlns:a16="http://schemas.microsoft.com/office/drawing/2014/main" id="{5469EBC9-1079-4C36-8805-6DCC48DFA9A9}"/>
              </a:ext>
            </a:extLst>
          </p:cNvPr>
          <p:cNvSpPr/>
          <p:nvPr/>
        </p:nvSpPr>
        <p:spPr>
          <a:xfrm>
            <a:off x="2277744" y="4467486"/>
            <a:ext cx="2459712" cy="313235"/>
          </a:xfrm>
          <a:prstGeom prst="leftRightArrow">
            <a:avLst/>
          </a:prstGeom>
          <a:solidFill>
            <a:srgbClr val="FFFF00"/>
          </a:solidFill>
          <a:ln w="12700"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BC07884-2E52-4D59-AB82-5C678E45B72B}"/>
              </a:ext>
            </a:extLst>
          </p:cNvPr>
          <p:cNvSpPr txBox="1"/>
          <p:nvPr/>
        </p:nvSpPr>
        <p:spPr>
          <a:xfrm>
            <a:off x="0" y="849467"/>
            <a:ext cx="1219199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starting CM design, we have to take care of the total length to install into container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0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88825" cy="8500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Starting point of CM drawing for ILC</a:t>
            </a:r>
            <a:endParaRPr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28EC53F-C940-4E15-934B-2199DA8649E3}"/>
              </a:ext>
            </a:extLst>
          </p:cNvPr>
          <p:cNvSpPr txBox="1"/>
          <p:nvPr/>
        </p:nvSpPr>
        <p:spPr>
          <a:xfrm>
            <a:off x="1865827" y="1537668"/>
            <a:ext cx="846034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8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Drawing developed in the GDE era is old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endParaRPr kumimoji="1" lang="en-US" altLang="ja-JP" sz="28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8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We’d like to start with the CM drawing for </a:t>
            </a:r>
            <a:r>
              <a:rPr kumimoji="1" lang="en-US" altLang="ja-JP" sz="28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LCLS-II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lang="en-US" altLang="ja-JP" sz="24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Still tentative conclusion for JP/US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en-US" altLang="ja-JP" sz="24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Discussion with </a:t>
            </a:r>
            <a:r>
              <a:rPr lang="en-US" altLang="ja-JP" sz="24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colleagues in EU </a:t>
            </a:r>
            <a:r>
              <a:rPr kumimoji="1" lang="en-US" altLang="ja-JP" sz="2400" dirty="0" smtClean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is necessary</a:t>
            </a:r>
            <a:endParaRPr kumimoji="1" lang="en-US" altLang="ja-JP" sz="2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endParaRPr kumimoji="1" lang="en-US" altLang="ja-JP" sz="28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8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This plan is under progress between Japan and US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endParaRPr lang="en-US" altLang="ja-JP" sz="28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8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Probably, the CAD software will be common in future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NX is used in FNAL/DESY (from </a:t>
            </a:r>
            <a:r>
              <a:rPr lang="en-US" altLang="ja-JP" sz="2400" dirty="0" err="1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Omet-san</a:t>
            </a:r>
            <a:r>
              <a:rPr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INVENTOR/AUTOCAD</a:t>
            </a:r>
            <a:r>
              <a:rPr lang="ja-JP" altLang="en-US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(AUTODESK)</a:t>
            </a:r>
            <a:r>
              <a:rPr kumimoji="1"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are used in KEK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Creo (PTC) is used by Ohuchi-</a:t>
            </a:r>
            <a:r>
              <a:rPr lang="en-US" altLang="ja-JP" sz="2400" dirty="0" err="1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san</a:t>
            </a:r>
            <a:endParaRPr kumimoji="1" lang="en-US" altLang="ja-JP" sz="2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87D025E-CBF8-4F95-8BB7-343317FC09A6}"/>
              </a:ext>
            </a:extLst>
          </p:cNvPr>
          <p:cNvSpPr txBox="1"/>
          <p:nvPr/>
        </p:nvSpPr>
        <p:spPr>
          <a:xfrm>
            <a:off x="1052009" y="921954"/>
            <a:ext cx="10084812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were some meetings between KEK and FNAL/SLAC to discuss CM drawing including tuner system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12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88825" cy="8500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 of HPGS</a:t>
            </a:r>
            <a:endParaRPr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28EC53F-C940-4E15-934B-2199DA8649E3}"/>
              </a:ext>
            </a:extLst>
          </p:cNvPr>
          <p:cNvSpPr txBox="1"/>
          <p:nvPr/>
        </p:nvSpPr>
        <p:spPr>
          <a:xfrm>
            <a:off x="0" y="930275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Visit to local government in Ibaraki-ken prefecture (KEK Tsukuba campus) to discuss HPGS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Three times: 3/Mar, 23/Apr, 21/May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Discussion time per meeting: 2~3 hours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endParaRPr kumimoji="1" lang="en-US" altLang="ja-JP" sz="2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Looks like the discussion is going toward good direction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endParaRPr kumimoji="1" lang="en-US" altLang="ja-JP" sz="2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To be checked the max. allowable pressure value (see next page)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endParaRPr kumimoji="1" lang="en-US" altLang="ja-JP" sz="2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Legal handling changes depending on whether it is 160 mm (dia.) or more or less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How about GRP of 300 mm?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endParaRPr lang="en-US" altLang="ja-JP" sz="2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Not discussed yet when testing CM abroad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Before testing CM performance, inspection by authorized person of HPGS should be done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endParaRPr kumimoji="1" lang="en-US" altLang="ja-JP" sz="2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Need to be inspected separately even if the vendors are different?</a:t>
            </a:r>
          </a:p>
        </p:txBody>
      </p:sp>
    </p:spTree>
    <p:extLst>
      <p:ext uri="{BB962C8B-B14F-4D97-AF65-F5344CB8AC3E}">
        <p14:creationId xmlns:p14="http://schemas.microsoft.com/office/powerpoint/2010/main" val="62160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42101"/>
              </p:ext>
            </p:extLst>
          </p:nvPr>
        </p:nvGraphicFramePr>
        <p:xfrm>
          <a:off x="2" y="670014"/>
          <a:ext cx="12191998" cy="551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307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612374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9508317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Discussions and preparation for the SRF session in LCWS2021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567692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review “debriefing”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653377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15~18/Mar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9th International Workshop on "Thin films applied to Superconducting RF: Pushing the limits of RF Superconductivity"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949314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15~18/Mar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LCWS 2021 on virtual hosted by CERN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10066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Crab Cavity Meeting as the crab cavity subgroup in the SRF group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81438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Update TPD (WP-1, 2, 3), Recent progress in KEK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94316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13/Apr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WBS, Tuner review by </a:t>
                      </a:r>
                      <a:r>
                        <a:rPr kumimoji="1" lang="en-US" altLang="ja-JP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Yuriy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00254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27/Apr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Progress of WBS, tuner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784285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27/Apr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Crab Cavity Meeting as the crab cavity subgroup in the SRF group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51042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25/May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Crab Cavity Meeting as joint meeting with the BDS group, mainly discussed the specification of crab cavity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09644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8/Jun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4-yr-profile</a:t>
                      </a:r>
                      <a:r>
                        <a:rPr kumimoji="1" lang="en-US" altLang="ja-JP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cost, WBS updated, CM drawing including HPGS, Proposal to decide tuner system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05996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22/Jun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3116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28/Jun~2/Jul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SRF2021 on virtual hosted by MSU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88749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6/Jul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62624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20/Jul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995727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3/Aug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151383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26~29/Oct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ILC Workshop on Potential ILC Experiments (ILCX2021) hosted by KEK at Tsukuba/Japan (the detail is not fixed)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420783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of SRF (incl. crab cavity sub-) Group Meeting in IDT/WG2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14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EE8B07B-B005-4579-947C-D796D085AF61}"/>
              </a:ext>
            </a:extLst>
          </p:cNvPr>
          <p:cNvSpPr txBox="1"/>
          <p:nvPr/>
        </p:nvSpPr>
        <p:spPr>
          <a:xfrm>
            <a:off x="0" y="830997"/>
            <a:ext cx="1219199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WBS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Looks WBS of EIC (Joe presented in the sources meeting on this Monday) is quite different from ILC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Currently, “Area Systems” is positioned at the top category, and “Technical Systems” is the next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Looking for a better solution to summarize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If you have new inputs, please tell us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CM drawing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Better to start from the drawing based on LCLS-II than that developed in GDE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Sending the drawing of LCLS-II is currently in progress, but will be a little late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This includes SC-magnet, coupler, cavity, tuner, HOM damper, </a:t>
            </a:r>
            <a:r>
              <a:rPr lang="en-US" altLang="ja-JP" sz="14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etc</a:t>
            </a:r>
            <a:endParaRPr lang="en-US" altLang="ja-JP" sz="14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HPGS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Before testing CM abroad as the first performance test, you need to get the approval from the authorized person of HPGS from Japan (probably)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Production of CM </a:t>
            </a:r>
            <a:r>
              <a:rPr lang="ja-JP" altLang="en-US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Inspection for HPGS </a:t>
            </a:r>
            <a:r>
              <a:rPr lang="ja-JP" altLang="en-US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Cold test at each lab. </a:t>
            </a:r>
            <a:r>
              <a:rPr lang="ja-JP" altLang="en-US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CM transfer </a:t>
            </a:r>
            <a:r>
              <a:rPr lang="ja-JP" altLang="en-US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Inspection for HPGS at KEK </a:t>
            </a:r>
            <a:r>
              <a:rPr lang="ja-JP" altLang="en-US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→ 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Cold test at KEK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IFMIF project in QST/Japan is different from ILC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Their CM is never constructed in CEA, all components including resonators are delivered to Japan, then constructed there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QST dose not need to get the approval of HPGS at CEA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Tuner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Take care of this issue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Some experts can give </a:t>
            </a:r>
            <a:r>
              <a:rPr lang="en-US" altLang="ja-JP" sz="1400" dirty="0" smtClean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advice/comment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sz="14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 smtClean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EDR/EDP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 smtClean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Not discussed yet in the SRF group meeting</a:t>
            </a:r>
            <a:endParaRPr lang="en-US" altLang="ja-JP" sz="14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1" y="15906"/>
            <a:ext cx="1219199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Questions/Discussions/Comments (memorandum) @16</a:t>
            </a:r>
            <a:r>
              <a:rPr lang="en-US" altLang="ja-JP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meeting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23CB239-DA4A-4AA7-9616-EA83038A9F07}"/>
              </a:ext>
            </a:extLst>
          </p:cNvPr>
          <p:cNvSpPr txBox="1"/>
          <p:nvPr/>
        </p:nvSpPr>
        <p:spPr>
          <a:xfrm>
            <a:off x="10029646" y="646331"/>
            <a:ext cx="199753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 by Kirk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70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1" y="0"/>
            <a:ext cx="1219199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 </a:t>
            </a:r>
            <a:r>
              <a:rPr lang="en-US" altLang="ja-JP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(updated!)</a:t>
            </a:r>
            <a:endParaRPr kumimoji="1" lang="ja-JP" altLang="en-US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5DEF121-896A-4547-A17B-DFF5671D4412}"/>
              </a:ext>
            </a:extLst>
          </p:cNvPr>
          <p:cNvSpPr txBox="1"/>
          <p:nvPr/>
        </p:nvSpPr>
        <p:spPr>
          <a:xfrm>
            <a:off x="1965959" y="861168"/>
            <a:ext cx="8260082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Proposal for ILC Pre-lab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https://www.interactions.org/press-release/ilc-international-development-team-publishes-proposal-ilc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ja-JP" sz="1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Technical Preparation and Work Packages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http://doi.org/10.5281/zenodo.4742018</a:t>
            </a:r>
            <a:endParaRPr lang="en-US" altLang="ja-JP" sz="1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ja-JP" sz="1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KEK homepage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https://www2.kek.jp/ilc/en/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ja-JP" sz="1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Technical Design Report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https://ilchome.web.cern.ch/publications/ilc-technical-design-report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https://www2.kek.jp/ilc/en/docs/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endParaRPr lang="en-US" altLang="ja-JP" sz="12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The International Linear Collider Progress Report 2015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https://www2.kek.jp/ilc/en/docs/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kumimoji="1" lang="en-US" altLang="ja-JP" sz="1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The International Linear Collider – A Global Project 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Submitted to European Particle Physics Strategy Update, 2020.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</a:t>
            </a:r>
            <a:r>
              <a:rPr kumimoji="1" lang="en-US" altLang="ja-JP" sz="1400" dirty="0" err="1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indico.cern.ch</a:t>
            </a:r>
            <a:r>
              <a:rPr kumimoji="1"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/event/765096/contributions/3295702/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endParaRPr kumimoji="1" lang="en-US" altLang="ja-JP" sz="1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ILC Action Plan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https://www.kek.jp/ja/newsroom/2016/01/06/1400/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https://www.kek.jp/ja/newsroom/2018/04/24/1200/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kumimoji="1" lang="en-US" altLang="ja-JP" sz="14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Recommendations on ILC Project Implementation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https://www.kek.jp/ja/newsroom/attic/20191001_%20ILC%20Project.pdf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72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88825" cy="837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4-year-profile of cost for TPP</a:t>
            </a:r>
            <a:endParaRPr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1DF51AF6-50C9-4BBA-B7F1-9DAB116883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817021"/>
              </p:ext>
            </p:extLst>
          </p:nvPr>
        </p:nvGraphicFramePr>
        <p:xfrm>
          <a:off x="3174" y="1246712"/>
          <a:ext cx="12188826" cy="5246160"/>
        </p:xfrm>
        <a:graphic>
          <a:graphicData uri="http://schemas.openxmlformats.org/drawingml/2006/table">
            <a:tbl>
              <a:tblPr/>
              <a:tblGrid>
                <a:gridCol w="381436">
                  <a:extLst>
                    <a:ext uri="{9D8B030D-6E8A-4147-A177-3AD203B41FA5}">
                      <a16:colId xmlns:a16="http://schemas.microsoft.com/office/drawing/2014/main" val="1996150151"/>
                    </a:ext>
                  </a:extLst>
                </a:gridCol>
                <a:gridCol w="5852315">
                  <a:extLst>
                    <a:ext uri="{9D8B030D-6E8A-4147-A177-3AD203B41FA5}">
                      <a16:colId xmlns:a16="http://schemas.microsoft.com/office/drawing/2014/main" val="1271753137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3001936019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2368206559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1667804790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3604750031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853274646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3231881174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3351251328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3412401843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90068191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1995172721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2273341271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1568088807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452099952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2749853395"/>
                    </a:ext>
                  </a:extLst>
                </a:gridCol>
                <a:gridCol w="397005">
                  <a:extLst>
                    <a:ext uri="{9D8B030D-6E8A-4147-A177-3AD203B41FA5}">
                      <a16:colId xmlns:a16="http://schemas.microsoft.com/office/drawing/2014/main" val="1698831423"/>
                    </a:ext>
                  </a:extLst>
                </a:gridCol>
              </a:tblGrid>
              <a:tr h="186769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Year/Date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8/Jun/2021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740054"/>
                  </a:ext>
                </a:extLst>
              </a:tr>
              <a:tr h="32743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Items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Japan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Abroad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Sum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Japan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Abroad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5124189"/>
                  </a:ext>
                </a:extLst>
              </a:tr>
              <a:tr h="178817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P1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P2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P3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P4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Sum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P1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P2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P3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P4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Sum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9703198"/>
                  </a:ext>
                </a:extLst>
              </a:tr>
              <a:tr h="353423"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(Oku-Y)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(Oku-Y)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(Oku-Y)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(FTE-yr)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(FTE-yr)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032660"/>
                  </a:ext>
                </a:extLst>
              </a:tr>
              <a:tr h="17881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[WP-1] Cavity Industrial-Production Readiness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328024"/>
                  </a:ext>
                </a:extLst>
              </a:tr>
              <a:tr h="15629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-Cavity industrial-production readiness to be demonstrated (JP:40, AB: 80)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0549393"/>
                  </a:ext>
                </a:extLst>
              </a:tr>
              <a:tr h="17881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[WP-2] Cryomodule (CM) Assembly, Global Transfer and Performance Assurance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418051"/>
                  </a:ext>
                </a:extLst>
              </a:tr>
              <a:tr h="15187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-Ancillaries production (Coupler/Tuner/SCM) (JP:2, AB:4)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066608"/>
                  </a:ext>
                </a:extLst>
              </a:tr>
              <a:tr h="15187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-CM production (JP:2, AB:4)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8508414"/>
                  </a:ext>
                </a:extLst>
              </a:tr>
              <a:tr h="15187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-CM performance assurance, CM string assembly (2 CMs)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204936"/>
                  </a:ext>
                </a:extLst>
              </a:tr>
              <a:tr h="15629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-CM Global transfer, Performance assurance after transport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1267349"/>
                  </a:ext>
                </a:extLst>
              </a:tr>
              <a:tr h="1813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[WP-3]  Crab Cavity System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92031"/>
                  </a:ext>
                </a:extLst>
              </a:tr>
              <a:tr h="181364"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300962"/>
                  </a:ext>
                </a:extLst>
              </a:tr>
              <a:tr h="1970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[Infrstructure-A]  ]KEK-STF Beam Operation Demonstration (1.5 CM + 0.5 CM)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254909"/>
                  </a:ext>
                </a:extLst>
              </a:tr>
              <a:tr h="1528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-Tunnel expansion, cryogenics and klystron gallery upgraded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8078924"/>
                  </a:ext>
                </a:extLst>
              </a:tr>
              <a:tr h="1528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-Upgrading STF accelerator (+0.5 CM)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9285815"/>
                  </a:ext>
                </a:extLst>
              </a:tr>
              <a:tr h="1970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5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[Infrastructure-B]  KEK-STF/COI Hub-lab. Functionality (production, assembly, test)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625320"/>
                  </a:ext>
                </a:extLst>
              </a:tr>
              <a:tr h="1528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-Cavity fabrication facility (Wire-saw, EBW-renewal, etc)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0040466"/>
                  </a:ext>
                </a:extLst>
              </a:tr>
              <a:tr h="1528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-VT system with four cavities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6334364"/>
                  </a:ext>
                </a:extLst>
              </a:tr>
              <a:tr h="1528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-CM assembly/production incl. cavity string assembly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771883"/>
                  </a:ext>
                </a:extLst>
              </a:tr>
              <a:tr h="1528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-CM test area (2 CMs available)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740273"/>
                  </a:ext>
                </a:extLst>
              </a:tr>
              <a:tr h="1528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-Cryogenics system upgraded (separated from STF)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7368441"/>
                  </a:ext>
                </a:extLst>
              </a:tr>
              <a:tr h="1528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-HLRF/LLRF system installed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329496"/>
                  </a:ext>
                </a:extLst>
              </a:tr>
              <a:tr h="1528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-Horizontal Test Area with single cavity (STF: coupler/tuner)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055849"/>
                  </a:ext>
                </a:extLst>
              </a:tr>
              <a:tr h="1528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-COI building expansion for CM string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77436"/>
                  </a:ext>
                </a:extLst>
              </a:tr>
              <a:tr h="1970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[Infrastructure] Upgrading Abroad hub-lab. Functionality (production, assembly, test)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130846"/>
                  </a:ext>
                </a:extLst>
              </a:tr>
              <a:tr h="1970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7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Electric power, Maintenance work for testing, assmebly work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637784"/>
                  </a:ext>
                </a:extLst>
              </a:tr>
              <a:tr h="1970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EDR and Construction/Project Preparation (Documentations) 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375858"/>
                  </a:ext>
                </a:extLst>
              </a:tr>
              <a:tr h="1970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Sum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2942" marR="2942" marT="29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4242553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E45A492-FD18-4DD7-A86A-C1E49FFB774D}"/>
              </a:ext>
            </a:extLst>
          </p:cNvPr>
          <p:cNvSpPr txBox="1"/>
          <p:nvPr/>
        </p:nvSpPr>
        <p:spPr>
          <a:xfrm>
            <a:off x="3175" y="776660"/>
            <a:ext cx="1218882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Recently, 4-year-profilce of cost based on ILC action plan was revised for TPP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08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8693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 of scope/deliverable in WBS (Overall/WP-1)</a:t>
            </a:r>
            <a:endParaRPr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273201BB-7CC1-4946-B1BC-6FF2BA8C06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686475"/>
              </p:ext>
            </p:extLst>
          </p:nvPr>
        </p:nvGraphicFramePr>
        <p:xfrm>
          <a:off x="0" y="869325"/>
          <a:ext cx="12188824" cy="5692122"/>
        </p:xfrm>
        <a:graphic>
          <a:graphicData uri="http://schemas.openxmlformats.org/drawingml/2006/table">
            <a:tbl>
              <a:tblPr/>
              <a:tblGrid>
                <a:gridCol w="623006">
                  <a:extLst>
                    <a:ext uri="{9D8B030D-6E8A-4147-A177-3AD203B41FA5}">
                      <a16:colId xmlns:a16="http://schemas.microsoft.com/office/drawing/2014/main" val="3672263216"/>
                    </a:ext>
                  </a:extLst>
                </a:gridCol>
                <a:gridCol w="623006">
                  <a:extLst>
                    <a:ext uri="{9D8B030D-6E8A-4147-A177-3AD203B41FA5}">
                      <a16:colId xmlns:a16="http://schemas.microsoft.com/office/drawing/2014/main" val="2295267136"/>
                    </a:ext>
                  </a:extLst>
                </a:gridCol>
                <a:gridCol w="623006">
                  <a:extLst>
                    <a:ext uri="{9D8B030D-6E8A-4147-A177-3AD203B41FA5}">
                      <a16:colId xmlns:a16="http://schemas.microsoft.com/office/drawing/2014/main" val="757849878"/>
                    </a:ext>
                  </a:extLst>
                </a:gridCol>
                <a:gridCol w="623006">
                  <a:extLst>
                    <a:ext uri="{9D8B030D-6E8A-4147-A177-3AD203B41FA5}">
                      <a16:colId xmlns:a16="http://schemas.microsoft.com/office/drawing/2014/main" val="3520261816"/>
                    </a:ext>
                  </a:extLst>
                </a:gridCol>
                <a:gridCol w="2451833">
                  <a:extLst>
                    <a:ext uri="{9D8B030D-6E8A-4147-A177-3AD203B41FA5}">
                      <a16:colId xmlns:a16="http://schemas.microsoft.com/office/drawing/2014/main" val="2016643816"/>
                    </a:ext>
                  </a:extLst>
                </a:gridCol>
                <a:gridCol w="3346150">
                  <a:extLst>
                    <a:ext uri="{9D8B030D-6E8A-4147-A177-3AD203B41FA5}">
                      <a16:colId xmlns:a16="http://schemas.microsoft.com/office/drawing/2014/main" val="1829898539"/>
                    </a:ext>
                  </a:extLst>
                </a:gridCol>
                <a:gridCol w="3898817">
                  <a:extLst>
                    <a:ext uri="{9D8B030D-6E8A-4147-A177-3AD203B41FA5}">
                      <a16:colId xmlns:a16="http://schemas.microsoft.com/office/drawing/2014/main" val="3093310446"/>
                    </a:ext>
                  </a:extLst>
                </a:gridCol>
              </a:tblGrid>
              <a:tr h="15742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Code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Title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Scoping statement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Deliverables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108837"/>
                  </a:ext>
                </a:extLst>
              </a:tr>
              <a:tr h="408083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SRF Technology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and prototype the SRF and HLRF components and subsystems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Key performance figures; design of SRF and HLRF components and systems; input to cost estimation; CFS requirements; Prototype modules; EDR volume "SRF technology"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398211"/>
                  </a:ext>
                </a:extLst>
              </a:tr>
              <a:tr h="710445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ML and SRF system design </a:t>
                      </a:r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(overall management)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complete RF units and cryo strings (for Main Linac, Bunch Compressors and 5GeV boosters in Sources)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Layout of RF units and cryo strings; CFS requirements; Chapter for EDR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3304903"/>
                  </a:ext>
                </a:extLst>
              </a:tr>
              <a:tr h="608953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WP01: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Cavity production (Incl. ML DR, &amp; others)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Demonstrate cavity production readiness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cavity design; final surface treatment recipe; testing recipe; cost estimate; performance specification; 120 prototype cavities; Chapter for EDR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087052"/>
                  </a:ext>
                </a:extLst>
              </a:tr>
              <a:tr h="272056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2.2.1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SC material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Define SC material standard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material definition; </a:t>
                      </a:r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standard specification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for 120 prototype cavities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5216875"/>
                  </a:ext>
                </a:extLst>
              </a:tr>
              <a:tr h="20298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baseline/cost-down material to be decided (before TPP?)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Decide the baseline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before TPP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383727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2.2.2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Cavity production/surface-process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cavity; Baseline surface process to be decided.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Demonstrate the SRF cavity industrial production readiness with satisfying the plug-compatibility for the cavity-string assembly in the CM.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Drawing</a:t>
                      </a:r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of cavity package, Manual for baseline surface process/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Completion of 120 cavity production (40 per region), for the success yield evaluation and for  2 CM assembly (16 per region).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233673"/>
                  </a:ext>
                </a:extLst>
              </a:tr>
              <a:tr h="40808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baseline/cost-down surface-process to be decided (before TPP?)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Should be decided before TPP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Demonstrate the SRF cavity industrial production readiness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Completion of 120 cavity production (40 per region), for the success yield evaluation and for  2 CM assembly (16 per region).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8862716"/>
                  </a:ext>
                </a:extLst>
              </a:tr>
              <a:tr h="81581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high pressure gas safety regulation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Discussion with authority/Sample test/Mechanical simulation/Documentation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Establish the guideline to adapt to HPGS regulation in Japan, and globally optimize the cavity fabrication process to be adaptable to  the safety regulation in Japan.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 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document to be submitted to authority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/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Receive the safety inspection result (certificate) to be approved by the HPGS authority  in Japan.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36765"/>
                  </a:ext>
                </a:extLst>
              </a:tr>
              <a:tr h="136027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2.2.3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HOM coupler (measurement and tuning?)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</a:t>
                      </a:r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production of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HOM coupler / end groups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Tuning range of HOM coupler; Material for use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5412703"/>
                  </a:ext>
                </a:extLst>
              </a:tr>
              <a:tr h="272056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2.2.4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Helium tank and magnetic shield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</a:t>
                      </a:r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production of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helium tank and magnetic shield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material definition; material for 120 prototype cavities; Drawing of helium tank and magnetic shield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924100"/>
                  </a:ext>
                </a:extLst>
              </a:tr>
              <a:tr h="136027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tuner design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</a:t>
                      </a:r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production of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tuner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Drawing of tuner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451479"/>
                  </a:ext>
                </a:extLst>
              </a:tr>
              <a:tr h="543758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Vertical Test + Success Yield Verification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(Surface treatment and)  Vertical test </a:t>
                      </a:r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to confirm the SRF cavity performance for the success yield evalution.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Success yield result and to satisfy the success yield fraction of 90 % to reach the ILC SRF cavity performance of E = 35 MV/m (+/-20%) at Q ≥ 0.8E10 with sufficient statistics by using about a half of 40 cavities per region.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3595750"/>
                  </a:ext>
                </a:extLst>
              </a:tr>
              <a:tr h="40808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B05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Infra-structure and  Test Facilities: JP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Establish and demonstrate the Hub-Lab function for supervising the SRF cavity production and performance verification.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Realization of the necessary facilities, utilities, and  the Hub-Lab functioning.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014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79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8693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 of scope/deliverable in WBS (WP-2)</a:t>
            </a:r>
            <a:endParaRPr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0C667A6-00A7-4D2D-A381-36CFED0F00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229766"/>
              </p:ext>
            </p:extLst>
          </p:nvPr>
        </p:nvGraphicFramePr>
        <p:xfrm>
          <a:off x="-1" y="869325"/>
          <a:ext cx="12188825" cy="5641040"/>
        </p:xfrm>
        <a:graphic>
          <a:graphicData uri="http://schemas.openxmlformats.org/drawingml/2006/table">
            <a:tbl>
              <a:tblPr/>
              <a:tblGrid>
                <a:gridCol w="623007">
                  <a:extLst>
                    <a:ext uri="{9D8B030D-6E8A-4147-A177-3AD203B41FA5}">
                      <a16:colId xmlns:a16="http://schemas.microsoft.com/office/drawing/2014/main" val="3276442877"/>
                    </a:ext>
                  </a:extLst>
                </a:gridCol>
                <a:gridCol w="623007">
                  <a:extLst>
                    <a:ext uri="{9D8B030D-6E8A-4147-A177-3AD203B41FA5}">
                      <a16:colId xmlns:a16="http://schemas.microsoft.com/office/drawing/2014/main" val="4281533065"/>
                    </a:ext>
                  </a:extLst>
                </a:gridCol>
                <a:gridCol w="623007">
                  <a:extLst>
                    <a:ext uri="{9D8B030D-6E8A-4147-A177-3AD203B41FA5}">
                      <a16:colId xmlns:a16="http://schemas.microsoft.com/office/drawing/2014/main" val="3548720009"/>
                    </a:ext>
                  </a:extLst>
                </a:gridCol>
                <a:gridCol w="623007">
                  <a:extLst>
                    <a:ext uri="{9D8B030D-6E8A-4147-A177-3AD203B41FA5}">
                      <a16:colId xmlns:a16="http://schemas.microsoft.com/office/drawing/2014/main" val="954751224"/>
                    </a:ext>
                  </a:extLst>
                </a:gridCol>
                <a:gridCol w="2451832">
                  <a:extLst>
                    <a:ext uri="{9D8B030D-6E8A-4147-A177-3AD203B41FA5}">
                      <a16:colId xmlns:a16="http://schemas.microsoft.com/office/drawing/2014/main" val="2718673789"/>
                    </a:ext>
                  </a:extLst>
                </a:gridCol>
                <a:gridCol w="3346148">
                  <a:extLst>
                    <a:ext uri="{9D8B030D-6E8A-4147-A177-3AD203B41FA5}">
                      <a16:colId xmlns:a16="http://schemas.microsoft.com/office/drawing/2014/main" val="4177216006"/>
                    </a:ext>
                  </a:extLst>
                </a:gridCol>
                <a:gridCol w="3898817">
                  <a:extLst>
                    <a:ext uri="{9D8B030D-6E8A-4147-A177-3AD203B41FA5}">
                      <a16:colId xmlns:a16="http://schemas.microsoft.com/office/drawing/2014/main" val="2880608128"/>
                    </a:ext>
                  </a:extLst>
                </a:gridCol>
              </a:tblGrid>
              <a:tr h="1196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Code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Title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Scoping statement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Deliverables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003479"/>
                  </a:ext>
                </a:extLst>
              </a:tr>
              <a:tr h="1068698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WP02: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Cryomodule 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asembly,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transfer, 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performance assurance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Demonstrate cryomodule production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/asembly readiness, and realize global CM transfer across oceans, and confirm the CM performance assurance.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cryomodule design; transportation plan; standards for cryomodule production and operation permit; plug compatibility interface soecification; cost estimate; 6 prototype cryomodules; Chapter for EDR.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- 6 CMs completion (2 per each region) with the plug-compatibility to be connected to each other and with satisfying the HPGS regulation in Japan. </a:t>
                      </a:r>
                      <a:b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- 2 CMs (one from Europe and one from Americas) transported to Japan, ant the perforamance assured to satisfy the ILC performance specification of E = 31.5 MV/m (average) and Q ≥ 1 E10 (average).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9557199"/>
                  </a:ext>
                </a:extLst>
              </a:tr>
              <a:tr h="747923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2.3.1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CM Horizontal Test + Degradation Mitigation (before and after transport)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Provide test facilities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Demonstrate the CM performance to satisfy the ILC SRF specification, and to reproduce the perforamce after the connection work for two CMs (including the connection to the test bench).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Test capabilities for cavities and cryomodules in all three regions; Success yield plot in CM test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- 2 CMs (one from Europe and one from Americas) transported to Japan, ant the perforamance assured to satisfy the ILC performance specification of E = 31.5 MV/m (average) and Q ≥ 1 E10 (average). </a:t>
                      </a:r>
                      <a:b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 Confirmation of the CM performance maintained after the CM string (actually two CMs in Pre-Lab phase) connection work.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516964"/>
                  </a:ext>
                </a:extLst>
              </a:tr>
              <a:tr h="15955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CM Transport (categorized into 4 items as follows)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197650"/>
                  </a:ext>
                </a:extLst>
              </a:tr>
              <a:tr h="32077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Transport design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cage/shock damper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Establish the safe CM tranport technology and process, with ship-tranport acress the oceans.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design of cage/shock damper; cost estimate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Production of the tranport cage.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839413"/>
                  </a:ext>
                </a:extLst>
              </a:tr>
              <a:tr h="42742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Mock-up CM transport twice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Trailer size should be checked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Confirm the tranport scheme including physical size and tranportation by using the transport cage adaptable for both ground tranportation and sea shipment.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Demonstration of the safe tranport at first on the ground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292943"/>
                  </a:ext>
                </a:extLst>
              </a:tr>
              <a:tr h="21385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Global transport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Container size should be checked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Demonstrate the safe CM tranport across the oceans. 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container size; cost estimate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Successful global transer of the CM across the oceans.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6278563"/>
                  </a:ext>
                </a:extLst>
              </a:tr>
              <a:tr h="42742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Returning transport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if necessary, 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Confirm capability of the CM transport, even after the CM test in Japan, for reconfirmation of the performance reproducibility after transport repeated.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Confirmation of the CM performance after transport back to Europe and Americas, just in case.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528864"/>
                  </a:ext>
                </a:extLst>
              </a:tr>
              <a:tr h="320776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2.3.2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Tuners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Establish the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fabricate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tuners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in cooperation with WP1.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tuner design 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drawings;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cost estimate; 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Complete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60 prototype tuner 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production to be assembled into the 6 CMs (2 CMs per region).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74003"/>
                  </a:ext>
                </a:extLst>
              </a:tr>
              <a:tr h="320776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2.3.3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Couplers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Establish the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fabricate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couplers 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in cooperation with WP1.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coupler design 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drawings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; cost estimate; 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Complete 60 prototype coupler production to be assembled into the 6 CMs (2 CMs per region).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7697285"/>
                  </a:ext>
                </a:extLst>
              </a:tr>
              <a:tr h="320776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2.3.4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Quad/BPM Package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Establish the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fabricate c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ryomodule quad/BPM/corrector packages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quad/BPM package design 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drawings;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cost estimate; 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Complete 6 prototype packages to be assembled into the 6 CMs (2 Cms per region).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7618574"/>
                  </a:ext>
                </a:extLst>
              </a:tr>
              <a:tr h="320776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2.3.5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Cold mass and V. Vessel (CM design/fabrication/assembly + Inter-connect)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Establish the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</a:t>
                      </a: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fabricate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cryomodule cold mass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Drawing of CM; cost estimate; 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Complete 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 Type-B CM cold-mass.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262084"/>
                  </a:ext>
                </a:extLst>
              </a:tr>
              <a:tr h="534349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high pressure gas safety regulation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Discussion with authority/Sample test/Mechanical simulation/Documentation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Establish the guideline to adapt to HPGS regulation in Japan, and globally optimize the CM fabrication process to be adaptable to  the safety regulation in Japan. 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document to be submitted to authority and local government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Receive the safety inspection result (certificate) to be approved by the HPGS authority  in Japan.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041081"/>
                  </a:ext>
                </a:extLst>
              </a:tr>
              <a:tr h="32077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Hub-Lab, CM H. Test Facilities, coupler process (Infra: JP)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Establish and demonstrate the Hub-Lab function for supervising the SRF CM production and performance verification.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 dirty="0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Realization of the necessary facilities, utilities, and  the Hub-Lab functioning.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6047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39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8693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 of scope/deliverable in WBS (WP-3)</a:t>
            </a:r>
            <a:endParaRPr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FB4A3AC6-620B-4D3E-91C6-187D1732B4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696284"/>
              </p:ext>
            </p:extLst>
          </p:nvPr>
        </p:nvGraphicFramePr>
        <p:xfrm>
          <a:off x="0" y="1294327"/>
          <a:ext cx="12188826" cy="4615041"/>
        </p:xfrm>
        <a:graphic>
          <a:graphicData uri="http://schemas.openxmlformats.org/drawingml/2006/table">
            <a:tbl>
              <a:tblPr/>
              <a:tblGrid>
                <a:gridCol w="623007">
                  <a:extLst>
                    <a:ext uri="{9D8B030D-6E8A-4147-A177-3AD203B41FA5}">
                      <a16:colId xmlns:a16="http://schemas.microsoft.com/office/drawing/2014/main" val="3957636652"/>
                    </a:ext>
                  </a:extLst>
                </a:gridCol>
                <a:gridCol w="623007">
                  <a:extLst>
                    <a:ext uri="{9D8B030D-6E8A-4147-A177-3AD203B41FA5}">
                      <a16:colId xmlns:a16="http://schemas.microsoft.com/office/drawing/2014/main" val="1788374321"/>
                    </a:ext>
                  </a:extLst>
                </a:gridCol>
                <a:gridCol w="623007">
                  <a:extLst>
                    <a:ext uri="{9D8B030D-6E8A-4147-A177-3AD203B41FA5}">
                      <a16:colId xmlns:a16="http://schemas.microsoft.com/office/drawing/2014/main" val="2667494187"/>
                    </a:ext>
                  </a:extLst>
                </a:gridCol>
                <a:gridCol w="623007">
                  <a:extLst>
                    <a:ext uri="{9D8B030D-6E8A-4147-A177-3AD203B41FA5}">
                      <a16:colId xmlns:a16="http://schemas.microsoft.com/office/drawing/2014/main" val="3118265048"/>
                    </a:ext>
                  </a:extLst>
                </a:gridCol>
                <a:gridCol w="2451833">
                  <a:extLst>
                    <a:ext uri="{9D8B030D-6E8A-4147-A177-3AD203B41FA5}">
                      <a16:colId xmlns:a16="http://schemas.microsoft.com/office/drawing/2014/main" val="3461818619"/>
                    </a:ext>
                  </a:extLst>
                </a:gridCol>
                <a:gridCol w="3346149">
                  <a:extLst>
                    <a:ext uri="{9D8B030D-6E8A-4147-A177-3AD203B41FA5}">
                      <a16:colId xmlns:a16="http://schemas.microsoft.com/office/drawing/2014/main" val="1276194541"/>
                    </a:ext>
                  </a:extLst>
                </a:gridCol>
                <a:gridCol w="3898816">
                  <a:extLst>
                    <a:ext uri="{9D8B030D-6E8A-4147-A177-3AD203B41FA5}">
                      <a16:colId xmlns:a16="http://schemas.microsoft.com/office/drawing/2014/main" val="3785085834"/>
                    </a:ext>
                  </a:extLst>
                </a:gridCol>
              </a:tblGrid>
              <a:tr h="32776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Code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Title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Scoping statement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游ゴシック" panose="020B0400000000000000" pitchFamily="50" charset="-128"/>
                        </a:rPr>
                        <a:t>Deliverables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9093149"/>
                  </a:ext>
                </a:extLst>
              </a:tr>
              <a:tr h="437019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WP03:</a:t>
                      </a: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Crab cavity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crab cavity system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crab cavity design; cost estimate; Chapter for EDR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381685"/>
                  </a:ext>
                </a:extLst>
              </a:tr>
              <a:tr h="878589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CC design including coupler, tuner etc.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Establish the baseline design with </a:t>
                      </a: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downselection to two crab cavity pacakges, Design crab cavity, coupler, tuner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prototype crab cavity with two designs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105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Complete the design document and drawings for the protytpe fabrication. 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098468"/>
                  </a:ext>
                </a:extLst>
              </a:tr>
              <a:tr h="878589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CC model and prototype production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Fabricate </a:t>
                      </a: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the prototype crab cavities and </a:t>
                      </a:r>
                      <a:r>
                        <a:rPr lang="en-US" sz="105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evaluate the perforamnce. 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Complete </a:t>
                      </a: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 x 2 prototype (one is for model work) crab cavities </a:t>
                      </a:r>
                      <a:r>
                        <a:rPr lang="en-US" sz="105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and their performance tests with confirmation of the CC performance required for the ILC. 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217855"/>
                  </a:ext>
                </a:extLst>
              </a:tr>
              <a:tr h="878589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Vertical test including hamonized operation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Downselect </a:t>
                      </a: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one crab cavtiy </a:t>
                      </a:r>
                      <a:r>
                        <a:rPr lang="en-US" sz="105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design based on the evaluation of the two prototypes. 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Test result from VT with two crab cavities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105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Complete the downselect process and the documentation for the process. 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81178"/>
                  </a:ext>
                </a:extLst>
              </a:tr>
              <a:tr h="878589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CC-CM design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Establish the CC-CM design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Final design CC-CM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</a:br>
                      <a:r>
                        <a:rPr lang="en-US" sz="1050" b="0" i="0" u="none" strike="noStrike">
                          <a:solidFill>
                            <a:srgbClr val="0070C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Complete the engineering design work and the final design documentation 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747631"/>
                  </a:ext>
                </a:extLst>
              </a:tr>
              <a:tr h="292862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B05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WP3: CC Infra-structure (TBC))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270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00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タイトル 3">
            <a:extLst>
              <a:ext uri="{FF2B5EF4-FFF2-40B4-BE49-F238E27FC236}">
                <a16:creationId xmlns:a16="http://schemas.microsoft.com/office/drawing/2014/main" id="{87A0CE85-64AF-470F-8A8B-EC856B723CE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939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>
                <a:latin typeface="Times New Roman" panose="02020603050405020304" pitchFamily="18" charset="0"/>
                <a:cs typeface="Times New Roman" panose="02020603050405020304" pitchFamily="18" charset="0"/>
              </a:rPr>
              <a:t>CM Drawing Data (received from Ohuchi-san)</a:t>
            </a:r>
            <a:endParaRPr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1F57AB2-BA08-4FFB-A77F-6855FACF8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968" y="2925848"/>
            <a:ext cx="5483516" cy="320913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8CEA168-9CC4-4DAF-AD7B-713E7ADED7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778" y="875339"/>
            <a:ext cx="6505896" cy="1242416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B1C17F7-7162-40C4-BECA-10CAEA9EB13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53" y="875339"/>
            <a:ext cx="4932499" cy="261305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203A1CA-192F-4677-A536-7CDE6505DD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913" y="3633556"/>
            <a:ext cx="3049375" cy="3209137"/>
          </a:xfrm>
          <a:prstGeom prst="rect">
            <a:avLst/>
          </a:prstGeom>
        </p:spPr>
      </p:pic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BA0F6DD8-5EEA-46FA-AA44-E3F68AEFBEE0}"/>
              </a:ext>
            </a:extLst>
          </p:cNvPr>
          <p:cNvSpPr/>
          <p:nvPr/>
        </p:nvSpPr>
        <p:spPr>
          <a:xfrm>
            <a:off x="7428613" y="2258374"/>
            <a:ext cx="2884967" cy="434541"/>
          </a:xfrm>
          <a:prstGeom prst="wedgeRoundRectCallout">
            <a:avLst>
              <a:gd name="adj1" fmla="val -17393"/>
              <a:gd name="adj2" fmla="val -141404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Type-A CM (9 cavities)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CA1DA0E7-BBA7-4786-B7CC-DC09E8162829}"/>
              </a:ext>
            </a:extLst>
          </p:cNvPr>
          <p:cNvSpPr/>
          <p:nvPr/>
        </p:nvSpPr>
        <p:spPr>
          <a:xfrm>
            <a:off x="8871096" y="5995023"/>
            <a:ext cx="2884967" cy="434541"/>
          </a:xfrm>
          <a:prstGeom prst="wedgeRoundRectCallout">
            <a:avLst>
              <a:gd name="adj1" fmla="val -17393"/>
              <a:gd name="adj2" fmla="val -141404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bellows!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41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90D9C297-3396-4C66-B142-E88ACE93B9C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255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TESLA-style cryomodules compared - 1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64B4BE-313B-44EC-81E7-AB58E4477DE0}"/>
              </a:ext>
            </a:extLst>
          </p:cNvPr>
          <p:cNvSpPr txBox="1">
            <a:spLocks/>
          </p:cNvSpPr>
          <p:nvPr/>
        </p:nvSpPr>
        <p:spPr>
          <a:xfrm>
            <a:off x="2149582" y="6400800"/>
            <a:ext cx="4494828" cy="3143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100" b="0"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110" charset="-128"/>
                <a:cs typeface="+mn-cs"/>
              </a:rPr>
              <a:t>Peterson - LCLS-II Cryomodule Design - 7 Oct 2014</a:t>
            </a:r>
          </a:p>
        </p:txBody>
      </p:sp>
      <p:pic>
        <p:nvPicPr>
          <p:cNvPr id="9" name="Picture 5" descr="CryomodulePipeSizes.tiff">
            <a:extLst>
              <a:ext uri="{FF2B5EF4-FFF2-40B4-BE49-F238E27FC236}">
                <a16:creationId xmlns:a16="http://schemas.microsoft.com/office/drawing/2014/main" id="{6942F894-89A4-4549-AB1F-918C50D423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703" y="806450"/>
            <a:ext cx="7248593" cy="52451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B53646B-F161-4E52-9311-28A625F46FF2}"/>
              </a:ext>
            </a:extLst>
          </p:cNvPr>
          <p:cNvSpPr txBox="1"/>
          <p:nvPr/>
        </p:nvSpPr>
        <p:spPr>
          <a:xfrm>
            <a:off x="7570635" y="6206333"/>
            <a:ext cx="4411977" cy="307777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Slide by T. Peterson (Received from Akira Yamamoto-san)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6436A0-44D2-4187-A378-4D4FCAB8D255}"/>
              </a:ext>
            </a:extLst>
          </p:cNvPr>
          <p:cNvSpPr/>
          <p:nvPr/>
        </p:nvSpPr>
        <p:spPr>
          <a:xfrm>
            <a:off x="7716981" y="806450"/>
            <a:ext cx="997527" cy="52451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29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72864C3-24DB-45E2-9789-593379A21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63" y="1111250"/>
            <a:ext cx="5440912" cy="372615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タイトル 3">
            <a:extLst>
              <a:ext uri="{FF2B5EF4-FFF2-40B4-BE49-F238E27FC236}">
                <a16:creationId xmlns:a16="http://schemas.microsoft.com/office/drawing/2014/main" id="{E94CA3A7-8789-4F04-BF01-603BEC50286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939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Comparison of CM drawing between TDR and KEK</a:t>
            </a:r>
            <a:endParaRPr lang="ja-JP" altLang="en-US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45D76E1B-B9AF-4F31-A2FF-9E25DD7108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0" y="1111250"/>
            <a:ext cx="5889051" cy="54514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aphicFrame>
        <p:nvGraphicFramePr>
          <p:cNvPr id="10" name="表 11">
            <a:extLst>
              <a:ext uri="{FF2B5EF4-FFF2-40B4-BE49-F238E27FC236}">
                <a16:creationId xmlns:a16="http://schemas.microsoft.com/office/drawing/2014/main" id="{BEBE16DB-F683-4B2C-A100-D5BCAB9D89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771976"/>
              </p:ext>
            </p:extLst>
          </p:nvPr>
        </p:nvGraphicFramePr>
        <p:xfrm>
          <a:off x="447819" y="5190490"/>
          <a:ext cx="48514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25700">
                  <a:extLst>
                    <a:ext uri="{9D8B030D-6E8A-4147-A177-3AD203B41FA5}">
                      <a16:colId xmlns:a16="http://schemas.microsoft.com/office/drawing/2014/main" val="2830960989"/>
                    </a:ext>
                  </a:extLst>
                </a:gridCol>
                <a:gridCol w="2425700">
                  <a:extLst>
                    <a:ext uri="{9D8B030D-6E8A-4147-A177-3AD203B41FA5}">
                      <a16:colId xmlns:a16="http://schemas.microsoft.com/office/drawing/2014/main" val="8913210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Diameter</a:t>
                      </a:r>
                      <a:r>
                        <a:rPr kumimoji="1" lang="ja-JP" altLang="en-US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1" lang="ja-JP" altLang="en-US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kumimoji="1" lang="ja-JP" altLang="en-US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pipe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7277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Gas Return Pipe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300.0 mm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186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2K 2-phase pipe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69.0 mm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682471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78D4008-CA4A-4D97-B34A-EB24EE0FC9DC}"/>
              </a:ext>
            </a:extLst>
          </p:cNvPr>
          <p:cNvSpPr txBox="1"/>
          <p:nvPr/>
        </p:nvSpPr>
        <p:spPr>
          <a:xfrm>
            <a:off x="1049915" y="6378059"/>
            <a:ext cx="364721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※Only dia. of GRP is shown in TDR</a:t>
            </a:r>
            <a:endParaRPr kumimoji="1" lang="ja-JP" altLang="en-US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DB4D177-4141-476E-BECC-0C3E660FF17C}"/>
              </a:ext>
            </a:extLst>
          </p:cNvPr>
          <p:cNvSpPr txBox="1"/>
          <p:nvPr/>
        </p:nvSpPr>
        <p:spPr>
          <a:xfrm>
            <a:off x="5593975" y="5828268"/>
            <a:ext cx="3954930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diameter of every pipe is consistent!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78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15/Jun/2021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17th meeting of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3E7A630-3624-4536-BA0E-690C7621995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035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TESLA-style cryomodules compared - 2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189B2A83-EA25-40F9-BE03-B3E9119481A4}"/>
              </a:ext>
            </a:extLst>
          </p:cNvPr>
          <p:cNvSpPr txBox="1">
            <a:spLocks/>
          </p:cNvSpPr>
          <p:nvPr/>
        </p:nvSpPr>
        <p:spPr>
          <a:xfrm>
            <a:off x="1448129" y="6335711"/>
            <a:ext cx="4494828" cy="3143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100" b="0"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110" charset="-128"/>
                <a:cs typeface="+mn-cs"/>
              </a:rPr>
              <a:t>Peterson - LCLS-II Cryomodule Design - 7 Oct 2014</a:t>
            </a:r>
          </a:p>
        </p:txBody>
      </p:sp>
      <p:pic>
        <p:nvPicPr>
          <p:cNvPr id="9" name="Picture 3" descr="CryomodulesCompared-Features.tiff">
            <a:extLst>
              <a:ext uri="{FF2B5EF4-FFF2-40B4-BE49-F238E27FC236}">
                <a16:creationId xmlns:a16="http://schemas.microsoft.com/office/drawing/2014/main" id="{3D4814A3-EFBA-4682-9BA4-1152D99F28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129" y="813370"/>
            <a:ext cx="9295742" cy="5231259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6E14DFE-565B-4838-B2D2-6295662F8BBE}"/>
              </a:ext>
            </a:extLst>
          </p:cNvPr>
          <p:cNvSpPr txBox="1"/>
          <p:nvPr/>
        </p:nvSpPr>
        <p:spPr>
          <a:xfrm>
            <a:off x="7435407" y="6492874"/>
            <a:ext cx="4411977" cy="307777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Slide by T. Peterson (Received from Akira Yamamoto-san)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6BF903A-23C3-44BF-8235-B6B2BA086D39}"/>
              </a:ext>
            </a:extLst>
          </p:cNvPr>
          <p:cNvSpPr/>
          <p:nvPr/>
        </p:nvSpPr>
        <p:spPr>
          <a:xfrm>
            <a:off x="7010400" y="820290"/>
            <a:ext cx="1828799" cy="51718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21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54625</TotalTime>
  <Words>2354</Words>
  <Application>Microsoft Office PowerPoint</Application>
  <PresentationFormat>ワイド画面</PresentationFormat>
  <Paragraphs>769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5" baseType="lpstr">
      <vt:lpstr>Arial Unicode MS</vt:lpstr>
      <vt:lpstr>Meiryo UI</vt:lpstr>
      <vt:lpstr>ＭＳ Ｐゴシック</vt:lpstr>
      <vt:lpstr>游ゴシック</vt:lpstr>
      <vt:lpstr>游ゴシック Light</vt:lpstr>
      <vt:lpstr>Arial</vt:lpstr>
      <vt:lpstr>Times New Roman</vt:lpstr>
      <vt:lpstr>Wingdings</vt:lpstr>
      <vt:lpstr>Office テーマ</vt:lpstr>
      <vt:lpstr>16th Meeting of SRF 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Hewlett-Packard Company</cp:lastModifiedBy>
  <cp:revision>1771</cp:revision>
  <cp:lastPrinted>2020-11-23T15:37:09Z</cp:lastPrinted>
  <dcterms:created xsi:type="dcterms:W3CDTF">2020-09-27T07:10:37Z</dcterms:created>
  <dcterms:modified xsi:type="dcterms:W3CDTF">2021-06-15T14:13:51Z</dcterms:modified>
</cp:coreProperties>
</file>