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15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3" r:id="rId3"/>
    <p:sldId id="331" r:id="rId4"/>
    <p:sldId id="330" r:id="rId5"/>
    <p:sldId id="332" r:id="rId6"/>
    <p:sldId id="333" r:id="rId7"/>
    <p:sldId id="334" r:id="rId8"/>
    <p:sldId id="335" r:id="rId9"/>
    <p:sldId id="338" r:id="rId10"/>
    <p:sldId id="339" r:id="rId11"/>
    <p:sldId id="296" r:id="rId12"/>
    <p:sldId id="340" r:id="rId13"/>
    <p:sldId id="341" r:id="rId14"/>
    <p:sldId id="342" r:id="rId15"/>
    <p:sldId id="343" r:id="rId16"/>
    <p:sldId id="328" r:id="rId17"/>
    <p:sldId id="346" r:id="rId18"/>
    <p:sldId id="345" r:id="rId19"/>
    <p:sldId id="355" r:id="rId20"/>
    <p:sldId id="348" r:id="rId21"/>
    <p:sldId id="347" r:id="rId22"/>
    <p:sldId id="353" r:id="rId23"/>
    <p:sldId id="349" r:id="rId24"/>
    <p:sldId id="354" r:id="rId25"/>
    <p:sldId id="350" r:id="rId26"/>
    <p:sldId id="352" r:id="rId27"/>
    <p:sldId id="356" r:id="rId28"/>
    <p:sldId id="351" r:id="rId29"/>
  </p:sldIdLst>
  <p:sldSz cx="9144000" cy="6858000" type="screen4x3"/>
  <p:notesSz cx="6662738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00"/>
    <a:srgbClr val="00FFCC"/>
    <a:srgbClr val="FF00FF"/>
    <a:srgbClr val="353436"/>
    <a:srgbClr val="000066"/>
    <a:srgbClr val="0000FF"/>
    <a:srgbClr val="009900"/>
    <a:srgbClr val="0080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3750" autoAdjust="0"/>
  </p:normalViewPr>
  <p:slideViewPr>
    <p:cSldViewPr>
      <p:cViewPr varScale="1">
        <p:scale>
          <a:sx n="67" d="100"/>
          <a:sy n="67" d="100"/>
        </p:scale>
        <p:origin x="440" y="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71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8876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71013"/>
            <a:ext cx="28876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4338EE1-B68D-4A6B-86DA-279F20DD907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5188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86300"/>
            <a:ext cx="5329238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8876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71013"/>
            <a:ext cx="28876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5368350-AF8D-40E4-A52E-E0C1BAD172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6321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368350-AF8D-40E4-A52E-E0C1BAD1720E}" type="slidenum">
              <a:rPr lang="zh-CN" altLang="en-US" smtClean="0"/>
              <a:pPr>
                <a:defRPr/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 the geometry for the studied cases </a:t>
            </a:r>
            <a:r>
              <a:rPr lang="en-US" dirty="0" err="1"/>
              <a:t>impling</a:t>
            </a:r>
            <a:r>
              <a:rPr lang="en-US" dirty="0"/>
              <a:t> geometry construction, checking overlaps and sensitive detector assignation;</a:t>
            </a:r>
          </a:p>
          <a:p>
            <a:endParaRPr lang="en-US" dirty="0"/>
          </a:p>
          <a:p>
            <a:r>
              <a:rPr lang="en-US" dirty="0"/>
              <a:t>evaluation of data </a:t>
            </a:r>
            <a:r>
              <a:rPr lang="en-US" dirty="0" err="1"/>
              <a:t>retrievement</a:t>
            </a:r>
            <a:r>
              <a:rPr lang="en-US" dirty="0"/>
              <a:t> in Sensitive Detector class with proper identification of geometries and correct retrieving of data;</a:t>
            </a:r>
          </a:p>
          <a:p>
            <a:endParaRPr lang="en-US" dirty="0"/>
          </a:p>
          <a:p>
            <a:r>
              <a:rPr lang="en-US" dirty="0"/>
              <a:t>overview the construct of ROOT analysis manager which handles the corresponding data output format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368350-AF8D-40E4-A52E-E0C1BAD1720E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368350-AF8D-40E4-A52E-E0C1BAD1720E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368350-AF8D-40E4-A52E-E0C1BAD1720E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368350-AF8D-40E4-A52E-E0C1BAD1720E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368350-AF8D-40E4-A52E-E0C1BAD1720E}" type="slidenum">
              <a:rPr lang="zh-CN" altLang="en-US" smtClean="0"/>
              <a:pPr>
                <a:defRPr/>
              </a:pPr>
              <a:t>16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661B22-DB7F-45A5-9B67-DD215E515CB2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2737126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07BF0-9305-44B8-B676-6ADCF96B7CAA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66257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24278-0D3D-47E2-8857-73FD73732353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242199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7772400" cy="7921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810000" cy="4754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3810000" cy="23002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94125"/>
            <a:ext cx="3810000" cy="2301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8F1C3-5F7C-4D06-BAAE-987F2E872C0C}" type="slidenum">
              <a:rPr lang="zh-CN" altLang="en-US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65520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162FAD-193C-46EE-B534-E266F727BA14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6213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B56FE-4989-4CF2-885C-9204386E436F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15098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F671B-A1C5-4C91-83EE-E1086BB931E6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409766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DD3E5E-DD0F-4E69-8A68-7B8761CD8D36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585648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CF1156-873D-4BFA-BCBD-1A7840EA66C6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73015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E9D16-50AC-4BFA-83F6-29B6D67B78FF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56898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FC13B1-A6D8-4E53-9A5C-E08F3CB17B07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320645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F876A9A-A383-4542-A2CD-3A89663C7648}" type="slidenum">
              <a:rPr lang="zh-CN" altLang="en-US" smtClean="0"/>
              <a:pPr>
                <a:defRPr/>
              </a:pPr>
              <a:t>‹#›</a:t>
            </a:fld>
            <a:r>
              <a:rPr lang="en-US" altLang="zh-CN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78542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5591" y="2600908"/>
            <a:ext cx="8229600" cy="157163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Calibri" pitchFamily="34" charset="0"/>
                <a:cs typeface="Calibri" pitchFamily="34" charset="0"/>
              </a:rPr>
              <a:t>Overview on </a:t>
            </a:r>
            <a:r>
              <a:rPr lang="en-US" sz="3600" cap="none" dirty="0">
                <a:latin typeface="Calibri" pitchFamily="34" charset="0"/>
                <a:cs typeface="Calibri" pitchFamily="34" charset="0"/>
              </a:rPr>
              <a:t>simulation implementation for the </a:t>
            </a:r>
            <a:r>
              <a:rPr lang="en-US" sz="3600" cap="none" dirty="0" err="1">
                <a:latin typeface="Calibri" pitchFamily="34" charset="0"/>
                <a:cs typeface="Calibri" pitchFamily="34" charset="0"/>
              </a:rPr>
              <a:t>testbeam</a:t>
            </a:r>
            <a:r>
              <a:rPr lang="en-US" sz="3600" cap="none" dirty="0">
                <a:latin typeface="Calibri" pitchFamily="34" charset="0"/>
                <a:cs typeface="Calibri" pitchFamily="34" charset="0"/>
              </a:rPr>
              <a:t> 2020</a:t>
            </a:r>
            <a:endParaRPr lang="en-US" altLang="zh-CN" sz="3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 descr="006_logotip_site_englez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6316" y="117257"/>
            <a:ext cx="1519760" cy="640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2483768" y="5026315"/>
            <a:ext cx="338139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en-U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spc="50" dirty="0">
                <a:ln w="11430"/>
                <a:latin typeface="Calibri" pitchFamily="34" charset="0"/>
                <a:cs typeface="Calibri" pitchFamily="34" charset="0"/>
              </a:rPr>
              <a:t>Alina – Tania </a:t>
            </a:r>
            <a:r>
              <a:rPr lang="en-US" sz="1600" spc="50" dirty="0" err="1">
                <a:ln w="11430"/>
                <a:latin typeface="Calibri" pitchFamily="34" charset="0"/>
                <a:cs typeface="Calibri" pitchFamily="34" charset="0"/>
              </a:rPr>
              <a:t>Neagu</a:t>
            </a:r>
            <a:endParaRPr lang="en-US" sz="1600" spc="50" dirty="0">
              <a:ln w="11430"/>
              <a:latin typeface="Calibri" pitchFamily="34" charset="0"/>
              <a:cs typeface="Calibri" pitchFamily="34" charset="0"/>
            </a:endParaRPr>
          </a:p>
          <a:p>
            <a:pPr algn="ctr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en-US" altLang="zh-CN" sz="1600" spc="50" dirty="0">
                <a:ln w="11430"/>
                <a:latin typeface="Calibri" pitchFamily="34" charset="0"/>
                <a:cs typeface="Calibri" pitchFamily="34" charset="0"/>
              </a:rPr>
              <a:t>Mihai </a:t>
            </a:r>
            <a:r>
              <a:rPr lang="en-US" altLang="zh-CN" sz="1600" spc="50" dirty="0" err="1">
                <a:ln w="11430"/>
                <a:latin typeface="Calibri" pitchFamily="34" charset="0"/>
                <a:cs typeface="Calibri" pitchFamily="34" charset="0"/>
              </a:rPr>
              <a:t>Potlog</a:t>
            </a:r>
            <a:endParaRPr lang="en-US" altLang="zh-CN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7"/>
          <p:cNvPicPr/>
          <p:nvPr/>
        </p:nvPicPr>
        <p:blipFill>
          <a:blip r:embed="rId4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 txBox="1">
            <a:spLocks noChangeArrowheads="1"/>
          </p:cNvSpPr>
          <p:nvPr/>
        </p:nvSpPr>
        <p:spPr>
          <a:xfrm>
            <a:off x="0" y="0"/>
            <a:ext cx="9144000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dirty="0">
                <a:ln w="6350">
                  <a:noFill/>
                </a:ln>
                <a:latin typeface="Calibri" pitchFamily="34" charset="0"/>
                <a:cs typeface="Calibri" pitchFamily="34" charset="0"/>
              </a:rPr>
              <a:t>Geometry construction and overlap checking</a:t>
            </a:r>
            <a:endParaRPr lang="en-US" altLang="zh-CN" dirty="0">
              <a:ln w="6350">
                <a:noFill/>
              </a:ln>
            </a:endParaRPr>
          </a:p>
        </p:txBody>
      </p:sp>
      <p:pic>
        <p:nvPicPr>
          <p:cNvPr id="6" name="Picture 5" descr="006_logotip_site_englez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AutoShape 12"/>
          <p:cNvSpPr>
            <a:spLocks noChangeArrowheads="1"/>
          </p:cNvSpPr>
          <p:nvPr/>
        </p:nvSpPr>
        <p:spPr bwMode="auto">
          <a:xfrm>
            <a:off x="811161" y="1484784"/>
            <a:ext cx="7010496" cy="839799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t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Geometry construction:</a:t>
            </a:r>
          </a:p>
          <a:p>
            <a:pPr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rather </a:t>
            </a:r>
            <a:r>
              <a:rPr lang="en-US" sz="12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simplist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with some minor point of high interest;</a:t>
            </a:r>
          </a:p>
          <a:p>
            <a:pPr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geometry constructed having placed the first sensors in the (0,0,0) coordinates; all other geometries are placed with respect to this one;</a:t>
            </a:r>
          </a:p>
          <a:p>
            <a:pPr algn="ctr" defTabSz="457200">
              <a:buClr>
                <a:srgbClr val="FFFF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2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>
            <a:off x="251520" y="2868584"/>
            <a:ext cx="2190779" cy="839800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t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telescope: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 G4Box shape;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positioned using Z axis coordinates taken from an array;</a:t>
            </a:r>
          </a:p>
          <a:p>
            <a:pPr defTabSz="457200">
              <a:buClr>
                <a:srgbClr val="FFFF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 defTabSz="457200">
              <a:buClr>
                <a:srgbClr val="FFFF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2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>
            <a:off x="2987824" y="2863802"/>
            <a:ext cx="2154267" cy="766773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t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dirty="0" err="1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scintillators</a:t>
            </a: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 G4Box shape; 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each placed individually using regular G4PVPlacement class;</a:t>
            </a:r>
          </a:p>
          <a:p>
            <a:pPr algn="ctr" defTabSz="457200">
              <a:buClr>
                <a:srgbClr val="FFFF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2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AutoShape 12"/>
          <p:cNvSpPr>
            <a:spLocks noChangeArrowheads="1"/>
          </p:cNvSpPr>
          <p:nvPr/>
        </p:nvSpPr>
        <p:spPr bwMode="auto">
          <a:xfrm>
            <a:off x="5375286" y="2714577"/>
            <a:ext cx="3571926" cy="985851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t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tungsten absorbers: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 G4Box shape;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each absorber has a different width;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construction of solid made inside a loop with the width for absorbers taken from an array;</a:t>
            </a: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1139778" y="4365104"/>
            <a:ext cx="6426288" cy="1241442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t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sensors: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each layer constructed individually from </a:t>
            </a:r>
            <a:r>
              <a:rPr lang="en-US" sz="12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kapton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fan-out to carbon fiber support;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silicon sensor build using G4PVReplica which replicates the pads horizontally and the sectors vertically;   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everything wrapped in an assembly;</a:t>
            </a:r>
          </a:p>
          <a:p>
            <a:pPr defTabSz="457200">
              <a:buClr>
                <a:schemeClr val="tx1"/>
              </a:buClr>
              <a:buSzPct val="100000"/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the assembly is positioned several times using a loop and a geometry overlap checking.</a:t>
            </a:r>
          </a:p>
        </p:txBody>
      </p:sp>
      <p:pic>
        <p:nvPicPr>
          <p:cNvPr id="9" name="Picture 7"/>
          <p:cNvPicPr/>
          <p:nvPr/>
        </p:nvPicPr>
        <p:blipFill>
          <a:blip r:embed="rId3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10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0" y="0"/>
            <a:ext cx="8624943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Calibri" pitchFamily="34" charset="0"/>
                <a:ea typeface="+mj-ea"/>
                <a:cs typeface="Calibri" pitchFamily="34" charset="0"/>
              </a:rPr>
              <a:t>Data collection</a:t>
            </a:r>
            <a:endParaRPr lang="en-US" altLang="zh-CN" sz="3600" dirty="0">
              <a:ln w="6350">
                <a:noFill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006_logotip_site_englez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117414" y="4082190"/>
            <a:ext cx="7959834" cy="264572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at each step in a sensitive detector, the</a:t>
            </a:r>
            <a:r>
              <a:rPr lang="en-US" sz="1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i="1" dirty="0" err="1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ProcessHit</a:t>
            </a:r>
            <a:r>
              <a:rPr lang="en-US" sz="1200" b="1" i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()</a:t>
            </a:r>
            <a:r>
              <a:rPr lang="en-US" sz="12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method is invoked which create, fill and stores the Hit objects</a:t>
            </a:r>
            <a:endParaRPr lang="ro-RO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AutoShape 12"/>
          <p:cNvSpPr>
            <a:spLocks noChangeArrowheads="1"/>
          </p:cNvSpPr>
          <p:nvPr/>
        </p:nvSpPr>
        <p:spPr bwMode="auto">
          <a:xfrm>
            <a:off x="117414" y="1736260"/>
            <a:ext cx="3687813" cy="292105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i="1" dirty="0" err="1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Intialize</a:t>
            </a:r>
            <a:r>
              <a:rPr lang="en-US" sz="1200" b="1" i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()</a:t>
            </a:r>
            <a:r>
              <a:rPr lang="ro-RO" sz="1200" b="1" i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- create a hit collection at start of an event</a:t>
            </a:r>
            <a:endParaRPr lang="ro-RO" sz="1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9" name="Picture 28" descr="create-hits-collectio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16" y="2050094"/>
            <a:ext cx="5476950" cy="1606572"/>
          </a:xfrm>
          <a:prstGeom prst="rect">
            <a:avLst/>
          </a:prstGeom>
        </p:spPr>
      </p:pic>
      <p:pic>
        <p:nvPicPr>
          <p:cNvPr id="30" name="Picture 29" descr="creat-populate-hi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110" y="4374294"/>
            <a:ext cx="5330898" cy="2231337"/>
          </a:xfrm>
          <a:prstGeom prst="rect">
            <a:avLst/>
          </a:prstGeom>
        </p:spPr>
      </p:pic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153927" y="717251"/>
            <a:ext cx="8215426" cy="830997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200" i="1" dirty="0">
                <a:latin typeface="Calibri" pitchFamily="34" charset="0"/>
                <a:cs typeface="Calibri" pitchFamily="34" charset="0"/>
              </a:rPr>
              <a:t>Data are collected using </a:t>
            </a:r>
            <a:r>
              <a:rPr lang="en-US" sz="1200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Sensitive Detectors </a:t>
            </a:r>
            <a:r>
              <a:rPr lang="en-US" sz="12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which has the goal of creating hits objects through the following virtual methods</a:t>
            </a:r>
            <a:r>
              <a:rPr lang="en-US" sz="1200" i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233363">
              <a:spcBef>
                <a:spcPts val="0"/>
              </a:spcBef>
              <a:buSzPct val="75000"/>
              <a:buFont typeface="Wingdings" pitchFamily="2" charset="2"/>
              <a:buChar char="q"/>
              <a:defRPr/>
            </a:pPr>
            <a:r>
              <a:rPr lang="en-US" sz="12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Initialize()</a:t>
            </a:r>
          </a:p>
          <a:p>
            <a:pPr marL="233363">
              <a:spcBef>
                <a:spcPts val="0"/>
              </a:spcBef>
              <a:buSzPct val="75000"/>
              <a:buFont typeface="Wingdings" pitchFamily="2" charset="2"/>
              <a:buChar char="q"/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ProcessHits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()</a:t>
            </a:r>
          </a:p>
          <a:p>
            <a:pPr marL="233363">
              <a:spcBef>
                <a:spcPts val="0"/>
              </a:spcBef>
              <a:buSzPct val="75000"/>
              <a:buFont typeface="Wingdings" pitchFamily="2" charset="2"/>
              <a:buChar char="q"/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EndOfEvent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()</a:t>
            </a:r>
            <a:endParaRPr lang="en-US" sz="14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4468A1-6769-4976-AAE9-DA8E7BCE90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7496" y="1132749"/>
            <a:ext cx="2983389" cy="2592274"/>
          </a:xfrm>
          <a:prstGeom prst="rect">
            <a:avLst/>
          </a:prstGeom>
        </p:spPr>
      </p:pic>
      <p:pic>
        <p:nvPicPr>
          <p:cNvPr id="10" name="Picture 7"/>
          <p:cNvPicPr/>
          <p:nvPr/>
        </p:nvPicPr>
        <p:blipFill>
          <a:blip r:embed="rId7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11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0" y="0"/>
            <a:ext cx="8624943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Calibri" pitchFamily="34" charset="0"/>
                <a:ea typeface="+mj-ea"/>
                <a:cs typeface="Calibri" pitchFamily="34" charset="0"/>
              </a:rPr>
              <a:t>Processing hit information</a:t>
            </a:r>
            <a:endParaRPr lang="en-US" altLang="zh-CN" sz="3600" dirty="0">
              <a:ln w="6350">
                <a:noFill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006_logotip_site_englez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64308" y="94661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263465" y="763551"/>
            <a:ext cx="4162483" cy="276999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200" i="1" dirty="0">
                <a:latin typeface="Calibri" pitchFamily="34" charset="0"/>
                <a:cs typeface="Calibri" pitchFamily="34" charset="0"/>
              </a:rPr>
              <a:t>Data are retrieved using </a:t>
            </a:r>
            <a:r>
              <a:rPr lang="en-US" sz="1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EventAction:EndOfEventAction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()</a:t>
            </a:r>
            <a:r>
              <a:rPr lang="en-US" sz="1200" i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class</a:t>
            </a:r>
            <a:endParaRPr lang="en-US" sz="1400" i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3927" y="1165194"/>
            <a:ext cx="6499314" cy="962816"/>
            <a:chOff x="153927" y="1781870"/>
            <a:chExt cx="6499314" cy="962816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153927" y="1781870"/>
              <a:ext cx="6499314" cy="292105"/>
            </a:xfrm>
            <a:prstGeom prst="rect">
              <a:avLst/>
            </a:prstGeom>
            <a:solidFill>
              <a:srgbClr val="0070C0"/>
            </a:solidFill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72000" tIns="36000" rIns="72000" bIns="36000" anchor="ctr"/>
            <a:lstStyle/>
            <a:p>
              <a:pPr defTabSz="457200">
                <a:buClr>
                  <a:srgbClr val="FFFF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ro-RO" sz="1200" b="1" dirty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200" b="1" dirty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get the index number of the hit collection  - which is unique and don’t change during a run</a:t>
              </a:r>
              <a:endParaRPr lang="ro-RO" sz="1200" dirty="0"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10" name="Picture 9" descr="hit-collection-index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544" y="2078019"/>
              <a:ext cx="5180953" cy="666667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117414" y="2297097"/>
            <a:ext cx="7959834" cy="1233741"/>
            <a:chOff x="117414" y="3826599"/>
            <a:chExt cx="7959834" cy="1233741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117414" y="3826599"/>
              <a:ext cx="7959834" cy="264572"/>
            </a:xfrm>
            <a:prstGeom prst="rect">
              <a:avLst/>
            </a:prstGeom>
            <a:solidFill>
              <a:srgbClr val="0070C0"/>
            </a:solidFill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72000" tIns="36000" rIns="72000" bIns="36000" anchor="ctr"/>
            <a:lstStyle/>
            <a:p>
              <a:pPr defTabSz="457200">
                <a:buClr>
                  <a:srgbClr val="FFFF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 dirty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 retrieve the pointer to the hits collection with the </a:t>
              </a:r>
              <a:r>
                <a:rPr lang="en-US" sz="1200" b="1" dirty="0" err="1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GetHC</a:t>
              </a:r>
              <a:r>
                <a:rPr lang="en-US" sz="1200" b="1" dirty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() method using the collection index</a:t>
              </a:r>
              <a:endParaRPr lang="ro-RO" sz="1200" dirty="0"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13" name="Picture 12" descr="hit-collection-pointer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9518" y="4122747"/>
              <a:ext cx="6572340" cy="937593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153927" y="3611565"/>
            <a:ext cx="4491099" cy="3110828"/>
            <a:chOff x="153927" y="3611565"/>
            <a:chExt cx="4491099" cy="3110828"/>
          </a:xfrm>
        </p:grpSpPr>
        <p:sp>
          <p:nvSpPr>
            <p:cNvPr id="16" name="AutoShape 12"/>
            <p:cNvSpPr>
              <a:spLocks noChangeArrowheads="1"/>
            </p:cNvSpPr>
            <p:nvPr/>
          </p:nvSpPr>
          <p:spPr bwMode="auto">
            <a:xfrm>
              <a:off x="153927" y="3611565"/>
              <a:ext cx="4491099" cy="264572"/>
            </a:xfrm>
            <a:prstGeom prst="rect">
              <a:avLst/>
            </a:prstGeom>
            <a:solidFill>
              <a:srgbClr val="0070C0"/>
            </a:solidFill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72000" tIns="36000" rIns="72000" bIns="36000" anchor="ctr"/>
            <a:lstStyle/>
            <a:p>
              <a:pPr defTabSz="457200">
                <a:buClr>
                  <a:srgbClr val="FFFF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 dirty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 loop through the entries of hits collection to access individual hits</a:t>
              </a:r>
              <a:endParaRPr lang="ro-RO" sz="1200" dirty="0"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18" name="Picture 17" descr="hit-collection-loop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7054" y="3940182"/>
              <a:ext cx="3543092" cy="2782211"/>
            </a:xfrm>
            <a:prstGeom prst="rect">
              <a:avLst/>
            </a:prstGeom>
          </p:spPr>
        </p:pic>
      </p:grpSp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6032520" y="3721104"/>
            <a:ext cx="2701962" cy="264572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store the output in analysis objects</a:t>
            </a:r>
            <a:endParaRPr lang="ro-RO" sz="1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" name="Picture 21" descr="hit-collection-stor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5286" y="4086234"/>
            <a:ext cx="3530108" cy="932155"/>
          </a:xfrm>
          <a:prstGeom prst="rect">
            <a:avLst/>
          </a:prstGeom>
        </p:spPr>
      </p:pic>
      <p:pic>
        <p:nvPicPr>
          <p:cNvPr id="17" name="Picture 7"/>
          <p:cNvPicPr/>
          <p:nvPr/>
        </p:nvPicPr>
        <p:blipFill>
          <a:blip r:embed="rId8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12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0" y="0"/>
            <a:ext cx="8624943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Calibri" pitchFamily="34" charset="0"/>
                <a:ea typeface="+mj-ea"/>
                <a:cs typeface="Calibri" pitchFamily="34" charset="0"/>
              </a:rPr>
              <a:t>Output </a:t>
            </a:r>
            <a:r>
              <a:rPr lang="en-US" altLang="zh-CN" sz="3600" dirty="0" err="1">
                <a:ln w="6350">
                  <a:noFill/>
                </a:ln>
                <a:latin typeface="Calibri" pitchFamily="34" charset="0"/>
                <a:ea typeface="+mj-ea"/>
                <a:cs typeface="Calibri" pitchFamily="34" charset="0"/>
              </a:rPr>
              <a:t>datafile</a:t>
            </a:r>
            <a:endParaRPr lang="en-US" altLang="zh-CN" sz="3600" dirty="0">
              <a:ln w="6350">
                <a:noFill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006_logotip_site_englez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263465" y="620688"/>
            <a:ext cx="7813783" cy="830997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200" i="1" dirty="0">
                <a:latin typeface="Calibri" pitchFamily="34" charset="0"/>
                <a:cs typeface="Calibri" pitchFamily="34" charset="0"/>
              </a:rPr>
              <a:t>Data are collected using </a:t>
            </a:r>
            <a:r>
              <a:rPr lang="en-US" sz="1200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Sensitive Detectors</a:t>
            </a:r>
            <a:r>
              <a:rPr lang="en-US" sz="12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which has the goal of creating hits objects through the following virtual </a:t>
            </a:r>
            <a:r>
              <a:rPr lang="en-US" sz="1200" i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metods</a:t>
            </a:r>
            <a:r>
              <a:rPr lang="en-US" sz="12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233363">
              <a:spcBef>
                <a:spcPts val="0"/>
              </a:spcBef>
              <a:buSzPct val="75000"/>
              <a:buFont typeface="Wingdings" pitchFamily="2" charset="2"/>
              <a:buChar char="q"/>
              <a:defRPr/>
            </a:pPr>
            <a:r>
              <a:rPr lang="en-US" sz="12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Initialize()</a:t>
            </a:r>
          </a:p>
          <a:p>
            <a:pPr marL="233363">
              <a:spcBef>
                <a:spcPts val="0"/>
              </a:spcBef>
              <a:buSzPct val="75000"/>
              <a:buFont typeface="Wingdings" pitchFamily="2" charset="2"/>
              <a:buChar char="q"/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ProcessHits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()</a:t>
            </a:r>
          </a:p>
          <a:p>
            <a:pPr marL="233363">
              <a:spcBef>
                <a:spcPts val="0"/>
              </a:spcBef>
              <a:buSzPct val="75000"/>
              <a:buFont typeface="Wingdings" pitchFamily="2" charset="2"/>
              <a:buChar char="q"/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EndOfEvent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()</a:t>
            </a:r>
            <a:endParaRPr lang="en-US" sz="14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10" name="Rectangle 9"/>
          <p:cNvSpPr/>
          <p:nvPr/>
        </p:nvSpPr>
        <p:spPr>
          <a:xfrm>
            <a:off x="3491880" y="1687354"/>
            <a:ext cx="5335209" cy="517064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000" dirty="0">
                <a:solidFill>
                  <a:srgbClr val="00FFCC"/>
                </a:solidFill>
                <a:latin typeface="+mn-lt"/>
              </a:rPr>
              <a:t>// Default settings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SetVerboseLevel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(1);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SetFileName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fcal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");</a:t>
            </a:r>
          </a:p>
          <a:p>
            <a:endParaRPr lang="en-US" sz="1000" dirty="0">
              <a:solidFill>
                <a:schemeClr val="bg1"/>
              </a:solidFill>
              <a:latin typeface="+mn-lt"/>
            </a:endParaRPr>
          </a:p>
          <a:p>
            <a:r>
              <a:rPr lang="en-US" sz="1000" dirty="0">
                <a:solidFill>
                  <a:srgbClr val="00FFCC"/>
                </a:solidFill>
                <a:latin typeface="+mn-lt"/>
              </a:rPr>
              <a:t>  // Creating </a:t>
            </a:r>
            <a:r>
              <a:rPr lang="en-US" sz="1000" dirty="0" err="1">
                <a:solidFill>
                  <a:srgbClr val="00FFCC"/>
                </a:solidFill>
                <a:latin typeface="+mn-lt"/>
              </a:rPr>
              <a:t>ntuples</a:t>
            </a:r>
            <a:endParaRPr lang="en-US" sz="1000" dirty="0">
              <a:solidFill>
                <a:srgbClr val="00FFCC"/>
              </a:solidFill>
              <a:latin typeface="+mn-lt"/>
            </a:endParaRP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if (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 ) {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LumicalTree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", "Calorimeter data");</a:t>
            </a:r>
          </a:p>
          <a:p>
            <a:endParaRPr lang="en-US" sz="1000" dirty="0">
              <a:solidFill>
                <a:schemeClr val="bg1"/>
              </a:solidFill>
              <a:latin typeface="+mn-lt"/>
            </a:endParaRP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CreateNtupleIColumn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nHits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");                               // Id = 0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CreateNtupleIColumn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("Plan",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fCalPlan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  // Id = 1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CreateNtupleIColumn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("Sector",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fCalZone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// Id = 2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CreateNtupleIColumn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("Pad",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fCalPad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   // Id = 3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CreateNtupleDColumn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("Energy",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fCalEne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 // Id = 4</a:t>
            </a:r>
          </a:p>
          <a:p>
            <a:endParaRPr lang="en-US" sz="1000" dirty="0">
              <a:solidFill>
                <a:schemeClr val="bg1"/>
              </a:solidFill>
              <a:latin typeface="+mn-lt"/>
            </a:endParaRP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CreateNtupleDColumn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pos_x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",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fCalX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    // Id = 5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CreateNtupleDColumn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pos_y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",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fCalY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    // Id = 6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CreateNtupleDColumn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pos_z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",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fCalZ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    // Id = 7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CreateNtupleDColumn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px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",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fCalPx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      // Id = 8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CreateNtupleDColumn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py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",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fCalPy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      // Id = 9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CreateNtupleDColumn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pz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",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fEventAction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fCalPz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           // Id = 10 2</a:t>
            </a:r>
          </a:p>
          <a:p>
            <a:endParaRPr lang="en-US" sz="1000" dirty="0">
              <a:solidFill>
                <a:schemeClr val="bg1"/>
              </a:solidFill>
              <a:latin typeface="+mn-lt"/>
            </a:endParaRPr>
          </a:p>
          <a:p>
            <a:r>
              <a:rPr lang="en-US" sz="1000" dirty="0" err="1">
                <a:solidFill>
                  <a:schemeClr val="bg1"/>
                </a:solidFill>
                <a:latin typeface="+mn-lt"/>
              </a:rPr>
              <a:t>stringstream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nameformat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;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G4String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edname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;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</a:t>
            </a:r>
            <a:r>
              <a:rPr lang="en-US" sz="1000" dirty="0">
                <a:solidFill>
                  <a:srgbClr val="FFC000"/>
                </a:solidFill>
                <a:latin typeface="+mn-lt"/>
              </a:rPr>
              <a:t>for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(G4int k = </a:t>
            </a:r>
            <a:r>
              <a:rPr lang="en-US" sz="1000" dirty="0">
                <a:solidFill>
                  <a:srgbClr val="FF00FF"/>
                </a:solidFill>
                <a:latin typeface="+mn-lt"/>
              </a:rPr>
              <a:t>1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; k &lt; </a:t>
            </a:r>
            <a:r>
              <a:rPr lang="en-US" sz="1000" dirty="0">
                <a:solidFill>
                  <a:srgbClr val="FF00FF"/>
                </a:solidFill>
                <a:latin typeface="+mn-lt"/>
              </a:rPr>
              <a:t>16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; k++){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    G4String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columname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 = "</a:t>
            </a:r>
            <a:r>
              <a:rPr lang="en-US" sz="1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Edep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";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nameformat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 &lt;&lt; k;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columname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 +=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nameformat.str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();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nameformat.str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("");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edname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 =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columname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;</a:t>
            </a:r>
          </a:p>
          <a:p>
            <a:endParaRPr lang="en-US" sz="1000" dirty="0">
              <a:solidFill>
                <a:schemeClr val="bg1"/>
              </a:solidFill>
              <a:latin typeface="+mn-lt"/>
            </a:endParaRP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CreateNtupleDColumn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edname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);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 }</a:t>
            </a: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       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analysisManager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-&gt;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FinishNtuple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();</a:t>
            </a: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572690" y="5265204"/>
            <a:ext cx="2276110" cy="454458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>
                <a:solidFill>
                  <a:srgbClr val="FFFF00"/>
                </a:solidFill>
              </a:rPr>
              <a:t>Energy deposited in each plane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13</a:t>
            </a:fld>
            <a:r>
              <a:rPr lang="en-US" altLang="zh-CN"/>
              <a:t>/17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312852" y="1963599"/>
            <a:ext cx="2839974" cy="756084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 err="1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RunAction</a:t>
            </a:r>
            <a:r>
              <a:rPr lang="en-US" sz="1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 class</a:t>
            </a:r>
          </a:p>
          <a:p>
            <a:pPr defTabSz="457200">
              <a:buClr>
                <a:srgbClr val="FFFF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Create analysis manager,  </a:t>
            </a:r>
            <a:r>
              <a:rPr lang="en-US" sz="1200" dirty="0" err="1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Creatie</a:t>
            </a:r>
            <a:r>
              <a:rPr lang="en-US" sz="1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ntuples</a:t>
            </a:r>
            <a:endParaRPr lang="en-US" sz="1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 rot="10254179">
            <a:off x="2797479" y="5423808"/>
            <a:ext cx="710695" cy="137250"/>
          </a:xfrm>
          <a:prstGeom prst="leftArrow">
            <a:avLst>
              <a:gd name="adj1" fmla="val 50000"/>
              <a:gd name="adj2" fmla="val 1008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02687"/>
            <a:ext cx="7772400" cy="618101"/>
          </a:xfrm>
        </p:spPr>
        <p:txBody>
          <a:bodyPr>
            <a:normAutofit/>
          </a:bodyPr>
          <a:lstStyle/>
          <a:p>
            <a:r>
              <a:rPr lang="en-US" sz="2000" dirty="0"/>
              <a:t>energy deposited spectrum from different  X</a:t>
            </a:r>
            <a:r>
              <a:rPr lang="en-US" sz="1600" dirty="0"/>
              <a:t>0  - </a:t>
            </a:r>
            <a:r>
              <a:rPr lang="en-US" sz="1600" dirty="0" err="1"/>
              <a:t>config</a:t>
            </a:r>
            <a:r>
              <a:rPr lang="en-US" sz="1600" dirty="0"/>
              <a:t>. AA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14</a:t>
            </a:fld>
            <a:r>
              <a:rPr lang="en-US" altLang="zh-CN"/>
              <a:t>/17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15" y="1520788"/>
            <a:ext cx="9144000" cy="5063613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0" y="0"/>
            <a:ext cx="8624943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Calibri" pitchFamily="34" charset="0"/>
                <a:ea typeface="+mj-ea"/>
                <a:cs typeface="Calibri" pitchFamily="34" charset="0"/>
              </a:rPr>
              <a:t>Results</a:t>
            </a:r>
            <a:endParaRPr lang="en-US" altLang="zh-CN" sz="3600" dirty="0">
              <a:ln w="6350">
                <a:noFill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006_logotip_site_englez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7"/>
          <p:cNvPicPr/>
          <p:nvPr/>
        </p:nvPicPr>
        <p:blipFill>
          <a:blip r:embed="rId4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725597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15</a:t>
            </a:fld>
            <a:r>
              <a:rPr lang="en-US" altLang="zh-CN"/>
              <a:t>/17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5" y="1088740"/>
            <a:ext cx="6648450" cy="4514850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0"/>
            <a:ext cx="8624943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Calibri" pitchFamily="34" charset="0"/>
                <a:ea typeface="+mj-ea"/>
                <a:cs typeface="Calibri" pitchFamily="34" charset="0"/>
              </a:rPr>
              <a:t>Results</a:t>
            </a:r>
            <a:endParaRPr lang="en-US" altLang="zh-CN" sz="3600" dirty="0">
              <a:ln w="6350">
                <a:noFill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006_logotip_site_englez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4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3664628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THANK YOU!</a:t>
            </a:r>
          </a:p>
        </p:txBody>
      </p:sp>
      <p:pic>
        <p:nvPicPr>
          <p:cNvPr id="3" name="Picture 2" descr="006_logotip_site_englez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7"/>
          <p:cNvPicPr/>
          <p:nvPr/>
        </p:nvPicPr>
        <p:blipFill>
          <a:blip r:embed="rId4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17</a:t>
            </a:fld>
            <a:r>
              <a:rPr lang="en-US" altLang="zh-CN"/>
              <a:t>/17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2" y="1136153"/>
            <a:ext cx="4090321" cy="24954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36" y="1136153"/>
            <a:ext cx="4204246" cy="2564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800" y="3713209"/>
            <a:ext cx="4393471" cy="2680345"/>
          </a:xfrm>
          <a:prstGeom prst="rect">
            <a:avLst/>
          </a:prstGeom>
        </p:spPr>
      </p:pic>
      <p:sp>
        <p:nvSpPr>
          <p:cNvPr id="8" name="Rectangle 4"/>
          <p:cNvSpPr txBox="1">
            <a:spLocks noGrp="1" noChangeArrowheads="1"/>
          </p:cNvSpPr>
          <p:nvPr>
            <p:ph type="title"/>
          </p:nvPr>
        </p:nvSpPr>
        <p:spPr>
          <a:xfrm>
            <a:off x="735871" y="116633"/>
            <a:ext cx="8229600" cy="648072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Calibri" pitchFamily="34" charset="0"/>
                <a:ea typeface="+mj-ea"/>
                <a:cs typeface="Calibri" pitchFamily="34" charset="0"/>
              </a:rPr>
              <a:t>Results</a:t>
            </a:r>
            <a:endParaRPr lang="en-US" altLang="zh-CN" sz="3600" dirty="0">
              <a:ln w="6350">
                <a:noFill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006_logotip_site_englez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82036" y="167732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7"/>
          <p:cNvPicPr/>
          <p:nvPr/>
        </p:nvPicPr>
        <p:blipFill>
          <a:blip r:embed="rId6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1370318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/>
          <p:nvPr/>
        </p:nvPicPr>
        <p:blipFill>
          <a:blip r:embed="rId2"/>
          <a:stretch/>
        </p:blipFill>
        <p:spPr>
          <a:xfrm>
            <a:off x="179280" y="1088740"/>
            <a:ext cx="2432379" cy="2687203"/>
          </a:xfrm>
          <a:prstGeom prst="rect">
            <a:avLst/>
          </a:prstGeom>
          <a:ln>
            <a:noFill/>
          </a:ln>
        </p:spPr>
      </p:pic>
      <p:graphicFrame>
        <p:nvGraphicFramePr>
          <p:cNvPr id="113" name="Table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507026"/>
              </p:ext>
            </p:extLst>
          </p:nvPr>
        </p:nvGraphicFramePr>
        <p:xfrm>
          <a:off x="6408204" y="654480"/>
          <a:ext cx="2651340" cy="5361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35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3112">
                <a:tc>
                  <a:txBody>
                    <a:bodyPr/>
                    <a:lstStyle/>
                    <a:p>
                      <a:r>
                        <a:rPr lang="en-US" sz="900" dirty="0"/>
                        <a:t>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sensor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Thickness [mm]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Plansse</a:t>
                      </a:r>
                      <a:r>
                        <a:rPr lang="en-US" sz="900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err="1"/>
                        <a:t>Plansse</a:t>
                      </a:r>
                      <a:r>
                        <a:rPr lang="en-US" sz="900" dirty="0"/>
                        <a:t> 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3.470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MGS3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Plansse</a:t>
                      </a:r>
                      <a:r>
                        <a:rPr lang="en-US" sz="900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Plansse</a:t>
                      </a:r>
                      <a:r>
                        <a:rPr lang="en-US" sz="900" dirty="0"/>
                        <a:t>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3.490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MGS1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MGS2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Free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MGS5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3.645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MGS6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3.470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42S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Old 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Old 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Old C4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3.538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2859">
                <a:tc>
                  <a:txBody>
                    <a:bodyPr/>
                    <a:lstStyle/>
                    <a:p>
                      <a:r>
                        <a:rPr lang="en-US" sz="9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Plansse</a:t>
                      </a:r>
                      <a:r>
                        <a:rPr lang="en-US" sz="900" dirty="0"/>
                        <a:t>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3.474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115" name="Table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04724"/>
              </p:ext>
            </p:extLst>
          </p:nvPr>
        </p:nvGraphicFramePr>
        <p:xfrm>
          <a:off x="2735796" y="1806088"/>
          <a:ext cx="3491765" cy="1504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3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3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83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6358">
                <a:tc rowSpan="2">
                  <a:txBody>
                    <a:bodyPr/>
                    <a:lstStyle/>
                    <a:p>
                      <a:r>
                        <a:rPr lang="en-US" sz="800" dirty="0"/>
                        <a:t>Brand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800" dirty="0"/>
                        <a:t>Density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800" dirty="0"/>
                        <a:t>Chemical composition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8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W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Ni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Cu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833">
                <a:tc>
                  <a:txBody>
                    <a:bodyPr/>
                    <a:lstStyle/>
                    <a:p>
                      <a:r>
                        <a:rPr lang="en-US" sz="800" dirty="0" err="1"/>
                        <a:t>Plansee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3.5% (estimated)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1.5%</a:t>
                      </a:r>
                    </a:p>
                    <a:p>
                      <a:r>
                        <a:rPr lang="en-US" sz="800" dirty="0"/>
                        <a:t>(estimated)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896">
                <a:tc>
                  <a:txBody>
                    <a:bodyPr/>
                    <a:lstStyle/>
                    <a:p>
                      <a:r>
                        <a:rPr lang="en-US" sz="800" dirty="0"/>
                        <a:t>MGS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93%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5.25%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1.75%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1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JINR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3.5% (estimated)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1.5%</a:t>
                      </a:r>
                    </a:p>
                    <a:p>
                      <a:r>
                        <a:rPr lang="en-US" sz="800" dirty="0"/>
                        <a:t>(estimated)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17" name="Picture 7"/>
          <p:cNvPicPr/>
          <p:nvPr/>
        </p:nvPicPr>
        <p:blipFill>
          <a:blip r:embed="rId3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A3C2-CC65-41A7-AF07-6BE7D2EAB6B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6363"/>
            <a:ext cx="6324602" cy="3050752"/>
          </a:xfrm>
          <a:prstGeom prst="rect">
            <a:avLst/>
          </a:prstGeom>
        </p:spPr>
      </p:pic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>
          <a:xfrm>
            <a:off x="838170" y="28740"/>
            <a:ext cx="5390014" cy="62795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3600" dirty="0" err="1">
                <a:latin typeface="Calibri" pitchFamily="34" charset="0"/>
                <a:cs typeface="Calibri" pitchFamily="34" charset="0"/>
              </a:rPr>
              <a:t>Testbeam</a:t>
            </a:r>
            <a:r>
              <a:rPr lang="en-US" altLang="zh-CN" sz="3600" dirty="0">
                <a:latin typeface="Calibri" pitchFamily="34" charset="0"/>
                <a:cs typeface="Calibri" pitchFamily="34" charset="0"/>
              </a:rPr>
              <a:t> setup</a:t>
            </a:r>
            <a:endParaRPr lang="en-US" altLang="zh-CN" sz="3600" dirty="0"/>
          </a:p>
        </p:txBody>
      </p:sp>
      <p:pic>
        <p:nvPicPr>
          <p:cNvPr id="11" name="Picture 10" descr="006_logotip_site_englez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21656" y="63458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9670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1"/>
            <a:ext cx="9143997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" y="0"/>
            <a:ext cx="6086479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86474" y="-1"/>
            <a:ext cx="3057523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512" y="-1"/>
            <a:ext cx="8799485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314ECE-D8AB-4BBE-8FF7-49625ACE1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9" y="294538"/>
            <a:ext cx="7421963" cy="1033669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Part II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71CAC3-9610-4F59-A5B0-0A8EF9F12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8240" y="6455431"/>
            <a:ext cx="33443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44680011-ECF0-46C9-96F8-32626462BC76}" type="slidenum">
              <a: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19</a:t>
            </a:fld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417388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>
          <a:xfrm>
            <a:off x="-39362" y="289402"/>
            <a:ext cx="9144000" cy="720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3600" dirty="0">
                <a:latin typeface="Calibri" pitchFamily="34" charset="0"/>
                <a:cs typeface="Calibri" pitchFamily="34" charset="0"/>
              </a:rPr>
              <a:t>Outline</a:t>
            </a:r>
            <a:endParaRPr lang="en-US" altLang="zh-CN" sz="4000" dirty="0"/>
          </a:p>
        </p:txBody>
      </p:sp>
      <p:sp>
        <p:nvSpPr>
          <p:cNvPr id="5" name="Rectangle 4"/>
          <p:cNvSpPr/>
          <p:nvPr/>
        </p:nvSpPr>
        <p:spPr>
          <a:xfrm>
            <a:off x="739706" y="2603230"/>
            <a:ext cx="6948554" cy="1477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latin typeface="+mj-lt"/>
                <a:cs typeface="Calibri" pitchFamily="34" charset="0"/>
              </a:rPr>
              <a:t>Testbeam</a:t>
            </a:r>
            <a:r>
              <a:rPr lang="en-US" sz="1800" dirty="0">
                <a:latin typeface="+mj-lt"/>
                <a:cs typeface="Calibri" pitchFamily="34" charset="0"/>
              </a:rPr>
              <a:t> setup: </a:t>
            </a:r>
          </a:p>
          <a:p>
            <a:pPr marL="819150" lvl="1"/>
            <a:r>
              <a:rPr lang="en-US" sz="1800" dirty="0">
                <a:latin typeface="+mj-lt"/>
                <a:cs typeface="Calibri" pitchFamily="34" charset="0"/>
              </a:rPr>
              <a:t>setup description,  </a:t>
            </a:r>
            <a:r>
              <a:rPr lang="en-US" sz="1800" dirty="0" err="1">
                <a:latin typeface="+mj-lt"/>
                <a:cs typeface="Calibri" pitchFamily="34" charset="0"/>
              </a:rPr>
              <a:t>Lumical</a:t>
            </a:r>
            <a:r>
              <a:rPr lang="en-US" sz="1800" dirty="0">
                <a:latin typeface="+mj-lt"/>
                <a:cs typeface="Calibri" pitchFamily="34" charset="0"/>
              </a:rPr>
              <a:t> configuration, </a:t>
            </a:r>
          </a:p>
          <a:p>
            <a:pPr marL="819150" lvl="1"/>
            <a:r>
              <a:rPr lang="en-US" sz="1800" dirty="0">
                <a:latin typeface="+mj-lt"/>
                <a:cs typeface="Calibri" pitchFamily="34" charset="0"/>
              </a:rPr>
              <a:t>code check:  geometry construction and </a:t>
            </a:r>
            <a:r>
              <a:rPr lang="en-US" sz="1800" dirty="0" err="1">
                <a:latin typeface="+mj-lt"/>
                <a:cs typeface="Calibri" pitchFamily="34" charset="0"/>
              </a:rPr>
              <a:t>overlaping</a:t>
            </a:r>
            <a:r>
              <a:rPr lang="en-US" sz="1800" dirty="0">
                <a:latin typeface="+mj-lt"/>
                <a:cs typeface="Calibri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  <a:cs typeface="Calibri" pitchFamily="34" charset="0"/>
              </a:rPr>
              <a:t>Data collection, .root  file structure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  <a:cs typeface="Calibri" pitchFamily="34" charset="0"/>
              </a:rPr>
              <a:t>Results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BE7CD8-88A3-496E-85A9-819800C2A018}"/>
              </a:ext>
            </a:extLst>
          </p:cNvPr>
          <p:cNvCxnSpPr>
            <a:cxnSpLocks/>
          </p:cNvCxnSpPr>
          <p:nvPr/>
        </p:nvCxnSpPr>
        <p:spPr>
          <a:xfrm>
            <a:off x="0" y="1132064"/>
            <a:ext cx="9130559" cy="0"/>
          </a:xfrm>
          <a:prstGeom prst="line">
            <a:avLst/>
          </a:prstGeom>
          <a:ln w="50800">
            <a:solidFill>
              <a:schemeClr val="accent4">
                <a:lumMod val="7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7" name="Picture 7"/>
          <p:cNvPicPr/>
          <p:nvPr/>
        </p:nvPicPr>
        <p:blipFill>
          <a:blip r:embed="rId3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13" name="Picture 12" descr="006_logotip_site_englez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16316" y="117257"/>
            <a:ext cx="1519760" cy="640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BEFF71AB-26C8-4240-8A9B-B52AC59340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1052736"/>
            <a:ext cx="8222741" cy="45259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0410C-EDBA-4B54-ACC6-FE8F43EB3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20</a:t>
            </a:fld>
            <a:r>
              <a:rPr lang="en-US" altLang="zh-CN"/>
              <a:t>/17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6CEB025-DC19-497D-90D9-EA127724C273}"/>
              </a:ext>
            </a:extLst>
          </p:cNvPr>
          <p:cNvSpPr txBox="1">
            <a:spLocks/>
          </p:cNvSpPr>
          <p:nvPr/>
        </p:nvSpPr>
        <p:spPr>
          <a:xfrm>
            <a:off x="179280" y="305280"/>
            <a:ext cx="8042721" cy="838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 b="1" dirty="0"/>
              <a:t>Suggestion 1</a:t>
            </a:r>
            <a:r>
              <a:rPr lang="en-US" sz="1800" dirty="0"/>
              <a:t>: to apply the same bin for </a:t>
            </a:r>
            <a:r>
              <a:rPr lang="en-US" sz="1800" dirty="0" err="1"/>
              <a:t>Edep</a:t>
            </a:r>
            <a:r>
              <a:rPr lang="en-US" sz="1800" dirty="0"/>
              <a:t> 1 and </a:t>
            </a:r>
            <a:r>
              <a:rPr lang="en-US" sz="1800" dirty="0" err="1"/>
              <a:t>Edep</a:t>
            </a:r>
            <a:r>
              <a:rPr lang="en-US" sz="1800" dirty="0"/>
              <a:t> 2</a:t>
            </a:r>
          </a:p>
        </p:txBody>
      </p:sp>
      <p:pic>
        <p:nvPicPr>
          <p:cNvPr id="9" name="Picture 8" descr="006_logotip_site_engleza.png">
            <a:extLst>
              <a:ext uri="{FF2B5EF4-FFF2-40B4-BE49-F238E27FC236}">
                <a16:creationId xmlns:a16="http://schemas.microsoft.com/office/drawing/2014/main" id="{EA6C3061-715B-45CE-9220-C3091A50078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81285" y="123802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2D194C-BBA1-4B15-8C01-319DA1950D7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4114799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E8070-7B52-408D-8040-59B4B07A3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608" y="423512"/>
            <a:ext cx="7254642" cy="939626"/>
          </a:xfrm>
        </p:spPr>
        <p:txBody>
          <a:bodyPr>
            <a:normAutofit/>
          </a:bodyPr>
          <a:lstStyle/>
          <a:p>
            <a:r>
              <a:rPr lang="en-US" sz="1800" b="1" dirty="0"/>
              <a:t>Suggestion 2</a:t>
            </a:r>
            <a:r>
              <a:rPr lang="en-US" sz="1800" dirty="0"/>
              <a:t>: to simulate a configuration without the first 2 W absorber </a:t>
            </a:r>
            <a:br>
              <a:rPr lang="en-US" sz="1800" dirty="0"/>
            </a:br>
            <a:r>
              <a:rPr lang="en-US" sz="1800" dirty="0"/>
              <a:t>in order to studied the behavior of sensors 2 and 3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DF26F-7D08-4DDA-8E73-3E9F400E8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21</a:t>
            </a:fld>
            <a:r>
              <a:rPr lang="en-US" altLang="zh-CN"/>
              <a:t>/17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896A805-AF02-4E6C-A61E-22F9D76B4D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882" t="32351" r="40772" b="60086"/>
          <a:stretch/>
        </p:blipFill>
        <p:spPr>
          <a:xfrm>
            <a:off x="1202130" y="3406399"/>
            <a:ext cx="2325753" cy="1244071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90C2FF19-DA84-422E-8E6D-D626C7124316}"/>
              </a:ext>
            </a:extLst>
          </p:cNvPr>
          <p:cNvGrpSpPr/>
          <p:nvPr/>
        </p:nvGrpSpPr>
        <p:grpSpPr>
          <a:xfrm>
            <a:off x="1347922" y="1934643"/>
            <a:ext cx="2035537" cy="939626"/>
            <a:chOff x="1535386" y="3408785"/>
            <a:chExt cx="2286497" cy="103309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80E9F47-832C-432D-906D-9750E4500628}"/>
                </a:ext>
              </a:extLst>
            </p:cNvPr>
            <p:cNvGrpSpPr/>
            <p:nvPr/>
          </p:nvGrpSpPr>
          <p:grpSpPr>
            <a:xfrm>
              <a:off x="2132981" y="3408785"/>
              <a:ext cx="342463" cy="1011359"/>
              <a:chOff x="794430" y="1817755"/>
              <a:chExt cx="645222" cy="1368152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B5B8DD6-E484-4234-AF58-4D1DCEF3CEF7}"/>
                  </a:ext>
                </a:extLst>
              </p:cNvPr>
              <p:cNvSpPr/>
              <p:nvPr/>
            </p:nvSpPr>
            <p:spPr>
              <a:xfrm>
                <a:off x="1043608" y="1817755"/>
                <a:ext cx="396044" cy="136815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7E6166D-B1E7-4E65-92A1-65062E704CCB}"/>
                  </a:ext>
                </a:extLst>
              </p:cNvPr>
              <p:cNvSpPr/>
              <p:nvPr/>
            </p:nvSpPr>
            <p:spPr>
              <a:xfrm>
                <a:off x="794430" y="1820153"/>
                <a:ext cx="235078" cy="1143000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6F227A-523C-4B7F-9279-E1B79772EAC2}"/>
                </a:ext>
              </a:extLst>
            </p:cNvPr>
            <p:cNvSpPr/>
            <p:nvPr/>
          </p:nvSpPr>
          <p:spPr>
            <a:xfrm>
              <a:off x="1535386" y="3408785"/>
              <a:ext cx="124772" cy="84492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D7F675-05EA-4416-8BCD-0ED4B3BAE63E}"/>
                </a:ext>
              </a:extLst>
            </p:cNvPr>
            <p:cNvSpPr/>
            <p:nvPr/>
          </p:nvSpPr>
          <p:spPr>
            <a:xfrm>
              <a:off x="1843122" y="3408785"/>
              <a:ext cx="124772" cy="84492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2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00A502B-0112-4084-B024-3E5A90D69FDB}"/>
                </a:ext>
              </a:extLst>
            </p:cNvPr>
            <p:cNvGrpSpPr/>
            <p:nvPr/>
          </p:nvGrpSpPr>
          <p:grpSpPr>
            <a:xfrm>
              <a:off x="2553396" y="3408785"/>
              <a:ext cx="342463" cy="1011359"/>
              <a:chOff x="794429" y="1817755"/>
              <a:chExt cx="645223" cy="1368152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8B3D359-CFF0-4EEE-BA98-899D8F3423DD}"/>
                  </a:ext>
                </a:extLst>
              </p:cNvPr>
              <p:cNvSpPr/>
              <p:nvPr/>
            </p:nvSpPr>
            <p:spPr>
              <a:xfrm>
                <a:off x="1043608" y="1817755"/>
                <a:ext cx="396044" cy="136815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1189C70-1B49-44D5-BBA8-50DFA4DB2978}"/>
                  </a:ext>
                </a:extLst>
              </p:cNvPr>
              <p:cNvSpPr/>
              <p:nvPr/>
            </p:nvSpPr>
            <p:spPr>
              <a:xfrm>
                <a:off x="794429" y="1820153"/>
                <a:ext cx="263882" cy="1143000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101369-35C7-474A-9375-6F6318FEB61F}"/>
                </a:ext>
              </a:extLst>
            </p:cNvPr>
            <p:cNvSpPr/>
            <p:nvPr/>
          </p:nvSpPr>
          <p:spPr>
            <a:xfrm>
              <a:off x="2988657" y="3819720"/>
              <a:ext cx="634276" cy="2739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rgbClr val="FF0000"/>
                  </a:solidFill>
                </a:rPr>
                <a:t>...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E1437BA-F4CB-47CB-AEA8-BA8FEB815C23}"/>
                </a:ext>
              </a:extLst>
            </p:cNvPr>
            <p:cNvGrpSpPr/>
            <p:nvPr/>
          </p:nvGrpSpPr>
          <p:grpSpPr>
            <a:xfrm>
              <a:off x="3479420" y="3430525"/>
              <a:ext cx="342463" cy="1011359"/>
              <a:chOff x="794430" y="1817755"/>
              <a:chExt cx="645222" cy="1368152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6F651B7-DE3B-4F2C-B6C9-30799605C5A8}"/>
                  </a:ext>
                </a:extLst>
              </p:cNvPr>
              <p:cNvSpPr/>
              <p:nvPr/>
            </p:nvSpPr>
            <p:spPr>
              <a:xfrm>
                <a:off x="1043608" y="1817755"/>
                <a:ext cx="396044" cy="136815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E8AB9C6-6950-49B1-B4AC-B981F4A0E953}"/>
                  </a:ext>
                </a:extLst>
              </p:cNvPr>
              <p:cNvSpPr/>
              <p:nvPr/>
            </p:nvSpPr>
            <p:spPr>
              <a:xfrm>
                <a:off x="794430" y="1820153"/>
                <a:ext cx="235079" cy="1143000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72C22133-641C-4E0B-84D1-E6F7AC2C6334}"/>
              </a:ext>
            </a:extLst>
          </p:cNvPr>
          <p:cNvSpPr txBox="1">
            <a:spLocks/>
          </p:cNvSpPr>
          <p:nvPr/>
        </p:nvSpPr>
        <p:spPr>
          <a:xfrm>
            <a:off x="-210594" y="3717032"/>
            <a:ext cx="1558516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00" dirty="0"/>
              <a:t>Conf AA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9C04C3A-BE4A-45D3-B52B-1C093FF54F26}"/>
              </a:ext>
            </a:extLst>
          </p:cNvPr>
          <p:cNvSpPr txBox="1">
            <a:spLocks/>
          </p:cNvSpPr>
          <p:nvPr/>
        </p:nvSpPr>
        <p:spPr>
          <a:xfrm>
            <a:off x="140428" y="2107050"/>
            <a:ext cx="1061702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00" dirty="0"/>
              <a:t>Conf </a:t>
            </a:r>
            <a:r>
              <a:rPr lang="en-US" sz="1600" dirty="0" err="1"/>
              <a:t>aaaa</a:t>
            </a:r>
            <a:endParaRPr lang="en-US" sz="1600" dirty="0"/>
          </a:p>
        </p:txBody>
      </p:sp>
      <p:pic>
        <p:nvPicPr>
          <p:cNvPr id="44" name="Picture 43" descr="006_logotip_site_engleza.png">
            <a:extLst>
              <a:ext uri="{FF2B5EF4-FFF2-40B4-BE49-F238E27FC236}">
                <a16:creationId xmlns:a16="http://schemas.microsoft.com/office/drawing/2014/main" id="{0FC34541-77EA-47F3-ABE0-BCCAB3718C4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4DA802C-5864-41A3-BE26-930CE8A77704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49" name="Picture 4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9B05985-76DD-491E-A43E-899E9BB5FB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693" y="1800739"/>
            <a:ext cx="5173379" cy="327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029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A7891-8DB0-451E-BB95-B07275332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22</a:t>
            </a:fld>
            <a:r>
              <a:rPr lang="en-US" altLang="zh-CN"/>
              <a:t>/17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236513-C4A1-4D9C-8F21-F4C8CB1AFC6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5" descr="006_logotip_site_engleza.png">
            <a:extLst>
              <a:ext uri="{FF2B5EF4-FFF2-40B4-BE49-F238E27FC236}">
                <a16:creationId xmlns:a16="http://schemas.microsoft.com/office/drawing/2014/main" id="{E62F3F0B-ADC4-4A80-86E5-1E423DEBB59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3839" y="123802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A picture containing table&#10;&#10;Description automatically generated">
            <a:extLst>
              <a:ext uri="{FF2B5EF4-FFF2-40B4-BE49-F238E27FC236}">
                <a16:creationId xmlns:a16="http://schemas.microsoft.com/office/drawing/2014/main" id="{6EF2D340-657D-4AA5-98A2-786664E205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4" y="688007"/>
            <a:ext cx="5247452" cy="2888304"/>
          </a:xfrm>
          <a:prstGeom prst="rect">
            <a:avLst/>
          </a:prstGeom>
        </p:spPr>
      </p:pic>
      <p:pic>
        <p:nvPicPr>
          <p:cNvPr id="8" name="Picture 7" descr="Chart&#10;&#10;Description automatically generated with medium confidence">
            <a:extLst>
              <a:ext uri="{FF2B5EF4-FFF2-40B4-BE49-F238E27FC236}">
                <a16:creationId xmlns:a16="http://schemas.microsoft.com/office/drawing/2014/main" id="{AA946532-E294-42CB-9A7C-CCC8FE238F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668252"/>
            <a:ext cx="3597227" cy="1979987"/>
          </a:xfrm>
          <a:prstGeom prst="rect">
            <a:avLst/>
          </a:prstGeom>
        </p:spPr>
      </p:pic>
      <p:pic>
        <p:nvPicPr>
          <p:cNvPr id="9" name="Picture 8" descr="Chart&#10;&#10;Description automatically generated with low confidence">
            <a:extLst>
              <a:ext uri="{FF2B5EF4-FFF2-40B4-BE49-F238E27FC236}">
                <a16:creationId xmlns:a16="http://schemas.microsoft.com/office/drawing/2014/main" id="{1227303B-685A-409B-9B4B-B437590B49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250" y="4038491"/>
            <a:ext cx="3607606" cy="19857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30E115-7921-40E3-9A4E-91F18BBEDF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947" y="4024985"/>
            <a:ext cx="3649966" cy="200901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1D67937-2A50-4B33-BCA7-AA26A08CDE5E}"/>
              </a:ext>
            </a:extLst>
          </p:cNvPr>
          <p:cNvSpPr txBox="1">
            <a:spLocks/>
          </p:cNvSpPr>
          <p:nvPr/>
        </p:nvSpPr>
        <p:spPr>
          <a:xfrm>
            <a:off x="1736667" y="192727"/>
            <a:ext cx="5062669" cy="5179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 b="1" dirty="0"/>
              <a:t>Energy deposited in sensors</a:t>
            </a:r>
            <a:endParaRPr lang="en-US" sz="18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38C99B-D6CD-4768-B730-285F2A9787B2}"/>
              </a:ext>
            </a:extLst>
          </p:cNvPr>
          <p:cNvSpPr txBox="1">
            <a:spLocks/>
          </p:cNvSpPr>
          <p:nvPr/>
        </p:nvSpPr>
        <p:spPr>
          <a:xfrm>
            <a:off x="6333981" y="1066650"/>
            <a:ext cx="2350512" cy="5179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 b="1" dirty="0"/>
              <a:t>un-</a:t>
            </a:r>
            <a:r>
              <a:rPr lang="en-US" sz="1800" b="1" dirty="0" err="1"/>
              <a:t>normalised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000098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720A22-ECE6-4479-B714-33CC30C6A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23</a:t>
            </a:fld>
            <a:r>
              <a:rPr lang="en-US" altLang="zh-CN"/>
              <a:t>/17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CD0CBF-014B-4DF9-9C85-43079270EAA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5" descr="006_logotip_site_engleza.png">
            <a:extLst>
              <a:ext uri="{FF2B5EF4-FFF2-40B4-BE49-F238E27FC236}">
                <a16:creationId xmlns:a16="http://schemas.microsoft.com/office/drawing/2014/main" id="{E96B5426-24CD-4B56-B91A-E5D24B3B778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657" y="45858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37078EB-CE9C-4B27-A7C6-62C4295FC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200" y="654480"/>
            <a:ext cx="6590132" cy="830304"/>
          </a:xfrm>
        </p:spPr>
        <p:txBody>
          <a:bodyPr>
            <a:noAutofit/>
          </a:bodyPr>
          <a:lstStyle/>
          <a:p>
            <a:r>
              <a:rPr lang="en-US" sz="1800" b="1" dirty="0"/>
              <a:t>Suggestion 3</a:t>
            </a:r>
            <a:r>
              <a:rPr lang="en-US" sz="1800" dirty="0"/>
              <a:t>: to move beam in pad 27 (like in experimental data)</a:t>
            </a:r>
            <a:br>
              <a:rPr lang="en-US" sz="1800" dirty="0"/>
            </a:br>
            <a:r>
              <a:rPr lang="en-US" sz="1800" dirty="0"/>
              <a:t>to implement all 4 sectors</a:t>
            </a:r>
            <a:br>
              <a:rPr lang="en-US" sz="1800" dirty="0"/>
            </a:br>
            <a:r>
              <a:rPr lang="en-US" sz="1800" dirty="0"/>
              <a:t> to increase statistics at 50000 events</a:t>
            </a:r>
          </a:p>
        </p:txBody>
      </p:sp>
      <p:pic>
        <p:nvPicPr>
          <p:cNvPr id="12" name="Content Placeholder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8E902A44-7B4A-4CAD-930D-02012E576E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377" y="2132856"/>
            <a:ext cx="4759343" cy="3202273"/>
          </a:xfrm>
        </p:spPr>
      </p:pic>
      <p:pic>
        <p:nvPicPr>
          <p:cNvPr id="17" name="Picture 1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9FA2C89-6039-4060-9A7F-B0C3B1F6247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6" t="9408" r="982" b="30581"/>
          <a:stretch/>
        </p:blipFill>
        <p:spPr>
          <a:xfrm>
            <a:off x="179280" y="1592958"/>
            <a:ext cx="3533177" cy="2520118"/>
          </a:xfrm>
          <a:prstGeom prst="rect">
            <a:avLst/>
          </a:prstGeom>
        </p:spPr>
      </p:pic>
      <p:pic>
        <p:nvPicPr>
          <p:cNvPr id="21" name="Picture 20" descr="Chart&#10;&#10;Description automatically generated with medium confidence">
            <a:extLst>
              <a:ext uri="{FF2B5EF4-FFF2-40B4-BE49-F238E27FC236}">
                <a16:creationId xmlns:a16="http://schemas.microsoft.com/office/drawing/2014/main" id="{38409780-A2B4-4984-BFB5-102EA32B66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80" y="4404684"/>
            <a:ext cx="4031940" cy="234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5259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B1F3B5-C74B-43DC-A441-9EC1E548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24</a:t>
            </a:fld>
            <a:r>
              <a:rPr lang="en-US" altLang="zh-CN"/>
              <a:t>/17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CCE00A-9427-4E4D-8076-851C583827C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5" descr="006_logotip_site_engleza.png">
            <a:extLst>
              <a:ext uri="{FF2B5EF4-FFF2-40B4-BE49-F238E27FC236}">
                <a16:creationId xmlns:a16="http://schemas.microsoft.com/office/drawing/2014/main" id="{31BAADFD-7073-4304-9156-C7D501C873E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657" y="45858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922FC86A-A550-4A37-98E5-EAD6915F06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908" y="1133385"/>
            <a:ext cx="9144000" cy="506912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F4F3F72-E4C1-4476-912C-C8FEB6EB6417}"/>
              </a:ext>
            </a:extLst>
          </p:cNvPr>
          <p:cNvSpPr txBox="1">
            <a:spLocks/>
          </p:cNvSpPr>
          <p:nvPr/>
        </p:nvSpPr>
        <p:spPr>
          <a:xfrm>
            <a:off x="1249548" y="345429"/>
            <a:ext cx="6292760" cy="618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 dirty="0"/>
              <a:t>energy deposited spectrum from different  X</a:t>
            </a:r>
            <a:r>
              <a:rPr lang="en-US" sz="1400" dirty="0"/>
              <a:t>0</a:t>
            </a:r>
            <a:r>
              <a:rPr lang="en-US" sz="1800" dirty="0"/>
              <a:t>  - config. AA</a:t>
            </a:r>
          </a:p>
        </p:txBody>
      </p:sp>
    </p:spTree>
    <p:extLst>
      <p:ext uri="{BB962C8B-B14F-4D97-AF65-F5344CB8AC3E}">
        <p14:creationId xmlns:p14="http://schemas.microsoft.com/office/powerpoint/2010/main" val="2072882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FE2D7-1F4A-4831-BF8F-0D67DC14B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25</a:t>
            </a:fld>
            <a:r>
              <a:rPr lang="en-US" altLang="zh-CN"/>
              <a:t>/17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AA2698-FA87-4C21-A773-8F111F8EDFB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5" descr="006_logotip_site_engleza.png">
            <a:extLst>
              <a:ext uri="{FF2B5EF4-FFF2-40B4-BE49-F238E27FC236}">
                <a16:creationId xmlns:a16="http://schemas.microsoft.com/office/drawing/2014/main" id="{1C8AEBFF-4D33-4298-8CD3-8CB575FE7ED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6356" y="85758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51E7E32C-1F43-42A1-81AB-3D4772D860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5" y="1052736"/>
            <a:ext cx="664845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959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24376C-BF1B-446B-8484-A95BE8F2A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26</a:t>
            </a:fld>
            <a:r>
              <a:rPr lang="en-US" altLang="zh-CN"/>
              <a:t>/17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D496329-FA99-43CA-8DB2-B5742ED7FF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76" y="1600200"/>
            <a:ext cx="8063648" cy="4525963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0C24F0-1953-4B3D-B941-2A31F5B9083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10" name="Picture 9" descr="006_logotip_site_engleza.png">
            <a:extLst>
              <a:ext uri="{FF2B5EF4-FFF2-40B4-BE49-F238E27FC236}">
                <a16:creationId xmlns:a16="http://schemas.microsoft.com/office/drawing/2014/main" id="{0547855E-D6E8-430D-BA30-B264FEF6D71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76356" y="85758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D3C1A013-FBA4-47A8-B3F7-710841D33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1800" b="1" dirty="0"/>
              <a:t>Suggestion 4</a:t>
            </a:r>
            <a:r>
              <a:rPr lang="en-US" sz="1800" dirty="0"/>
              <a:t>: to plot energy deposited in each pad for each plane</a:t>
            </a:r>
          </a:p>
        </p:txBody>
      </p:sp>
    </p:spTree>
    <p:extLst>
      <p:ext uri="{BB962C8B-B14F-4D97-AF65-F5344CB8AC3E}">
        <p14:creationId xmlns:p14="http://schemas.microsoft.com/office/powerpoint/2010/main" val="37573160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10811-4E2A-4596-8C31-2184B552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20788"/>
          </a:xfrm>
        </p:spPr>
        <p:txBody>
          <a:bodyPr/>
          <a:lstStyle/>
          <a:p>
            <a:r>
              <a:rPr lang="en-US" sz="1800" dirty="0"/>
              <a:t>Still needed further investigation on energy deposition</a:t>
            </a:r>
          </a:p>
          <a:p>
            <a:r>
              <a:rPr lang="en-US" sz="1800" dirty="0"/>
              <a:t>Ghost hits at boundary mistaken as real hits;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118524-260F-412C-8CC7-25EF6329C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27</a:t>
            </a:fld>
            <a:r>
              <a:rPr lang="en-US" altLang="zh-CN"/>
              <a:t>/17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40AE8E-7E65-4FF2-92E6-3D83DDD1CDFD}"/>
              </a:ext>
            </a:extLst>
          </p:cNvPr>
          <p:cNvSpPr txBox="1">
            <a:spLocks/>
          </p:cNvSpPr>
          <p:nvPr/>
        </p:nvSpPr>
        <p:spPr>
          <a:xfrm>
            <a:off x="3278409" y="301435"/>
            <a:ext cx="2268252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 dirty="0"/>
              <a:t>Conclusions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B8E990-56A1-4297-AE1D-13B1F280EE4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6" descr="006_logotip_site_engleza.png">
            <a:extLst>
              <a:ext uri="{FF2B5EF4-FFF2-40B4-BE49-F238E27FC236}">
                <a16:creationId xmlns:a16="http://schemas.microsoft.com/office/drawing/2014/main" id="{EFC7F75E-F4C8-4219-9D6F-9E113BD13CF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8754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5F8EE-C2B5-4FD2-A7C5-12DB66A1E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774" y="402663"/>
            <a:ext cx="7716600" cy="706090"/>
          </a:xfrm>
        </p:spPr>
        <p:txBody>
          <a:bodyPr>
            <a:normAutofit/>
          </a:bodyPr>
          <a:lstStyle/>
          <a:p>
            <a:r>
              <a:rPr lang="en-US" sz="1800" dirty="0"/>
              <a:t>3D representation of energy deposited in each plan  for each sector/pad *</a:t>
            </a:r>
          </a:p>
        </p:txBody>
      </p:sp>
      <p:pic>
        <p:nvPicPr>
          <p:cNvPr id="9" name="Content Placeholder 8" descr="Chart, scatter chart&#10;&#10;Description automatically generated">
            <a:extLst>
              <a:ext uri="{FF2B5EF4-FFF2-40B4-BE49-F238E27FC236}">
                <a16:creationId xmlns:a16="http://schemas.microsoft.com/office/drawing/2014/main" id="{8FDE9138-FF26-43EA-AA10-EC1A134F02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76" y="1600200"/>
            <a:ext cx="8063648" cy="45259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D5DC4-4AF0-48BC-87C9-8C8779EAF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80011-ECF0-46C9-96F8-32626462BC76}" type="slidenum">
              <a:rPr lang="zh-CN" altLang="en-US" smtClean="0"/>
              <a:pPr>
                <a:defRPr/>
              </a:pPr>
              <a:t>28</a:t>
            </a:fld>
            <a:r>
              <a:rPr lang="en-US" altLang="zh-CN"/>
              <a:t>/17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E64AC8-A759-4357-9FEC-DA90E6342C4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5" descr="006_logotip_site_engleza.png">
            <a:extLst>
              <a:ext uri="{FF2B5EF4-FFF2-40B4-BE49-F238E27FC236}">
                <a16:creationId xmlns:a16="http://schemas.microsoft.com/office/drawing/2014/main" id="{2BDED741-4A5C-42E7-B1A9-CF46A18324F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39EFCFC-CC1C-48E3-ACDB-8CD5D35E55D9}"/>
              </a:ext>
            </a:extLst>
          </p:cNvPr>
          <p:cNvSpPr txBox="1">
            <a:spLocks/>
          </p:cNvSpPr>
          <p:nvPr/>
        </p:nvSpPr>
        <p:spPr>
          <a:xfrm>
            <a:off x="647564" y="6126163"/>
            <a:ext cx="8229600" cy="457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400" dirty="0"/>
              <a:t>* For a configuration where energy deposited was collected in all 4 sectors </a:t>
            </a:r>
          </a:p>
        </p:txBody>
      </p:sp>
    </p:spTree>
    <p:extLst>
      <p:ext uri="{BB962C8B-B14F-4D97-AF65-F5344CB8AC3E}">
        <p14:creationId xmlns:p14="http://schemas.microsoft.com/office/powerpoint/2010/main" val="1453714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838170" y="28740"/>
            <a:ext cx="7020000" cy="62795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3600" dirty="0" err="1">
                <a:latin typeface="Calibri" pitchFamily="34" charset="0"/>
                <a:cs typeface="Calibri" pitchFamily="34" charset="0"/>
              </a:rPr>
              <a:t>Testbeam</a:t>
            </a:r>
            <a:r>
              <a:rPr lang="en-US" altLang="zh-CN" sz="3600" dirty="0">
                <a:latin typeface="Calibri" pitchFamily="34" charset="0"/>
                <a:cs typeface="Calibri" pitchFamily="34" charset="0"/>
              </a:rPr>
              <a:t> setup</a:t>
            </a:r>
            <a:endParaRPr lang="en-US" altLang="zh-CN" sz="3600" dirty="0"/>
          </a:p>
        </p:txBody>
      </p:sp>
      <p:pic>
        <p:nvPicPr>
          <p:cNvPr id="9" name="Picture 8" descr="006_logotip_site_englez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71896" y="115920"/>
            <a:ext cx="977379" cy="404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150803" y="2553332"/>
            <a:ext cx="2368969" cy="171507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b="1" dirty="0" err="1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LumiCal</a:t>
            </a:r>
            <a:r>
              <a:rPr lang="en-US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configuration</a:t>
            </a:r>
            <a:r>
              <a:rPr lang="ro-RO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defTabSz="457200">
              <a:buClr>
                <a:schemeClr val="tx1"/>
              </a:buClr>
              <a:buSzPct val="85000"/>
              <a:buFont typeface="Wingdings" pitchFamily="2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15 sensor layers (S1 - S15) glued to tungsten absorbers (W1 – W15) -&gt;</a:t>
            </a:r>
            <a:r>
              <a:rPr lang="en-US" sz="1400" dirty="0" err="1">
                <a:latin typeface="Calibri" pitchFamily="34" charset="0"/>
                <a:cs typeface="Calibri" pitchFamily="34" charset="0"/>
              </a:rPr>
              <a:t>config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. A</a:t>
            </a:r>
          </a:p>
          <a:p>
            <a:pPr defTabSz="457200">
              <a:buClr>
                <a:schemeClr val="tx1"/>
              </a:buClr>
              <a:buSzPct val="85000"/>
              <a:buFont typeface="Wingdings" pitchFamily="2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latin typeface="Calibri" pitchFamily="34" charset="0"/>
                <a:cs typeface="Calibri" pitchFamily="34" charset="0"/>
              </a:rPr>
              <a:t> Additional tungsten layer in front of the stack (W0) -&gt; </a:t>
            </a:r>
            <a:r>
              <a:rPr lang="en-US" sz="1400" dirty="0" err="1">
                <a:latin typeface="Calibri" pitchFamily="34" charset="0"/>
                <a:cs typeface="Calibri" pitchFamily="34" charset="0"/>
              </a:rPr>
              <a:t>config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. AA</a:t>
            </a:r>
          </a:p>
        </p:txBody>
      </p:sp>
      <p:pic>
        <p:nvPicPr>
          <p:cNvPr id="20" name="Picture 19" descr="testbeam2020-setu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03" y="800708"/>
            <a:ext cx="4349189" cy="1752624"/>
          </a:xfrm>
          <a:prstGeom prst="rect">
            <a:avLst/>
          </a:prstGeom>
        </p:spPr>
      </p:pic>
      <p:sp>
        <p:nvSpPr>
          <p:cNvPr id="15" name="AutoShape 12"/>
          <p:cNvSpPr>
            <a:spLocks noChangeArrowheads="1"/>
          </p:cNvSpPr>
          <p:nvPr/>
        </p:nvSpPr>
        <p:spPr bwMode="auto">
          <a:xfrm>
            <a:off x="4784399" y="983273"/>
            <a:ext cx="4160809" cy="1387494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Regular configuration</a:t>
            </a:r>
            <a:r>
              <a:rPr lang="ro-RO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en-US" sz="1200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Beam spot after the </a:t>
            </a:r>
            <a:r>
              <a:rPr lang="en-US" sz="1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colimator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~5mm x 5mm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Two </a:t>
            </a:r>
            <a:r>
              <a:rPr lang="en-US" sz="1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scintilator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triggers operating in coincidence mode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5 telescope planes – 2 before and 3 after the magnet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Magnet switched OFF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LumiCal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placed on movable table</a:t>
            </a:r>
          </a:p>
        </p:txBody>
      </p:sp>
      <p:pic>
        <p:nvPicPr>
          <p:cNvPr id="25" name="Picture 24" descr="lumical-confi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323" y="2772771"/>
            <a:ext cx="6505181" cy="127619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9255" y="4776759"/>
            <a:ext cx="3324436" cy="208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AutoShape 12"/>
          <p:cNvSpPr>
            <a:spLocks noChangeArrowheads="1"/>
          </p:cNvSpPr>
          <p:nvPr/>
        </p:nvSpPr>
        <p:spPr bwMode="auto">
          <a:xfrm>
            <a:off x="3469930" y="4268403"/>
            <a:ext cx="2758253" cy="11738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Sensor components</a:t>
            </a:r>
            <a:r>
              <a:rPr lang="ro-RO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defTabSz="457200">
              <a:buClr>
                <a:schemeClr val="tx1"/>
              </a:buClr>
              <a:buSzPct val="85000"/>
              <a:buFont typeface="Wingdings" pitchFamily="2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latin typeface="Calibri" pitchFamily="34" charset="0"/>
                <a:cs typeface="Calibri" pitchFamily="34" charset="0"/>
              </a:rPr>
              <a:t>kapton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 fan-out</a:t>
            </a:r>
          </a:p>
          <a:p>
            <a:pPr defTabSz="457200">
              <a:buClr>
                <a:schemeClr val="tx1"/>
              </a:buClr>
              <a:buSzPct val="85000"/>
              <a:buFont typeface="Wingdings" pitchFamily="2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latin typeface="Calibri" pitchFamily="34" charset="0"/>
                <a:cs typeface="Calibri" pitchFamily="34" charset="0"/>
              </a:rPr>
              <a:t>LumiCal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 sensor</a:t>
            </a:r>
          </a:p>
          <a:p>
            <a:pPr defTabSz="457200">
              <a:buClr>
                <a:schemeClr val="tx1"/>
              </a:buClr>
              <a:buSzPct val="85000"/>
              <a:buFont typeface="Wingdings" pitchFamily="2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latin typeface="Calibri" pitchFamily="34" charset="0"/>
                <a:cs typeface="Calibri" pitchFamily="34" charset="0"/>
              </a:rPr>
              <a:t> high-voltage </a:t>
            </a:r>
            <a:r>
              <a:rPr lang="en-US" sz="1400" dirty="0" err="1">
                <a:latin typeface="Calibri" pitchFamily="34" charset="0"/>
                <a:cs typeface="Calibri" pitchFamily="34" charset="0"/>
              </a:rPr>
              <a:t>kapton</a:t>
            </a:r>
            <a:endParaRPr lang="en-US" sz="1400" dirty="0">
              <a:latin typeface="Calibri" pitchFamily="34" charset="0"/>
              <a:cs typeface="Calibri" pitchFamily="34" charset="0"/>
            </a:endParaRPr>
          </a:p>
          <a:p>
            <a:pPr defTabSz="457200">
              <a:buClr>
                <a:schemeClr val="tx1"/>
              </a:buClr>
              <a:buSzPct val="85000"/>
              <a:buFont typeface="Wingdings" pitchFamily="2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latin typeface="Calibri" pitchFamily="34" charset="0"/>
                <a:cs typeface="Calibri" pitchFamily="34" charset="0"/>
              </a:rPr>
              <a:t> carbon fiber support </a:t>
            </a:r>
          </a:p>
        </p:txBody>
      </p:sp>
      <p:pic>
        <p:nvPicPr>
          <p:cNvPr id="30" name="Picture 29" descr="sensor-positio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9754" y="4388323"/>
            <a:ext cx="2336832" cy="2107769"/>
          </a:xfrm>
          <a:prstGeom prst="rect">
            <a:avLst/>
          </a:prstGeom>
        </p:spPr>
      </p:pic>
      <p:sp>
        <p:nvSpPr>
          <p:cNvPr id="31" name="AutoShape 12"/>
          <p:cNvSpPr>
            <a:spLocks noChangeArrowheads="1"/>
          </p:cNvSpPr>
          <p:nvPr/>
        </p:nvSpPr>
        <p:spPr bwMode="auto">
          <a:xfrm>
            <a:off x="3524701" y="5661248"/>
            <a:ext cx="2703482" cy="10620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Sensor position</a:t>
            </a:r>
            <a:r>
              <a:rPr lang="ro-RO" sz="14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defTabSz="457200">
              <a:buClr>
                <a:schemeClr val="tx1"/>
              </a:buClr>
              <a:buSzPct val="85000"/>
              <a:buFont typeface="Wingdings" pitchFamily="2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only sectors R1 and R2 are </a:t>
            </a:r>
            <a:r>
              <a:rPr lang="en-US" sz="1400" dirty="0" err="1">
                <a:latin typeface="Calibri" pitchFamily="34" charset="0"/>
                <a:cs typeface="Calibri" pitchFamily="34" charset="0"/>
              </a:rPr>
              <a:t>equiped</a:t>
            </a:r>
            <a:endParaRPr lang="en-US" sz="1400" dirty="0">
              <a:latin typeface="Calibri" pitchFamily="34" charset="0"/>
              <a:cs typeface="Calibri" pitchFamily="34" charset="0"/>
            </a:endParaRPr>
          </a:p>
          <a:p>
            <a:pPr defTabSz="457200">
              <a:buClr>
                <a:schemeClr val="tx1"/>
              </a:buClr>
              <a:buSzPct val="85000"/>
              <a:buFont typeface="Wingdings" pitchFamily="2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defTabSz="457200">
              <a:buClr>
                <a:schemeClr val="tx1"/>
              </a:buClr>
              <a:buSzPct val="85000"/>
              <a:buFont typeface="Wingdings" pitchFamily="2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pic>
        <p:nvPicPr>
          <p:cNvPr id="12" name="Picture 7"/>
          <p:cNvPicPr/>
          <p:nvPr/>
        </p:nvPicPr>
        <p:blipFill>
          <a:blip r:embed="rId7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3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06_logotip_site_englez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1656" y="78441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2229461" y="770708"/>
            <a:ext cx="5784792" cy="338554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600" dirty="0">
                <a:latin typeface="+mj-lt"/>
                <a:cs typeface="Calibri" pitchFamily="34" charset="0"/>
              </a:rPr>
              <a:t>Geometry construction for </a:t>
            </a:r>
            <a:r>
              <a:rPr lang="en-US" sz="1600" dirty="0" err="1">
                <a:latin typeface="+mj-lt"/>
                <a:cs typeface="Calibri" pitchFamily="34" charset="0"/>
              </a:rPr>
              <a:t>testbeam</a:t>
            </a:r>
            <a:r>
              <a:rPr lang="en-US" sz="1600" dirty="0">
                <a:latin typeface="+mj-lt"/>
                <a:cs typeface="Calibri" pitchFamily="34" charset="0"/>
              </a:rPr>
              <a:t> configurations</a:t>
            </a:r>
          </a:p>
        </p:txBody>
      </p:sp>
      <p:pic>
        <p:nvPicPr>
          <p:cNvPr id="52" name="Picture 51" descr="testbeam2020-geant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524" y="1268760"/>
            <a:ext cx="8666036" cy="1208379"/>
          </a:xfrm>
          <a:prstGeom prst="rect">
            <a:avLst/>
          </a:prstGeom>
        </p:spPr>
      </p:pic>
      <p:pic>
        <p:nvPicPr>
          <p:cNvPr id="54" name="Picture 53" descr="lumical-geant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2006" y="2839997"/>
            <a:ext cx="4098246" cy="2414035"/>
          </a:xfrm>
          <a:prstGeom prst="rect">
            <a:avLst/>
          </a:prstGeom>
        </p:spPr>
      </p:pic>
      <p:pic>
        <p:nvPicPr>
          <p:cNvPr id="55" name="Picture 54" descr="sensor-geant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516" y="3284984"/>
            <a:ext cx="1946144" cy="2680921"/>
          </a:xfrm>
          <a:prstGeom prst="rect">
            <a:avLst/>
          </a:prstGeom>
        </p:spPr>
      </p:pic>
      <p:pic>
        <p:nvPicPr>
          <p:cNvPr id="56" name="Picture 55" descr="sensor-position-geant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4401" y="2839997"/>
            <a:ext cx="1715787" cy="3285152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BE7CD8-88A3-496E-85A9-819800C2A018}"/>
              </a:ext>
            </a:extLst>
          </p:cNvPr>
          <p:cNvCxnSpPr>
            <a:cxnSpLocks/>
          </p:cNvCxnSpPr>
          <p:nvPr/>
        </p:nvCxnSpPr>
        <p:spPr>
          <a:xfrm>
            <a:off x="35496" y="692696"/>
            <a:ext cx="9130559" cy="0"/>
          </a:xfrm>
          <a:prstGeom prst="line">
            <a:avLst/>
          </a:prstGeom>
          <a:ln w="50800">
            <a:solidFill>
              <a:schemeClr val="accent4">
                <a:lumMod val="7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838170" y="28740"/>
            <a:ext cx="7020000" cy="62795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3600" dirty="0" err="1">
                <a:latin typeface="Calibri" pitchFamily="34" charset="0"/>
                <a:cs typeface="Calibri" pitchFamily="34" charset="0"/>
              </a:rPr>
              <a:t>Testbeam</a:t>
            </a:r>
            <a:r>
              <a:rPr lang="en-US" altLang="zh-CN" sz="3600" dirty="0">
                <a:latin typeface="Calibri" pitchFamily="34" charset="0"/>
                <a:cs typeface="Calibri" pitchFamily="34" charset="0"/>
              </a:rPr>
              <a:t> setup: </a:t>
            </a:r>
            <a:r>
              <a:rPr lang="en-US" altLang="zh-CN" sz="3600" dirty="0" err="1">
                <a:latin typeface="Calibri" pitchFamily="34" charset="0"/>
                <a:cs typeface="Calibri" pitchFamily="34" charset="0"/>
              </a:rPr>
              <a:t>visualisation</a:t>
            </a:r>
            <a:endParaRPr lang="en-US" altLang="zh-CN" sz="3600" dirty="0"/>
          </a:p>
        </p:txBody>
      </p:sp>
      <p:sp>
        <p:nvSpPr>
          <p:cNvPr id="2" name="Rectangle 1"/>
          <p:cNvSpPr/>
          <p:nvPr/>
        </p:nvSpPr>
        <p:spPr>
          <a:xfrm>
            <a:off x="3008931" y="5308068"/>
            <a:ext cx="3564396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  <a:latin typeface="+mj-lt"/>
              </a:rPr>
              <a:t>Lumical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 detector configuration A (15 sensors)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316592" y="6273316"/>
            <a:ext cx="16369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sectors R1 and R2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64 pads each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5516" y="6123280"/>
            <a:ext cx="2013945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  <a:latin typeface="+mj-lt"/>
              </a:rPr>
              <a:t>Lumical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 s</a:t>
            </a:r>
            <a:r>
              <a:rPr lang="en-US" sz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ensor components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3" name="Picture 7"/>
          <p:cNvPicPr/>
          <p:nvPr/>
        </p:nvPicPr>
        <p:blipFill>
          <a:blip r:embed="rId7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4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 txBox="1">
            <a:spLocks noChangeArrowheads="1"/>
          </p:cNvSpPr>
          <p:nvPr/>
        </p:nvSpPr>
        <p:spPr>
          <a:xfrm>
            <a:off x="0" y="0"/>
            <a:ext cx="9144000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+mj-lt"/>
                <a:ea typeface="+mj-ea"/>
                <a:cs typeface="Calibri" pitchFamily="34" charset="0"/>
              </a:rPr>
              <a:t>Geometry construction</a:t>
            </a:r>
            <a:endParaRPr lang="en-US" altLang="zh-CN" sz="3600" dirty="0">
              <a:ln w="6350">
                <a:noFill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006_logotip_site_englez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891426" y="718105"/>
            <a:ext cx="6092842" cy="67710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400" i="1" dirty="0">
                <a:latin typeface="Calibri" pitchFamily="34" charset="0"/>
                <a:cs typeface="Calibri" pitchFamily="34" charset="0"/>
              </a:rPr>
              <a:t>Geometry construction for </a:t>
            </a:r>
            <a:r>
              <a:rPr lang="en-US" sz="1400" i="1" dirty="0" err="1">
                <a:latin typeface="Calibri" pitchFamily="34" charset="0"/>
                <a:cs typeface="Calibri" pitchFamily="34" charset="0"/>
              </a:rPr>
              <a:t>testbeam</a:t>
            </a:r>
            <a:r>
              <a:rPr lang="en-US" sz="1400" i="1" dirty="0">
                <a:latin typeface="Calibri" pitchFamily="34" charset="0"/>
                <a:cs typeface="Calibri" pitchFamily="34" charset="0"/>
              </a:rPr>
              <a:t> configurations</a:t>
            </a:r>
          </a:p>
          <a:p>
            <a:pPr marL="233363">
              <a:spcBef>
                <a:spcPts val="0"/>
              </a:spcBef>
              <a:buSzPct val="75000"/>
              <a:buFont typeface="Wingdings" pitchFamily="2" charset="2"/>
              <a:buChar char="q"/>
              <a:defRPr/>
            </a:pPr>
            <a:r>
              <a:rPr lang="en-US" sz="12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Derive own concrete class from G4VUserDetectorConstruction abstract base class</a:t>
            </a:r>
          </a:p>
          <a:p>
            <a:pPr marL="233363">
              <a:spcBef>
                <a:spcPts val="0"/>
              </a:spcBef>
              <a:buSzPct val="75000"/>
              <a:buFont typeface="Wingdings" pitchFamily="2" charset="2"/>
              <a:buChar char="q"/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 Implement the method Construct()</a:t>
            </a:r>
            <a:endParaRPr lang="en-US" sz="14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 rot="5400000">
            <a:off x="-1568571" y="3520714"/>
            <a:ext cx="3473634" cy="263466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vert270" wrap="square" lIns="36000" tIns="36000" rIns="36000" bIns="36000" anchor="ctr">
            <a:spAutoFit/>
          </a:bodyPr>
          <a:lstStyle/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C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U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R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R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E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N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T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endParaRPr lang="en-US" sz="1300" b="1" dirty="0"/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S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I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T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U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A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T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I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O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N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774649" y="3728036"/>
            <a:ext cx="5586488" cy="1271023"/>
            <a:chOff x="774649" y="3684591"/>
            <a:chExt cx="5586488" cy="1271023"/>
          </a:xfrm>
        </p:grpSpPr>
        <p:sp>
          <p:nvSpPr>
            <p:cNvPr id="56" name="Text Box 22"/>
            <p:cNvSpPr txBox="1">
              <a:spLocks noChangeArrowheads="1"/>
            </p:cNvSpPr>
            <p:nvPr/>
          </p:nvSpPr>
          <p:spPr bwMode="auto">
            <a:xfrm>
              <a:off x="774649" y="3684591"/>
              <a:ext cx="5184846" cy="257369"/>
            </a:xfrm>
            <a:prstGeom prst="rect">
              <a:avLst/>
            </a:prstGeom>
            <a:solidFill>
              <a:schemeClr val="bg2"/>
            </a:solidFill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lIns="36000" tIns="36000" rIns="36000" bIns="36000">
              <a:spAutoFit/>
            </a:bodyPr>
            <a:lstStyle/>
            <a:p>
              <a:pPr>
                <a:spcBef>
                  <a:spcPts val="0"/>
                </a:spcBef>
                <a:buSzPct val="75000"/>
                <a:defRPr/>
              </a:pPr>
              <a:r>
                <a:rPr lang="en-US" sz="12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2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2. define shapes, logical volumes and position of the </a:t>
              </a:r>
              <a:r>
                <a:rPr lang="en-US" sz="1200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experimental hall</a:t>
              </a:r>
              <a:r>
                <a:rPr lang="en-US" sz="12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endParaRPr lang="en-US" sz="12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57" name="Picture 56" descr="experimental_hall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3265" y="3940182"/>
              <a:ext cx="5257872" cy="1015432"/>
            </a:xfrm>
            <a:prstGeom prst="rect">
              <a:avLst/>
            </a:prstGeom>
          </p:spPr>
        </p:pic>
      </p:grpSp>
      <p:grpSp>
        <p:nvGrpSpPr>
          <p:cNvPr id="61" name="Group 60"/>
          <p:cNvGrpSpPr/>
          <p:nvPr/>
        </p:nvGrpSpPr>
        <p:grpSpPr>
          <a:xfrm>
            <a:off x="774648" y="5174818"/>
            <a:ext cx="5844744" cy="1602554"/>
            <a:chOff x="774648" y="5072085"/>
            <a:chExt cx="5844744" cy="1602554"/>
          </a:xfrm>
        </p:grpSpPr>
        <p:sp>
          <p:nvSpPr>
            <p:cNvPr id="58" name="Text Box 22"/>
            <p:cNvSpPr txBox="1">
              <a:spLocks noChangeArrowheads="1"/>
            </p:cNvSpPr>
            <p:nvPr/>
          </p:nvSpPr>
          <p:spPr bwMode="auto">
            <a:xfrm>
              <a:off x="774648" y="5072085"/>
              <a:ext cx="5184846" cy="257369"/>
            </a:xfrm>
            <a:prstGeom prst="rect">
              <a:avLst/>
            </a:prstGeom>
            <a:solidFill>
              <a:schemeClr val="bg2"/>
            </a:solidFill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lIns="36000" tIns="36000" rIns="36000" bIns="36000">
              <a:spAutoFit/>
            </a:bodyPr>
            <a:lstStyle/>
            <a:p>
              <a:pPr>
                <a:spcBef>
                  <a:spcPts val="0"/>
                </a:spcBef>
                <a:buSzPct val="75000"/>
                <a:defRPr/>
              </a:pPr>
              <a:r>
                <a:rPr lang="en-US" sz="12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2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3. define shapes, logical volumes and position of the </a:t>
              </a:r>
              <a:r>
                <a:rPr lang="en-US" sz="1200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coverage of </a:t>
              </a:r>
              <a:r>
                <a:rPr lang="en-US" sz="1200" dirty="0" err="1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LumiCal</a:t>
              </a:r>
              <a:r>
                <a:rPr lang="en-US" sz="1200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 – Al foil</a:t>
              </a:r>
              <a:r>
                <a:rPr lang="en-US" sz="12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endParaRPr lang="en-US" sz="12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59" name="Picture 58" descr="aluminium-foil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6752" y="5327676"/>
              <a:ext cx="5552640" cy="1346963"/>
            </a:xfrm>
            <a:prstGeom prst="rect">
              <a:avLst/>
            </a:prstGeom>
          </p:spPr>
        </p:pic>
      </p:grpSp>
      <p:grpSp>
        <p:nvGrpSpPr>
          <p:cNvPr id="63" name="Group 62"/>
          <p:cNvGrpSpPr/>
          <p:nvPr/>
        </p:nvGrpSpPr>
        <p:grpSpPr>
          <a:xfrm>
            <a:off x="738135" y="1457299"/>
            <a:ext cx="6040758" cy="2190779"/>
            <a:chOff x="738135" y="1420786"/>
            <a:chExt cx="6040758" cy="2190779"/>
          </a:xfrm>
        </p:grpSpPr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738135" y="1420786"/>
              <a:ext cx="3724325" cy="255590"/>
            </a:xfrm>
            <a:prstGeom prst="rect">
              <a:avLst/>
            </a:prstGeom>
            <a:solidFill>
              <a:schemeClr val="bg2"/>
            </a:solidFill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lIns="36000" tIns="36000" rIns="36000" bIns="36000">
              <a:spAutoFit/>
            </a:bodyPr>
            <a:lstStyle/>
            <a:p>
              <a:pPr>
                <a:spcBef>
                  <a:spcPts val="0"/>
                </a:spcBef>
                <a:buSzPct val="75000"/>
                <a:defRPr/>
              </a:pPr>
              <a:r>
                <a:rPr lang="en-US" sz="12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 1. construct all necessary materials</a:t>
              </a:r>
            </a:p>
          </p:txBody>
        </p:sp>
        <p:pic>
          <p:nvPicPr>
            <p:cNvPr id="60" name="Picture 59" descr="material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3265" y="1639863"/>
              <a:ext cx="5675628" cy="1971702"/>
            </a:xfrm>
            <a:prstGeom prst="rect">
              <a:avLst/>
            </a:prstGeom>
          </p:spPr>
        </p:pic>
      </p:grpSp>
      <p:pic>
        <p:nvPicPr>
          <p:cNvPr id="17" name="Picture 7"/>
          <p:cNvPicPr/>
          <p:nvPr/>
        </p:nvPicPr>
        <p:blipFill>
          <a:blip r:embed="rId6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5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 txBox="1">
            <a:spLocks noChangeArrowheads="1"/>
          </p:cNvSpPr>
          <p:nvPr/>
        </p:nvSpPr>
        <p:spPr>
          <a:xfrm>
            <a:off x="0" y="0"/>
            <a:ext cx="9144000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Calibri" pitchFamily="34" charset="0"/>
                <a:cs typeface="Calibri" pitchFamily="34" charset="0"/>
              </a:rPr>
              <a:t>Geometry construction</a:t>
            </a:r>
            <a:endParaRPr lang="en-US" altLang="zh-CN" sz="3600" dirty="0">
              <a:ln w="6350">
                <a:noFill/>
              </a:ln>
            </a:endParaRPr>
          </a:p>
        </p:txBody>
      </p:sp>
      <p:pic>
        <p:nvPicPr>
          <p:cNvPr id="6" name="Picture 5" descr="006_logotip_site_englez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434967" y="3885043"/>
            <a:ext cx="2336833" cy="442035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 marL="180975" indent="-180975"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5. define shapes, logical volumes and placed the </a:t>
            </a:r>
            <a:r>
              <a:rPr lang="en-US" sz="1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scintillators</a:t>
            </a:r>
            <a:endParaRPr lang="en-US" sz="1200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168246" y="946116"/>
            <a:ext cx="2395539" cy="442035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4. define shapes, logical volumes </a:t>
            </a:r>
          </a:p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and position of the 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telescope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1200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" name="Picture 16" descr="telescop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273" y="760608"/>
            <a:ext cx="4819715" cy="2740400"/>
          </a:xfrm>
          <a:prstGeom prst="rect">
            <a:avLst/>
          </a:prstGeom>
        </p:spPr>
      </p:pic>
      <p:pic>
        <p:nvPicPr>
          <p:cNvPr id="18" name="Picture 17" descr="trigger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0" y="3525411"/>
            <a:ext cx="6207210" cy="1667785"/>
          </a:xfrm>
          <a:prstGeom prst="rect">
            <a:avLst/>
          </a:prstGeom>
        </p:spPr>
      </p:pic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519057" y="5615901"/>
            <a:ext cx="2446371" cy="442035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 marL="169863" indent="-169863"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6. define shapes, logical volumes and placed the 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tungsten absorbers</a:t>
            </a:r>
            <a:endParaRPr lang="en-US" sz="1200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1" name="Picture 20" descr="tungsten-absorber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5429" y="5251006"/>
            <a:ext cx="4746689" cy="1598374"/>
          </a:xfrm>
          <a:prstGeom prst="rect">
            <a:avLst/>
          </a:prstGeom>
        </p:spPr>
      </p:pic>
      <p:sp>
        <p:nvSpPr>
          <p:cNvPr id="12" name="AutoShape 11"/>
          <p:cNvSpPr>
            <a:spLocks noChangeArrowheads="1"/>
          </p:cNvSpPr>
          <p:nvPr/>
        </p:nvSpPr>
        <p:spPr bwMode="auto">
          <a:xfrm rot="5400000">
            <a:off x="-1568571" y="3520714"/>
            <a:ext cx="3473634" cy="263466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vert270" wrap="square" lIns="36000" tIns="36000" rIns="36000" bIns="36000" anchor="ctr">
            <a:spAutoFit/>
          </a:bodyPr>
          <a:lstStyle/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C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U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R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R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E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N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T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endParaRPr lang="en-US" sz="1300" b="1" dirty="0"/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S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I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T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U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A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T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I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O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N</a:t>
            </a:r>
          </a:p>
        </p:txBody>
      </p:sp>
      <p:pic>
        <p:nvPicPr>
          <p:cNvPr id="11" name="Picture 7"/>
          <p:cNvPicPr/>
          <p:nvPr/>
        </p:nvPicPr>
        <p:blipFill>
          <a:blip r:embed="rId6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6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701623" y="1509946"/>
            <a:ext cx="2789784" cy="626701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 marL="169863" indent="-169863"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7. define shapes and logical volumes of 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silicon sensors 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with all their components starting with </a:t>
            </a:r>
            <a:r>
              <a:rPr lang="en-US" sz="1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kapton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fan-out </a:t>
            </a:r>
            <a:endParaRPr lang="en-US" sz="12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12" descr="kapton-fanou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407" y="1117370"/>
            <a:ext cx="5184846" cy="2932351"/>
          </a:xfrm>
          <a:prstGeom prst="rect">
            <a:avLst/>
          </a:prstGeom>
        </p:spPr>
      </p:pic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701623" y="4086235"/>
            <a:ext cx="2336831" cy="442035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8. define shapes, logical volumes </a:t>
            </a:r>
          </a:p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and placed the 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silicon sensor</a:t>
            </a:r>
            <a:endParaRPr lang="en-US" sz="1200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" name="Picture 19" descr="silicon-sens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121" y="4095182"/>
            <a:ext cx="4965768" cy="2031151"/>
          </a:xfrm>
          <a:prstGeom prst="rect">
            <a:avLst/>
          </a:prstGeom>
        </p:spPr>
      </p:pic>
      <p:sp>
        <p:nvSpPr>
          <p:cNvPr id="21" name="AutoShape 12"/>
          <p:cNvSpPr>
            <a:spLocks noChangeArrowheads="1"/>
          </p:cNvSpPr>
          <p:nvPr/>
        </p:nvSpPr>
        <p:spPr bwMode="auto">
          <a:xfrm>
            <a:off x="920700" y="4853007"/>
            <a:ext cx="1606572" cy="730260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t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1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1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silicon sensors are constructed using G4PVReplica method to identify easily the pads</a:t>
            </a:r>
            <a:endParaRPr lang="ro-RO" sz="11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 rot="11368200">
            <a:off x="2499824" y="5327774"/>
            <a:ext cx="563992" cy="156907"/>
          </a:xfrm>
          <a:prstGeom prst="leftArrow">
            <a:avLst>
              <a:gd name="adj1" fmla="val 50000"/>
              <a:gd name="adj2" fmla="val 1008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>
          <a:xfrm>
            <a:off x="36513" y="7038"/>
            <a:ext cx="9144000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Calibri" pitchFamily="34" charset="0"/>
                <a:cs typeface="Calibri" pitchFamily="34" charset="0"/>
              </a:rPr>
              <a:t>Geometry construction</a:t>
            </a:r>
            <a:endParaRPr lang="en-US" altLang="zh-CN" sz="3600" dirty="0">
              <a:ln w="6350">
                <a:noFill/>
              </a:ln>
            </a:endParaRPr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 rot="5400000">
            <a:off x="-1605084" y="3692580"/>
            <a:ext cx="3473634" cy="263466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vert270" wrap="square" lIns="36000" tIns="36000" rIns="36000" bIns="36000" anchor="ctr">
            <a:spAutoFit/>
          </a:bodyPr>
          <a:lstStyle/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C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U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R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R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E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N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T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endParaRPr lang="en-US" sz="1300" b="1" dirty="0"/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S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I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T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U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A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T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I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O</a:t>
            </a:r>
          </a:p>
          <a:p>
            <a:pPr algn="ctr" defTabSz="414338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/>
            </a:pPr>
            <a:r>
              <a:rPr lang="en-US" sz="1300" b="1" dirty="0"/>
              <a:t>N</a:t>
            </a:r>
          </a:p>
        </p:txBody>
      </p:sp>
      <p:pic>
        <p:nvPicPr>
          <p:cNvPr id="10" name="Picture 7"/>
          <p:cNvPicPr/>
          <p:nvPr/>
        </p:nvPicPr>
        <p:blipFill>
          <a:blip r:embed="rId4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7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06_logotip_site_englez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1657" y="0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263466" y="982629"/>
            <a:ext cx="1277955" cy="626701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 marL="169863" indent="-169863"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9. define assembly of an entire 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silicon sensor</a:t>
            </a:r>
            <a:endParaRPr lang="en-US" sz="12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AutoShape 12"/>
          <p:cNvSpPr>
            <a:spLocks noChangeArrowheads="1"/>
          </p:cNvSpPr>
          <p:nvPr/>
        </p:nvSpPr>
        <p:spPr bwMode="auto">
          <a:xfrm>
            <a:off x="373004" y="2446515"/>
            <a:ext cx="1058877" cy="8763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t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1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1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placement of all 15 silicon sensors  using </a:t>
            </a:r>
            <a:r>
              <a:rPr lang="en-US" sz="1100" b="1" dirty="0" err="1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MakeImprint</a:t>
            </a:r>
            <a:r>
              <a:rPr lang="en-US" sz="11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o-RO" sz="11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8" name="Picture 27" descr="sensor-assemb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934" y="879823"/>
            <a:ext cx="4381560" cy="3133385"/>
          </a:xfrm>
          <a:prstGeom prst="rect">
            <a:avLst/>
          </a:prstGeom>
        </p:spPr>
      </p:pic>
      <p:sp>
        <p:nvSpPr>
          <p:cNvPr id="26" name="AutoShape 8"/>
          <p:cNvSpPr>
            <a:spLocks noChangeArrowheads="1"/>
          </p:cNvSpPr>
          <p:nvPr/>
        </p:nvSpPr>
        <p:spPr bwMode="auto">
          <a:xfrm rot="12456268">
            <a:off x="753499" y="3477462"/>
            <a:ext cx="918138" cy="252997"/>
          </a:xfrm>
          <a:prstGeom prst="leftArrow">
            <a:avLst>
              <a:gd name="adj1" fmla="val 50000"/>
              <a:gd name="adj2" fmla="val 1008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3330558" y="4013208"/>
            <a:ext cx="1679597" cy="442035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11. visualization of all</a:t>
            </a:r>
          </a:p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 constructed shapes</a:t>
            </a:r>
          </a:p>
        </p:txBody>
      </p:sp>
      <p:pic>
        <p:nvPicPr>
          <p:cNvPr id="30" name="Picture 29" descr="visualizatio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8510" y="3652447"/>
            <a:ext cx="3998570" cy="3135091"/>
          </a:xfrm>
          <a:prstGeom prst="rect">
            <a:avLst/>
          </a:prstGeom>
        </p:spPr>
      </p:pic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6470676" y="1019142"/>
            <a:ext cx="2008215" cy="626701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10. define a region for sensors</a:t>
            </a:r>
          </a:p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  in order to apply various</a:t>
            </a:r>
          </a:p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  conditions on it</a:t>
            </a:r>
          </a:p>
        </p:txBody>
      </p:sp>
      <p:pic>
        <p:nvPicPr>
          <p:cNvPr id="34" name="Picture 33" descr="sensitive-detector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141" y="5553236"/>
            <a:ext cx="3432222" cy="1075058"/>
          </a:xfrm>
          <a:prstGeom prst="rect">
            <a:avLst/>
          </a:prstGeom>
        </p:spPr>
      </p:pic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747141" y="5030016"/>
            <a:ext cx="3030579" cy="523220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SzPct val="75000"/>
              <a:buFont typeface="Wingdings" pitchFamily="2" charset="2"/>
              <a:buChar char="q"/>
              <a:defRPr/>
            </a:pP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Instantiate </a:t>
            </a:r>
            <a:r>
              <a:rPr lang="en-US" sz="14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sensitive detectors 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and set them to corresponding volumes</a:t>
            </a:r>
            <a:endParaRPr lang="en-US" sz="1600" i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6" name="Picture 35" descr="regio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177" y="1639863"/>
            <a:ext cx="2779560" cy="527876"/>
          </a:xfrm>
          <a:prstGeom prst="rect">
            <a:avLst/>
          </a:prstGeom>
        </p:spPr>
      </p:pic>
      <p:sp>
        <p:nvSpPr>
          <p:cNvPr id="15" name="Rectangle 4"/>
          <p:cNvSpPr txBox="1">
            <a:spLocks noChangeArrowheads="1"/>
          </p:cNvSpPr>
          <p:nvPr/>
        </p:nvSpPr>
        <p:spPr>
          <a:xfrm>
            <a:off x="36513" y="7038"/>
            <a:ext cx="9144000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Calibri" pitchFamily="34" charset="0"/>
                <a:cs typeface="Calibri" pitchFamily="34" charset="0"/>
              </a:rPr>
              <a:t>Geometry construction</a:t>
            </a:r>
            <a:endParaRPr lang="en-US" altLang="zh-CN" sz="3600" dirty="0">
              <a:ln w="6350">
                <a:noFill/>
              </a:ln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8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 txBox="1">
            <a:spLocks noChangeArrowheads="1"/>
          </p:cNvSpPr>
          <p:nvPr/>
        </p:nvSpPr>
        <p:spPr>
          <a:xfrm>
            <a:off x="0" y="0"/>
            <a:ext cx="9144000" cy="720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3600" dirty="0">
                <a:ln w="6350">
                  <a:noFill/>
                </a:ln>
                <a:latin typeface="+mj-lt"/>
                <a:cs typeface="Calibri" pitchFamily="34" charset="0"/>
              </a:rPr>
              <a:t>Overlap checking</a:t>
            </a:r>
            <a:endParaRPr lang="en-US" altLang="zh-CN" sz="3600" dirty="0">
              <a:ln w="6350">
                <a:noFill/>
              </a:ln>
              <a:latin typeface="+mj-lt"/>
            </a:endParaRPr>
          </a:p>
        </p:txBody>
      </p:sp>
      <p:pic>
        <p:nvPicPr>
          <p:cNvPr id="6" name="Picture 5" descr="006_logotip_site_englez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0933" y="94661"/>
            <a:ext cx="1283435" cy="5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373005" y="873090"/>
            <a:ext cx="7229574" cy="257369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>
              <a:spcBef>
                <a:spcPts val="0"/>
              </a:spcBef>
              <a:buSzPct val="75000"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Each one of the geometry element constructed had the option for the checking of the volume overlaps </a:t>
            </a:r>
            <a:r>
              <a:rPr lang="en-US" sz="12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activated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73005" y="2370124"/>
            <a:ext cx="3943404" cy="912824"/>
            <a:chOff x="1030239" y="2735254"/>
            <a:chExt cx="3943404" cy="912824"/>
          </a:xfrm>
        </p:grpSpPr>
        <p:sp>
          <p:nvSpPr>
            <p:cNvPr id="30" name="AutoShape 12"/>
            <p:cNvSpPr>
              <a:spLocks noChangeArrowheads="1"/>
            </p:cNvSpPr>
            <p:nvPr/>
          </p:nvSpPr>
          <p:spPr bwMode="auto">
            <a:xfrm>
              <a:off x="1030239" y="2735254"/>
              <a:ext cx="3943404" cy="912824"/>
            </a:xfrm>
            <a:prstGeom prst="rect">
              <a:avLst/>
            </a:prstGeom>
            <a:solidFill>
              <a:srgbClr val="0070C0"/>
            </a:solidFill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72000" tIns="36000" rIns="72000" bIns="36000" anchor="t"/>
            <a:lstStyle/>
            <a:p>
              <a:pPr defTabSz="457200">
                <a:buClr>
                  <a:srgbClr val="FFFF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ro-RO" sz="1200" b="1" dirty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200" b="1" dirty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silicon sensors assembly components</a:t>
              </a:r>
            </a:p>
            <a:p>
              <a:pPr algn="ctr" defTabSz="457200">
                <a:buClr>
                  <a:srgbClr val="FFFF00"/>
                </a:buClr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31" name="Picture 30" descr="sensor-assembly-overlap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752" y="2990845"/>
              <a:ext cx="3870378" cy="572746"/>
            </a:xfrm>
            <a:prstGeom prst="rect">
              <a:avLst/>
            </a:prstGeom>
          </p:spPr>
        </p:pic>
      </p:grpSp>
      <p:sp>
        <p:nvSpPr>
          <p:cNvPr id="27" name="AutoShape 8"/>
          <p:cNvSpPr>
            <a:spLocks noChangeArrowheads="1"/>
          </p:cNvSpPr>
          <p:nvPr/>
        </p:nvSpPr>
        <p:spPr bwMode="auto">
          <a:xfrm rot="16200000">
            <a:off x="2819378" y="1931967"/>
            <a:ext cx="1752624" cy="146051"/>
          </a:xfrm>
          <a:prstGeom prst="leftArrow">
            <a:avLst>
              <a:gd name="adj1" fmla="val 50000"/>
              <a:gd name="adj2" fmla="val 1008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884187" y="1201708"/>
            <a:ext cx="7010496" cy="803286"/>
            <a:chOff x="884187" y="1201708"/>
            <a:chExt cx="7010496" cy="803286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884187" y="1201708"/>
              <a:ext cx="7010496" cy="803286"/>
            </a:xfrm>
            <a:prstGeom prst="rect">
              <a:avLst/>
            </a:prstGeom>
            <a:solidFill>
              <a:srgbClr val="0070C0"/>
            </a:solidFill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72000" tIns="36000" rIns="72000" bIns="36000" anchor="t"/>
            <a:lstStyle/>
            <a:p>
              <a:pPr defTabSz="457200">
                <a:buClr>
                  <a:srgbClr val="FFFF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ro-RO" sz="1200" b="1" dirty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200" b="1" dirty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tungsten absorbers</a:t>
              </a:r>
            </a:p>
            <a:p>
              <a:pPr algn="ctr" defTabSz="457200">
                <a:buClr>
                  <a:srgbClr val="FFFF00"/>
                </a:buClr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29" name="Picture 28" descr="tungsten-absorbers-overlap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7213" y="1530324"/>
              <a:ext cx="6864444" cy="405913"/>
            </a:xfrm>
            <a:prstGeom prst="rect">
              <a:avLst/>
            </a:prstGeom>
          </p:spPr>
        </p:pic>
        <p:sp>
          <p:nvSpPr>
            <p:cNvPr id="22" name="AutoShape 8"/>
            <p:cNvSpPr>
              <a:spLocks noChangeArrowheads="1"/>
            </p:cNvSpPr>
            <p:nvPr/>
          </p:nvSpPr>
          <p:spPr bwMode="auto">
            <a:xfrm rot="12194686" flipV="1">
              <a:off x="6208858" y="1339501"/>
              <a:ext cx="1288345" cy="169888"/>
            </a:xfrm>
            <a:prstGeom prst="leftArrow">
              <a:avLst>
                <a:gd name="adj1" fmla="val 50000"/>
                <a:gd name="adj2" fmla="val 100833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4" name="Picture 33" descr="overlap-outpu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5487" y="2187558"/>
            <a:ext cx="4518881" cy="4571514"/>
          </a:xfrm>
          <a:prstGeom prst="rect">
            <a:avLst/>
          </a:prstGeom>
        </p:spPr>
      </p:pic>
      <p:sp>
        <p:nvSpPr>
          <p:cNvPr id="35" name="AutoShape 12"/>
          <p:cNvSpPr>
            <a:spLocks noChangeArrowheads="1"/>
          </p:cNvSpPr>
          <p:nvPr/>
        </p:nvSpPr>
        <p:spPr bwMode="auto">
          <a:xfrm>
            <a:off x="1797011" y="4305312"/>
            <a:ext cx="2738475" cy="292104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algn="ctr" defTabSz="457200">
              <a:buClr>
                <a:srgbClr val="FFFF00"/>
              </a:buClr>
              <a:buSzPct val="100000"/>
              <a:buFont typeface="Wingdings" pitchFamily="2" charset="2"/>
              <a:buChar char="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o-RO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Outcome of the overlap checking</a:t>
            </a:r>
          </a:p>
        </p:txBody>
      </p:sp>
      <p:pic>
        <p:nvPicPr>
          <p:cNvPr id="15" name="Picture 7"/>
          <p:cNvPicPr/>
          <p:nvPr/>
        </p:nvPicPr>
        <p:blipFill>
          <a:blip r:embed="rId6"/>
          <a:stretch/>
        </p:blipFill>
        <p:spPr>
          <a:xfrm>
            <a:off x="179280" y="115920"/>
            <a:ext cx="790920" cy="538560"/>
          </a:xfrm>
          <a:prstGeom prst="rect">
            <a:avLst/>
          </a:prstGeom>
          <a:ln w="9360"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F1C3-5F7C-4D06-BAAE-987F2E872C0C}" type="slidenum">
              <a:rPr lang="zh-CN" altLang="en-US" smtClean="0"/>
              <a:pPr>
                <a:defRPr/>
              </a:pPr>
              <a:t>9</a:t>
            </a:fld>
            <a:r>
              <a:rPr lang="en-US" altLang="zh-CN"/>
              <a:t>/17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10058</TotalTime>
  <Words>1505</Words>
  <Application>Microsoft Office PowerPoint</Application>
  <PresentationFormat>On-screen Show (4:3)</PresentationFormat>
  <Paragraphs>348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Office Theme</vt:lpstr>
      <vt:lpstr>Overview on simulation implementation for the testbeam 2020</vt:lpstr>
      <vt:lpstr>Outline</vt:lpstr>
      <vt:lpstr>Testbeam setup</vt:lpstr>
      <vt:lpstr>Testbeam setup: visualisation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energy deposited spectrum from different  X0  - config. AA</vt:lpstr>
      <vt:lpstr>PowerPoint Presentation</vt:lpstr>
      <vt:lpstr>THANK YOU!</vt:lpstr>
      <vt:lpstr>Results</vt:lpstr>
      <vt:lpstr>Testbeam setup</vt:lpstr>
      <vt:lpstr>Part II</vt:lpstr>
      <vt:lpstr>PowerPoint Presentation</vt:lpstr>
      <vt:lpstr>Suggestion 2: to simulate a configuration without the first 2 W absorber  in order to studied the behavior of sensors 2 and 3 </vt:lpstr>
      <vt:lpstr>PowerPoint Presentation</vt:lpstr>
      <vt:lpstr>Suggestion 3: to move beam in pad 27 (like in experimental data) to implement all 4 sectors  to increase statistics at 50000 events</vt:lpstr>
      <vt:lpstr>PowerPoint Presentation</vt:lpstr>
      <vt:lpstr>PowerPoint Presentation</vt:lpstr>
      <vt:lpstr>Suggestion 4: to plot energy deposited in each pad for each plane</vt:lpstr>
      <vt:lpstr>PowerPoint Presentation</vt:lpstr>
      <vt:lpstr>3D representation of energy deposited in each plan  for each sector/pad *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Mihai</dc:creator>
  <cp:lastModifiedBy>40745536855</cp:lastModifiedBy>
  <cp:revision>556</cp:revision>
  <dcterms:created xsi:type="dcterms:W3CDTF">1601-01-01T00:00:00Z</dcterms:created>
  <dcterms:modified xsi:type="dcterms:W3CDTF">2021-06-16T13:57:07Z</dcterms:modified>
</cp:coreProperties>
</file>