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56" r:id="rId5"/>
    <p:sldId id="335" r:id="rId6"/>
    <p:sldId id="339" r:id="rId7"/>
    <p:sldId id="341" r:id="rId8"/>
    <p:sldId id="343" r:id="rId9"/>
    <p:sldId id="338" r:id="rId10"/>
    <p:sldId id="34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79" d="100"/>
          <a:sy n="79" d="100"/>
        </p:scale>
        <p:origin x="773" y="8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12/07/2021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12/07/2021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12/07/2021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356/" TargetMode="External"/><Relationship Id="rId2" Type="http://schemas.openxmlformats.org/officeDocument/2006/relationships/hyperlink" Target="https://agenda.linearcollider.org/event/929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WP3</a:t>
            </a:r>
            <a:r>
              <a:rPr lang="en-GB" dirty="0"/>
              <a:t>: </a:t>
            </a:r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Crab </a:t>
            </a:r>
            <a:r>
              <a:rPr lang="en-GB" dirty="0" smtClean="0"/>
              <a:t>Cavity Meeting</a:t>
            </a:r>
            <a:r>
              <a:rPr lang="en-GB" b="0" dirty="0"/>
              <a:t/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9488" y="3474022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 smtClean="0"/>
              <a:t>Peter McIntosh, </a:t>
            </a:r>
          </a:p>
          <a:p>
            <a:pPr algn="l"/>
            <a:r>
              <a:rPr lang="en-GB" sz="3000" dirty="0" smtClean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 smtClean="0">
                <a:solidFill>
                  <a:srgbClr val="0070C0"/>
                </a:solidFill>
              </a:rPr>
              <a:t>13</a:t>
            </a:r>
            <a:r>
              <a:rPr lang="en-GB" sz="3000" baseline="30000" dirty="0" smtClean="0">
                <a:solidFill>
                  <a:srgbClr val="0070C0"/>
                </a:solidFill>
              </a:rPr>
              <a:t>th</a:t>
            </a:r>
            <a:r>
              <a:rPr lang="en-GB" sz="3000" dirty="0" smtClean="0">
                <a:solidFill>
                  <a:srgbClr val="0070C0"/>
                </a:solidFill>
              </a:rPr>
              <a:t> July </a:t>
            </a:r>
            <a:r>
              <a:rPr lang="en-GB" sz="3000" dirty="0" smtClean="0">
                <a:solidFill>
                  <a:srgbClr val="0070C0"/>
                </a:solidFill>
              </a:rPr>
              <a:t>2021</a:t>
            </a:r>
            <a:endParaRPr lang="en-GB" sz="3000" dirty="0" smtClean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for Today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Review </a:t>
            </a:r>
            <a:r>
              <a:rPr lang="en-GB" sz="3600" dirty="0"/>
              <a:t>Specifications </a:t>
            </a:r>
            <a:r>
              <a:rPr lang="en-GB" sz="3600" dirty="0" smtClean="0"/>
              <a:t>Developments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Agree </a:t>
            </a:r>
            <a:r>
              <a:rPr lang="en-GB" sz="3600" dirty="0"/>
              <a:t>Development Plans </a:t>
            </a:r>
            <a:r>
              <a:rPr lang="en-GB" sz="3600" dirty="0" smtClean="0"/>
              <a:t> 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/>
              <a:t>Fix </a:t>
            </a:r>
            <a:r>
              <a:rPr lang="en-GB" sz="3600" dirty="0"/>
              <a:t>Project Review Meetings</a:t>
            </a:r>
            <a:endParaRPr lang="en-GB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	</a:t>
            </a:r>
            <a:r>
              <a:rPr lang="en-GB" dirty="0" smtClean="0"/>
              <a:t>Review Specification Developments (1/3)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90917"/>
            <a:ext cx="11156005" cy="54795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cs typeface="Times New Roman" panose="02020603050405020304" pitchFamily="18" charset="0"/>
              </a:rPr>
              <a:t>Updated CC Specifications (v8):</a:t>
            </a:r>
          </a:p>
          <a:p>
            <a:r>
              <a:rPr lang="en-GB" sz="2400" dirty="0">
                <a:hlinkClick r:id="rId2"/>
              </a:rPr>
              <a:t>https://agenda.linearcollider.org/event/9290</a:t>
            </a:r>
            <a:r>
              <a:rPr lang="en-GB" sz="2400" dirty="0" smtClean="0">
                <a:hlinkClick r:id="rId2"/>
              </a:rPr>
              <a:t>/</a:t>
            </a:r>
            <a:endParaRPr lang="en-GB" sz="2400" dirty="0"/>
          </a:p>
          <a:p>
            <a:pPr marL="0" indent="0">
              <a:buNone/>
            </a:pPr>
            <a:r>
              <a:rPr lang="en-GB" dirty="0" smtClean="0"/>
              <a:t>Update includes:</a:t>
            </a:r>
          </a:p>
          <a:p>
            <a:r>
              <a:rPr lang="en-GB" sz="2400" dirty="0" smtClean="0"/>
              <a:t>X, Y beta-function at CC location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Alignment and HOM tolerance discussion meeting held on 25/6, which reviewed:</a:t>
            </a:r>
          </a:p>
          <a:p>
            <a:r>
              <a:rPr lang="en-GB" sz="2400" dirty="0" smtClean="0"/>
              <a:t>Process used for TDR determination of tolerances – G Burt (ULAN)</a:t>
            </a:r>
          </a:p>
          <a:p>
            <a:r>
              <a:rPr lang="en-GB" sz="2400" dirty="0" smtClean="0"/>
              <a:t>Impedance determination process used for the </a:t>
            </a:r>
            <a:r>
              <a:rPr lang="en-GB" sz="2400" dirty="0" err="1" smtClean="0"/>
              <a:t>QMiR</a:t>
            </a:r>
            <a:r>
              <a:rPr lang="en-GB" sz="2400" dirty="0" smtClean="0"/>
              <a:t> cavity – A Lunin (FNAL)</a:t>
            </a:r>
          </a:p>
          <a:p>
            <a:r>
              <a:rPr lang="en-GB" sz="2400" dirty="0" smtClean="0"/>
              <a:t>ILC BDS assessment for impedance and alignment tolerances – T </a:t>
            </a:r>
            <a:r>
              <a:rPr lang="en-GB" sz="2400" dirty="0" err="1" smtClean="0"/>
              <a:t>Okugi</a:t>
            </a:r>
            <a:r>
              <a:rPr lang="en-GB" sz="2400" dirty="0" smtClean="0"/>
              <a:t> (KEK)</a:t>
            </a:r>
          </a:p>
          <a:p>
            <a:r>
              <a:rPr lang="en-GB" sz="2400" dirty="0" smtClean="0"/>
              <a:t>Agree next steps:</a:t>
            </a:r>
          </a:p>
          <a:p>
            <a:pPr marL="0" indent="0">
              <a:buNone/>
            </a:pPr>
            <a:endParaRPr lang="it-IT" sz="2400" dirty="0" smtClean="0">
              <a:hlinkClick r:id="rId3"/>
            </a:endParaRPr>
          </a:p>
          <a:p>
            <a:pPr marL="0" indent="0">
              <a:buNone/>
            </a:pPr>
            <a:r>
              <a:rPr lang="it-IT" sz="2400" dirty="0" smtClean="0">
                <a:hlinkClick r:id="rId3"/>
              </a:rPr>
              <a:t>https</a:t>
            </a:r>
            <a:r>
              <a:rPr lang="it-IT" sz="2400" dirty="0">
                <a:hlinkClick r:id="rId3"/>
              </a:rPr>
              <a:t>://indico.stfc.ac.uk/event/356</a:t>
            </a:r>
            <a:r>
              <a:rPr lang="it-IT" sz="2400" dirty="0" smtClean="0">
                <a:hlinkClick r:id="rId3"/>
              </a:rPr>
              <a:t>/</a:t>
            </a:r>
            <a:r>
              <a:rPr lang="it-IT" sz="2400" dirty="0" smtClean="0"/>
              <a:t> </a:t>
            </a:r>
          </a:p>
          <a:p>
            <a:pPr marL="0" indent="0">
              <a:buNone/>
            </a:pPr>
            <a:r>
              <a:rPr lang="it-IT" sz="2400" dirty="0" smtClean="0"/>
              <a:t>Access Key: ILCWP3Spec</a:t>
            </a: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707" t="13738" r="19956" b="5387"/>
          <a:stretch/>
        </p:blipFill>
        <p:spPr>
          <a:xfrm>
            <a:off x="6397139" y="1129554"/>
            <a:ext cx="5439757" cy="40345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	</a:t>
            </a:r>
            <a:r>
              <a:rPr lang="en-GB" dirty="0" smtClean="0"/>
              <a:t>Spec. </a:t>
            </a:r>
            <a:r>
              <a:rPr lang="en-GB" dirty="0"/>
              <a:t>Developments </a:t>
            </a:r>
            <a:r>
              <a:rPr lang="en-GB" dirty="0" smtClean="0"/>
              <a:t>– Summaries (2/3)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03" y="1129554"/>
            <a:ext cx="5379396" cy="40345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5103" y="5164102"/>
            <a:ext cx="143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 Burt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064750" y="5164102"/>
            <a:ext cx="143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Lunin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89889" y="2074390"/>
            <a:ext cx="8676131" cy="4605730"/>
            <a:chOff x="1577675" y="2074390"/>
            <a:chExt cx="8676131" cy="46057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7675" y="2074390"/>
              <a:ext cx="8187964" cy="46057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819020" y="6310788"/>
              <a:ext cx="1434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 </a:t>
              </a:r>
              <a:r>
                <a:rPr lang="en-GB" dirty="0" err="1" smtClean="0"/>
                <a:t>Okugi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4219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	</a:t>
            </a:r>
            <a:r>
              <a:rPr lang="en-GB" dirty="0" smtClean="0"/>
              <a:t>Cavity Wake Potential (3/3)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86791" y="1290917"/>
            <a:ext cx="5807413" cy="556708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Agreed to try and provide some example cavity </a:t>
            </a:r>
            <a:r>
              <a:rPr lang="en-GB" dirty="0" err="1" smtClean="0">
                <a:cs typeface="Times New Roman" panose="02020603050405020304" pitchFamily="18" charset="0"/>
              </a:rPr>
              <a:t>wakepotential</a:t>
            </a:r>
            <a:r>
              <a:rPr lang="en-GB" dirty="0" smtClean="0">
                <a:cs typeface="Times New Roman" panose="02020603050405020304" pitchFamily="18" charset="0"/>
              </a:rPr>
              <a:t> input into the ILC BDS simulations: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3.9 GHz TDR elliptical - ULAN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2.6 GHz </a:t>
            </a:r>
            <a:r>
              <a:rPr lang="en-GB" dirty="0" err="1" smtClean="0">
                <a:cs typeface="Times New Roman" panose="02020603050405020304" pitchFamily="18" charset="0"/>
              </a:rPr>
              <a:t>QMiR</a:t>
            </a:r>
            <a:r>
              <a:rPr lang="en-GB" dirty="0" smtClean="0">
                <a:cs typeface="Times New Roman" panose="02020603050405020304" pitchFamily="18" charset="0"/>
              </a:rPr>
              <a:t> - FNAL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1.3 GHz RFD - ODU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1.3 GHz QWR/WOW – BNL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>
                <a:cs typeface="Times New Roman" panose="02020603050405020304" pitchFamily="18" charset="0"/>
              </a:rPr>
              <a:t>Any others?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 err="1" smtClean="0"/>
              <a:t>Okugi</a:t>
            </a:r>
            <a:r>
              <a:rPr lang="en-GB" dirty="0" smtClean="0"/>
              <a:t>-san comments: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This </a:t>
            </a:r>
            <a:r>
              <a:rPr lang="en-GB" dirty="0"/>
              <a:t>is an example of the </a:t>
            </a:r>
            <a:r>
              <a:rPr lang="en-GB" dirty="0" err="1"/>
              <a:t>GdfidL</a:t>
            </a:r>
            <a:r>
              <a:rPr lang="en-GB" dirty="0"/>
              <a:t> </a:t>
            </a:r>
            <a:r>
              <a:rPr lang="en-GB" dirty="0" smtClean="0"/>
              <a:t>output: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err="1"/>
              <a:t>GdfidL</a:t>
            </a:r>
            <a:r>
              <a:rPr lang="en-GB" dirty="0"/>
              <a:t> will provide the output in csv format</a:t>
            </a:r>
            <a:r>
              <a:rPr lang="en-GB" dirty="0" smtClean="0"/>
              <a:t>.</a:t>
            </a: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We don't care about the </a:t>
            </a:r>
            <a:r>
              <a:rPr lang="en-GB" dirty="0" smtClean="0"/>
              <a:t>format. </a:t>
            </a: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As </a:t>
            </a:r>
            <a:r>
              <a:rPr lang="en-GB" dirty="0"/>
              <a:t>long as we know how the kick field changes over time, we can integrate it</a:t>
            </a:r>
            <a:r>
              <a:rPr lang="en-GB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Trying to source </a:t>
            </a:r>
            <a:r>
              <a:rPr lang="en-GB" b="1" dirty="0" err="1" smtClean="0">
                <a:solidFill>
                  <a:srgbClr val="FF0000"/>
                </a:solidFill>
              </a:rPr>
              <a:t>GdfidL</a:t>
            </a:r>
            <a:r>
              <a:rPr lang="en-GB" b="1" dirty="0" smtClean="0">
                <a:solidFill>
                  <a:srgbClr val="FF0000"/>
                </a:solidFill>
              </a:rPr>
              <a:t> users who can help ... </a:t>
            </a: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 smtClean="0">
                <a:solidFill>
                  <a:srgbClr val="FF0000"/>
                </a:solidFill>
              </a:rPr>
              <a:t>ny suggestions?</a:t>
            </a:r>
            <a:endParaRPr lang="en-GB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 smtClean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11" y="904671"/>
            <a:ext cx="3879680" cy="2996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374" y="3784060"/>
            <a:ext cx="4068626" cy="314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	Agree Development Plans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75" y="1388542"/>
            <a:ext cx="11289249" cy="42826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667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	Fix Project Review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10515600" cy="53628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 smtClean="0"/>
              <a:t>Priority to </a:t>
            </a:r>
            <a:r>
              <a:rPr lang="en-GB" sz="3200" dirty="0" smtClean="0"/>
              <a:t>complete CC system specifications</a:t>
            </a:r>
            <a:r>
              <a:rPr lang="en-GB" sz="32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 smtClean="0"/>
              <a:t>Pre-Lab now not expected to start in 2022 as originally planned.</a:t>
            </a:r>
            <a:endParaRPr lang="en-GB" sz="32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 smtClean="0"/>
              <a:t>Propose to initiate cavity design process amongst WP3 collaborators.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 smtClean="0"/>
              <a:t>Set </a:t>
            </a:r>
            <a:r>
              <a:rPr lang="en-GB" sz="3200" dirty="0" smtClean="0"/>
              <a:t>more </a:t>
            </a:r>
            <a:r>
              <a:rPr lang="en-GB" sz="3200" dirty="0" smtClean="0"/>
              <a:t>optimised </a:t>
            </a:r>
            <a:r>
              <a:rPr lang="en-GB" sz="3200" b="1" dirty="0" smtClean="0">
                <a:solidFill>
                  <a:srgbClr val="FF0000"/>
                </a:solidFill>
              </a:rPr>
              <a:t>workshop reviews </a:t>
            </a:r>
            <a:r>
              <a:rPr lang="en-GB" sz="3200" dirty="0" smtClean="0"/>
              <a:t>to assess </a:t>
            </a:r>
            <a:r>
              <a:rPr lang="en-GB" sz="3200" dirty="0" smtClean="0"/>
              <a:t>design progress for each CC </a:t>
            </a:r>
            <a:r>
              <a:rPr lang="en-GB" sz="3200" dirty="0" smtClean="0"/>
              <a:t>solution – </a:t>
            </a:r>
            <a:r>
              <a:rPr lang="en-GB" sz="3200" b="1" dirty="0" smtClean="0">
                <a:solidFill>
                  <a:srgbClr val="00B050"/>
                </a:solidFill>
              </a:rPr>
              <a:t>Sept</a:t>
            </a:r>
            <a:r>
              <a:rPr lang="en-GB" sz="3200" dirty="0" smtClean="0"/>
              <a:t>, </a:t>
            </a:r>
            <a:r>
              <a:rPr lang="en-GB" sz="3200" b="1" dirty="0" smtClean="0">
                <a:solidFill>
                  <a:srgbClr val="FF0000"/>
                </a:solidFill>
              </a:rPr>
              <a:t>Dec 2021 </a:t>
            </a:r>
            <a:r>
              <a:rPr lang="en-GB" sz="3200" dirty="0" smtClean="0"/>
              <a:t>and </a:t>
            </a:r>
            <a:r>
              <a:rPr lang="en-GB" sz="3200" b="1" dirty="0" smtClean="0">
                <a:solidFill>
                  <a:srgbClr val="00B050"/>
                </a:solidFill>
              </a:rPr>
              <a:t>March</a:t>
            </a:r>
            <a:r>
              <a:rPr lang="en-GB" sz="3200" dirty="0" smtClean="0"/>
              <a:t>, </a:t>
            </a:r>
            <a:r>
              <a:rPr lang="en-GB" sz="3200" b="1" dirty="0" smtClean="0">
                <a:solidFill>
                  <a:srgbClr val="FF0000"/>
                </a:solidFill>
              </a:rPr>
              <a:t>June 2022</a:t>
            </a:r>
            <a:r>
              <a:rPr lang="en-GB" sz="3200" b="1" dirty="0" smtClean="0"/>
              <a:t>, </a:t>
            </a:r>
            <a:r>
              <a:rPr lang="en-GB" sz="3200" dirty="0" smtClean="0"/>
              <a:t>with intermediate </a:t>
            </a:r>
            <a:r>
              <a:rPr lang="en-GB" sz="3200" b="1" dirty="0" smtClean="0">
                <a:solidFill>
                  <a:srgbClr val="00B050"/>
                </a:solidFill>
              </a:rPr>
              <a:t>catch-up meetings</a:t>
            </a:r>
            <a:r>
              <a:rPr lang="en-GB" sz="3200" dirty="0" smtClean="0"/>
              <a:t>.</a:t>
            </a:r>
            <a:endParaRPr lang="en-GB" sz="32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 smtClean="0"/>
              <a:t>Target converged design optimisation for Decision-1 during </a:t>
            </a:r>
            <a:r>
              <a:rPr lang="en-GB" sz="3200" dirty="0" smtClean="0"/>
              <a:t>2022 (</a:t>
            </a:r>
            <a:r>
              <a:rPr lang="en-GB" sz="3200" dirty="0" err="1" smtClean="0"/>
              <a:t>Nb</a:t>
            </a:r>
            <a:r>
              <a:rPr lang="en-GB" sz="3200" dirty="0" smtClean="0"/>
              <a:t>: previously Pre-Lab Phase).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3200" b="1" dirty="0" smtClean="0"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200" b="1" dirty="0" smtClean="0">
                <a:cs typeface="Times New Roman" panose="02020603050405020304" pitchFamily="18" charset="0"/>
              </a:rPr>
              <a:t>Propose: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200" b="1" dirty="0" smtClean="0">
                <a:cs typeface="Times New Roman" panose="02020603050405020304" pitchFamily="18" charset="0"/>
              </a:rPr>
              <a:t>1</a:t>
            </a:r>
            <a:r>
              <a:rPr lang="en-GB" sz="3200" b="1" baseline="30000" dirty="0" smtClean="0">
                <a:cs typeface="Times New Roman" panose="02020603050405020304" pitchFamily="18" charset="0"/>
              </a:rPr>
              <a:t>st</a:t>
            </a:r>
            <a:r>
              <a:rPr lang="en-GB" sz="3200" b="1" dirty="0" smtClean="0">
                <a:cs typeface="Times New Roman" panose="02020603050405020304" pitchFamily="18" charset="0"/>
              </a:rPr>
              <a:t> Workshop </a:t>
            </a:r>
            <a:r>
              <a:rPr lang="en-GB" sz="3200" b="1" dirty="0">
                <a:cs typeface="Times New Roman" panose="02020603050405020304" pitchFamily="18" charset="0"/>
              </a:rPr>
              <a:t>Review of CC Design Status – Tues 7</a:t>
            </a:r>
            <a:r>
              <a:rPr lang="en-GB" sz="3200" b="1" baseline="30000" dirty="0">
                <a:cs typeface="Times New Roman" panose="02020603050405020304" pitchFamily="18" charset="0"/>
              </a:rPr>
              <a:t>th</a:t>
            </a:r>
            <a:r>
              <a:rPr lang="en-GB" sz="3200" b="1" dirty="0">
                <a:cs typeface="Times New Roman" panose="02020603050405020304" pitchFamily="18" charset="0"/>
              </a:rPr>
              <a:t> Dec </a:t>
            </a:r>
            <a:r>
              <a:rPr lang="en-GB" sz="3200" b="1" dirty="0" smtClean="0">
                <a:cs typeface="Times New Roman" panose="02020603050405020304" pitchFamily="18" charset="0"/>
              </a:rPr>
              <a:t>2021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200" b="1" dirty="0" smtClean="0">
                <a:cs typeface="Times New Roman" panose="02020603050405020304" pitchFamily="18" charset="0"/>
              </a:rPr>
              <a:t>2</a:t>
            </a:r>
            <a:r>
              <a:rPr lang="en-GB" sz="3200" b="1" baseline="30000" dirty="0" smtClean="0">
                <a:cs typeface="Times New Roman" panose="02020603050405020304" pitchFamily="18" charset="0"/>
              </a:rPr>
              <a:t>nd</a:t>
            </a:r>
            <a:r>
              <a:rPr lang="en-GB" sz="3200" b="1" dirty="0" smtClean="0">
                <a:cs typeface="Times New Roman" panose="02020603050405020304" pitchFamily="18" charset="0"/>
              </a:rPr>
              <a:t> </a:t>
            </a:r>
            <a:r>
              <a:rPr lang="en-GB" sz="3200" b="1" dirty="0">
                <a:cs typeface="Times New Roman" panose="02020603050405020304" pitchFamily="18" charset="0"/>
              </a:rPr>
              <a:t>Workshop Review of CC Design Status – Tues </a:t>
            </a:r>
            <a:r>
              <a:rPr lang="en-GB" sz="3200" b="1" dirty="0" smtClean="0">
                <a:cs typeface="Times New Roman" panose="02020603050405020304" pitchFamily="18" charset="0"/>
              </a:rPr>
              <a:t>21</a:t>
            </a:r>
            <a:r>
              <a:rPr lang="en-GB" sz="3200" b="1" baseline="30000" dirty="0" smtClean="0">
                <a:cs typeface="Times New Roman" panose="02020603050405020304" pitchFamily="18" charset="0"/>
              </a:rPr>
              <a:t>st</a:t>
            </a:r>
            <a:r>
              <a:rPr lang="en-GB" sz="3200" b="1" dirty="0" smtClean="0">
                <a:cs typeface="Times New Roman" panose="02020603050405020304" pitchFamily="18" charset="0"/>
              </a:rPr>
              <a:t> Jun 2022</a:t>
            </a:r>
            <a:endParaRPr lang="en-GB" sz="3200" b="1" dirty="0"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200" b="1" dirty="0">
                <a:cs typeface="Times New Roman" panose="02020603050405020304" pitchFamily="18" charset="0"/>
              </a:rPr>
              <a:t>Decision 1: EM Design Optimisation and </a:t>
            </a:r>
            <a:r>
              <a:rPr lang="en-GB" sz="3200" b="1" dirty="0" smtClean="0">
                <a:cs typeface="Times New Roman" panose="02020603050405020304" pitchFamily="18" charset="0"/>
              </a:rPr>
              <a:t>Down-Select </a:t>
            </a:r>
            <a:r>
              <a:rPr lang="en-GB" sz="3200" b="1" dirty="0">
                <a:cs typeface="Times New Roman" panose="02020603050405020304" pitchFamily="18" charset="0"/>
              </a:rPr>
              <a:t>– Tues 27</a:t>
            </a:r>
            <a:r>
              <a:rPr lang="en-GB" sz="3200" b="1" baseline="30000" dirty="0">
                <a:cs typeface="Times New Roman" panose="02020603050405020304" pitchFamily="18" charset="0"/>
              </a:rPr>
              <a:t>th</a:t>
            </a:r>
            <a:r>
              <a:rPr lang="en-GB" sz="3200" b="1" dirty="0">
                <a:cs typeface="Times New Roman" panose="02020603050405020304" pitchFamily="18" charset="0"/>
              </a:rPr>
              <a:t> Sept </a:t>
            </a:r>
            <a:r>
              <a:rPr lang="en-GB" sz="3200" b="1" dirty="0" smtClean="0">
                <a:cs typeface="Times New Roman" panose="02020603050405020304" pitchFamily="18" charset="0"/>
              </a:rPr>
              <a:t>2022</a:t>
            </a:r>
            <a:endParaRPr lang="en-GB" sz="32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98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CCF322-7611-45BE-87B3-CCB6011A263E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3305b838-c34c-4bc5-a224-1b5d53e55c3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391BBF-DEE2-4D57-AF7D-DB4824D884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8BA6CA-5E15-47F7-88F7-BCC844A84F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12745</TotalTime>
  <Words>380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WP3: 4th Crab Cavity Meeting </vt:lpstr>
      <vt:lpstr>Agenda for Today</vt:lpstr>
      <vt:lpstr>1. Review Specification Developments (1/3)</vt:lpstr>
      <vt:lpstr>1. Spec. Developments – Summaries (2/3)</vt:lpstr>
      <vt:lpstr>1. Cavity Wake Potential (3/3)</vt:lpstr>
      <vt:lpstr>2. Agree Development Plans</vt:lpstr>
      <vt:lpstr>3. Fix Project Review Meetings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229</cp:revision>
  <dcterms:created xsi:type="dcterms:W3CDTF">2021-02-20T08:35:06Z</dcterms:created>
  <dcterms:modified xsi:type="dcterms:W3CDTF">2021-07-12T21:30:06Z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