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3798" r:id="rId2"/>
    <p:sldId id="3732" r:id="rId3"/>
    <p:sldId id="3794" r:id="rId4"/>
    <p:sldId id="3796" r:id="rId5"/>
    <p:sldId id="3733" r:id="rId6"/>
    <p:sldId id="3788" r:id="rId7"/>
    <p:sldId id="3727" r:id="rId8"/>
    <p:sldId id="3795" r:id="rId9"/>
    <p:sldId id="3797" r:id="rId10"/>
    <p:sldId id="3728" r:id="rId11"/>
    <p:sldId id="3790" r:id="rId12"/>
    <p:sldId id="3791" r:id="rId13"/>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75" autoAdjust="0"/>
    <p:restoredTop sz="94660"/>
  </p:normalViewPr>
  <p:slideViewPr>
    <p:cSldViewPr snapToGrid="0">
      <p:cViewPr varScale="1">
        <p:scale>
          <a:sx n="80" d="100"/>
          <a:sy n="80" d="100"/>
        </p:scale>
        <p:origin x="828" y="52"/>
      </p:cViewPr>
      <p:guideLst/>
    </p:cSldViewPr>
  </p:slideViewPr>
  <p:notesTextViewPr>
    <p:cViewPr>
      <p:scale>
        <a:sx n="1" d="1"/>
        <a:sy n="1" d="1"/>
      </p:scale>
      <p:origin x="0" y="0"/>
    </p:cViewPr>
  </p:notesTextViewPr>
  <p:sorterViewPr>
    <p:cViewPr>
      <p:scale>
        <a:sx n="100" d="100"/>
        <a:sy n="100" d="100"/>
      </p:scale>
      <p:origin x="0" y="-1940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2"/>
            <a:ext cx="2949575" cy="498475"/>
          </a:xfrm>
          <a:prstGeom prst="rect">
            <a:avLst/>
          </a:prstGeom>
        </p:spPr>
        <p:txBody>
          <a:bodyPr vert="horz" lIns="91423" tIns="45712" rIns="91423" bIns="45712"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2"/>
            <a:ext cx="2949575" cy="498475"/>
          </a:xfrm>
          <a:prstGeom prst="rect">
            <a:avLst/>
          </a:prstGeom>
        </p:spPr>
        <p:txBody>
          <a:bodyPr vert="horz" lIns="91423" tIns="45712" rIns="91423" bIns="45712" rtlCol="0"/>
          <a:lstStyle>
            <a:lvl1pPr algn="r">
              <a:defRPr sz="1200"/>
            </a:lvl1pPr>
          </a:lstStyle>
          <a:p>
            <a:fld id="{2642161A-3D81-492A-8CA8-8D31C0FC9225}" type="datetimeFigureOut">
              <a:rPr kumimoji="1" lang="ja-JP" altLang="en-US" smtClean="0"/>
              <a:t>2021/7/21</a:t>
            </a:fld>
            <a:endParaRPr kumimoji="1" lang="ja-JP" altLang="en-US"/>
          </a:p>
        </p:txBody>
      </p:sp>
      <p:sp>
        <p:nvSpPr>
          <p:cNvPr id="4" name="スライド イメージ プレースホルダー 3"/>
          <p:cNvSpPr>
            <a:spLocks noGrp="1" noRot="1" noChangeAspect="1"/>
          </p:cNvSpPr>
          <p:nvPr>
            <p:ph type="sldImg" idx="2"/>
          </p:nvPr>
        </p:nvSpPr>
        <p:spPr>
          <a:xfrm>
            <a:off x="1168400" y="1243013"/>
            <a:ext cx="4470400" cy="3354387"/>
          </a:xfrm>
          <a:prstGeom prst="rect">
            <a:avLst/>
          </a:prstGeom>
          <a:noFill/>
          <a:ln w="12700">
            <a:solidFill>
              <a:prstClr val="black"/>
            </a:solidFill>
          </a:ln>
        </p:spPr>
        <p:txBody>
          <a:bodyPr vert="horz" lIns="91423" tIns="45712" rIns="91423" bIns="45712" rtlCol="0" anchor="ctr"/>
          <a:lstStyle/>
          <a:p>
            <a:endParaRPr lang="ja-JP" altLang="en-US"/>
          </a:p>
        </p:txBody>
      </p:sp>
      <p:sp>
        <p:nvSpPr>
          <p:cNvPr id="5" name="ノート プレースホルダー 4"/>
          <p:cNvSpPr>
            <a:spLocks noGrp="1"/>
          </p:cNvSpPr>
          <p:nvPr>
            <p:ph type="body" sz="quarter" idx="3"/>
          </p:nvPr>
        </p:nvSpPr>
        <p:spPr>
          <a:xfrm>
            <a:off x="681040" y="4783138"/>
            <a:ext cx="5445125" cy="3913187"/>
          </a:xfrm>
          <a:prstGeom prst="rect">
            <a:avLst/>
          </a:prstGeom>
        </p:spPr>
        <p:txBody>
          <a:bodyPr vert="horz" lIns="91423" tIns="45712" rIns="91423" bIns="45712"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440864"/>
            <a:ext cx="2949575" cy="498475"/>
          </a:xfrm>
          <a:prstGeom prst="rect">
            <a:avLst/>
          </a:prstGeom>
        </p:spPr>
        <p:txBody>
          <a:bodyPr vert="horz" lIns="91423" tIns="45712" rIns="91423" bIns="45712"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8475"/>
          </a:xfrm>
          <a:prstGeom prst="rect">
            <a:avLst/>
          </a:prstGeom>
        </p:spPr>
        <p:txBody>
          <a:bodyPr vert="horz" lIns="91423" tIns="45712" rIns="91423" bIns="45712" rtlCol="0" anchor="b"/>
          <a:lstStyle>
            <a:lvl1pPr algn="r">
              <a:defRPr sz="1200"/>
            </a:lvl1pPr>
          </a:lstStyle>
          <a:p>
            <a:fld id="{D46B21C8-0DB3-4E09-93CA-25F9CC6AA170}" type="slidenum">
              <a:rPr kumimoji="1" lang="ja-JP" altLang="en-US" smtClean="0"/>
              <a:t>‹#›</a:t>
            </a:fld>
            <a:endParaRPr kumimoji="1" lang="ja-JP" altLang="en-US"/>
          </a:p>
        </p:txBody>
      </p:sp>
    </p:spTree>
    <p:extLst>
      <p:ext uri="{BB962C8B-B14F-4D97-AF65-F5344CB8AC3E}">
        <p14:creationId xmlns:p14="http://schemas.microsoft.com/office/powerpoint/2010/main" val="408080136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23511086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1961036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DED8F30D-D541-424C-94AB-D99F080AE047}" type="slidenum">
              <a:rPr kumimoji="1" lang="ja-JP" altLang="en-US" smtClean="0"/>
              <a:t>‹#›</a:t>
            </a:fld>
            <a:endParaRPr kumimoji="1" lang="ja-JP" altLang="en-US"/>
          </a:p>
        </p:txBody>
      </p:sp>
    </p:spTree>
    <p:extLst>
      <p:ext uri="{BB962C8B-B14F-4D97-AF65-F5344CB8AC3E}">
        <p14:creationId xmlns:p14="http://schemas.microsoft.com/office/powerpoint/2010/main" val="14058356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extLst>
      <p:ext uri="{BB962C8B-B14F-4D97-AF65-F5344CB8AC3E}">
        <p14:creationId xmlns:p14="http://schemas.microsoft.com/office/powerpoint/2010/main" val="31551798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extLst>
      <p:ext uri="{BB962C8B-B14F-4D97-AF65-F5344CB8AC3E}">
        <p14:creationId xmlns:p14="http://schemas.microsoft.com/office/powerpoint/2010/main" val="321383535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D8F30D-D541-424C-94AB-D99F080AE047}" type="slidenum">
              <a:rPr kumimoji="1" lang="ja-JP" altLang="en-US" smtClean="0"/>
              <a:t>‹#›</a:t>
            </a:fld>
            <a:endParaRPr kumimoji="1" lang="ja-JP" altLang="en-US"/>
          </a:p>
        </p:txBody>
      </p:sp>
    </p:spTree>
    <p:extLst>
      <p:ext uri="{BB962C8B-B14F-4D97-AF65-F5344CB8AC3E}">
        <p14:creationId xmlns:p14="http://schemas.microsoft.com/office/powerpoint/2010/main" val="10585693"/>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Lst>
  <p:hf hd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6.png"/><Relationship Id="rId7" Type="http://schemas.openxmlformats.org/officeDocument/2006/relationships/image" Target="../media/image18.png"/><Relationship Id="rId2" Type="http://schemas.openxmlformats.org/officeDocument/2006/relationships/image" Target="../media/image15.png"/><Relationship Id="rId1" Type="http://schemas.openxmlformats.org/officeDocument/2006/relationships/slideLayout" Target="../slideLayouts/slideLayout3.xml"/><Relationship Id="rId6" Type="http://schemas.openxmlformats.org/officeDocument/2006/relationships/hyperlink" Target="https://agenda.linearcollider.org/event/8626/" TargetMode="External"/><Relationship Id="rId5" Type="http://schemas.openxmlformats.org/officeDocument/2006/relationships/hyperlink" Target="https://agenda.linearcollider.org/event/8626/attachments/35702/55436/ATF_Review_Report_2020_0831.pdf" TargetMode="External"/><Relationship Id="rId10" Type="http://schemas.openxmlformats.org/officeDocument/2006/relationships/image" Target="../media/image21.png"/><Relationship Id="rId4" Type="http://schemas.openxmlformats.org/officeDocument/2006/relationships/image" Target="../media/image17.png"/><Relationship Id="rId9"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8" Type="http://schemas.openxmlformats.org/officeDocument/2006/relationships/image" Target="../media/image31.png"/><Relationship Id="rId13" Type="http://schemas.openxmlformats.org/officeDocument/2006/relationships/image" Target="../media/image36.png"/><Relationship Id="rId3" Type="http://schemas.openxmlformats.org/officeDocument/2006/relationships/image" Target="../media/image26.png"/><Relationship Id="rId7" Type="http://schemas.openxmlformats.org/officeDocument/2006/relationships/image" Target="../media/image30.png"/><Relationship Id="rId12" Type="http://schemas.openxmlformats.org/officeDocument/2006/relationships/image" Target="../media/image35.pn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29.png"/><Relationship Id="rId11" Type="http://schemas.openxmlformats.org/officeDocument/2006/relationships/image" Target="../media/image34.png"/><Relationship Id="rId5" Type="http://schemas.openxmlformats.org/officeDocument/2006/relationships/image" Target="../media/image28.png"/><Relationship Id="rId10" Type="http://schemas.openxmlformats.org/officeDocument/2006/relationships/image" Target="../media/image33.png"/><Relationship Id="rId4" Type="http://schemas.openxmlformats.org/officeDocument/2006/relationships/image" Target="../media/image27.png"/><Relationship Id="rId9" Type="http://schemas.openxmlformats.org/officeDocument/2006/relationships/image" Target="../media/image3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5EE8C06F-B90C-4475-89F6-0CD4CED3C236}"/>
              </a:ext>
            </a:extLst>
          </p:cNvPr>
          <p:cNvSpPr>
            <a:spLocks noGrp="1"/>
          </p:cNvSpPr>
          <p:nvPr>
            <p:ph type="sldNum" sz="quarter" idx="12"/>
          </p:nvPr>
        </p:nvSpPr>
        <p:spPr>
          <a:xfrm>
            <a:off x="7086600" y="6492875"/>
            <a:ext cx="2057400" cy="365125"/>
          </a:xfrm>
        </p:spPr>
        <p:txBody>
          <a:bodyPr/>
          <a:lstStyle/>
          <a:p>
            <a:fld id="{D2D8002D-B5B0-4BAC-B1F6-782DDCCE6D9C}" type="slidenum">
              <a:rPr kumimoji="1" lang="ja-JP" altLang="en-US" smtClean="0"/>
              <a:pPr/>
              <a:t>1</a:t>
            </a:fld>
            <a:endParaRPr kumimoji="1" lang="ja-JP" altLang="en-US"/>
          </a:p>
        </p:txBody>
      </p:sp>
      <p:sp>
        <p:nvSpPr>
          <p:cNvPr id="4" name="テキスト ボックス 3">
            <a:extLst>
              <a:ext uri="{FF2B5EF4-FFF2-40B4-BE49-F238E27FC236}">
                <a16:creationId xmlns:a16="http://schemas.microsoft.com/office/drawing/2014/main" id="{B28A49E9-C7E2-419C-9F09-99DD49ACF45D}"/>
              </a:ext>
            </a:extLst>
          </p:cNvPr>
          <p:cNvSpPr txBox="1"/>
          <p:nvPr/>
        </p:nvSpPr>
        <p:spPr>
          <a:xfrm>
            <a:off x="976992" y="1219201"/>
            <a:ext cx="7190015" cy="1569660"/>
          </a:xfrm>
          <a:prstGeom prst="rect">
            <a:avLst/>
          </a:prstGeom>
          <a:noFill/>
        </p:spPr>
        <p:txBody>
          <a:bodyPr wrap="square" rtlCol="0">
            <a:spAutoFit/>
          </a:bodyPr>
          <a:lstStyle/>
          <a:p>
            <a:pPr algn="ctr"/>
            <a:r>
              <a:rPr lang="en-US" altLang="ja-JP" sz="2400" dirty="0"/>
              <a:t>Draft document on our progress from 2018 on the issues identified in the Advisory Panel report</a:t>
            </a:r>
          </a:p>
          <a:p>
            <a:pPr algn="ctr"/>
            <a:r>
              <a:rPr lang="en-US" altLang="ja-JP" sz="2400" dirty="0"/>
              <a:t>(Original is in Japanese)</a:t>
            </a:r>
          </a:p>
          <a:p>
            <a:pPr algn="ctr"/>
            <a:endParaRPr kumimoji="1" lang="ja-JP" altLang="en-US" sz="2400" dirty="0"/>
          </a:p>
        </p:txBody>
      </p:sp>
      <p:sp>
        <p:nvSpPr>
          <p:cNvPr id="5" name="テキスト ボックス 4">
            <a:extLst>
              <a:ext uri="{FF2B5EF4-FFF2-40B4-BE49-F238E27FC236}">
                <a16:creationId xmlns:a16="http://schemas.microsoft.com/office/drawing/2014/main" id="{8CB6493B-6051-4639-845E-55B4D76CBA88}"/>
              </a:ext>
            </a:extLst>
          </p:cNvPr>
          <p:cNvSpPr txBox="1"/>
          <p:nvPr/>
        </p:nvSpPr>
        <p:spPr>
          <a:xfrm>
            <a:off x="1185270" y="3689532"/>
            <a:ext cx="6773457" cy="1077218"/>
          </a:xfrm>
          <a:prstGeom prst="rect">
            <a:avLst/>
          </a:prstGeom>
          <a:noFill/>
        </p:spPr>
        <p:txBody>
          <a:bodyPr wrap="none" rtlCol="0">
            <a:spAutoFit/>
          </a:bodyPr>
          <a:lstStyle/>
          <a:p>
            <a:pPr marL="285750" indent="-285750">
              <a:buFont typeface="Arial" panose="020B0604020202020204" pitchFamily="34" charset="0"/>
              <a:buChar char="•"/>
            </a:pPr>
            <a:r>
              <a:rPr kumimoji="1" lang="en-US" altLang="ja-JP" i="1" dirty="0"/>
              <a:t>We have almost finished what we could do with the current system.</a:t>
            </a:r>
          </a:p>
          <a:p>
            <a:endParaRPr kumimoji="1" lang="en-US" altLang="ja-JP" sz="1000" i="1" dirty="0"/>
          </a:p>
          <a:p>
            <a:pPr marL="285750" indent="-285750">
              <a:buFont typeface="Arial" panose="020B0604020202020204" pitchFamily="34" charset="0"/>
              <a:buChar char="•"/>
            </a:pPr>
            <a:r>
              <a:rPr kumimoji="1" lang="en-US" altLang="ja-JP" i="1" dirty="0"/>
              <a:t>Further progress will be difficult without the ILC Pre-Lab!</a:t>
            </a:r>
          </a:p>
          <a:p>
            <a:r>
              <a:rPr kumimoji="1" lang="en-US" altLang="ja-JP" i="1" dirty="0"/>
              <a:t>      (Preparatory phase in the international framework )</a:t>
            </a:r>
            <a:endParaRPr kumimoji="1" lang="ja-JP" altLang="en-US" i="1" dirty="0"/>
          </a:p>
        </p:txBody>
      </p:sp>
      <p:sp>
        <p:nvSpPr>
          <p:cNvPr id="6" name="テキスト ボックス 5">
            <a:extLst>
              <a:ext uri="{FF2B5EF4-FFF2-40B4-BE49-F238E27FC236}">
                <a16:creationId xmlns:a16="http://schemas.microsoft.com/office/drawing/2014/main" id="{BC3364E6-54FC-4296-B9A7-A8BB72AB4B3E}"/>
              </a:ext>
            </a:extLst>
          </p:cNvPr>
          <p:cNvSpPr txBox="1"/>
          <p:nvPr/>
        </p:nvSpPr>
        <p:spPr>
          <a:xfrm>
            <a:off x="2309135" y="3214329"/>
            <a:ext cx="4525726" cy="369332"/>
          </a:xfrm>
          <a:prstGeom prst="rect">
            <a:avLst/>
          </a:prstGeom>
          <a:noFill/>
        </p:spPr>
        <p:txBody>
          <a:bodyPr wrap="none" rtlCol="0">
            <a:spAutoFit/>
          </a:bodyPr>
          <a:lstStyle/>
          <a:p>
            <a:r>
              <a:rPr kumimoji="1" lang="en-US" altLang="ja-JP" b="1" i="1" dirty="0">
                <a:solidFill>
                  <a:srgbClr val="002060"/>
                </a:solidFill>
              </a:rPr>
              <a:t>Main message to MEXT advisedly committee </a:t>
            </a:r>
            <a:endParaRPr kumimoji="1" lang="ja-JP" altLang="en-US" b="1" i="1" dirty="0">
              <a:solidFill>
                <a:srgbClr val="002060"/>
              </a:solidFill>
            </a:endParaRPr>
          </a:p>
        </p:txBody>
      </p:sp>
    </p:spTree>
    <p:extLst>
      <p:ext uri="{BB962C8B-B14F-4D97-AF65-F5344CB8AC3E}">
        <p14:creationId xmlns:p14="http://schemas.microsoft.com/office/powerpoint/2010/main" val="13730645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a:extLst>
              <a:ext uri="{FF2B5EF4-FFF2-40B4-BE49-F238E27FC236}">
                <a16:creationId xmlns:a16="http://schemas.microsoft.com/office/drawing/2014/main" id="{24C7C6E0-72ED-4429-8AC8-95EB78AAACAE}"/>
              </a:ext>
            </a:extLst>
          </p:cNvPr>
          <p:cNvPicPr>
            <a:picLocks noChangeAspect="1"/>
          </p:cNvPicPr>
          <p:nvPr/>
        </p:nvPicPr>
        <p:blipFill>
          <a:blip r:embed="rId2"/>
          <a:stretch>
            <a:fillRect/>
          </a:stretch>
        </p:blipFill>
        <p:spPr>
          <a:xfrm>
            <a:off x="5094733" y="515697"/>
            <a:ext cx="3820478" cy="1545908"/>
          </a:xfrm>
          <a:prstGeom prst="rect">
            <a:avLst/>
          </a:prstGeom>
        </p:spPr>
      </p:pic>
      <p:sp>
        <p:nvSpPr>
          <p:cNvPr id="18" name="テキスト ボックス 17">
            <a:extLst>
              <a:ext uri="{FF2B5EF4-FFF2-40B4-BE49-F238E27FC236}">
                <a16:creationId xmlns:a16="http://schemas.microsoft.com/office/drawing/2014/main" id="{B0BE0EB2-99B5-48CA-B0CB-C71C26BDB473}"/>
              </a:ext>
            </a:extLst>
          </p:cNvPr>
          <p:cNvSpPr txBox="1"/>
          <p:nvPr/>
        </p:nvSpPr>
        <p:spPr>
          <a:xfrm>
            <a:off x="5543655" y="136524"/>
            <a:ext cx="2599173" cy="307777"/>
          </a:xfrm>
          <a:prstGeom prst="rect">
            <a:avLst/>
          </a:prstGeom>
          <a:noFill/>
        </p:spPr>
        <p:txBody>
          <a:bodyPr wrap="none" rtlCol="0">
            <a:spAutoFit/>
          </a:bodyPr>
          <a:lstStyle/>
          <a:p>
            <a:r>
              <a:rPr kumimoji="1" lang="en-US" altLang="ja-JP" sz="1400" b="1" dirty="0">
                <a:solidFill>
                  <a:srgbClr val="002060"/>
                </a:solidFill>
              </a:rPr>
              <a:t>ATF</a:t>
            </a:r>
            <a:r>
              <a:rPr kumimoji="1" lang="ja-JP" altLang="en-US" sz="1400" b="1" dirty="0">
                <a:solidFill>
                  <a:srgbClr val="002060"/>
                </a:solidFill>
              </a:rPr>
              <a:t>焦点でのビーム位置安定化</a:t>
            </a:r>
          </a:p>
        </p:txBody>
      </p:sp>
      <p:sp>
        <p:nvSpPr>
          <p:cNvPr id="34" name="テキスト ボックス 33">
            <a:extLst>
              <a:ext uri="{FF2B5EF4-FFF2-40B4-BE49-F238E27FC236}">
                <a16:creationId xmlns:a16="http://schemas.microsoft.com/office/drawing/2014/main" id="{3206ACC6-BEE4-4094-BEB2-40DFCA15645E}"/>
              </a:ext>
            </a:extLst>
          </p:cNvPr>
          <p:cNvSpPr txBox="1"/>
          <p:nvPr/>
        </p:nvSpPr>
        <p:spPr>
          <a:xfrm>
            <a:off x="6427032" y="535582"/>
            <a:ext cx="2599173" cy="1015663"/>
          </a:xfrm>
          <a:prstGeom prst="rect">
            <a:avLst/>
          </a:prstGeom>
          <a:noFill/>
        </p:spPr>
        <p:txBody>
          <a:bodyPr wrap="square" rtlCol="0">
            <a:spAutoFit/>
          </a:bodyPr>
          <a:lstStyle/>
          <a:p>
            <a:pPr marL="285750" indent="-285750">
              <a:buFont typeface="Arial" panose="020B0604020202020204" pitchFamily="34" charset="0"/>
              <a:buChar char="•"/>
            </a:pPr>
            <a:r>
              <a:rPr kumimoji="1" lang="ja-JP" altLang="en-US" sz="1200" dirty="0"/>
              <a:t>焦点でのビームジッターは</a:t>
            </a:r>
            <a:r>
              <a:rPr kumimoji="1" lang="en-US" altLang="ja-JP" sz="1200" dirty="0"/>
              <a:t>FB</a:t>
            </a:r>
            <a:r>
              <a:rPr kumimoji="1" lang="ja-JP" altLang="en-US" sz="1200" dirty="0"/>
              <a:t>により低減されたことを実証。</a:t>
            </a:r>
            <a:endParaRPr kumimoji="1" lang="en-US" altLang="ja-JP" sz="1200" dirty="0"/>
          </a:p>
          <a:p>
            <a:pPr marL="285750" indent="-285750">
              <a:buFont typeface="Arial" panose="020B0604020202020204" pitchFamily="34" charset="0"/>
              <a:buChar char="•"/>
            </a:pPr>
            <a:r>
              <a:rPr kumimoji="1" lang="ja-JP" altLang="en-US" sz="1200" dirty="0"/>
              <a:t>測定された焦点位置精度は</a:t>
            </a:r>
            <a:r>
              <a:rPr kumimoji="1" lang="en-US" altLang="ja-JP" sz="1200" dirty="0"/>
              <a:t>BPM</a:t>
            </a:r>
            <a:r>
              <a:rPr kumimoji="1" lang="ja-JP" altLang="en-US" sz="1200" dirty="0"/>
              <a:t>の分解能で制限されている。</a:t>
            </a:r>
            <a:endParaRPr kumimoji="1" lang="en-US" altLang="ja-JP" sz="1200" dirty="0"/>
          </a:p>
          <a:p>
            <a:endParaRPr kumimoji="1" lang="ja-JP" altLang="en-US" sz="1200" dirty="0"/>
          </a:p>
        </p:txBody>
      </p:sp>
      <p:sp>
        <p:nvSpPr>
          <p:cNvPr id="20" name="テキスト ボックス 19">
            <a:extLst>
              <a:ext uri="{FF2B5EF4-FFF2-40B4-BE49-F238E27FC236}">
                <a16:creationId xmlns:a16="http://schemas.microsoft.com/office/drawing/2014/main" id="{4A70DD61-8298-4B79-87EC-DA7A6E5D3450}"/>
              </a:ext>
            </a:extLst>
          </p:cNvPr>
          <p:cNvSpPr txBox="1"/>
          <p:nvPr/>
        </p:nvSpPr>
        <p:spPr>
          <a:xfrm>
            <a:off x="739065" y="169452"/>
            <a:ext cx="2958246" cy="307777"/>
          </a:xfrm>
          <a:prstGeom prst="rect">
            <a:avLst/>
          </a:prstGeom>
          <a:noFill/>
        </p:spPr>
        <p:txBody>
          <a:bodyPr wrap="none" rtlCol="0">
            <a:spAutoFit/>
          </a:bodyPr>
          <a:lstStyle/>
          <a:p>
            <a:r>
              <a:rPr kumimoji="1" lang="en-US" altLang="ja-JP" sz="1400" b="1" dirty="0">
                <a:solidFill>
                  <a:srgbClr val="002060"/>
                </a:solidFill>
              </a:rPr>
              <a:t>ATF</a:t>
            </a:r>
            <a:r>
              <a:rPr kumimoji="1" lang="ja-JP" altLang="en-US" sz="1400" b="1" dirty="0">
                <a:solidFill>
                  <a:srgbClr val="002060"/>
                </a:solidFill>
              </a:rPr>
              <a:t>焦点におけるビーム収束の履歴</a:t>
            </a:r>
          </a:p>
        </p:txBody>
      </p:sp>
      <p:sp>
        <p:nvSpPr>
          <p:cNvPr id="45" name="テキスト ボックス 44">
            <a:extLst>
              <a:ext uri="{FF2B5EF4-FFF2-40B4-BE49-F238E27FC236}">
                <a16:creationId xmlns:a16="http://schemas.microsoft.com/office/drawing/2014/main" id="{84AF6018-E85A-48C7-B57E-7F7CAAB6C07D}"/>
              </a:ext>
            </a:extLst>
          </p:cNvPr>
          <p:cNvSpPr txBox="1"/>
          <p:nvPr/>
        </p:nvSpPr>
        <p:spPr>
          <a:xfrm>
            <a:off x="435150" y="2518095"/>
            <a:ext cx="4051047" cy="461665"/>
          </a:xfrm>
          <a:prstGeom prst="rect">
            <a:avLst/>
          </a:prstGeom>
          <a:noFill/>
        </p:spPr>
        <p:txBody>
          <a:bodyPr wrap="square" rtlCol="0">
            <a:spAutoFit/>
          </a:bodyPr>
          <a:lstStyle/>
          <a:p>
            <a:r>
              <a:rPr kumimoji="1" lang="ja-JP" altLang="en-US" sz="1200" dirty="0"/>
              <a:t>国際協力により</a:t>
            </a:r>
            <a:r>
              <a:rPr kumimoji="1" lang="en-US" altLang="ja-JP" sz="1200" dirty="0"/>
              <a:t>2020</a:t>
            </a:r>
            <a:r>
              <a:rPr kumimoji="1" lang="ja-JP" altLang="en-US" sz="1200" dirty="0"/>
              <a:t>年までの成果をレポートにまとめ、</a:t>
            </a:r>
            <a:r>
              <a:rPr kumimoji="1" lang="en-US" altLang="ja-JP" sz="1200" dirty="0"/>
              <a:t>9</a:t>
            </a:r>
            <a:r>
              <a:rPr kumimoji="1" lang="ja-JP" altLang="en-US" sz="1200" dirty="0"/>
              <a:t>月に</a:t>
            </a:r>
            <a:r>
              <a:rPr kumimoji="1" lang="en-US" altLang="ja-JP" sz="1200" dirty="0"/>
              <a:t>ATF</a:t>
            </a:r>
            <a:r>
              <a:rPr kumimoji="1" lang="ja-JP" altLang="en-US" sz="1200" dirty="0"/>
              <a:t>レビューも開催された。</a:t>
            </a:r>
          </a:p>
        </p:txBody>
      </p:sp>
      <p:pic>
        <p:nvPicPr>
          <p:cNvPr id="46" name="図 45">
            <a:extLst>
              <a:ext uri="{FF2B5EF4-FFF2-40B4-BE49-F238E27FC236}">
                <a16:creationId xmlns:a16="http://schemas.microsoft.com/office/drawing/2014/main" id="{914B9EC6-911E-4C01-A59A-97DC02D1B80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65861" y="3147256"/>
            <a:ext cx="2823720" cy="563488"/>
          </a:xfrm>
          <a:prstGeom prst="rect">
            <a:avLst/>
          </a:prstGeom>
          <a:ln w="38100">
            <a:noFill/>
          </a:ln>
        </p:spPr>
      </p:pic>
      <p:sp>
        <p:nvSpPr>
          <p:cNvPr id="47" name="テキスト ボックス 46">
            <a:extLst>
              <a:ext uri="{FF2B5EF4-FFF2-40B4-BE49-F238E27FC236}">
                <a16:creationId xmlns:a16="http://schemas.microsoft.com/office/drawing/2014/main" id="{114269A8-D069-4CD6-941D-946F5697376D}"/>
              </a:ext>
            </a:extLst>
          </p:cNvPr>
          <p:cNvSpPr txBox="1"/>
          <p:nvPr/>
        </p:nvSpPr>
        <p:spPr>
          <a:xfrm>
            <a:off x="865757" y="5630295"/>
            <a:ext cx="2623824" cy="1054135"/>
          </a:xfrm>
          <a:prstGeom prst="rect">
            <a:avLst/>
          </a:prstGeom>
          <a:solidFill>
            <a:schemeClr val="accent6">
              <a:lumMod val="20000"/>
              <a:lumOff val="80000"/>
            </a:schemeClr>
          </a:solidFill>
        </p:spPr>
        <p:txBody>
          <a:bodyPr wrap="square">
            <a:spAutoFit/>
          </a:bodyPr>
          <a:lstStyle/>
          <a:p>
            <a:pPr>
              <a:lnSpc>
                <a:spcPts val="1500"/>
              </a:lnSpc>
            </a:pPr>
            <a:r>
              <a:rPr lang="en-US" altLang="ja-JP" sz="1200" dirty="0"/>
              <a:t>Masahiro </a:t>
            </a:r>
            <a:r>
              <a:rPr lang="en-US" altLang="ja-JP" sz="1200" dirty="0" err="1"/>
              <a:t>Katoh</a:t>
            </a:r>
            <a:r>
              <a:rPr lang="en-US" altLang="ja-JP" sz="1200" dirty="0"/>
              <a:t> Hiroshima U. </a:t>
            </a:r>
          </a:p>
          <a:p>
            <a:pPr>
              <a:lnSpc>
                <a:spcPts val="1500"/>
              </a:lnSpc>
            </a:pPr>
            <a:r>
              <a:rPr lang="en-US" altLang="ja-JP" sz="1200" dirty="0" err="1"/>
              <a:t>Katsunobu</a:t>
            </a:r>
            <a:r>
              <a:rPr lang="en-US" altLang="ja-JP" sz="1200" dirty="0"/>
              <a:t> </a:t>
            </a:r>
            <a:r>
              <a:rPr lang="en-US" altLang="ja-JP" sz="1200" dirty="0" err="1"/>
              <a:t>Oide</a:t>
            </a:r>
            <a:r>
              <a:rPr lang="en-US" altLang="ja-JP" sz="1200" dirty="0"/>
              <a:t> (chair) KEK/CERN </a:t>
            </a:r>
          </a:p>
          <a:p>
            <a:pPr>
              <a:lnSpc>
                <a:spcPts val="1500"/>
              </a:lnSpc>
            </a:pPr>
            <a:r>
              <a:rPr lang="en-US" altLang="ja-JP" sz="1200" dirty="0"/>
              <a:t>Tatiana </a:t>
            </a:r>
            <a:r>
              <a:rPr lang="en-US" altLang="ja-JP" sz="1200" dirty="0" err="1"/>
              <a:t>Pieloni</a:t>
            </a:r>
            <a:r>
              <a:rPr lang="en-US" altLang="ja-JP" sz="1200" dirty="0"/>
              <a:t> EPFL </a:t>
            </a:r>
          </a:p>
          <a:p>
            <a:pPr>
              <a:lnSpc>
                <a:spcPts val="1500"/>
              </a:lnSpc>
            </a:pPr>
            <a:r>
              <a:rPr lang="en-US" altLang="ja-JP" sz="1200" dirty="0"/>
              <a:t>Vladimir </a:t>
            </a:r>
            <a:r>
              <a:rPr lang="en-US" altLang="ja-JP" sz="1200" dirty="0" err="1"/>
              <a:t>Shiltsev</a:t>
            </a:r>
            <a:r>
              <a:rPr lang="en-US" altLang="ja-JP" sz="1200" dirty="0"/>
              <a:t> FNAL </a:t>
            </a:r>
          </a:p>
          <a:p>
            <a:pPr>
              <a:lnSpc>
                <a:spcPts val="1500"/>
              </a:lnSpc>
            </a:pPr>
            <a:r>
              <a:rPr lang="en-US" altLang="ja-JP" sz="1200" dirty="0" err="1"/>
              <a:t>Zhentang</a:t>
            </a:r>
            <a:r>
              <a:rPr lang="en-US" altLang="ja-JP" sz="1200" dirty="0"/>
              <a:t> Zhao SARI</a:t>
            </a:r>
            <a:endParaRPr lang="ja-JP" altLang="en-US" sz="1200" dirty="0"/>
          </a:p>
        </p:txBody>
      </p:sp>
      <p:pic>
        <p:nvPicPr>
          <p:cNvPr id="48" name="図 47">
            <a:extLst>
              <a:ext uri="{FF2B5EF4-FFF2-40B4-BE49-F238E27FC236}">
                <a16:creationId xmlns:a16="http://schemas.microsoft.com/office/drawing/2014/main" id="{8949D1D6-9FEB-4522-BC8E-4CE55EDE5410}"/>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45437" y="4913342"/>
            <a:ext cx="2797708" cy="549457"/>
          </a:xfrm>
          <a:prstGeom prst="rect">
            <a:avLst/>
          </a:prstGeom>
          <a:ln w="38100">
            <a:solidFill>
              <a:srgbClr val="FF0000"/>
            </a:solidFill>
          </a:ln>
        </p:spPr>
      </p:pic>
      <p:sp>
        <p:nvSpPr>
          <p:cNvPr id="49" name="テキスト ボックス 48">
            <a:extLst>
              <a:ext uri="{FF2B5EF4-FFF2-40B4-BE49-F238E27FC236}">
                <a16:creationId xmlns:a16="http://schemas.microsoft.com/office/drawing/2014/main" id="{6BF0D9E2-410F-4927-8A81-94AB69E64ACF}"/>
              </a:ext>
            </a:extLst>
          </p:cNvPr>
          <p:cNvSpPr txBox="1">
            <a:spLocks noChangeAspect="1"/>
          </p:cNvSpPr>
          <p:nvPr/>
        </p:nvSpPr>
        <p:spPr>
          <a:xfrm>
            <a:off x="630521" y="3780789"/>
            <a:ext cx="3296977" cy="1169551"/>
          </a:xfrm>
          <a:prstGeom prst="rect">
            <a:avLst/>
          </a:prstGeom>
          <a:noFill/>
          <a:ln>
            <a:noFill/>
          </a:ln>
        </p:spPr>
        <p:txBody>
          <a:bodyPr wrap="square">
            <a:spAutoFit/>
          </a:bodyPr>
          <a:lstStyle/>
          <a:p>
            <a:r>
              <a:rPr lang="en-US" altLang="ja-JP" sz="1000" dirty="0"/>
              <a:t>ATF Report 2020: </a:t>
            </a:r>
            <a:r>
              <a:rPr lang="en-US" altLang="ja-JP" sz="1000" dirty="0">
                <a:hlinkClick r:id="rId5"/>
              </a:rPr>
              <a:t>https://agenda.linearcollider.org/event/8626/attachments/35702/55436/ATF_Review_Report_2020_0831.pdf</a:t>
            </a:r>
            <a:endParaRPr lang="en-US" altLang="ja-JP" sz="1000" dirty="0"/>
          </a:p>
          <a:p>
            <a:endParaRPr lang="en-US" altLang="ja-JP" sz="1000" dirty="0"/>
          </a:p>
          <a:p>
            <a:r>
              <a:rPr lang="en-US" altLang="ja-JP" sz="1000" dirty="0"/>
              <a:t>ATF Review: </a:t>
            </a:r>
          </a:p>
          <a:p>
            <a:r>
              <a:rPr lang="ja-JP" altLang="en-US" sz="1000" dirty="0">
                <a:hlinkClick r:id="rId6"/>
              </a:rPr>
              <a:t>https://agenda.linearcollider.org/event/8626/</a:t>
            </a:r>
            <a:endParaRPr lang="en-US" altLang="ja-JP" sz="1000" dirty="0"/>
          </a:p>
          <a:p>
            <a:endParaRPr lang="en-US" altLang="ja-JP" sz="1000" dirty="0"/>
          </a:p>
        </p:txBody>
      </p:sp>
      <p:sp>
        <p:nvSpPr>
          <p:cNvPr id="29" name="テキスト ボックス 28">
            <a:extLst>
              <a:ext uri="{FF2B5EF4-FFF2-40B4-BE49-F238E27FC236}">
                <a16:creationId xmlns:a16="http://schemas.microsoft.com/office/drawing/2014/main" id="{BF954F4D-2FF5-49DE-BEAF-8DFAD0B2C738}"/>
              </a:ext>
            </a:extLst>
          </p:cNvPr>
          <p:cNvSpPr txBox="1"/>
          <p:nvPr/>
        </p:nvSpPr>
        <p:spPr>
          <a:xfrm>
            <a:off x="3988204" y="3932323"/>
            <a:ext cx="5116744" cy="2400657"/>
          </a:xfrm>
          <a:prstGeom prst="rect">
            <a:avLst/>
          </a:prstGeom>
          <a:noFill/>
        </p:spPr>
        <p:txBody>
          <a:bodyPr wrap="square">
            <a:spAutoFit/>
          </a:bodyPr>
          <a:lstStyle/>
          <a:p>
            <a:pPr algn="just"/>
            <a:r>
              <a:rPr lang="en-US" altLang="ja-JP" sz="1200" b="1" dirty="0">
                <a:effectLst/>
              </a:rPr>
              <a:t>Scientific results at ATF/ATF2</a:t>
            </a:r>
          </a:p>
          <a:p>
            <a:pPr algn="just"/>
            <a:r>
              <a:rPr lang="en-US" altLang="ja-JP" sz="1000" i="1" dirty="0">
                <a:effectLst/>
              </a:rPr>
              <a:t>The committee has been impressed on </a:t>
            </a:r>
            <a:r>
              <a:rPr lang="en-US" altLang="ja-JP" sz="1000" b="1" i="1" dirty="0">
                <a:solidFill>
                  <a:srgbClr val="FF0000"/>
                </a:solidFill>
                <a:effectLst/>
              </a:rPr>
              <a:t>outstanding and unique results achieved in ATF/ATF2</a:t>
            </a:r>
            <a:r>
              <a:rPr lang="en-US" altLang="ja-JP" sz="1000" i="1" dirty="0">
                <a:effectLst/>
              </a:rPr>
              <a:t>:</a:t>
            </a:r>
          </a:p>
          <a:p>
            <a:pPr algn="just"/>
            <a:endParaRPr lang="en-US" altLang="ja-JP" sz="400" i="1" dirty="0">
              <a:effectLst/>
            </a:endParaRPr>
          </a:p>
          <a:p>
            <a:pPr marL="171450" indent="-171450" algn="just">
              <a:buFont typeface="Arial" panose="020B0604020202020204" pitchFamily="34" charset="0"/>
              <a:buChar char="•"/>
            </a:pPr>
            <a:r>
              <a:rPr lang="en-US" altLang="ja-JP" sz="1000" i="1" dirty="0">
                <a:effectLst/>
              </a:rPr>
              <a:t>The smallest spot size, 40 nm, in any accelerators.</a:t>
            </a:r>
          </a:p>
          <a:p>
            <a:pPr marL="171450" indent="-171450" algn="just">
              <a:buFont typeface="Arial" panose="020B0604020202020204" pitchFamily="34" charset="0"/>
              <a:buChar char="•"/>
            </a:pPr>
            <a:r>
              <a:rPr lang="en-US" altLang="ja-JP" sz="1000" i="1" dirty="0">
                <a:effectLst/>
              </a:rPr>
              <a:t>Intra-train bunch orbit feedback (FONT). </a:t>
            </a:r>
            <a:endParaRPr lang="en-US" altLang="ja-JP" sz="1000" i="1" dirty="0"/>
          </a:p>
          <a:p>
            <a:pPr marL="171450" indent="-171450" algn="just">
              <a:buFont typeface="Arial" panose="020B0604020202020204" pitchFamily="34" charset="0"/>
              <a:buChar char="•"/>
            </a:pPr>
            <a:r>
              <a:rPr lang="en-US" altLang="ja-JP" sz="1000" i="1" dirty="0">
                <a:effectLst/>
              </a:rPr>
              <a:t>Vertical emittance in the ring, 4 pm, smallest at the beginning of the century.</a:t>
            </a:r>
          </a:p>
          <a:p>
            <a:pPr marL="171450" indent="-171450" algn="just">
              <a:buFont typeface="Arial" panose="020B0604020202020204" pitchFamily="34" charset="0"/>
              <a:buChar char="•"/>
            </a:pPr>
            <a:endParaRPr lang="en-US" altLang="ja-JP" sz="800" dirty="0"/>
          </a:p>
          <a:p>
            <a:pPr algn="just"/>
            <a:r>
              <a:rPr lang="en-US" altLang="ja-JP" sz="1200" b="1" dirty="0">
                <a:effectLst/>
              </a:rPr>
              <a:t>Future ATF operation for LC R&amp;Ds</a:t>
            </a:r>
          </a:p>
          <a:p>
            <a:pPr algn="just"/>
            <a:r>
              <a:rPr lang="en-US" altLang="ja-JP" sz="1000" i="1" dirty="0">
                <a:effectLst/>
              </a:rPr>
              <a:t>The committee recognizes that the achievements at ATF/ATF2 have already verified the minimum technical feasibility on the beam focusing and control for the ILC. However </a:t>
            </a:r>
            <a:r>
              <a:rPr lang="en-US" altLang="ja-JP" sz="1000" b="1" i="1" dirty="0">
                <a:solidFill>
                  <a:srgbClr val="FF0000"/>
                </a:solidFill>
                <a:effectLst/>
              </a:rPr>
              <a:t>there will be a number of possibilities for further extensions</a:t>
            </a:r>
            <a:r>
              <a:rPr lang="en-US" altLang="ja-JP" sz="1000" i="1" dirty="0">
                <a:effectLst/>
              </a:rPr>
              <a:t> to investigate:</a:t>
            </a:r>
          </a:p>
          <a:p>
            <a:pPr algn="just"/>
            <a:endParaRPr lang="en-US" altLang="ja-JP" sz="400" i="1" dirty="0">
              <a:effectLst/>
            </a:endParaRPr>
          </a:p>
          <a:p>
            <a:pPr marL="171450" indent="-171450" algn="just">
              <a:buFont typeface="Arial" panose="020B0604020202020204" pitchFamily="34" charset="0"/>
              <a:buChar char="•"/>
            </a:pPr>
            <a:r>
              <a:rPr lang="en-US" altLang="ja-JP" sz="1000" i="1" dirty="0">
                <a:effectLst/>
              </a:rPr>
              <a:t>intensity dependent effects on the spot size</a:t>
            </a:r>
          </a:p>
          <a:p>
            <a:pPr marL="171450" indent="-171450" algn="just">
              <a:buFont typeface="Arial" panose="020B0604020202020204" pitchFamily="34" charset="0"/>
              <a:buChar char="•"/>
            </a:pPr>
            <a:r>
              <a:rPr lang="en-US" altLang="ja-JP" sz="1000" i="1" dirty="0">
                <a:effectLst/>
              </a:rPr>
              <a:t>optical aberrations, esp. with smaller horizontal β*</a:t>
            </a:r>
          </a:p>
          <a:p>
            <a:pPr marL="171450" indent="-171450" algn="just">
              <a:buFont typeface="Arial" panose="020B0604020202020204" pitchFamily="34" charset="0"/>
              <a:buChar char="•"/>
            </a:pPr>
            <a:r>
              <a:rPr lang="en-US" altLang="ja-JP" sz="1000" i="1" dirty="0">
                <a:effectLst/>
              </a:rPr>
              <a:t>beam halo and collimation</a:t>
            </a:r>
          </a:p>
          <a:p>
            <a:pPr marL="171450" indent="-171450" algn="just">
              <a:buFont typeface="Arial" panose="020B0604020202020204" pitchFamily="34" charset="0"/>
              <a:buChar char="•"/>
            </a:pPr>
            <a:r>
              <a:rPr lang="en-US" altLang="ja-JP" sz="1000" i="1" dirty="0">
                <a:effectLst/>
              </a:rPr>
              <a:t>even smaller spot sizes with higher </a:t>
            </a:r>
            <a:r>
              <a:rPr lang="en-US" altLang="ja-JP" sz="1000" i="1" dirty="0" err="1">
                <a:effectLst/>
              </a:rPr>
              <a:t>chromaticities</a:t>
            </a:r>
            <a:endParaRPr lang="ja-JP" altLang="en-US" sz="1000" i="1" dirty="0"/>
          </a:p>
        </p:txBody>
      </p:sp>
      <p:pic>
        <p:nvPicPr>
          <p:cNvPr id="4" name="図 3">
            <a:extLst>
              <a:ext uri="{FF2B5EF4-FFF2-40B4-BE49-F238E27FC236}">
                <a16:creationId xmlns:a16="http://schemas.microsoft.com/office/drawing/2014/main" id="{0D4C3897-9AB1-40FB-A524-E7172FC60C13}"/>
              </a:ext>
            </a:extLst>
          </p:cNvPr>
          <p:cNvPicPr>
            <a:picLocks noChangeAspect="1"/>
          </p:cNvPicPr>
          <p:nvPr/>
        </p:nvPicPr>
        <p:blipFill>
          <a:blip r:embed="rId7"/>
          <a:stretch>
            <a:fillRect/>
          </a:stretch>
        </p:blipFill>
        <p:spPr>
          <a:xfrm>
            <a:off x="1811" y="509081"/>
            <a:ext cx="5092922" cy="1794224"/>
          </a:xfrm>
          <a:prstGeom prst="rect">
            <a:avLst/>
          </a:prstGeom>
        </p:spPr>
      </p:pic>
      <p:pic>
        <p:nvPicPr>
          <p:cNvPr id="15" name="図 14">
            <a:extLst>
              <a:ext uri="{FF2B5EF4-FFF2-40B4-BE49-F238E27FC236}">
                <a16:creationId xmlns:a16="http://schemas.microsoft.com/office/drawing/2014/main" id="{9D2BE5F4-E3DA-47DC-9101-859FC19675FB}"/>
              </a:ext>
            </a:extLst>
          </p:cNvPr>
          <p:cNvPicPr>
            <a:picLocks noChangeAspect="1"/>
          </p:cNvPicPr>
          <p:nvPr/>
        </p:nvPicPr>
        <p:blipFill>
          <a:blip r:embed="rId8"/>
          <a:stretch>
            <a:fillRect/>
          </a:stretch>
        </p:blipFill>
        <p:spPr>
          <a:xfrm>
            <a:off x="5206812" y="1969162"/>
            <a:ext cx="1322070" cy="1017270"/>
          </a:xfrm>
          <a:prstGeom prst="rect">
            <a:avLst/>
          </a:prstGeom>
        </p:spPr>
      </p:pic>
      <p:pic>
        <p:nvPicPr>
          <p:cNvPr id="21" name="図 20">
            <a:extLst>
              <a:ext uri="{FF2B5EF4-FFF2-40B4-BE49-F238E27FC236}">
                <a16:creationId xmlns:a16="http://schemas.microsoft.com/office/drawing/2014/main" id="{082CF2A4-F189-4C89-B199-6A93C46CCB45}"/>
              </a:ext>
            </a:extLst>
          </p:cNvPr>
          <p:cNvPicPr>
            <a:picLocks noChangeAspect="1"/>
          </p:cNvPicPr>
          <p:nvPr/>
        </p:nvPicPr>
        <p:blipFill>
          <a:blip r:embed="rId9"/>
          <a:stretch>
            <a:fillRect/>
          </a:stretch>
        </p:blipFill>
        <p:spPr>
          <a:xfrm>
            <a:off x="6639876" y="2165116"/>
            <a:ext cx="2502313" cy="1406747"/>
          </a:xfrm>
          <a:prstGeom prst="rect">
            <a:avLst/>
          </a:prstGeom>
        </p:spPr>
      </p:pic>
      <p:grpSp>
        <p:nvGrpSpPr>
          <p:cNvPr id="27" name="グループ化 26">
            <a:extLst>
              <a:ext uri="{FF2B5EF4-FFF2-40B4-BE49-F238E27FC236}">
                <a16:creationId xmlns:a16="http://schemas.microsoft.com/office/drawing/2014/main" id="{383E74AA-5C41-4779-A850-AD95CBB5A647}"/>
              </a:ext>
            </a:extLst>
          </p:cNvPr>
          <p:cNvGrpSpPr/>
          <p:nvPr/>
        </p:nvGrpSpPr>
        <p:grpSpPr>
          <a:xfrm>
            <a:off x="4706301" y="3097007"/>
            <a:ext cx="1933575" cy="451485"/>
            <a:chOff x="4239864" y="2986155"/>
            <a:chExt cx="1933575" cy="451485"/>
          </a:xfrm>
        </p:grpSpPr>
        <p:pic>
          <p:nvPicPr>
            <p:cNvPr id="26" name="図 25">
              <a:extLst>
                <a:ext uri="{FF2B5EF4-FFF2-40B4-BE49-F238E27FC236}">
                  <a16:creationId xmlns:a16="http://schemas.microsoft.com/office/drawing/2014/main" id="{468FF08A-CF93-4C44-9D78-968F1220AA46}"/>
                </a:ext>
              </a:extLst>
            </p:cNvPr>
            <p:cNvPicPr>
              <a:picLocks noChangeAspect="1"/>
            </p:cNvPicPr>
            <p:nvPr/>
          </p:nvPicPr>
          <p:blipFill>
            <a:blip r:embed="rId10"/>
            <a:stretch>
              <a:fillRect/>
            </a:stretch>
          </p:blipFill>
          <p:spPr>
            <a:xfrm>
              <a:off x="4239864" y="2986155"/>
              <a:ext cx="1933575" cy="451485"/>
            </a:xfrm>
            <a:prstGeom prst="rect">
              <a:avLst/>
            </a:prstGeom>
          </p:spPr>
        </p:pic>
        <p:sp>
          <p:nvSpPr>
            <p:cNvPr id="44" name="楕円 43">
              <a:extLst>
                <a:ext uri="{FF2B5EF4-FFF2-40B4-BE49-F238E27FC236}">
                  <a16:creationId xmlns:a16="http://schemas.microsoft.com/office/drawing/2014/main" id="{2D357D0A-D457-4212-9A55-EA08340D63EC}"/>
                </a:ext>
              </a:extLst>
            </p:cNvPr>
            <p:cNvSpPr/>
            <p:nvPr/>
          </p:nvSpPr>
          <p:spPr>
            <a:xfrm>
              <a:off x="5238619" y="3274900"/>
              <a:ext cx="433094" cy="15472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2" name="スライド番号プレースホルダー 2">
            <a:extLst>
              <a:ext uri="{FF2B5EF4-FFF2-40B4-BE49-F238E27FC236}">
                <a16:creationId xmlns:a16="http://schemas.microsoft.com/office/drawing/2014/main" id="{7AC8E583-0627-4ED7-BAC9-568E6DEBC84E}"/>
              </a:ext>
            </a:extLst>
          </p:cNvPr>
          <p:cNvSpPr>
            <a:spLocks noGrp="1"/>
          </p:cNvSpPr>
          <p:nvPr>
            <p:ph type="sldNum" sz="quarter" idx="12"/>
          </p:nvPr>
        </p:nvSpPr>
        <p:spPr>
          <a:xfrm>
            <a:off x="7086600" y="6492875"/>
            <a:ext cx="2057400" cy="365125"/>
          </a:xfrm>
        </p:spPr>
        <p:txBody>
          <a:bodyPr/>
          <a:lstStyle/>
          <a:p>
            <a:fld id="{D2D8002D-B5B0-4BAC-B1F6-782DDCCE6D9C}" type="slidenum">
              <a:rPr kumimoji="1" lang="ja-JP" altLang="en-US" smtClean="0"/>
              <a:pPr/>
              <a:t>10</a:t>
            </a:fld>
            <a:endParaRPr kumimoji="1" lang="ja-JP" altLang="en-US"/>
          </a:p>
        </p:txBody>
      </p:sp>
    </p:spTree>
    <p:extLst>
      <p:ext uri="{BB962C8B-B14F-4D97-AF65-F5344CB8AC3E}">
        <p14:creationId xmlns:p14="http://schemas.microsoft.com/office/powerpoint/2010/main" val="4279507724"/>
      </p:ext>
    </p:extLst>
  </p:cSld>
  <p:clrMapOvr>
    <a:masterClrMapping/>
  </p:clrMapOvr>
  <mc:AlternateContent xmlns:mc="http://schemas.openxmlformats.org/markup-compatibility/2006" xmlns:p14="http://schemas.microsoft.com/office/powerpoint/2010/main">
    <mc:Choice Requires="p14">
      <p:transition p14:dur="0" advTm="101847"/>
    </mc:Choice>
    <mc:Fallback xmlns="">
      <p:transition advTm="101847"/>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B92FD294-EF05-4AE0-B0FE-07BF398C0DC2}"/>
              </a:ext>
            </a:extLst>
          </p:cNvPr>
          <p:cNvPicPr>
            <a:picLocks noChangeAspect="1"/>
          </p:cNvPicPr>
          <p:nvPr/>
        </p:nvPicPr>
        <p:blipFill>
          <a:blip r:embed="rId2"/>
          <a:stretch>
            <a:fillRect/>
          </a:stretch>
        </p:blipFill>
        <p:spPr>
          <a:xfrm>
            <a:off x="282875" y="3192591"/>
            <a:ext cx="4743926" cy="2697004"/>
          </a:xfrm>
          <a:prstGeom prst="rect">
            <a:avLst/>
          </a:prstGeom>
        </p:spPr>
      </p:pic>
      <p:sp>
        <p:nvSpPr>
          <p:cNvPr id="20" name="テキスト ボックス 19">
            <a:extLst>
              <a:ext uri="{FF2B5EF4-FFF2-40B4-BE49-F238E27FC236}">
                <a16:creationId xmlns:a16="http://schemas.microsoft.com/office/drawing/2014/main" id="{554FC3E1-1135-4872-AEDA-246BA56BF81E}"/>
              </a:ext>
            </a:extLst>
          </p:cNvPr>
          <p:cNvSpPr txBox="1"/>
          <p:nvPr/>
        </p:nvSpPr>
        <p:spPr>
          <a:xfrm>
            <a:off x="364462" y="5958967"/>
            <a:ext cx="8415075" cy="646331"/>
          </a:xfrm>
          <a:prstGeom prst="rect">
            <a:avLst/>
          </a:prstGeom>
          <a:noFill/>
        </p:spPr>
        <p:txBody>
          <a:bodyPr wrap="square" rtlCol="0">
            <a:spAutoFit/>
          </a:bodyPr>
          <a:lstStyle/>
          <a:p>
            <a:pPr marL="171450" indent="-171450">
              <a:buFont typeface="Arial" panose="020B0604020202020204" pitchFamily="34" charset="0"/>
              <a:buChar char="•"/>
            </a:pPr>
            <a:r>
              <a:rPr kumimoji="1" lang="ja-JP" altLang="en-US" sz="1200" dirty="0"/>
              <a:t>焦点ビームサイズのビーム強度依存性と</a:t>
            </a:r>
            <a:r>
              <a:rPr kumimoji="1" lang="en-US" altLang="ja-JP" sz="1200" dirty="0" err="1"/>
              <a:t>wakefield</a:t>
            </a:r>
            <a:r>
              <a:rPr kumimoji="1" lang="ja-JP" altLang="en-US" sz="1200" dirty="0"/>
              <a:t>の関係を調べるために、ビームラインの</a:t>
            </a:r>
            <a:r>
              <a:rPr kumimoji="1" lang="en-US" altLang="ja-JP" sz="1200" dirty="0" err="1"/>
              <a:t>wakefield</a:t>
            </a:r>
            <a:r>
              <a:rPr kumimoji="1" lang="ja-JP" altLang="en-US" sz="1200" dirty="0"/>
              <a:t>源を減らした。</a:t>
            </a:r>
            <a:endParaRPr kumimoji="1" lang="en-US" altLang="ja-JP" sz="1200" dirty="0"/>
          </a:p>
          <a:p>
            <a:pPr marL="171450" indent="-171450">
              <a:buFont typeface="Arial" panose="020B0604020202020204" pitchFamily="34" charset="0"/>
              <a:buChar char="•"/>
            </a:pPr>
            <a:r>
              <a:rPr kumimoji="1" lang="en-US" altLang="ja-JP" sz="1200" dirty="0"/>
              <a:t>Wakefield</a:t>
            </a:r>
            <a:r>
              <a:rPr kumimoji="1" lang="ja-JP" altLang="en-US" sz="1200" dirty="0"/>
              <a:t>源を減らすことで、同じ角度ジッターの大きさでもビーム強度依存性は減少した。</a:t>
            </a:r>
            <a:endParaRPr kumimoji="1" lang="en-US" altLang="ja-JP" sz="1200" dirty="0"/>
          </a:p>
          <a:p>
            <a:pPr marL="171450" indent="-171450">
              <a:buFont typeface="Arial" panose="020B0604020202020204" pitchFamily="34" charset="0"/>
              <a:buChar char="•"/>
            </a:pPr>
            <a:r>
              <a:rPr kumimoji="1" lang="en-US" altLang="ja-JP" sz="1200" dirty="0"/>
              <a:t>Wakefield</a:t>
            </a:r>
            <a:r>
              <a:rPr kumimoji="1" lang="ja-JP" altLang="en-US" sz="1200" dirty="0"/>
              <a:t>がビーム強度依存性の大きな要因はになっていることがわかった。</a:t>
            </a:r>
            <a:endParaRPr kumimoji="1" lang="en-US" altLang="ja-JP" sz="1200" dirty="0"/>
          </a:p>
        </p:txBody>
      </p:sp>
      <p:sp>
        <p:nvSpPr>
          <p:cNvPr id="22" name="テキスト ボックス 21">
            <a:extLst>
              <a:ext uri="{FF2B5EF4-FFF2-40B4-BE49-F238E27FC236}">
                <a16:creationId xmlns:a16="http://schemas.microsoft.com/office/drawing/2014/main" id="{FD7C022C-E593-4E42-82E3-9FC2171D63EA}"/>
              </a:ext>
            </a:extLst>
          </p:cNvPr>
          <p:cNvSpPr txBox="1"/>
          <p:nvPr/>
        </p:nvSpPr>
        <p:spPr>
          <a:xfrm>
            <a:off x="282875" y="2823478"/>
            <a:ext cx="5014929" cy="307777"/>
          </a:xfrm>
          <a:prstGeom prst="rect">
            <a:avLst/>
          </a:prstGeom>
          <a:noFill/>
        </p:spPr>
        <p:txBody>
          <a:bodyPr wrap="square">
            <a:spAutoFit/>
          </a:bodyPr>
          <a:lstStyle/>
          <a:p>
            <a:r>
              <a:rPr kumimoji="1" lang="ja-JP" altLang="en-US" sz="1400" b="1" dirty="0"/>
              <a:t>焦点ビームサイズのビーム強度依存性と</a:t>
            </a:r>
            <a:r>
              <a:rPr kumimoji="1" lang="en-US" altLang="ja-JP" sz="1400" b="1" dirty="0" err="1"/>
              <a:t>wakefield</a:t>
            </a:r>
            <a:r>
              <a:rPr kumimoji="1" lang="ja-JP" altLang="en-US" sz="1400" b="1" dirty="0"/>
              <a:t>の関係</a:t>
            </a:r>
            <a:endParaRPr lang="ja-JP" altLang="en-US" sz="1400" b="1" dirty="0"/>
          </a:p>
        </p:txBody>
      </p:sp>
      <p:pic>
        <p:nvPicPr>
          <p:cNvPr id="3" name="図 2">
            <a:extLst>
              <a:ext uri="{FF2B5EF4-FFF2-40B4-BE49-F238E27FC236}">
                <a16:creationId xmlns:a16="http://schemas.microsoft.com/office/drawing/2014/main" id="{5529E17C-B76B-453B-BBD3-3C9BCB28832F}"/>
              </a:ext>
            </a:extLst>
          </p:cNvPr>
          <p:cNvPicPr>
            <a:picLocks noChangeAspect="1"/>
          </p:cNvPicPr>
          <p:nvPr/>
        </p:nvPicPr>
        <p:blipFill>
          <a:blip r:embed="rId3"/>
          <a:stretch>
            <a:fillRect/>
          </a:stretch>
        </p:blipFill>
        <p:spPr>
          <a:xfrm>
            <a:off x="1754505" y="389025"/>
            <a:ext cx="4360545" cy="1628775"/>
          </a:xfrm>
          <a:prstGeom prst="rect">
            <a:avLst/>
          </a:prstGeom>
        </p:spPr>
      </p:pic>
      <p:sp>
        <p:nvSpPr>
          <p:cNvPr id="2" name="テキスト ボックス 1">
            <a:extLst>
              <a:ext uri="{FF2B5EF4-FFF2-40B4-BE49-F238E27FC236}">
                <a16:creationId xmlns:a16="http://schemas.microsoft.com/office/drawing/2014/main" id="{142CE8D1-2248-4C02-849F-4A19BA891CC6}"/>
              </a:ext>
            </a:extLst>
          </p:cNvPr>
          <p:cNvSpPr txBox="1"/>
          <p:nvPr/>
        </p:nvSpPr>
        <p:spPr>
          <a:xfrm>
            <a:off x="282876" y="19912"/>
            <a:ext cx="5673669" cy="307777"/>
          </a:xfrm>
          <a:prstGeom prst="rect">
            <a:avLst/>
          </a:prstGeom>
          <a:noFill/>
        </p:spPr>
        <p:txBody>
          <a:bodyPr wrap="none" rtlCol="0">
            <a:spAutoFit/>
          </a:bodyPr>
          <a:lstStyle/>
          <a:p>
            <a:r>
              <a:rPr kumimoji="1" lang="en-US" altLang="ja-JP" sz="1400" b="1" dirty="0"/>
              <a:t>ILC250</a:t>
            </a:r>
            <a:r>
              <a:rPr kumimoji="1" lang="ja-JP" altLang="en-US" sz="1400" b="1" dirty="0"/>
              <a:t>と</a:t>
            </a:r>
            <a:r>
              <a:rPr kumimoji="1" lang="en-US" altLang="ja-JP" sz="1400" b="1" dirty="0"/>
              <a:t>ATF2</a:t>
            </a:r>
            <a:r>
              <a:rPr kumimoji="1" lang="ja-JP" altLang="en-US" sz="1400" b="1" dirty="0"/>
              <a:t>焦点での</a:t>
            </a:r>
            <a:r>
              <a:rPr kumimoji="1" lang="en-US" altLang="ja-JP" sz="1400" b="1" dirty="0" err="1"/>
              <a:t>wakefield</a:t>
            </a:r>
            <a:r>
              <a:rPr kumimoji="1" lang="ja-JP" altLang="en-US" sz="1400" b="1" dirty="0"/>
              <a:t>によるビーム強度依存性の影響の比較</a:t>
            </a:r>
          </a:p>
        </p:txBody>
      </p:sp>
      <p:sp>
        <p:nvSpPr>
          <p:cNvPr id="7" name="テキスト ボックス 6">
            <a:extLst>
              <a:ext uri="{FF2B5EF4-FFF2-40B4-BE49-F238E27FC236}">
                <a16:creationId xmlns:a16="http://schemas.microsoft.com/office/drawing/2014/main" id="{3532DE5E-8023-43B1-B4C0-69B7C2F062BF}"/>
              </a:ext>
            </a:extLst>
          </p:cNvPr>
          <p:cNvSpPr txBox="1"/>
          <p:nvPr/>
        </p:nvSpPr>
        <p:spPr>
          <a:xfrm>
            <a:off x="1416783" y="2087540"/>
            <a:ext cx="5597110" cy="646331"/>
          </a:xfrm>
          <a:prstGeom prst="rect">
            <a:avLst/>
          </a:prstGeom>
          <a:noFill/>
        </p:spPr>
        <p:txBody>
          <a:bodyPr wrap="none" rtlCol="0">
            <a:spAutoFit/>
          </a:bodyPr>
          <a:lstStyle/>
          <a:p>
            <a:pPr marL="285750" indent="-285750">
              <a:buFont typeface="Arial" panose="020B0604020202020204" pitchFamily="34" charset="0"/>
              <a:buChar char="•"/>
            </a:pPr>
            <a:r>
              <a:rPr kumimoji="1" lang="en-US" altLang="ja-JP" sz="1200" dirty="0"/>
              <a:t>ILC</a:t>
            </a:r>
            <a:r>
              <a:rPr kumimoji="1" lang="ja-JP" altLang="en-US" sz="1200" dirty="0"/>
              <a:t>でのミスアライメントの影響（静的）は、</a:t>
            </a:r>
            <a:r>
              <a:rPr kumimoji="1" lang="en-US" altLang="ja-JP" sz="1200" dirty="0"/>
              <a:t>ATF</a:t>
            </a:r>
            <a:r>
              <a:rPr kumimoji="1" lang="ja-JP" altLang="en-US" sz="1200" dirty="0"/>
              <a:t>に比べて約</a:t>
            </a:r>
            <a:r>
              <a:rPr kumimoji="1" lang="en-US" altLang="ja-JP" sz="1200" dirty="0"/>
              <a:t>11%</a:t>
            </a:r>
            <a:r>
              <a:rPr kumimoji="1" lang="ja-JP" altLang="en-US" sz="1200" dirty="0"/>
              <a:t>。</a:t>
            </a:r>
            <a:endParaRPr kumimoji="1" lang="en-US" altLang="ja-JP" sz="1200" dirty="0"/>
          </a:p>
          <a:p>
            <a:pPr marL="285750" indent="-285750">
              <a:buFont typeface="Arial" panose="020B0604020202020204" pitchFamily="34" charset="0"/>
              <a:buChar char="•"/>
            </a:pPr>
            <a:r>
              <a:rPr kumimoji="1" lang="en-US" altLang="ja-JP" sz="1200" dirty="0"/>
              <a:t>ILC</a:t>
            </a:r>
            <a:r>
              <a:rPr kumimoji="1" lang="ja-JP" altLang="en-US" sz="1200" dirty="0"/>
              <a:t>でのジッターの影響（動的）は、</a:t>
            </a:r>
            <a:r>
              <a:rPr kumimoji="1" lang="en-US" altLang="ja-JP" sz="1200" dirty="0"/>
              <a:t>ATF</a:t>
            </a:r>
            <a:r>
              <a:rPr kumimoji="1" lang="ja-JP" altLang="en-US" sz="1200" dirty="0"/>
              <a:t>に比べて約</a:t>
            </a:r>
            <a:r>
              <a:rPr kumimoji="1" lang="en-US" altLang="ja-JP" sz="1200" dirty="0"/>
              <a:t>3%</a:t>
            </a:r>
            <a:r>
              <a:rPr kumimoji="1" lang="ja-JP" altLang="en-US" sz="1200" dirty="0"/>
              <a:t>程度。</a:t>
            </a:r>
            <a:endParaRPr kumimoji="1" lang="en-US" altLang="ja-JP" sz="1200" dirty="0"/>
          </a:p>
          <a:p>
            <a:pPr marL="285750" indent="-285750">
              <a:buFont typeface="Arial" panose="020B0604020202020204" pitchFamily="34" charset="0"/>
              <a:buChar char="•"/>
            </a:pPr>
            <a:r>
              <a:rPr kumimoji="1" lang="en-US" altLang="ja-JP" sz="1200" dirty="0"/>
              <a:t>ILC</a:t>
            </a:r>
            <a:r>
              <a:rPr kumimoji="1" lang="ja-JP" altLang="en-US" sz="1200" dirty="0"/>
              <a:t>での</a:t>
            </a:r>
            <a:r>
              <a:rPr kumimoji="1" lang="en-US" altLang="ja-JP" sz="1200" dirty="0"/>
              <a:t>N=2e10</a:t>
            </a:r>
            <a:r>
              <a:rPr kumimoji="1" lang="ja-JP" altLang="en-US" sz="1200" dirty="0"/>
              <a:t>のビーム強度依存性は、</a:t>
            </a:r>
            <a:r>
              <a:rPr kumimoji="1" lang="en-US" altLang="ja-JP" sz="1200" dirty="0"/>
              <a:t>ATF</a:t>
            </a:r>
            <a:r>
              <a:rPr kumimoji="1" lang="ja-JP" altLang="en-US" sz="1200" dirty="0"/>
              <a:t>での</a:t>
            </a:r>
            <a:r>
              <a:rPr kumimoji="1" lang="en-US" altLang="ja-JP" sz="1200" dirty="0"/>
              <a:t>N=1-2e9</a:t>
            </a:r>
            <a:r>
              <a:rPr kumimoji="1" lang="ja-JP" altLang="en-US" sz="1200" dirty="0"/>
              <a:t>の強度に相当する。</a:t>
            </a:r>
            <a:endParaRPr kumimoji="1" lang="en-US" altLang="ja-JP" sz="1200" dirty="0"/>
          </a:p>
        </p:txBody>
      </p:sp>
      <p:pic>
        <p:nvPicPr>
          <p:cNvPr id="11" name="図 10" descr="グラフ&#10;&#10;自動的に生成された説明">
            <a:extLst>
              <a:ext uri="{FF2B5EF4-FFF2-40B4-BE49-F238E27FC236}">
                <a16:creationId xmlns:a16="http://schemas.microsoft.com/office/drawing/2014/main" id="{7C1F2FE0-2E9E-4DF6-ABC1-DEED6465884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97804" y="3289545"/>
            <a:ext cx="3048000" cy="2286000"/>
          </a:xfrm>
          <a:prstGeom prst="rect">
            <a:avLst/>
          </a:prstGeom>
        </p:spPr>
      </p:pic>
      <p:sp>
        <p:nvSpPr>
          <p:cNvPr id="21" name="スライド番号プレースホルダー 2">
            <a:extLst>
              <a:ext uri="{FF2B5EF4-FFF2-40B4-BE49-F238E27FC236}">
                <a16:creationId xmlns:a16="http://schemas.microsoft.com/office/drawing/2014/main" id="{8E1CA752-8D51-4FC8-B3FC-AF32FF1C4590}"/>
              </a:ext>
            </a:extLst>
          </p:cNvPr>
          <p:cNvSpPr>
            <a:spLocks noGrp="1"/>
          </p:cNvSpPr>
          <p:nvPr>
            <p:ph type="sldNum" sz="quarter" idx="12"/>
          </p:nvPr>
        </p:nvSpPr>
        <p:spPr>
          <a:xfrm>
            <a:off x="7086600" y="6492875"/>
            <a:ext cx="2057400" cy="365125"/>
          </a:xfrm>
        </p:spPr>
        <p:txBody>
          <a:bodyPr/>
          <a:lstStyle/>
          <a:p>
            <a:fld id="{D2D8002D-B5B0-4BAC-B1F6-782DDCCE6D9C}" type="slidenum">
              <a:rPr kumimoji="1" lang="ja-JP" altLang="en-US" smtClean="0"/>
              <a:pPr/>
              <a:t>11</a:t>
            </a:fld>
            <a:endParaRPr kumimoji="1" lang="ja-JP" altLang="en-US"/>
          </a:p>
        </p:txBody>
      </p:sp>
    </p:spTree>
    <p:extLst>
      <p:ext uri="{BB962C8B-B14F-4D97-AF65-F5344CB8AC3E}">
        <p14:creationId xmlns:p14="http://schemas.microsoft.com/office/powerpoint/2010/main" val="24378629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a:extLst>
              <a:ext uri="{FF2B5EF4-FFF2-40B4-BE49-F238E27FC236}">
                <a16:creationId xmlns:a16="http://schemas.microsoft.com/office/drawing/2014/main" id="{14728797-9607-48D7-AE46-472F14A9D0EF}"/>
              </a:ext>
            </a:extLst>
          </p:cNvPr>
          <p:cNvPicPr>
            <a:picLocks noChangeAspect="1"/>
          </p:cNvPicPr>
          <p:nvPr/>
        </p:nvPicPr>
        <p:blipFill>
          <a:blip r:embed="rId2"/>
          <a:stretch>
            <a:fillRect/>
          </a:stretch>
        </p:blipFill>
        <p:spPr>
          <a:xfrm>
            <a:off x="1255792" y="4270201"/>
            <a:ext cx="2970371" cy="1336834"/>
          </a:xfrm>
          <a:prstGeom prst="rect">
            <a:avLst/>
          </a:prstGeom>
        </p:spPr>
      </p:pic>
      <p:sp>
        <p:nvSpPr>
          <p:cNvPr id="3" name="スライド番号プレースホルダー 2">
            <a:extLst>
              <a:ext uri="{FF2B5EF4-FFF2-40B4-BE49-F238E27FC236}">
                <a16:creationId xmlns:a16="http://schemas.microsoft.com/office/drawing/2014/main" id="{8194D87E-2B2E-4C41-8269-F7B5B192A416}"/>
              </a:ext>
            </a:extLst>
          </p:cNvPr>
          <p:cNvSpPr>
            <a:spLocks noGrp="1"/>
          </p:cNvSpPr>
          <p:nvPr>
            <p:ph type="sldNum" sz="quarter" idx="12"/>
          </p:nvPr>
        </p:nvSpPr>
        <p:spPr>
          <a:xfrm>
            <a:off x="7086600" y="6492875"/>
            <a:ext cx="2057400" cy="365125"/>
          </a:xfrm>
        </p:spPr>
        <p:txBody>
          <a:bodyPr/>
          <a:lstStyle/>
          <a:p>
            <a:fld id="{D2D8002D-B5B0-4BAC-B1F6-782DDCCE6D9C}" type="slidenum">
              <a:rPr kumimoji="1" lang="ja-JP" altLang="en-US" smtClean="0"/>
              <a:pPr/>
              <a:t>12</a:t>
            </a:fld>
            <a:endParaRPr kumimoji="1" lang="ja-JP" altLang="en-US"/>
          </a:p>
        </p:txBody>
      </p:sp>
      <p:pic>
        <p:nvPicPr>
          <p:cNvPr id="6" name="図 5">
            <a:extLst>
              <a:ext uri="{FF2B5EF4-FFF2-40B4-BE49-F238E27FC236}">
                <a16:creationId xmlns:a16="http://schemas.microsoft.com/office/drawing/2014/main" id="{D2D31EA1-98AF-437C-8564-41EA10009A58}"/>
              </a:ext>
            </a:extLst>
          </p:cNvPr>
          <p:cNvPicPr>
            <a:picLocks noChangeAspect="1"/>
          </p:cNvPicPr>
          <p:nvPr/>
        </p:nvPicPr>
        <p:blipFill>
          <a:blip r:embed="rId3"/>
          <a:stretch>
            <a:fillRect/>
          </a:stretch>
        </p:blipFill>
        <p:spPr>
          <a:xfrm>
            <a:off x="0" y="791791"/>
            <a:ext cx="2738438" cy="1824038"/>
          </a:xfrm>
          <a:prstGeom prst="rect">
            <a:avLst/>
          </a:prstGeom>
        </p:spPr>
      </p:pic>
      <p:pic>
        <p:nvPicPr>
          <p:cNvPr id="8" name="図 7">
            <a:extLst>
              <a:ext uri="{FF2B5EF4-FFF2-40B4-BE49-F238E27FC236}">
                <a16:creationId xmlns:a16="http://schemas.microsoft.com/office/drawing/2014/main" id="{A729FE2C-B8B7-47E1-8163-6CC798F85ECD}"/>
              </a:ext>
            </a:extLst>
          </p:cNvPr>
          <p:cNvPicPr>
            <a:picLocks noChangeAspect="1"/>
          </p:cNvPicPr>
          <p:nvPr/>
        </p:nvPicPr>
        <p:blipFill>
          <a:blip r:embed="rId4"/>
          <a:stretch>
            <a:fillRect/>
          </a:stretch>
        </p:blipFill>
        <p:spPr>
          <a:xfrm>
            <a:off x="2980462" y="797195"/>
            <a:ext cx="1491615" cy="401955"/>
          </a:xfrm>
          <a:prstGeom prst="rect">
            <a:avLst/>
          </a:prstGeom>
        </p:spPr>
      </p:pic>
      <p:pic>
        <p:nvPicPr>
          <p:cNvPr id="14" name="図 13">
            <a:extLst>
              <a:ext uri="{FF2B5EF4-FFF2-40B4-BE49-F238E27FC236}">
                <a16:creationId xmlns:a16="http://schemas.microsoft.com/office/drawing/2014/main" id="{2C8F8595-4583-4A08-A182-4090AEECE6C3}"/>
              </a:ext>
            </a:extLst>
          </p:cNvPr>
          <p:cNvPicPr>
            <a:picLocks noChangeAspect="1"/>
          </p:cNvPicPr>
          <p:nvPr/>
        </p:nvPicPr>
        <p:blipFill>
          <a:blip r:embed="rId5"/>
          <a:stretch>
            <a:fillRect/>
          </a:stretch>
        </p:blipFill>
        <p:spPr>
          <a:xfrm>
            <a:off x="521155" y="5667282"/>
            <a:ext cx="3283268" cy="562928"/>
          </a:xfrm>
          <a:prstGeom prst="rect">
            <a:avLst/>
          </a:prstGeom>
        </p:spPr>
      </p:pic>
      <p:sp>
        <p:nvSpPr>
          <p:cNvPr id="16" name="テキスト ボックス 15">
            <a:extLst>
              <a:ext uri="{FF2B5EF4-FFF2-40B4-BE49-F238E27FC236}">
                <a16:creationId xmlns:a16="http://schemas.microsoft.com/office/drawing/2014/main" id="{209BB451-501A-4676-989C-EF0841AE3390}"/>
              </a:ext>
            </a:extLst>
          </p:cNvPr>
          <p:cNvSpPr txBox="1"/>
          <p:nvPr/>
        </p:nvSpPr>
        <p:spPr>
          <a:xfrm>
            <a:off x="230987" y="6326529"/>
            <a:ext cx="3989801" cy="461665"/>
          </a:xfrm>
          <a:prstGeom prst="rect">
            <a:avLst/>
          </a:prstGeom>
          <a:noFill/>
        </p:spPr>
        <p:txBody>
          <a:bodyPr wrap="square" rtlCol="0">
            <a:spAutoFit/>
          </a:bodyPr>
          <a:lstStyle/>
          <a:p>
            <a:r>
              <a:rPr kumimoji="1" lang="ja-JP" altLang="en-US" sz="1200" dirty="0"/>
              <a:t>フィードバックでジッターを低減することで、焦点ビームサイズのビーム強度依存性も低減された。</a:t>
            </a:r>
          </a:p>
        </p:txBody>
      </p:sp>
      <p:sp>
        <p:nvSpPr>
          <p:cNvPr id="17" name="テキスト ボックス 16">
            <a:extLst>
              <a:ext uri="{FF2B5EF4-FFF2-40B4-BE49-F238E27FC236}">
                <a16:creationId xmlns:a16="http://schemas.microsoft.com/office/drawing/2014/main" id="{FB61CE24-1341-4031-AD81-EF643C9B4F40}"/>
              </a:ext>
            </a:extLst>
          </p:cNvPr>
          <p:cNvSpPr txBox="1"/>
          <p:nvPr/>
        </p:nvSpPr>
        <p:spPr>
          <a:xfrm>
            <a:off x="0" y="2764329"/>
            <a:ext cx="4590321" cy="461665"/>
          </a:xfrm>
          <a:prstGeom prst="rect">
            <a:avLst/>
          </a:prstGeom>
          <a:noFill/>
        </p:spPr>
        <p:txBody>
          <a:bodyPr wrap="square" rtlCol="0">
            <a:spAutoFit/>
          </a:bodyPr>
          <a:lstStyle/>
          <a:p>
            <a:r>
              <a:rPr kumimoji="1" lang="ja-JP" altLang="en-US" sz="1200" dirty="0"/>
              <a:t>ビームライン中に可動式</a:t>
            </a:r>
            <a:r>
              <a:rPr kumimoji="1" lang="en-US" altLang="ja-JP" sz="1200" dirty="0" err="1"/>
              <a:t>wakefield</a:t>
            </a:r>
            <a:r>
              <a:rPr kumimoji="1" lang="ja-JP" altLang="en-US" sz="1200" dirty="0"/>
              <a:t>源を置き、その位置を最適化することで、</a:t>
            </a:r>
            <a:r>
              <a:rPr kumimoji="1" lang="en-US" altLang="ja-JP" sz="1200" dirty="0" err="1"/>
              <a:t>wakefield</a:t>
            </a:r>
            <a:r>
              <a:rPr kumimoji="1" lang="ja-JP" altLang="en-US" sz="1200" dirty="0"/>
              <a:t>の影響を最小化した。</a:t>
            </a:r>
          </a:p>
        </p:txBody>
      </p:sp>
      <p:sp>
        <p:nvSpPr>
          <p:cNvPr id="18" name="テキスト ボックス 17">
            <a:extLst>
              <a:ext uri="{FF2B5EF4-FFF2-40B4-BE49-F238E27FC236}">
                <a16:creationId xmlns:a16="http://schemas.microsoft.com/office/drawing/2014/main" id="{3478F56B-21BA-41FD-96E9-F3C9BF3D7763}"/>
              </a:ext>
            </a:extLst>
          </p:cNvPr>
          <p:cNvSpPr txBox="1"/>
          <p:nvPr/>
        </p:nvSpPr>
        <p:spPr>
          <a:xfrm>
            <a:off x="923637" y="145278"/>
            <a:ext cx="2162580" cy="307777"/>
          </a:xfrm>
          <a:prstGeom prst="rect">
            <a:avLst/>
          </a:prstGeom>
          <a:noFill/>
        </p:spPr>
        <p:txBody>
          <a:bodyPr wrap="none" rtlCol="0">
            <a:spAutoFit/>
          </a:bodyPr>
          <a:lstStyle/>
          <a:p>
            <a:r>
              <a:rPr kumimoji="1" lang="ja-JP" altLang="en-US" sz="1400" b="1" dirty="0">
                <a:solidFill>
                  <a:srgbClr val="0070C0"/>
                </a:solidFill>
              </a:rPr>
              <a:t>静的</a:t>
            </a:r>
            <a:r>
              <a:rPr kumimoji="1" lang="en-US" altLang="ja-JP" sz="1400" b="1" dirty="0" err="1">
                <a:solidFill>
                  <a:srgbClr val="0070C0"/>
                </a:solidFill>
              </a:rPr>
              <a:t>wakefield</a:t>
            </a:r>
            <a:r>
              <a:rPr kumimoji="1" lang="ja-JP" altLang="en-US" sz="1400" b="1" dirty="0">
                <a:solidFill>
                  <a:srgbClr val="0070C0"/>
                </a:solidFill>
              </a:rPr>
              <a:t>効果の低減</a:t>
            </a:r>
          </a:p>
        </p:txBody>
      </p:sp>
      <p:sp>
        <p:nvSpPr>
          <p:cNvPr id="19" name="テキスト ボックス 18">
            <a:extLst>
              <a:ext uri="{FF2B5EF4-FFF2-40B4-BE49-F238E27FC236}">
                <a16:creationId xmlns:a16="http://schemas.microsoft.com/office/drawing/2014/main" id="{0762DEB7-6578-4EB5-84BF-1D2AFE53BD97}"/>
              </a:ext>
            </a:extLst>
          </p:cNvPr>
          <p:cNvSpPr txBox="1"/>
          <p:nvPr/>
        </p:nvSpPr>
        <p:spPr>
          <a:xfrm>
            <a:off x="303396" y="4081288"/>
            <a:ext cx="2725554" cy="276999"/>
          </a:xfrm>
          <a:prstGeom prst="rect">
            <a:avLst/>
          </a:prstGeom>
          <a:noFill/>
        </p:spPr>
        <p:txBody>
          <a:bodyPr wrap="none" rtlCol="0">
            <a:spAutoFit/>
          </a:bodyPr>
          <a:lstStyle/>
          <a:p>
            <a:r>
              <a:rPr kumimoji="1" lang="en-US" altLang="ja-JP" sz="1200" b="1" dirty="0">
                <a:solidFill>
                  <a:srgbClr val="00B050"/>
                </a:solidFill>
              </a:rPr>
              <a:t>ATF</a:t>
            </a:r>
            <a:r>
              <a:rPr kumimoji="1" lang="ja-JP" altLang="en-US" sz="1200" b="1" dirty="0">
                <a:solidFill>
                  <a:srgbClr val="00B050"/>
                </a:solidFill>
              </a:rPr>
              <a:t>における</a:t>
            </a:r>
            <a:r>
              <a:rPr kumimoji="1" lang="en-US" altLang="ja-JP" sz="1200" b="1" dirty="0" err="1">
                <a:solidFill>
                  <a:srgbClr val="00B050"/>
                </a:solidFill>
              </a:rPr>
              <a:t>wakefield</a:t>
            </a:r>
            <a:r>
              <a:rPr kumimoji="1" lang="ja-JP" altLang="en-US" sz="1200" b="1" dirty="0">
                <a:solidFill>
                  <a:srgbClr val="00B050"/>
                </a:solidFill>
              </a:rPr>
              <a:t>効果の低減試験</a:t>
            </a:r>
          </a:p>
        </p:txBody>
      </p:sp>
      <p:sp>
        <p:nvSpPr>
          <p:cNvPr id="20" name="テキスト ボックス 19">
            <a:extLst>
              <a:ext uri="{FF2B5EF4-FFF2-40B4-BE49-F238E27FC236}">
                <a16:creationId xmlns:a16="http://schemas.microsoft.com/office/drawing/2014/main" id="{B5CB09E8-D9A1-4C3F-9F4D-A289A21EDCB8}"/>
              </a:ext>
            </a:extLst>
          </p:cNvPr>
          <p:cNvSpPr txBox="1"/>
          <p:nvPr/>
        </p:nvSpPr>
        <p:spPr>
          <a:xfrm>
            <a:off x="4472077" y="4321778"/>
            <a:ext cx="3843424" cy="276999"/>
          </a:xfrm>
          <a:prstGeom prst="rect">
            <a:avLst/>
          </a:prstGeom>
          <a:noFill/>
        </p:spPr>
        <p:txBody>
          <a:bodyPr wrap="none" rtlCol="0">
            <a:spAutoFit/>
          </a:bodyPr>
          <a:lstStyle/>
          <a:p>
            <a:r>
              <a:rPr kumimoji="1" lang="en-US" altLang="ja-JP" sz="1200" b="1" dirty="0">
                <a:solidFill>
                  <a:srgbClr val="00B050"/>
                </a:solidFill>
              </a:rPr>
              <a:t>ILC250</a:t>
            </a:r>
            <a:r>
              <a:rPr kumimoji="1" lang="ja-JP" altLang="en-US" sz="1200" b="1" dirty="0">
                <a:solidFill>
                  <a:srgbClr val="00B050"/>
                </a:solidFill>
              </a:rPr>
              <a:t>における</a:t>
            </a:r>
            <a:r>
              <a:rPr kumimoji="1" lang="en-US" altLang="ja-JP" sz="1200" b="1" dirty="0" err="1">
                <a:solidFill>
                  <a:srgbClr val="00B050"/>
                </a:solidFill>
              </a:rPr>
              <a:t>wakefield</a:t>
            </a:r>
            <a:r>
              <a:rPr kumimoji="1" lang="ja-JP" altLang="en-US" sz="1200" b="1" dirty="0">
                <a:solidFill>
                  <a:srgbClr val="00B050"/>
                </a:solidFill>
              </a:rPr>
              <a:t>効果の低減シミュレーション</a:t>
            </a:r>
          </a:p>
        </p:txBody>
      </p:sp>
      <p:sp>
        <p:nvSpPr>
          <p:cNvPr id="28" name="テキスト ボックス 27">
            <a:extLst>
              <a:ext uri="{FF2B5EF4-FFF2-40B4-BE49-F238E27FC236}">
                <a16:creationId xmlns:a16="http://schemas.microsoft.com/office/drawing/2014/main" id="{7BA14830-24A6-4A5F-911B-5883B5D2E39F}"/>
              </a:ext>
            </a:extLst>
          </p:cNvPr>
          <p:cNvSpPr txBox="1"/>
          <p:nvPr/>
        </p:nvSpPr>
        <p:spPr>
          <a:xfrm>
            <a:off x="6869044" y="4659357"/>
            <a:ext cx="2133600" cy="707886"/>
          </a:xfrm>
          <a:prstGeom prst="rect">
            <a:avLst/>
          </a:prstGeom>
          <a:noFill/>
        </p:spPr>
        <p:txBody>
          <a:bodyPr wrap="square" rtlCol="0">
            <a:spAutoFit/>
          </a:bodyPr>
          <a:lstStyle/>
          <a:p>
            <a:r>
              <a:rPr kumimoji="1" lang="ja-JP" altLang="en-US" sz="1000" dirty="0"/>
              <a:t>フィードバックでジッターを低減することで、焦点ビームサイズのビーム強度依存性も低減させることが可能。</a:t>
            </a:r>
          </a:p>
        </p:txBody>
      </p:sp>
      <p:pic>
        <p:nvPicPr>
          <p:cNvPr id="9" name="図 8">
            <a:extLst>
              <a:ext uri="{FF2B5EF4-FFF2-40B4-BE49-F238E27FC236}">
                <a16:creationId xmlns:a16="http://schemas.microsoft.com/office/drawing/2014/main" id="{FE4EF02B-5C2B-4B96-BA0F-752EFDAF3D85}"/>
              </a:ext>
            </a:extLst>
          </p:cNvPr>
          <p:cNvPicPr>
            <a:picLocks noChangeAspect="1"/>
          </p:cNvPicPr>
          <p:nvPr/>
        </p:nvPicPr>
        <p:blipFill>
          <a:blip r:embed="rId6"/>
          <a:stretch>
            <a:fillRect/>
          </a:stretch>
        </p:blipFill>
        <p:spPr>
          <a:xfrm>
            <a:off x="483987" y="4368429"/>
            <a:ext cx="2042160" cy="845820"/>
          </a:xfrm>
          <a:prstGeom prst="rect">
            <a:avLst/>
          </a:prstGeom>
        </p:spPr>
      </p:pic>
      <p:pic>
        <p:nvPicPr>
          <p:cNvPr id="31" name="図 30">
            <a:extLst>
              <a:ext uri="{FF2B5EF4-FFF2-40B4-BE49-F238E27FC236}">
                <a16:creationId xmlns:a16="http://schemas.microsoft.com/office/drawing/2014/main" id="{E7FE9700-BFB7-40D4-A5D0-7D5B64099272}"/>
              </a:ext>
            </a:extLst>
          </p:cNvPr>
          <p:cNvPicPr>
            <a:picLocks noChangeAspect="1"/>
          </p:cNvPicPr>
          <p:nvPr/>
        </p:nvPicPr>
        <p:blipFill>
          <a:blip r:embed="rId7"/>
          <a:stretch>
            <a:fillRect/>
          </a:stretch>
        </p:blipFill>
        <p:spPr>
          <a:xfrm>
            <a:off x="4472077" y="3489486"/>
            <a:ext cx="3471863" cy="814388"/>
          </a:xfrm>
          <a:prstGeom prst="rect">
            <a:avLst/>
          </a:prstGeom>
        </p:spPr>
      </p:pic>
      <p:sp>
        <p:nvSpPr>
          <p:cNvPr id="33" name="テキスト ボックス 32">
            <a:extLst>
              <a:ext uri="{FF2B5EF4-FFF2-40B4-BE49-F238E27FC236}">
                <a16:creationId xmlns:a16="http://schemas.microsoft.com/office/drawing/2014/main" id="{499BC738-CF0D-4D83-8FD5-32F5A5255724}"/>
              </a:ext>
            </a:extLst>
          </p:cNvPr>
          <p:cNvSpPr txBox="1"/>
          <p:nvPr/>
        </p:nvSpPr>
        <p:spPr>
          <a:xfrm>
            <a:off x="1076808" y="3489486"/>
            <a:ext cx="2368021" cy="307777"/>
          </a:xfrm>
          <a:prstGeom prst="rect">
            <a:avLst/>
          </a:prstGeom>
          <a:noFill/>
        </p:spPr>
        <p:txBody>
          <a:bodyPr wrap="none" rtlCol="0">
            <a:spAutoFit/>
          </a:bodyPr>
          <a:lstStyle/>
          <a:p>
            <a:r>
              <a:rPr kumimoji="1" lang="ja-JP" altLang="en-US" sz="1400" b="1" dirty="0">
                <a:solidFill>
                  <a:srgbClr val="0070C0"/>
                </a:solidFill>
              </a:rPr>
              <a:t>動的的</a:t>
            </a:r>
            <a:r>
              <a:rPr kumimoji="1" lang="en-US" altLang="ja-JP" sz="1400" b="1" dirty="0">
                <a:solidFill>
                  <a:srgbClr val="0070C0"/>
                </a:solidFill>
              </a:rPr>
              <a:t>Wakefield</a:t>
            </a:r>
            <a:r>
              <a:rPr kumimoji="1" lang="ja-JP" altLang="en-US" sz="1400" b="1" dirty="0">
                <a:solidFill>
                  <a:srgbClr val="0070C0"/>
                </a:solidFill>
              </a:rPr>
              <a:t>効果の低減</a:t>
            </a:r>
          </a:p>
        </p:txBody>
      </p:sp>
      <p:sp>
        <p:nvSpPr>
          <p:cNvPr id="34" name="テキスト ボックス 33">
            <a:extLst>
              <a:ext uri="{FF2B5EF4-FFF2-40B4-BE49-F238E27FC236}">
                <a16:creationId xmlns:a16="http://schemas.microsoft.com/office/drawing/2014/main" id="{42B52D71-4023-49B0-9517-8A75AC37F880}"/>
              </a:ext>
            </a:extLst>
          </p:cNvPr>
          <p:cNvSpPr txBox="1"/>
          <p:nvPr/>
        </p:nvSpPr>
        <p:spPr>
          <a:xfrm>
            <a:off x="1255792" y="3746780"/>
            <a:ext cx="2031325" cy="276999"/>
          </a:xfrm>
          <a:prstGeom prst="rect">
            <a:avLst/>
          </a:prstGeom>
          <a:noFill/>
        </p:spPr>
        <p:txBody>
          <a:bodyPr wrap="none" rtlCol="0">
            <a:spAutoFit/>
          </a:bodyPr>
          <a:lstStyle/>
          <a:p>
            <a:r>
              <a:rPr kumimoji="1" lang="ja-JP" altLang="en-US" sz="1200" dirty="0"/>
              <a:t>ビームジッターによる影響</a:t>
            </a:r>
          </a:p>
        </p:txBody>
      </p:sp>
      <p:sp>
        <p:nvSpPr>
          <p:cNvPr id="35" name="テキスト ボックス 34">
            <a:extLst>
              <a:ext uri="{FF2B5EF4-FFF2-40B4-BE49-F238E27FC236}">
                <a16:creationId xmlns:a16="http://schemas.microsoft.com/office/drawing/2014/main" id="{EC0C3C8E-1C28-4F33-A28C-F528A6AB65C3}"/>
              </a:ext>
            </a:extLst>
          </p:cNvPr>
          <p:cNvSpPr txBox="1"/>
          <p:nvPr/>
        </p:nvSpPr>
        <p:spPr>
          <a:xfrm>
            <a:off x="521155" y="422464"/>
            <a:ext cx="3108543" cy="276999"/>
          </a:xfrm>
          <a:prstGeom prst="rect">
            <a:avLst/>
          </a:prstGeom>
          <a:noFill/>
        </p:spPr>
        <p:txBody>
          <a:bodyPr wrap="none" rtlCol="0">
            <a:spAutoFit/>
          </a:bodyPr>
          <a:lstStyle/>
          <a:p>
            <a:r>
              <a:rPr kumimoji="1" lang="ja-JP" altLang="en-US" sz="1200" dirty="0"/>
              <a:t>真空コンポーネントの設置位置誤差の影響</a:t>
            </a:r>
          </a:p>
        </p:txBody>
      </p:sp>
      <p:pic>
        <p:nvPicPr>
          <p:cNvPr id="36" name="図 35">
            <a:extLst>
              <a:ext uri="{FF2B5EF4-FFF2-40B4-BE49-F238E27FC236}">
                <a16:creationId xmlns:a16="http://schemas.microsoft.com/office/drawing/2014/main" id="{F2AEA539-5FED-4162-97CD-36E64A09DC56}"/>
              </a:ext>
            </a:extLst>
          </p:cNvPr>
          <p:cNvPicPr>
            <a:picLocks noChangeAspect="1"/>
          </p:cNvPicPr>
          <p:nvPr/>
        </p:nvPicPr>
        <p:blipFill>
          <a:blip r:embed="rId8"/>
          <a:stretch>
            <a:fillRect/>
          </a:stretch>
        </p:blipFill>
        <p:spPr>
          <a:xfrm>
            <a:off x="5068540" y="225935"/>
            <a:ext cx="3151823" cy="905828"/>
          </a:xfrm>
          <a:prstGeom prst="rect">
            <a:avLst/>
          </a:prstGeom>
        </p:spPr>
      </p:pic>
      <p:sp>
        <p:nvSpPr>
          <p:cNvPr id="37" name="テキスト ボックス 36">
            <a:extLst>
              <a:ext uri="{FF2B5EF4-FFF2-40B4-BE49-F238E27FC236}">
                <a16:creationId xmlns:a16="http://schemas.microsoft.com/office/drawing/2014/main" id="{CB7A34E4-1F93-4B0D-9671-8F860F623FD3}"/>
              </a:ext>
            </a:extLst>
          </p:cNvPr>
          <p:cNvSpPr txBox="1"/>
          <p:nvPr/>
        </p:nvSpPr>
        <p:spPr>
          <a:xfrm>
            <a:off x="4929277" y="1095916"/>
            <a:ext cx="3843424" cy="276999"/>
          </a:xfrm>
          <a:prstGeom prst="rect">
            <a:avLst/>
          </a:prstGeom>
          <a:noFill/>
        </p:spPr>
        <p:txBody>
          <a:bodyPr wrap="none" rtlCol="0">
            <a:spAutoFit/>
          </a:bodyPr>
          <a:lstStyle/>
          <a:p>
            <a:r>
              <a:rPr kumimoji="1" lang="en-US" altLang="ja-JP" sz="1200" b="1" dirty="0">
                <a:solidFill>
                  <a:srgbClr val="00B050"/>
                </a:solidFill>
              </a:rPr>
              <a:t>ILC250</a:t>
            </a:r>
            <a:r>
              <a:rPr kumimoji="1" lang="ja-JP" altLang="en-US" sz="1200" b="1" dirty="0">
                <a:solidFill>
                  <a:srgbClr val="00B050"/>
                </a:solidFill>
              </a:rPr>
              <a:t>における</a:t>
            </a:r>
            <a:r>
              <a:rPr kumimoji="1" lang="en-US" altLang="ja-JP" sz="1200" b="1" dirty="0" err="1">
                <a:solidFill>
                  <a:srgbClr val="00B050"/>
                </a:solidFill>
              </a:rPr>
              <a:t>wakefield</a:t>
            </a:r>
            <a:r>
              <a:rPr kumimoji="1" lang="ja-JP" altLang="en-US" sz="1200" b="1" dirty="0">
                <a:solidFill>
                  <a:srgbClr val="00B050"/>
                </a:solidFill>
              </a:rPr>
              <a:t>効果の低減シミュレーション</a:t>
            </a:r>
          </a:p>
        </p:txBody>
      </p:sp>
      <p:pic>
        <p:nvPicPr>
          <p:cNvPr id="38" name="図 37">
            <a:extLst>
              <a:ext uri="{FF2B5EF4-FFF2-40B4-BE49-F238E27FC236}">
                <a16:creationId xmlns:a16="http://schemas.microsoft.com/office/drawing/2014/main" id="{E67D6FB8-756E-4C07-8C80-E109E3B029A1}"/>
              </a:ext>
            </a:extLst>
          </p:cNvPr>
          <p:cNvPicPr>
            <a:picLocks noChangeAspect="1"/>
          </p:cNvPicPr>
          <p:nvPr/>
        </p:nvPicPr>
        <p:blipFill>
          <a:blip r:embed="rId9"/>
          <a:stretch>
            <a:fillRect/>
          </a:stretch>
        </p:blipFill>
        <p:spPr>
          <a:xfrm>
            <a:off x="4673906" y="1336808"/>
            <a:ext cx="3271838" cy="1347788"/>
          </a:xfrm>
          <a:prstGeom prst="rect">
            <a:avLst/>
          </a:prstGeom>
        </p:spPr>
      </p:pic>
      <p:pic>
        <p:nvPicPr>
          <p:cNvPr id="39" name="図 38">
            <a:extLst>
              <a:ext uri="{FF2B5EF4-FFF2-40B4-BE49-F238E27FC236}">
                <a16:creationId xmlns:a16="http://schemas.microsoft.com/office/drawing/2014/main" id="{961CE815-44F9-488A-9FF1-AC9A4B888E39}"/>
              </a:ext>
            </a:extLst>
          </p:cNvPr>
          <p:cNvPicPr>
            <a:picLocks noChangeAspect="1"/>
          </p:cNvPicPr>
          <p:nvPr/>
        </p:nvPicPr>
        <p:blipFill>
          <a:blip r:embed="rId10"/>
          <a:stretch>
            <a:fillRect/>
          </a:stretch>
        </p:blipFill>
        <p:spPr>
          <a:xfrm>
            <a:off x="7746941" y="1481588"/>
            <a:ext cx="985838" cy="1203008"/>
          </a:xfrm>
          <a:prstGeom prst="rect">
            <a:avLst/>
          </a:prstGeom>
        </p:spPr>
      </p:pic>
      <p:sp>
        <p:nvSpPr>
          <p:cNvPr id="40" name="テキスト ボックス 39">
            <a:extLst>
              <a:ext uri="{FF2B5EF4-FFF2-40B4-BE49-F238E27FC236}">
                <a16:creationId xmlns:a16="http://schemas.microsoft.com/office/drawing/2014/main" id="{B5167EA7-6F6E-4D6A-9FDA-1D0B5D577AC4}"/>
              </a:ext>
            </a:extLst>
          </p:cNvPr>
          <p:cNvSpPr txBox="1"/>
          <p:nvPr/>
        </p:nvSpPr>
        <p:spPr>
          <a:xfrm>
            <a:off x="4923213" y="2681807"/>
            <a:ext cx="4050680" cy="461665"/>
          </a:xfrm>
          <a:prstGeom prst="rect">
            <a:avLst/>
          </a:prstGeom>
          <a:noFill/>
        </p:spPr>
        <p:txBody>
          <a:bodyPr wrap="square" rtlCol="0">
            <a:spAutoFit/>
          </a:bodyPr>
          <a:lstStyle/>
          <a:p>
            <a:r>
              <a:rPr kumimoji="1" lang="ja-JP" altLang="en-US" sz="1200" dirty="0"/>
              <a:t>ビーム調整のプロセスに</a:t>
            </a:r>
            <a:r>
              <a:rPr kumimoji="1" lang="en-US" altLang="ja-JP" sz="1200" dirty="0" err="1"/>
              <a:t>wakefield</a:t>
            </a:r>
            <a:r>
              <a:rPr kumimoji="1" lang="en-US" altLang="ja-JP" sz="1200" dirty="0"/>
              <a:t> knob</a:t>
            </a:r>
            <a:r>
              <a:rPr kumimoji="1" lang="ja-JP" altLang="en-US" sz="1200" dirty="0"/>
              <a:t>を加えることでビーム強度依存性の効果は低減できることがわかった。</a:t>
            </a:r>
          </a:p>
        </p:txBody>
      </p:sp>
      <p:pic>
        <p:nvPicPr>
          <p:cNvPr id="13" name="図 12">
            <a:extLst>
              <a:ext uri="{FF2B5EF4-FFF2-40B4-BE49-F238E27FC236}">
                <a16:creationId xmlns:a16="http://schemas.microsoft.com/office/drawing/2014/main" id="{B41B9B66-30AD-4112-A3A5-FAD435296C55}"/>
              </a:ext>
            </a:extLst>
          </p:cNvPr>
          <p:cNvPicPr>
            <a:picLocks noChangeAspect="1"/>
          </p:cNvPicPr>
          <p:nvPr/>
        </p:nvPicPr>
        <p:blipFill>
          <a:blip r:embed="rId11"/>
          <a:stretch>
            <a:fillRect/>
          </a:stretch>
        </p:blipFill>
        <p:spPr>
          <a:xfrm>
            <a:off x="7090500" y="5345228"/>
            <a:ext cx="1706880" cy="518160"/>
          </a:xfrm>
          <a:prstGeom prst="rect">
            <a:avLst/>
          </a:prstGeom>
        </p:spPr>
      </p:pic>
      <p:pic>
        <p:nvPicPr>
          <p:cNvPr id="23" name="図 22" descr="グラフ, 折れ線グラフ&#10;&#10;自動的に生成された説明">
            <a:extLst>
              <a:ext uri="{FF2B5EF4-FFF2-40B4-BE49-F238E27FC236}">
                <a16:creationId xmlns:a16="http://schemas.microsoft.com/office/drawing/2014/main" id="{58508C2B-0990-423F-A534-BBE0506AAB24}"/>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662553" y="4619091"/>
            <a:ext cx="2286000" cy="1428750"/>
          </a:xfrm>
          <a:prstGeom prst="rect">
            <a:avLst/>
          </a:prstGeom>
        </p:spPr>
      </p:pic>
      <p:sp>
        <p:nvSpPr>
          <p:cNvPr id="26" name="テキスト ボックス 25">
            <a:extLst>
              <a:ext uri="{FF2B5EF4-FFF2-40B4-BE49-F238E27FC236}">
                <a16:creationId xmlns:a16="http://schemas.microsoft.com/office/drawing/2014/main" id="{6F396034-9A8A-45B7-95F0-F7B73F519BC0}"/>
              </a:ext>
            </a:extLst>
          </p:cNvPr>
          <p:cNvSpPr txBox="1"/>
          <p:nvPr/>
        </p:nvSpPr>
        <p:spPr>
          <a:xfrm>
            <a:off x="4923213" y="6111140"/>
            <a:ext cx="3801537" cy="461665"/>
          </a:xfrm>
          <a:prstGeom prst="rect">
            <a:avLst/>
          </a:prstGeom>
          <a:noFill/>
        </p:spPr>
        <p:txBody>
          <a:bodyPr wrap="square" rtlCol="0">
            <a:spAutoFit/>
          </a:bodyPr>
          <a:lstStyle/>
          <a:p>
            <a:r>
              <a:rPr kumimoji="1" lang="en-US" altLang="ja-JP" sz="1200" dirty="0">
                <a:solidFill>
                  <a:srgbClr val="FF0000"/>
                </a:solidFill>
              </a:rPr>
              <a:t>ILC</a:t>
            </a:r>
            <a:r>
              <a:rPr kumimoji="1" lang="ja-JP" altLang="en-US" sz="1200" dirty="0">
                <a:solidFill>
                  <a:srgbClr val="FF0000"/>
                </a:solidFill>
              </a:rPr>
              <a:t>での</a:t>
            </a:r>
            <a:r>
              <a:rPr kumimoji="1" lang="en-US" altLang="ja-JP" sz="1200" dirty="0" err="1">
                <a:solidFill>
                  <a:srgbClr val="FF0000"/>
                </a:solidFill>
              </a:rPr>
              <a:t>wakefield</a:t>
            </a:r>
            <a:r>
              <a:rPr kumimoji="1" lang="ja-JP" altLang="en-US" sz="1200" dirty="0">
                <a:solidFill>
                  <a:srgbClr val="FF0000"/>
                </a:solidFill>
              </a:rPr>
              <a:t>源の最適化で、更に影響を低減可能</a:t>
            </a:r>
            <a:endParaRPr kumimoji="1" lang="en-US" altLang="ja-JP" sz="1200" dirty="0">
              <a:solidFill>
                <a:srgbClr val="FF0000"/>
              </a:solidFill>
            </a:endParaRPr>
          </a:p>
          <a:p>
            <a:r>
              <a:rPr kumimoji="1" lang="ja-JP" altLang="en-US" sz="1200" dirty="0">
                <a:solidFill>
                  <a:srgbClr val="FF0000"/>
                </a:solidFill>
              </a:rPr>
              <a:t>（フィードバックの要求値を低減）</a:t>
            </a:r>
          </a:p>
        </p:txBody>
      </p:sp>
      <p:pic>
        <p:nvPicPr>
          <p:cNvPr id="44" name="図 43" descr="グラフ, 折れ線グラフ&#10;&#10;自動的に生成された説明">
            <a:extLst>
              <a:ext uri="{FF2B5EF4-FFF2-40B4-BE49-F238E27FC236}">
                <a16:creationId xmlns:a16="http://schemas.microsoft.com/office/drawing/2014/main" id="{07987C3F-5FBC-4305-A2E4-3014F6ECDB70}"/>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747956" y="1228972"/>
            <a:ext cx="1828800" cy="1371600"/>
          </a:xfrm>
          <a:prstGeom prst="rect">
            <a:avLst/>
          </a:prstGeom>
        </p:spPr>
      </p:pic>
    </p:spTree>
    <p:extLst>
      <p:ext uri="{BB962C8B-B14F-4D97-AF65-F5344CB8AC3E}">
        <p14:creationId xmlns:p14="http://schemas.microsoft.com/office/powerpoint/2010/main" val="17123498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1293;p176">
            <a:extLst>
              <a:ext uri="{FF2B5EF4-FFF2-40B4-BE49-F238E27FC236}">
                <a16:creationId xmlns:a16="http://schemas.microsoft.com/office/drawing/2014/main" id="{5FF5A88B-A2E1-4DB8-9AA3-E209910F6F07}"/>
              </a:ext>
            </a:extLst>
          </p:cNvPr>
          <p:cNvSpPr txBox="1"/>
          <p:nvPr/>
        </p:nvSpPr>
        <p:spPr>
          <a:xfrm>
            <a:off x="261520" y="638030"/>
            <a:ext cx="8620959" cy="1003202"/>
          </a:xfrm>
          <a:prstGeom prst="rect">
            <a:avLst/>
          </a:prstGeom>
          <a:noFill/>
          <a:ln w="38100" cap="flat" cmpd="sng">
            <a:solidFill>
              <a:srgbClr val="00A8D0"/>
            </a:solidFill>
            <a:prstDash val="solid"/>
            <a:round/>
            <a:headEnd type="none" w="sm" len="sm"/>
            <a:tailEnd type="none" w="sm" len="sm"/>
          </a:ln>
        </p:spPr>
        <p:txBody>
          <a:bodyPr spcFirstLastPara="1" wrap="square" lIns="79125" tIns="39550" rIns="79125" bIns="39550" anchor="t" anchorCtr="0">
            <a:spAutoFit/>
          </a:bodyPr>
          <a:lstStyle/>
          <a:p>
            <a:pPr lvl="0">
              <a:spcBef>
                <a:spcPts val="600"/>
              </a:spcBef>
              <a:buSzPts val="2000"/>
            </a:pPr>
            <a:r>
              <a:rPr lang="ja-JP" altLang="en-US" sz="1800" b="1" dirty="0">
                <a:solidFill>
                  <a:schemeClr val="tx1"/>
                </a:solidFill>
                <a:latin typeface="游ゴシック Medium" panose="020B0500000000000000" pitchFamily="50" charset="-128"/>
                <a:ea typeface="游ゴシック Medium" panose="020B0500000000000000" pitchFamily="50" charset="-128"/>
              </a:rPr>
              <a:t>有識者会議</a:t>
            </a:r>
            <a:r>
              <a:rPr lang="ja-JP" altLang="en-US" b="1" dirty="0">
                <a:latin typeface="游ゴシック Medium" panose="020B0500000000000000" pitchFamily="50" charset="-128"/>
                <a:ea typeface="游ゴシック Medium" panose="020B0500000000000000" pitchFamily="50" charset="-128"/>
              </a:rPr>
              <a:t>・学術会議</a:t>
            </a:r>
            <a:r>
              <a:rPr lang="ja-JP" altLang="en-US" sz="1800" b="1" dirty="0">
                <a:solidFill>
                  <a:schemeClr val="tx1"/>
                </a:solidFill>
                <a:latin typeface="游ゴシック Medium" panose="020B0500000000000000" pitchFamily="50" charset="-128"/>
                <a:ea typeface="游ゴシック Medium" panose="020B0500000000000000" pitchFamily="50" charset="-128"/>
              </a:rPr>
              <a:t>の指摘</a:t>
            </a:r>
            <a:endParaRPr lang="en-US" altLang="ja-JP" sz="1800" b="1" dirty="0">
              <a:solidFill>
                <a:schemeClr val="tx1"/>
              </a:solidFill>
              <a:latin typeface="游ゴシック Medium" panose="020B0500000000000000" pitchFamily="50" charset="-128"/>
              <a:ea typeface="游ゴシック Medium" panose="020B0500000000000000" pitchFamily="50" charset="-128"/>
            </a:endParaRPr>
          </a:p>
          <a:p>
            <a:pPr marL="285750" lvl="0" indent="-285750">
              <a:spcBef>
                <a:spcPts val="600"/>
              </a:spcBef>
              <a:buSzPts val="2000"/>
              <a:buFont typeface="Wingdings" panose="05000000000000000000" pitchFamily="2" charset="2"/>
              <a:buChar char="l"/>
            </a:pPr>
            <a:r>
              <a:rPr lang="en-US" altLang="ja-JP" sz="1600" dirty="0" err="1">
                <a:solidFill>
                  <a:schemeClr val="tx1"/>
                </a:solidFill>
                <a:latin typeface="游ゴシック Medium" panose="020B0500000000000000" pitchFamily="50" charset="-128"/>
                <a:ea typeface="游ゴシック Medium" panose="020B0500000000000000" pitchFamily="50" charset="-128"/>
              </a:rPr>
              <a:t>ビームダンプや陽電子源、電子源、ビーム制御、ダンピングリングの入出射システム等についてはいまだ課題が多い</a:t>
            </a:r>
            <a:r>
              <a:rPr lang="en-US" altLang="ja-JP" sz="1600" dirty="0">
                <a:solidFill>
                  <a:schemeClr val="tx1"/>
                </a:solidFill>
                <a:latin typeface="游ゴシック Medium" panose="020B0500000000000000" pitchFamily="50" charset="-128"/>
                <a:ea typeface="游ゴシック Medium" panose="020B0500000000000000" pitchFamily="50" charset="-128"/>
              </a:rPr>
              <a:t>。</a:t>
            </a:r>
            <a:r>
              <a:rPr lang="ja-JP" altLang="en-US" sz="1600" dirty="0">
                <a:solidFill>
                  <a:schemeClr val="tx1"/>
                </a:solidFill>
                <a:latin typeface="游ゴシック Medium" panose="020B0500000000000000" pitchFamily="50" charset="-128"/>
                <a:ea typeface="游ゴシック Medium" panose="020B0500000000000000" pitchFamily="50" charset="-128"/>
              </a:rPr>
              <a:t>（有識者会議 </a:t>
            </a:r>
            <a:r>
              <a:rPr lang="en-US" altLang="ja-JP" sz="1600" dirty="0">
                <a:solidFill>
                  <a:schemeClr val="tx1"/>
                </a:solidFill>
                <a:latin typeface="游ゴシック Medium" panose="020B0500000000000000" pitchFamily="50" charset="-128"/>
                <a:ea typeface="游ゴシック Medium" panose="020B0500000000000000" pitchFamily="50" charset="-128"/>
              </a:rPr>
              <a:t>p.5,12)</a:t>
            </a:r>
          </a:p>
        </p:txBody>
      </p:sp>
      <p:sp>
        <p:nvSpPr>
          <p:cNvPr id="8" name="Google Shape;1293;p176">
            <a:extLst>
              <a:ext uri="{FF2B5EF4-FFF2-40B4-BE49-F238E27FC236}">
                <a16:creationId xmlns:a16="http://schemas.microsoft.com/office/drawing/2014/main" id="{F3C45950-FAC1-3E41-B735-18FFA9E2A29E}"/>
              </a:ext>
            </a:extLst>
          </p:cNvPr>
          <p:cNvSpPr txBox="1"/>
          <p:nvPr/>
        </p:nvSpPr>
        <p:spPr>
          <a:xfrm>
            <a:off x="261518" y="1834480"/>
            <a:ext cx="8620959" cy="4911964"/>
          </a:xfrm>
          <a:prstGeom prst="rect">
            <a:avLst/>
          </a:prstGeom>
          <a:noFill/>
          <a:ln w="38100" cap="flat" cmpd="sng">
            <a:solidFill>
              <a:srgbClr val="00A8D0"/>
            </a:solidFill>
            <a:prstDash val="solid"/>
            <a:round/>
            <a:headEnd type="none" w="sm" len="sm"/>
            <a:tailEnd type="none" w="sm" len="sm"/>
          </a:ln>
        </p:spPr>
        <p:txBody>
          <a:bodyPr spcFirstLastPara="1" wrap="square" lIns="79125" tIns="39550" rIns="79125" bIns="39550" anchor="t" anchorCtr="0">
            <a:spAutoFit/>
          </a:bodyPr>
          <a:lstStyle/>
          <a:p>
            <a:pPr lvl="0">
              <a:spcBef>
                <a:spcPts val="600"/>
              </a:spcBef>
              <a:buSzPts val="2000"/>
            </a:pPr>
            <a:r>
              <a:rPr lang="en-US" altLang="ja-JP" b="1" dirty="0">
                <a:latin typeface="Yu Gothic" panose="020B0400000000000000" pitchFamily="34" charset="-128"/>
                <a:ea typeface="Yu Gothic" panose="020B0400000000000000" pitchFamily="34" charset="-128"/>
              </a:rPr>
              <a:t>2018</a:t>
            </a:r>
            <a:r>
              <a:rPr lang="ja-JP" altLang="en-US" b="1" dirty="0">
                <a:latin typeface="Yu Gothic" panose="020B0400000000000000" pitchFamily="34" charset="-128"/>
                <a:ea typeface="Yu Gothic" panose="020B0400000000000000" pitchFamily="34" charset="-128"/>
              </a:rPr>
              <a:t>年以降の取り組み</a:t>
            </a:r>
            <a:endParaRPr lang="en-US" altLang="ja-JP" sz="1800" b="1" dirty="0">
              <a:solidFill>
                <a:schemeClr val="tx1"/>
              </a:solidFill>
              <a:latin typeface="Yu Gothic" panose="020B0400000000000000" pitchFamily="34" charset="-128"/>
              <a:ea typeface="Yu Gothic" panose="020B0400000000000000" pitchFamily="34" charset="-128"/>
            </a:endParaRPr>
          </a:p>
          <a:p>
            <a:pPr marL="285750" indent="-285750">
              <a:spcBef>
                <a:spcPts val="600"/>
              </a:spcBef>
              <a:buSzPts val="2000"/>
              <a:buFont typeface="Arial" panose="020B0604020202020204" pitchFamily="34" charset="0"/>
              <a:buChar char="•"/>
            </a:pPr>
            <a:r>
              <a:rPr lang="en-US" altLang="ja-JP" sz="1400" dirty="0">
                <a:latin typeface="游ゴシック Medium" panose="020B0500000000000000" pitchFamily="50" charset="-128"/>
                <a:ea typeface="游ゴシック Medium" panose="020B0500000000000000" pitchFamily="50" charset="-128"/>
              </a:rPr>
              <a:t>KEK</a:t>
            </a:r>
            <a:r>
              <a:rPr lang="ja-JP" altLang="en-US" sz="1400" dirty="0">
                <a:latin typeface="游ゴシック Medium" panose="020B0500000000000000" pitchFamily="50" charset="-128"/>
                <a:ea typeface="游ゴシック Medium" panose="020B0500000000000000" pitchFamily="50" charset="-128"/>
              </a:rPr>
              <a:t>のATFにおいて、</a:t>
            </a:r>
            <a:r>
              <a:rPr lang="en-US" altLang="ja-JP" sz="1400" dirty="0">
                <a:latin typeface="游ゴシック Medium" panose="020B0500000000000000" pitchFamily="50" charset="-128"/>
                <a:ea typeface="游ゴシック Medium" panose="020B0500000000000000" pitchFamily="50" charset="-128"/>
              </a:rPr>
              <a:t>ILC</a:t>
            </a:r>
            <a:r>
              <a:rPr lang="ja-JP" altLang="en-US" sz="1400" dirty="0">
                <a:latin typeface="游ゴシック Medium" panose="020B0500000000000000" pitchFamily="50" charset="-128"/>
                <a:ea typeface="游ゴシック Medium" panose="020B0500000000000000" pitchFamily="50" charset="-128"/>
              </a:rPr>
              <a:t>ダンピングリングの入出射システムの高速キッカーシステムの原理実証試験が行われ、設置場所の制約により</a:t>
            </a:r>
            <a:r>
              <a:rPr kumimoji="1" lang="ja-JP" altLang="en-US" sz="1400" dirty="0"/>
              <a:t>ビームとのタイミング制御を含めた入出射システムとしてのビームキックの長期安定性試験は出来ていないが、</a:t>
            </a:r>
            <a:r>
              <a:rPr lang="en-US" altLang="ja-JP" sz="1400" dirty="0">
                <a:latin typeface="游ゴシック Medium" panose="020B0500000000000000" pitchFamily="50" charset="-128"/>
                <a:ea typeface="游ゴシック Medium" panose="020B0500000000000000" pitchFamily="50" charset="-128"/>
              </a:rPr>
              <a:t>ILC</a:t>
            </a:r>
            <a:r>
              <a:rPr lang="ja-JP" altLang="en-US" sz="1400" dirty="0">
                <a:latin typeface="游ゴシック Medium" panose="020B0500000000000000" pitchFamily="50" charset="-128"/>
                <a:ea typeface="游ゴシック Medium" panose="020B0500000000000000" pitchFamily="50" charset="-128"/>
              </a:rPr>
              <a:t>ダンピングリングで使用予定の高速キッカーシステムを使った</a:t>
            </a:r>
            <a:r>
              <a:rPr kumimoji="1" lang="ja-JP" altLang="en-US" sz="1400" dirty="0"/>
              <a:t>入出射システムの</a:t>
            </a:r>
            <a:r>
              <a:rPr lang="ja-JP" altLang="en-US" sz="1400" dirty="0">
                <a:latin typeface="游ゴシック Medium" panose="020B0500000000000000" pitchFamily="50" charset="-128"/>
                <a:ea typeface="游ゴシック Medium" panose="020B0500000000000000" pitchFamily="50" charset="-128"/>
              </a:rPr>
              <a:t>原理実証ができた（</a:t>
            </a:r>
            <a:r>
              <a:rPr lang="en-US" altLang="ja-JP" sz="1400" dirty="0">
                <a:latin typeface="游ゴシック Medium" panose="020B0500000000000000" pitchFamily="50" charset="-128"/>
                <a:ea typeface="游ゴシック Medium" panose="020B0500000000000000" pitchFamily="50" charset="-128"/>
              </a:rPr>
              <a:t>2018</a:t>
            </a:r>
            <a:r>
              <a:rPr lang="ja-JP" altLang="en-US" sz="1400" dirty="0">
                <a:latin typeface="游ゴシック Medium" panose="020B0500000000000000" pitchFamily="50" charset="-128"/>
                <a:ea typeface="游ゴシック Medium" panose="020B0500000000000000" pitchFamily="50" charset="-128"/>
              </a:rPr>
              <a:t>以前の成果）。</a:t>
            </a:r>
            <a:endParaRPr lang="en-US" altLang="ja-JP" sz="1400" dirty="0">
              <a:latin typeface="游ゴシック Medium" panose="020B0500000000000000" pitchFamily="50" charset="-128"/>
              <a:ea typeface="游ゴシック Medium" panose="020B0500000000000000" pitchFamily="50" charset="-128"/>
            </a:endParaRPr>
          </a:p>
          <a:p>
            <a:pPr marL="285750" indent="-285750">
              <a:spcBef>
                <a:spcPts val="600"/>
              </a:spcBef>
              <a:buSzPts val="2000"/>
              <a:buFont typeface="Arial" panose="020B0604020202020204" pitchFamily="34" charset="0"/>
              <a:buChar char="•"/>
            </a:pPr>
            <a:r>
              <a:rPr lang="ja-JP" altLang="en-US" sz="1400" dirty="0">
                <a:latin typeface="游ゴシック Medium" panose="020B0500000000000000" pitchFamily="50" charset="-128"/>
                <a:ea typeface="游ゴシック Medium" panose="020B0500000000000000" pitchFamily="50" charset="-128"/>
              </a:rPr>
              <a:t>海外に目を向けると</a:t>
            </a:r>
            <a:r>
              <a:rPr lang="en-US" altLang="ja-JP" sz="1400" dirty="0">
                <a:latin typeface="游ゴシック Medium" panose="020B0500000000000000" pitchFamily="50" charset="-128"/>
                <a:ea typeface="游ゴシック Medium" panose="020B0500000000000000" pitchFamily="50" charset="-128"/>
              </a:rPr>
              <a:t>CERN</a:t>
            </a:r>
            <a:r>
              <a:rPr lang="ja-JP" altLang="en-US" sz="1400" dirty="0">
                <a:latin typeface="游ゴシック Medium" panose="020B0500000000000000" pitchFamily="50" charset="-128"/>
                <a:ea typeface="游ゴシック Medium" panose="020B0500000000000000" pitchFamily="50" charset="-128"/>
              </a:rPr>
              <a:t>では</a:t>
            </a:r>
            <a:r>
              <a:rPr lang="en-US" altLang="ja-JP" sz="1400" dirty="0">
                <a:latin typeface="游ゴシック Medium" panose="020B0500000000000000" pitchFamily="50" charset="-128"/>
                <a:ea typeface="游ゴシック Medium" panose="020B0500000000000000" pitchFamily="50" charset="-128"/>
              </a:rPr>
              <a:t>CLIC</a:t>
            </a:r>
            <a:r>
              <a:rPr lang="ja-JP" altLang="en-US" sz="1400" dirty="0">
                <a:latin typeface="游ゴシック Medium" panose="020B0500000000000000" pitchFamily="50" charset="-128"/>
                <a:ea typeface="游ゴシック Medium" panose="020B0500000000000000" pitchFamily="50" charset="-128"/>
              </a:rPr>
              <a:t>のために高速で立ち上がるキッカーシステムの開発が進められているなど高速キッカーへの要求や関心が高まっている。これらの技術を</a:t>
            </a:r>
            <a:r>
              <a:rPr lang="en-US" altLang="ja-JP" sz="1400" dirty="0">
                <a:latin typeface="游ゴシック Medium" panose="020B0500000000000000" pitchFamily="50" charset="-128"/>
                <a:ea typeface="游ゴシック Medium" panose="020B0500000000000000" pitchFamily="50" charset="-128"/>
              </a:rPr>
              <a:t>ILC</a:t>
            </a:r>
            <a:r>
              <a:rPr lang="ja-JP" altLang="en-US" sz="1400" dirty="0">
                <a:latin typeface="游ゴシック Medium" panose="020B0500000000000000" pitchFamily="50" charset="-128"/>
                <a:ea typeface="游ゴシック Medium" panose="020B0500000000000000" pitchFamily="50" charset="-128"/>
              </a:rPr>
              <a:t>に活用することで、</a:t>
            </a:r>
            <a:r>
              <a:rPr lang="en-US" altLang="ja-JP" sz="1400" dirty="0">
                <a:latin typeface="游ゴシック Medium" panose="020B0500000000000000" pitchFamily="50" charset="-128"/>
                <a:ea typeface="游ゴシック Medium" panose="020B0500000000000000" pitchFamily="50" charset="-128"/>
              </a:rPr>
              <a:t>ATF</a:t>
            </a:r>
            <a:r>
              <a:rPr lang="ja-JP" altLang="en-US" sz="1400" dirty="0">
                <a:latin typeface="游ゴシック Medium" panose="020B0500000000000000" pitchFamily="50" charset="-128"/>
                <a:ea typeface="游ゴシック Medium" panose="020B0500000000000000" pitchFamily="50" charset="-128"/>
              </a:rPr>
              <a:t>で実証実験が行われたキッカーシステムより少ない台数のキッカーで</a:t>
            </a:r>
            <a:r>
              <a:rPr lang="en-US" altLang="ja-JP" sz="1400" dirty="0">
                <a:latin typeface="游ゴシック Medium" panose="020B0500000000000000" pitchFamily="50" charset="-128"/>
                <a:ea typeface="游ゴシック Medium" panose="020B0500000000000000" pitchFamily="50" charset="-128"/>
              </a:rPr>
              <a:t>ILC</a:t>
            </a:r>
            <a:r>
              <a:rPr lang="ja-JP" altLang="en-US" sz="1400" dirty="0">
                <a:latin typeface="游ゴシック Medium" panose="020B0500000000000000" pitchFamily="50" charset="-128"/>
                <a:ea typeface="游ゴシック Medium" panose="020B0500000000000000" pitchFamily="50" charset="-128"/>
              </a:rPr>
              <a:t>ダンピングリングへの入出射が可能になるとの提案がなされている。</a:t>
            </a:r>
            <a:endParaRPr lang="en-US" altLang="ja-JP" sz="1400" dirty="0">
              <a:latin typeface="游ゴシック Medium" panose="020B0500000000000000" pitchFamily="50" charset="-128"/>
              <a:ea typeface="游ゴシック Medium" panose="020B0500000000000000" pitchFamily="50" charset="-128"/>
            </a:endParaRPr>
          </a:p>
          <a:p>
            <a:pPr marL="285750" indent="-285750">
              <a:spcBef>
                <a:spcPts val="600"/>
              </a:spcBef>
              <a:buSzPts val="2000"/>
              <a:buFont typeface="Arial" panose="020B0604020202020204" pitchFamily="34" charset="0"/>
              <a:buChar char="•"/>
            </a:pPr>
            <a:r>
              <a:rPr lang="en-US" altLang="ja-JP" sz="1400" dirty="0">
                <a:latin typeface="游ゴシック Medium" panose="020B0500000000000000" pitchFamily="50" charset="-128"/>
                <a:ea typeface="游ゴシック Medium" panose="020B0500000000000000" pitchFamily="50" charset="-128"/>
              </a:rPr>
              <a:t>2019年10月にKEK</a:t>
            </a:r>
            <a:r>
              <a:rPr lang="ja-JP" altLang="en-US" sz="1400" dirty="0">
                <a:latin typeface="游ゴシック Medium" panose="020B0500000000000000" pitchFamily="50" charset="-128"/>
                <a:ea typeface="游ゴシック Medium" panose="020B0500000000000000" pitchFamily="50" charset="-128"/>
              </a:rPr>
              <a:t>の国際</a:t>
            </a:r>
            <a:r>
              <a:rPr lang="en-US" altLang="ja-JP" sz="1400" dirty="0">
                <a:latin typeface="游ゴシック Medium" panose="020B0500000000000000" pitchFamily="50" charset="-128"/>
                <a:ea typeface="游ゴシック Medium" panose="020B0500000000000000" pitchFamily="50" charset="-128"/>
              </a:rPr>
              <a:t>WG</a:t>
            </a:r>
            <a:r>
              <a:rPr lang="ja-JP" altLang="en-US" sz="1400" dirty="0">
                <a:latin typeface="游ゴシック Medium" panose="020B0500000000000000" pitchFamily="50" charset="-128"/>
                <a:ea typeface="游ゴシック Medium" panose="020B0500000000000000" pitchFamily="50" charset="-128"/>
              </a:rPr>
              <a:t>により高速キッカーシステムの長期安定性試験への対応が議論された。そこで</a:t>
            </a:r>
            <a:r>
              <a:rPr lang="en-US" altLang="ja-JP" sz="1400" dirty="0">
                <a:latin typeface="游ゴシック Medium" panose="020B0500000000000000" pitchFamily="50" charset="-128"/>
                <a:ea typeface="游ゴシック Medium" panose="020B0500000000000000" pitchFamily="50" charset="-128"/>
              </a:rPr>
              <a:t> ILC</a:t>
            </a:r>
            <a:r>
              <a:rPr lang="ja-JP" altLang="en-US" sz="1400" dirty="0">
                <a:latin typeface="游ゴシック Medium" panose="020B0500000000000000" pitchFamily="50" charset="-128"/>
                <a:ea typeface="游ゴシック Medium" panose="020B0500000000000000" pitchFamily="50" charset="-128"/>
              </a:rPr>
              <a:t>ダンピングリングの入出射システムの高度化を包括的に進めるための取り組みと国際協力の候補となる国が報告書に記載されている。</a:t>
            </a:r>
            <a:endParaRPr lang="en-US" altLang="ja-JP" sz="1400" dirty="0">
              <a:latin typeface="游ゴシック Medium" panose="020B0500000000000000" pitchFamily="50" charset="-128"/>
              <a:ea typeface="游ゴシック Medium" panose="020B0500000000000000" pitchFamily="50" charset="-128"/>
            </a:endParaRPr>
          </a:p>
          <a:p>
            <a:pPr marL="285750" indent="-285750">
              <a:spcBef>
                <a:spcPts val="600"/>
              </a:spcBef>
              <a:buSzPts val="2000"/>
              <a:buFont typeface="Arial" panose="020B0604020202020204" pitchFamily="34" charset="0"/>
              <a:buChar char="•"/>
            </a:pPr>
            <a:r>
              <a:rPr lang="ja-JP" altLang="en-US" sz="1400" dirty="0">
                <a:latin typeface="游ゴシック Medium" panose="020B0500000000000000" pitchFamily="50" charset="-128"/>
                <a:ea typeface="游ゴシック Medium" panose="020B0500000000000000" pitchFamily="50" charset="-128"/>
              </a:rPr>
              <a:t>その国際</a:t>
            </a:r>
            <a:r>
              <a:rPr lang="en-US" altLang="ja-JP" sz="1400" dirty="0">
                <a:latin typeface="游ゴシック Medium" panose="020B0500000000000000" pitchFamily="50" charset="-128"/>
                <a:ea typeface="游ゴシック Medium" panose="020B0500000000000000" pitchFamily="50" charset="-128"/>
              </a:rPr>
              <a:t>WG</a:t>
            </a:r>
            <a:r>
              <a:rPr lang="ja-JP" altLang="en-US" sz="1400" dirty="0">
                <a:latin typeface="游ゴシック Medium" panose="020B0500000000000000" pitchFamily="50" charset="-128"/>
                <a:ea typeface="游ゴシック Medium" panose="020B0500000000000000" pitchFamily="50" charset="-128"/>
              </a:rPr>
              <a:t>の提案を基に、現在</a:t>
            </a:r>
            <a:r>
              <a:rPr lang="en-US" altLang="ja-JP" sz="1400" dirty="0">
                <a:latin typeface="游ゴシック Medium" panose="020B0500000000000000" pitchFamily="50" charset="-128"/>
                <a:ea typeface="游ゴシック Medium" panose="020B0500000000000000" pitchFamily="50" charset="-128"/>
              </a:rPr>
              <a:t>IDT WG2</a:t>
            </a:r>
            <a:r>
              <a:rPr lang="ja-JP" altLang="en-US" sz="1400" dirty="0">
                <a:latin typeface="游ゴシック Medium" panose="020B0500000000000000" pitchFamily="50" charset="-128"/>
                <a:ea typeface="游ゴシック Medium" panose="020B0500000000000000" pitchFamily="50" charset="-128"/>
              </a:rPr>
              <a:t>で国際協力による</a:t>
            </a:r>
            <a:r>
              <a:rPr lang="en-US" altLang="ja-JP" sz="1400" dirty="0">
                <a:latin typeface="游ゴシック Medium" panose="020B0500000000000000" pitchFamily="50" charset="-128"/>
                <a:ea typeface="游ゴシック Medium" panose="020B0500000000000000" pitchFamily="50" charset="-128"/>
              </a:rPr>
              <a:t>ILC</a:t>
            </a:r>
            <a:r>
              <a:rPr lang="ja-JP" altLang="en-US" sz="1400" dirty="0">
                <a:latin typeface="游ゴシック Medium" panose="020B0500000000000000" pitchFamily="50" charset="-128"/>
                <a:ea typeface="游ゴシック Medium" panose="020B0500000000000000" pitchFamily="50" charset="-128"/>
              </a:rPr>
              <a:t>準備研究所期間における</a:t>
            </a:r>
            <a:r>
              <a:rPr lang="en-US" altLang="ja-JP" sz="1400" dirty="0">
                <a:latin typeface="游ゴシック Medium" panose="020B0500000000000000" pitchFamily="50" charset="-128"/>
                <a:ea typeface="游ゴシック Medium" panose="020B0500000000000000" pitchFamily="50" charset="-128"/>
              </a:rPr>
              <a:t>ATF</a:t>
            </a:r>
            <a:r>
              <a:rPr lang="ja-JP" altLang="en-US" sz="1400" dirty="0">
                <a:latin typeface="游ゴシック Medium" panose="020B0500000000000000" pitchFamily="50" charset="-128"/>
                <a:ea typeface="游ゴシック Medium" panose="020B0500000000000000" pitchFamily="50" charset="-128"/>
              </a:rPr>
              <a:t>キッカー試験ステーションでの高速キッカーを用いた入出射システムの最適化に伴う試験計画を立てている</a:t>
            </a:r>
            <a:r>
              <a:rPr lang="en-US" altLang="ja-JP" sz="1400" dirty="0">
                <a:latin typeface="游ゴシック Medium" panose="020B0500000000000000" pitchFamily="50" charset="-128"/>
                <a:ea typeface="游ゴシック Medium" panose="020B0500000000000000" pitchFamily="50" charset="-128"/>
              </a:rPr>
              <a:t>(WP14)</a:t>
            </a:r>
            <a:r>
              <a:rPr lang="ja-JP" altLang="en-US" sz="1400" dirty="0">
                <a:latin typeface="游ゴシック Medium" panose="020B0500000000000000" pitchFamily="50" charset="-128"/>
                <a:ea typeface="游ゴシック Medium" panose="020B0500000000000000" pitchFamily="50" charset="-128"/>
              </a:rPr>
              <a:t>。</a:t>
            </a:r>
            <a:endParaRPr lang="en-US" altLang="ja-JP" sz="1400" dirty="0">
              <a:latin typeface="游ゴシック Medium" panose="020B0500000000000000" pitchFamily="50" charset="-128"/>
              <a:ea typeface="游ゴシック Medium" panose="020B0500000000000000" pitchFamily="50" charset="-128"/>
            </a:endParaRPr>
          </a:p>
          <a:p>
            <a:pPr marL="285750" lvl="0" indent="-285750">
              <a:spcBef>
                <a:spcPts val="600"/>
              </a:spcBef>
              <a:buSzPts val="2000"/>
              <a:buFont typeface="Arial" panose="020B0604020202020204" pitchFamily="34" charset="0"/>
              <a:buChar char="•"/>
            </a:pPr>
            <a:r>
              <a:rPr lang="ja-JP" altLang="en-US" sz="1400" dirty="0">
                <a:latin typeface="游ゴシック Medium" panose="020B0500000000000000" pitchFamily="50" charset="-128"/>
                <a:ea typeface="游ゴシック Medium" panose="020B0500000000000000" pitchFamily="50" charset="-128"/>
              </a:rPr>
              <a:t>準備研究所期間には、</a:t>
            </a:r>
            <a:r>
              <a:rPr lang="en-US" altLang="ja-JP" sz="1400" dirty="0">
                <a:latin typeface="游ゴシック Medium" panose="020B0500000000000000" pitchFamily="50" charset="-128"/>
                <a:ea typeface="游ゴシック Medium" panose="020B0500000000000000" pitchFamily="50" charset="-128"/>
              </a:rPr>
              <a:t>ATF</a:t>
            </a:r>
            <a:r>
              <a:rPr lang="ja-JP" altLang="en-US" sz="1400" dirty="0">
                <a:latin typeface="游ゴシック Medium" panose="020B0500000000000000" pitchFamily="50" charset="-128"/>
                <a:ea typeface="游ゴシック Medium" panose="020B0500000000000000" pitchFamily="50" charset="-128"/>
              </a:rPr>
              <a:t>取り出しラインに高速キッカーによるビームキック試験が常時行える領域を構築する（国際協力によるビームラインの再構築）ことで、</a:t>
            </a:r>
            <a:r>
              <a:rPr lang="en-US" altLang="ja-JP" sz="1400" dirty="0">
                <a:latin typeface="游ゴシック Medium" panose="020B0500000000000000" pitchFamily="50" charset="-128"/>
                <a:ea typeface="游ゴシック Medium" panose="020B0500000000000000" pitchFamily="50" charset="-128"/>
              </a:rPr>
              <a:t>ILC</a:t>
            </a:r>
            <a:r>
              <a:rPr lang="ja-JP" altLang="en-US" sz="1400" dirty="0">
                <a:latin typeface="游ゴシック Medium" panose="020B0500000000000000" pitchFamily="50" charset="-128"/>
                <a:ea typeface="游ゴシック Medium" panose="020B0500000000000000" pitchFamily="50" charset="-128"/>
              </a:rPr>
              <a:t>の入出射システムとしてのビームキックの長期安定性試験を行うとともに、海外で開発が進められてきた新たなキッカー技術の</a:t>
            </a:r>
            <a:r>
              <a:rPr lang="en-US" altLang="ja-JP" sz="1400" dirty="0">
                <a:latin typeface="游ゴシック Medium" panose="020B0500000000000000" pitchFamily="50" charset="-128"/>
                <a:ea typeface="游ゴシック Medium" panose="020B0500000000000000" pitchFamily="50" charset="-128"/>
              </a:rPr>
              <a:t>ILC</a:t>
            </a:r>
            <a:r>
              <a:rPr lang="ja-JP" altLang="en-US" sz="1400" dirty="0">
                <a:latin typeface="游ゴシック Medium" panose="020B0500000000000000" pitchFamily="50" charset="-128"/>
                <a:ea typeface="游ゴシック Medium" panose="020B0500000000000000" pitchFamily="50" charset="-128"/>
              </a:rPr>
              <a:t>への適用可能性を調べることが可能になると考えており、これらを通して </a:t>
            </a:r>
            <a:r>
              <a:rPr lang="en-US" altLang="ja-JP" sz="1400" dirty="0">
                <a:latin typeface="游ゴシック Medium" panose="020B0500000000000000" pitchFamily="50" charset="-128"/>
                <a:ea typeface="游ゴシック Medium" panose="020B0500000000000000" pitchFamily="50" charset="-128"/>
              </a:rPr>
              <a:t>ILC </a:t>
            </a:r>
            <a:r>
              <a:rPr lang="ja-JP" altLang="en-US" sz="1400" dirty="0">
                <a:latin typeface="游ゴシック Medium" panose="020B0500000000000000" pitchFamily="50" charset="-128"/>
                <a:ea typeface="游ゴシック Medium" panose="020B0500000000000000" pitchFamily="50" charset="-128"/>
              </a:rPr>
              <a:t>ダンピングリングの入出射システムの高度化を包括的に進める。</a:t>
            </a:r>
            <a:endParaRPr lang="en-US" altLang="ja-JP" sz="1400" dirty="0">
              <a:latin typeface="游ゴシック Medium" panose="020B0500000000000000" pitchFamily="50" charset="-128"/>
              <a:ea typeface="游ゴシック Medium" panose="020B0500000000000000" pitchFamily="50" charset="-128"/>
            </a:endParaRPr>
          </a:p>
        </p:txBody>
      </p:sp>
      <p:sp>
        <p:nvSpPr>
          <p:cNvPr id="6" name="正方形/長方形 5">
            <a:extLst>
              <a:ext uri="{FF2B5EF4-FFF2-40B4-BE49-F238E27FC236}">
                <a16:creationId xmlns:a16="http://schemas.microsoft.com/office/drawing/2014/main" id="{CCB8BC28-6427-454D-9BC5-CE8093930D6D}"/>
              </a:ext>
            </a:extLst>
          </p:cNvPr>
          <p:cNvSpPr/>
          <p:nvPr/>
        </p:nvSpPr>
        <p:spPr>
          <a:xfrm>
            <a:off x="88648" y="0"/>
            <a:ext cx="8966701" cy="400110"/>
          </a:xfrm>
          <a:prstGeom prst="rect">
            <a:avLst/>
          </a:prstGeom>
        </p:spPr>
        <p:txBody>
          <a:bodyPr wrap="square">
            <a:spAutoFit/>
          </a:bodyPr>
          <a:lstStyle/>
          <a:p>
            <a:pPr marL="0" lvl="1">
              <a:spcBef>
                <a:spcPts val="600"/>
              </a:spcBef>
              <a:buSzPts val="1800"/>
            </a:pPr>
            <a:r>
              <a:rPr lang="en-US" altLang="ja-JP" sz="2000" b="1" dirty="0">
                <a:latin typeface="游ゴシック" panose="020B0400000000000000" pitchFamily="50" charset="-128"/>
                <a:ea typeface="游ゴシック" panose="020B0400000000000000" pitchFamily="50" charset="-128"/>
              </a:rPr>
              <a:t>3. </a:t>
            </a:r>
            <a:r>
              <a:rPr lang="ja-JP" altLang="en-US" sz="2000" b="1" dirty="0">
                <a:latin typeface="游ゴシック" panose="020B0400000000000000" pitchFamily="50" charset="-128"/>
                <a:ea typeface="游ゴシック" panose="020B0400000000000000" pitchFamily="50" charset="-128"/>
              </a:rPr>
              <a:t>技術的成立性の明確化   </a:t>
            </a:r>
            <a:r>
              <a:rPr lang="en-US" altLang="ja-JP" sz="2000" b="1" dirty="0">
                <a:latin typeface="游ゴシック" panose="020B0400000000000000" pitchFamily="50" charset="-128"/>
                <a:ea typeface="游ゴシック" panose="020B0400000000000000" pitchFamily="50" charset="-128"/>
              </a:rPr>
              <a:t>[1] ILC</a:t>
            </a:r>
            <a:r>
              <a:rPr lang="ja-JP" altLang="en-US" sz="2000" b="1" dirty="0">
                <a:latin typeface="游ゴシック" panose="020B0400000000000000" pitchFamily="50" charset="-128"/>
                <a:ea typeface="游ゴシック" panose="020B0400000000000000" pitchFamily="50" charset="-128"/>
              </a:rPr>
              <a:t>加速器等　（ダンピングリング）</a:t>
            </a:r>
            <a:endParaRPr lang="en-US" altLang="ja-JP" sz="2000" b="1" i="1" u="sng" dirty="0">
              <a:latin typeface="游ゴシック Medium" panose="020B0500000000000000" pitchFamily="50" charset="-128"/>
              <a:ea typeface="游ゴシック Medium" panose="020B0500000000000000" pitchFamily="50" charset="-128"/>
            </a:endParaRPr>
          </a:p>
        </p:txBody>
      </p:sp>
      <p:sp>
        <p:nvSpPr>
          <p:cNvPr id="7" name="スライド番号プレースホルダー 2">
            <a:extLst>
              <a:ext uri="{FF2B5EF4-FFF2-40B4-BE49-F238E27FC236}">
                <a16:creationId xmlns:a16="http://schemas.microsoft.com/office/drawing/2014/main" id="{F284FC9D-42BF-4F59-AB8E-F9C8BCF7D3DE}"/>
              </a:ext>
            </a:extLst>
          </p:cNvPr>
          <p:cNvSpPr>
            <a:spLocks noGrp="1"/>
          </p:cNvSpPr>
          <p:nvPr>
            <p:ph type="sldNum" sz="quarter" idx="12"/>
          </p:nvPr>
        </p:nvSpPr>
        <p:spPr>
          <a:xfrm>
            <a:off x="7086600" y="6492875"/>
            <a:ext cx="2057400" cy="365125"/>
          </a:xfrm>
        </p:spPr>
        <p:txBody>
          <a:bodyPr/>
          <a:lstStyle/>
          <a:p>
            <a:fld id="{D2D8002D-B5B0-4BAC-B1F6-782DDCCE6D9C}" type="slidenum">
              <a:rPr kumimoji="1" lang="ja-JP" altLang="en-US" smtClean="0"/>
              <a:pPr/>
              <a:t>2</a:t>
            </a:fld>
            <a:endParaRPr kumimoji="1" lang="ja-JP" altLang="en-US"/>
          </a:p>
        </p:txBody>
      </p:sp>
    </p:spTree>
    <p:extLst>
      <p:ext uri="{BB962C8B-B14F-4D97-AF65-F5344CB8AC3E}">
        <p14:creationId xmlns:p14="http://schemas.microsoft.com/office/powerpoint/2010/main" val="38644355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CC320E6B-EA03-4B04-AE4A-D1D7F6A05E57}"/>
              </a:ext>
            </a:extLst>
          </p:cNvPr>
          <p:cNvPicPr>
            <a:picLocks noChangeAspect="1"/>
          </p:cNvPicPr>
          <p:nvPr/>
        </p:nvPicPr>
        <p:blipFill>
          <a:blip r:embed="rId2"/>
          <a:stretch>
            <a:fillRect/>
          </a:stretch>
        </p:blipFill>
        <p:spPr>
          <a:xfrm>
            <a:off x="204073" y="1042919"/>
            <a:ext cx="8735854" cy="2015966"/>
          </a:xfrm>
          <a:prstGeom prst="rect">
            <a:avLst/>
          </a:prstGeom>
        </p:spPr>
      </p:pic>
      <p:sp>
        <p:nvSpPr>
          <p:cNvPr id="6" name="テキスト ボックス 5">
            <a:extLst>
              <a:ext uri="{FF2B5EF4-FFF2-40B4-BE49-F238E27FC236}">
                <a16:creationId xmlns:a16="http://schemas.microsoft.com/office/drawing/2014/main" id="{B6E99FCB-52A1-4DF9-9978-469373720D47}"/>
              </a:ext>
            </a:extLst>
          </p:cNvPr>
          <p:cNvSpPr txBox="1"/>
          <p:nvPr/>
        </p:nvSpPr>
        <p:spPr>
          <a:xfrm>
            <a:off x="3287486" y="239486"/>
            <a:ext cx="2291012" cy="523220"/>
          </a:xfrm>
          <a:prstGeom prst="rect">
            <a:avLst/>
          </a:prstGeom>
          <a:noFill/>
        </p:spPr>
        <p:txBody>
          <a:bodyPr wrap="none" rtlCol="0">
            <a:spAutoFit/>
          </a:bodyPr>
          <a:lstStyle/>
          <a:p>
            <a:r>
              <a:rPr kumimoji="1" lang="en-US" altLang="ja-JP" sz="2800" b="1" i="1" dirty="0"/>
              <a:t>Damping</a:t>
            </a:r>
            <a:r>
              <a:rPr kumimoji="1" lang="ja-JP" altLang="en-US" sz="2800" b="1" i="1" dirty="0"/>
              <a:t> </a:t>
            </a:r>
            <a:r>
              <a:rPr kumimoji="1" lang="en-US" altLang="ja-JP" sz="2800" b="1" i="1" dirty="0"/>
              <a:t>Ring</a:t>
            </a:r>
            <a:endParaRPr kumimoji="1" lang="ja-JP" altLang="en-US" sz="2800" b="1" i="1" dirty="0"/>
          </a:p>
        </p:txBody>
      </p:sp>
      <p:cxnSp>
        <p:nvCxnSpPr>
          <p:cNvPr id="9" name="直線コネクタ 8">
            <a:extLst>
              <a:ext uri="{FF2B5EF4-FFF2-40B4-BE49-F238E27FC236}">
                <a16:creationId xmlns:a16="http://schemas.microsoft.com/office/drawing/2014/main" id="{F0E6E504-1485-4652-87F6-DB94DC25F655}"/>
              </a:ext>
            </a:extLst>
          </p:cNvPr>
          <p:cNvCxnSpPr>
            <a:cxnSpLocks/>
          </p:cNvCxnSpPr>
          <p:nvPr/>
        </p:nvCxnSpPr>
        <p:spPr>
          <a:xfrm>
            <a:off x="6457950" y="2612571"/>
            <a:ext cx="2196193"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直線コネクタ 10">
            <a:extLst>
              <a:ext uri="{FF2B5EF4-FFF2-40B4-BE49-F238E27FC236}">
                <a16:creationId xmlns:a16="http://schemas.microsoft.com/office/drawing/2014/main" id="{FC1427E4-F755-4248-B175-07BFD6189C91}"/>
              </a:ext>
            </a:extLst>
          </p:cNvPr>
          <p:cNvCxnSpPr>
            <a:cxnSpLocks/>
          </p:cNvCxnSpPr>
          <p:nvPr/>
        </p:nvCxnSpPr>
        <p:spPr>
          <a:xfrm>
            <a:off x="1461407" y="2852057"/>
            <a:ext cx="1107621"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スライド番号プレースホルダー 2">
            <a:extLst>
              <a:ext uri="{FF2B5EF4-FFF2-40B4-BE49-F238E27FC236}">
                <a16:creationId xmlns:a16="http://schemas.microsoft.com/office/drawing/2014/main" id="{EE91BFAA-3F5C-4E50-8CE0-6CD15835C846}"/>
              </a:ext>
            </a:extLst>
          </p:cNvPr>
          <p:cNvSpPr>
            <a:spLocks noGrp="1"/>
          </p:cNvSpPr>
          <p:nvPr>
            <p:ph type="sldNum" sz="quarter" idx="12"/>
          </p:nvPr>
        </p:nvSpPr>
        <p:spPr>
          <a:xfrm>
            <a:off x="7086600" y="6492875"/>
            <a:ext cx="2057400" cy="365125"/>
          </a:xfrm>
        </p:spPr>
        <p:txBody>
          <a:bodyPr/>
          <a:lstStyle/>
          <a:p>
            <a:fld id="{D2D8002D-B5B0-4BAC-B1F6-782DDCCE6D9C}" type="slidenum">
              <a:rPr kumimoji="1" lang="ja-JP" altLang="en-US" smtClean="0"/>
              <a:pPr/>
              <a:t>3</a:t>
            </a:fld>
            <a:endParaRPr kumimoji="1" lang="ja-JP" altLang="en-US"/>
          </a:p>
        </p:txBody>
      </p:sp>
    </p:spTree>
    <p:extLst>
      <p:ext uri="{BB962C8B-B14F-4D97-AF65-F5344CB8AC3E}">
        <p14:creationId xmlns:p14="http://schemas.microsoft.com/office/powerpoint/2010/main" val="10361736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27371A3E-690F-46D4-9575-927B291D3910}"/>
              </a:ext>
            </a:extLst>
          </p:cNvPr>
          <p:cNvSpPr txBox="1"/>
          <p:nvPr/>
        </p:nvSpPr>
        <p:spPr>
          <a:xfrm>
            <a:off x="511628" y="239876"/>
            <a:ext cx="4572000" cy="369332"/>
          </a:xfrm>
          <a:prstGeom prst="rect">
            <a:avLst/>
          </a:prstGeom>
          <a:noFill/>
        </p:spPr>
        <p:txBody>
          <a:bodyPr wrap="square">
            <a:spAutoFit/>
          </a:bodyPr>
          <a:lstStyle/>
          <a:p>
            <a:r>
              <a:rPr lang="ja-JP" altLang="en-US" b="1" dirty="0"/>
              <a:t>Efforts in 2018 and beyond</a:t>
            </a:r>
          </a:p>
        </p:txBody>
      </p:sp>
      <p:sp>
        <p:nvSpPr>
          <p:cNvPr id="6" name="テキスト ボックス 5">
            <a:extLst>
              <a:ext uri="{FF2B5EF4-FFF2-40B4-BE49-F238E27FC236}">
                <a16:creationId xmlns:a16="http://schemas.microsoft.com/office/drawing/2014/main" id="{01A1ED84-ABA1-4371-8104-7DC10E2EE10C}"/>
              </a:ext>
            </a:extLst>
          </p:cNvPr>
          <p:cNvSpPr txBox="1"/>
          <p:nvPr/>
        </p:nvSpPr>
        <p:spPr>
          <a:xfrm>
            <a:off x="283992" y="814100"/>
            <a:ext cx="8576016" cy="5337359"/>
          </a:xfrm>
          <a:prstGeom prst="rect">
            <a:avLst/>
          </a:prstGeom>
          <a:noFill/>
        </p:spPr>
        <p:txBody>
          <a:bodyPr wrap="square" rtlCol="0">
            <a:spAutoFit/>
          </a:bodyPr>
          <a:lstStyle/>
          <a:p>
            <a:pPr marL="285750" indent="-285750" algn="just">
              <a:spcBef>
                <a:spcPts val="500"/>
              </a:spcBef>
              <a:buFont typeface="Arial" panose="020B0604020202020204" pitchFamily="34" charset="0"/>
              <a:buChar char="•"/>
            </a:pPr>
            <a:r>
              <a:rPr kumimoji="1" lang="en-US" altLang="ja-JP" sz="1600" dirty="0"/>
              <a:t>At the ATF of KEK, we were able to demonstrate the principle of the injection/extraction system using the fast kicker system that will be used in the ILC damping ring (results before 2018).</a:t>
            </a:r>
          </a:p>
          <a:p>
            <a:pPr marL="285750" indent="-285750" algn="just">
              <a:spcBef>
                <a:spcPts val="500"/>
              </a:spcBef>
              <a:buFont typeface="Arial" panose="020B0604020202020204" pitchFamily="34" charset="0"/>
              <a:buChar char="•"/>
            </a:pPr>
            <a:r>
              <a:rPr kumimoji="1" lang="en-US" altLang="ja-JP" sz="1600" dirty="0">
                <a:solidFill>
                  <a:srgbClr val="0070C0"/>
                </a:solidFill>
              </a:rPr>
              <a:t>Looking overseas, the demand for and interest in fast kickers is increasing, such as the development of a fast kicker system for CLIC at CERN. It has been proposed that the use of these technologies in ILC will enable the injection/extraction of the ILC damping ring with fewer kickers than the kicker system demonstrated at ATF.</a:t>
            </a:r>
          </a:p>
          <a:p>
            <a:pPr marL="285750" indent="-285750" algn="just">
              <a:spcBef>
                <a:spcPts val="500"/>
              </a:spcBef>
              <a:buFont typeface="Arial" panose="020B0604020202020204" pitchFamily="34" charset="0"/>
              <a:buChar char="•"/>
            </a:pPr>
            <a:r>
              <a:rPr kumimoji="1" lang="en-US" altLang="ja-JP" sz="1600" dirty="0">
                <a:solidFill>
                  <a:srgbClr val="00B050"/>
                </a:solidFill>
              </a:rPr>
              <a:t>In October 2019, the KEK international WG discussed the technical preparation plan for long-term stability test of the fast kicker system.</a:t>
            </a:r>
            <a:r>
              <a:rPr kumimoji="1" lang="en-US" altLang="ja-JP" sz="1600" dirty="0"/>
              <a:t> Therefore, efforts to comprehensively advance the sophistication of the ILC damping ring injection/extraction system and candidate countries for international cooperation are listed in the report.</a:t>
            </a:r>
          </a:p>
          <a:p>
            <a:pPr marL="285750" indent="-285750" algn="just">
              <a:spcBef>
                <a:spcPts val="500"/>
              </a:spcBef>
              <a:buFont typeface="Arial" panose="020B0604020202020204" pitchFamily="34" charset="0"/>
              <a:buChar char="•"/>
            </a:pPr>
            <a:r>
              <a:rPr kumimoji="1" lang="en-US" altLang="ja-JP" sz="1600" dirty="0">
                <a:solidFill>
                  <a:srgbClr val="FF0000"/>
                </a:solidFill>
              </a:rPr>
              <a:t>Based on the proposal of the KEK international WG, the IDT WG2 is now planning the test plan associated with the optimization of the injection/extraction system with a fast kicker at the ATF kicker test station during the ILC Pre-Lab period through international cooperation (WP14).</a:t>
            </a:r>
          </a:p>
          <a:p>
            <a:pPr marL="285750" indent="-285750" algn="just">
              <a:spcBef>
                <a:spcPts val="500"/>
              </a:spcBef>
              <a:buFont typeface="Arial" panose="020B0604020202020204" pitchFamily="34" charset="0"/>
              <a:buChar char="•"/>
            </a:pPr>
            <a:r>
              <a:rPr kumimoji="1" lang="en-US" altLang="ja-JP" sz="1600" dirty="0">
                <a:solidFill>
                  <a:srgbClr val="FF0000"/>
                </a:solidFill>
              </a:rPr>
              <a:t>During the Pre-Lab period, we will construct test beamline in the ATF extraction line where beam kick tests using the fast kicker can be performed at all times ( the beamline reconstruction through international cooperation), </a:t>
            </a:r>
            <a:r>
              <a:rPr kumimoji="1" lang="en-US" altLang="ja-JP" sz="1600" dirty="0"/>
              <a:t>and conduct long-term stability tests of the beam kick as an ILC injection/extraction system. </a:t>
            </a:r>
            <a:r>
              <a:rPr kumimoji="1" lang="en-US" altLang="ja-JP" sz="1600" dirty="0">
                <a:solidFill>
                  <a:srgbClr val="0070C0"/>
                </a:solidFill>
              </a:rPr>
              <a:t>This will enable us to test the long-term stability of the beam kick as an injection/extraction system for ILC, and to investigate the applicability of new kicker technologies developed overseas to ILC.</a:t>
            </a:r>
          </a:p>
          <a:p>
            <a:pPr marL="285750" indent="-285750" algn="just">
              <a:spcBef>
                <a:spcPts val="500"/>
              </a:spcBef>
              <a:buFont typeface="Arial" panose="020B0604020202020204" pitchFamily="34" charset="0"/>
              <a:buChar char="•"/>
            </a:pPr>
            <a:endParaRPr kumimoji="1" lang="ja-JP" altLang="en-US" sz="1600" dirty="0"/>
          </a:p>
        </p:txBody>
      </p:sp>
      <p:sp>
        <p:nvSpPr>
          <p:cNvPr id="7" name="スライド番号プレースホルダー 2">
            <a:extLst>
              <a:ext uri="{FF2B5EF4-FFF2-40B4-BE49-F238E27FC236}">
                <a16:creationId xmlns:a16="http://schemas.microsoft.com/office/drawing/2014/main" id="{FE4D95AB-043D-41EC-B7E9-2D150F3F2E2A}"/>
              </a:ext>
            </a:extLst>
          </p:cNvPr>
          <p:cNvSpPr>
            <a:spLocks noGrp="1"/>
          </p:cNvSpPr>
          <p:nvPr>
            <p:ph type="sldNum" sz="quarter" idx="12"/>
          </p:nvPr>
        </p:nvSpPr>
        <p:spPr>
          <a:xfrm>
            <a:off x="7086600" y="6492875"/>
            <a:ext cx="2057400" cy="365125"/>
          </a:xfrm>
        </p:spPr>
        <p:txBody>
          <a:bodyPr/>
          <a:lstStyle/>
          <a:p>
            <a:fld id="{D2D8002D-B5B0-4BAC-B1F6-782DDCCE6D9C}" type="slidenum">
              <a:rPr kumimoji="1" lang="ja-JP" altLang="en-US" smtClean="0"/>
              <a:pPr/>
              <a:t>4</a:t>
            </a:fld>
            <a:endParaRPr kumimoji="1" lang="ja-JP" altLang="en-US"/>
          </a:p>
        </p:txBody>
      </p:sp>
    </p:spTree>
    <p:extLst>
      <p:ext uri="{BB962C8B-B14F-4D97-AF65-F5344CB8AC3E}">
        <p14:creationId xmlns:p14="http://schemas.microsoft.com/office/powerpoint/2010/main" val="32413475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726D3FF6-8A4D-42D6-B017-99637D4F2FB2}"/>
              </a:ext>
            </a:extLst>
          </p:cNvPr>
          <p:cNvPicPr>
            <a:picLocks noChangeAspect="1"/>
          </p:cNvPicPr>
          <p:nvPr/>
        </p:nvPicPr>
        <p:blipFill>
          <a:blip r:embed="rId2"/>
          <a:stretch>
            <a:fillRect/>
          </a:stretch>
        </p:blipFill>
        <p:spPr>
          <a:xfrm>
            <a:off x="328669" y="1602289"/>
            <a:ext cx="3768090" cy="1931670"/>
          </a:xfrm>
          <a:prstGeom prst="rect">
            <a:avLst/>
          </a:prstGeom>
        </p:spPr>
      </p:pic>
      <p:pic>
        <p:nvPicPr>
          <p:cNvPr id="10" name="図 9">
            <a:extLst>
              <a:ext uri="{FF2B5EF4-FFF2-40B4-BE49-F238E27FC236}">
                <a16:creationId xmlns:a16="http://schemas.microsoft.com/office/drawing/2014/main" id="{65D56870-59DC-4A94-85CC-80B97C1FD075}"/>
              </a:ext>
            </a:extLst>
          </p:cNvPr>
          <p:cNvPicPr>
            <a:picLocks noChangeAspect="1"/>
          </p:cNvPicPr>
          <p:nvPr/>
        </p:nvPicPr>
        <p:blipFill>
          <a:blip r:embed="rId3"/>
          <a:stretch>
            <a:fillRect/>
          </a:stretch>
        </p:blipFill>
        <p:spPr>
          <a:xfrm>
            <a:off x="4376465" y="1657722"/>
            <a:ext cx="4690110" cy="1638300"/>
          </a:xfrm>
          <a:prstGeom prst="rect">
            <a:avLst/>
          </a:prstGeom>
        </p:spPr>
      </p:pic>
      <p:pic>
        <p:nvPicPr>
          <p:cNvPr id="11" name="図 10">
            <a:extLst>
              <a:ext uri="{FF2B5EF4-FFF2-40B4-BE49-F238E27FC236}">
                <a16:creationId xmlns:a16="http://schemas.microsoft.com/office/drawing/2014/main" id="{E913679E-AE5E-4C94-B3F6-90E6E3C3328E}"/>
              </a:ext>
            </a:extLst>
          </p:cNvPr>
          <p:cNvPicPr>
            <a:picLocks noChangeAspect="1"/>
          </p:cNvPicPr>
          <p:nvPr/>
        </p:nvPicPr>
        <p:blipFill>
          <a:blip r:embed="rId4"/>
          <a:stretch>
            <a:fillRect/>
          </a:stretch>
        </p:blipFill>
        <p:spPr>
          <a:xfrm>
            <a:off x="160351" y="4263578"/>
            <a:ext cx="3767138" cy="1347788"/>
          </a:xfrm>
          <a:prstGeom prst="rect">
            <a:avLst/>
          </a:prstGeom>
        </p:spPr>
      </p:pic>
      <p:sp>
        <p:nvSpPr>
          <p:cNvPr id="12" name="テキスト ボックス 11">
            <a:extLst>
              <a:ext uri="{FF2B5EF4-FFF2-40B4-BE49-F238E27FC236}">
                <a16:creationId xmlns:a16="http://schemas.microsoft.com/office/drawing/2014/main" id="{456DA8AB-CC86-4E26-A4A9-A7E8ADA2F4BD}"/>
              </a:ext>
            </a:extLst>
          </p:cNvPr>
          <p:cNvSpPr txBox="1"/>
          <p:nvPr/>
        </p:nvSpPr>
        <p:spPr>
          <a:xfrm>
            <a:off x="567701" y="3999994"/>
            <a:ext cx="2185278" cy="276999"/>
          </a:xfrm>
          <a:prstGeom prst="rect">
            <a:avLst/>
          </a:prstGeom>
          <a:noFill/>
        </p:spPr>
        <p:txBody>
          <a:bodyPr wrap="none" rtlCol="0">
            <a:spAutoFit/>
          </a:bodyPr>
          <a:lstStyle/>
          <a:p>
            <a:r>
              <a:rPr kumimoji="1" lang="en-US" altLang="ja-JP" sz="1200" b="1" dirty="0">
                <a:solidFill>
                  <a:srgbClr val="0070C0"/>
                </a:solidFill>
              </a:rPr>
              <a:t>Prototype</a:t>
            </a:r>
            <a:r>
              <a:rPr kumimoji="1" lang="ja-JP" altLang="en-US" sz="1200" b="1" dirty="0">
                <a:solidFill>
                  <a:srgbClr val="0070C0"/>
                </a:solidFill>
              </a:rPr>
              <a:t> </a:t>
            </a:r>
            <a:r>
              <a:rPr kumimoji="1" lang="en-US" altLang="ja-JP" sz="1200" b="1" dirty="0">
                <a:solidFill>
                  <a:srgbClr val="0070C0"/>
                </a:solidFill>
              </a:rPr>
              <a:t>of</a:t>
            </a:r>
            <a:r>
              <a:rPr kumimoji="1" lang="ja-JP" altLang="en-US" sz="1200" b="1" dirty="0">
                <a:solidFill>
                  <a:srgbClr val="0070C0"/>
                </a:solidFill>
              </a:rPr>
              <a:t> </a:t>
            </a:r>
            <a:r>
              <a:rPr kumimoji="1" lang="en-US" altLang="ja-JP" sz="1200" b="1" dirty="0">
                <a:solidFill>
                  <a:srgbClr val="0070C0"/>
                </a:solidFill>
              </a:rPr>
              <a:t>ILC</a:t>
            </a:r>
            <a:r>
              <a:rPr kumimoji="1" lang="ja-JP" altLang="en-US" sz="1200" b="1" dirty="0">
                <a:solidFill>
                  <a:srgbClr val="0070C0"/>
                </a:solidFill>
              </a:rPr>
              <a:t> </a:t>
            </a:r>
            <a:r>
              <a:rPr kumimoji="1" lang="en-US" altLang="ja-JP" sz="1200" b="1" dirty="0" err="1">
                <a:solidFill>
                  <a:srgbClr val="0070C0"/>
                </a:solidFill>
              </a:rPr>
              <a:t>stripline</a:t>
            </a:r>
            <a:r>
              <a:rPr kumimoji="1" lang="en-US" altLang="ja-JP" sz="1200" b="1" dirty="0">
                <a:solidFill>
                  <a:srgbClr val="0070C0"/>
                </a:solidFill>
              </a:rPr>
              <a:t> kicker</a:t>
            </a:r>
            <a:endParaRPr kumimoji="1" lang="ja-JP" altLang="en-US" sz="1200" b="1" dirty="0">
              <a:solidFill>
                <a:srgbClr val="0070C0"/>
              </a:solidFill>
            </a:endParaRPr>
          </a:p>
        </p:txBody>
      </p:sp>
      <p:sp>
        <p:nvSpPr>
          <p:cNvPr id="2" name="テキスト ボックス 1">
            <a:extLst>
              <a:ext uri="{FF2B5EF4-FFF2-40B4-BE49-F238E27FC236}">
                <a16:creationId xmlns:a16="http://schemas.microsoft.com/office/drawing/2014/main" id="{7134A510-DA2C-4B04-95D6-C740ACBA692E}"/>
              </a:ext>
            </a:extLst>
          </p:cNvPr>
          <p:cNvSpPr txBox="1"/>
          <p:nvPr/>
        </p:nvSpPr>
        <p:spPr>
          <a:xfrm>
            <a:off x="217777" y="284878"/>
            <a:ext cx="3989875" cy="307777"/>
          </a:xfrm>
          <a:prstGeom prst="rect">
            <a:avLst/>
          </a:prstGeom>
          <a:noFill/>
        </p:spPr>
        <p:txBody>
          <a:bodyPr wrap="none" rtlCol="0">
            <a:spAutoFit/>
          </a:bodyPr>
          <a:lstStyle/>
          <a:p>
            <a:r>
              <a:rPr kumimoji="1" lang="en-US" altLang="ja-JP" sz="1400" b="1" dirty="0"/>
              <a:t>ILC</a:t>
            </a:r>
            <a:r>
              <a:rPr kumimoji="1" lang="ja-JP" altLang="en-US" sz="1400" b="1" dirty="0"/>
              <a:t>ダンピングリングへの入出射システムの概要</a:t>
            </a:r>
          </a:p>
        </p:txBody>
      </p:sp>
      <p:sp>
        <p:nvSpPr>
          <p:cNvPr id="3" name="テキスト ボックス 2">
            <a:extLst>
              <a:ext uri="{FF2B5EF4-FFF2-40B4-BE49-F238E27FC236}">
                <a16:creationId xmlns:a16="http://schemas.microsoft.com/office/drawing/2014/main" id="{13F6FE27-2480-4C74-9881-5465C629330D}"/>
              </a:ext>
            </a:extLst>
          </p:cNvPr>
          <p:cNvSpPr txBox="1"/>
          <p:nvPr/>
        </p:nvSpPr>
        <p:spPr>
          <a:xfrm>
            <a:off x="95387" y="3546514"/>
            <a:ext cx="5891104" cy="307777"/>
          </a:xfrm>
          <a:prstGeom prst="rect">
            <a:avLst/>
          </a:prstGeom>
          <a:noFill/>
        </p:spPr>
        <p:txBody>
          <a:bodyPr wrap="square" rtlCol="0">
            <a:spAutoFit/>
          </a:bodyPr>
          <a:lstStyle/>
          <a:p>
            <a:r>
              <a:rPr kumimoji="1" lang="en-US" altLang="ja-JP" sz="1400" b="1" dirty="0"/>
              <a:t>ATF</a:t>
            </a:r>
            <a:r>
              <a:rPr kumimoji="1" lang="ja-JP" altLang="en-US" sz="1400" b="1" dirty="0"/>
              <a:t>ダンピングリング内での高速キッカーの応答時間試験</a:t>
            </a:r>
          </a:p>
        </p:txBody>
      </p:sp>
      <p:pic>
        <p:nvPicPr>
          <p:cNvPr id="181" name="図 180">
            <a:extLst>
              <a:ext uri="{FF2B5EF4-FFF2-40B4-BE49-F238E27FC236}">
                <a16:creationId xmlns:a16="http://schemas.microsoft.com/office/drawing/2014/main" id="{8063E585-701A-4961-B611-A768DD006BDE}"/>
              </a:ext>
            </a:extLst>
          </p:cNvPr>
          <p:cNvPicPr>
            <a:picLocks noChangeAspect="1"/>
          </p:cNvPicPr>
          <p:nvPr/>
        </p:nvPicPr>
        <p:blipFill>
          <a:blip r:embed="rId5"/>
          <a:stretch>
            <a:fillRect/>
          </a:stretch>
        </p:blipFill>
        <p:spPr>
          <a:xfrm>
            <a:off x="6731263" y="4302354"/>
            <a:ext cx="2099310" cy="1939290"/>
          </a:xfrm>
          <a:prstGeom prst="rect">
            <a:avLst/>
          </a:prstGeom>
        </p:spPr>
      </p:pic>
      <p:sp>
        <p:nvSpPr>
          <p:cNvPr id="182" name="テキスト ボックス 181">
            <a:extLst>
              <a:ext uri="{FF2B5EF4-FFF2-40B4-BE49-F238E27FC236}">
                <a16:creationId xmlns:a16="http://schemas.microsoft.com/office/drawing/2014/main" id="{E2A68316-A7D3-48F8-B574-D6C938B151E0}"/>
              </a:ext>
            </a:extLst>
          </p:cNvPr>
          <p:cNvSpPr txBox="1"/>
          <p:nvPr/>
        </p:nvSpPr>
        <p:spPr>
          <a:xfrm>
            <a:off x="6801268" y="3966611"/>
            <a:ext cx="1993687" cy="276999"/>
          </a:xfrm>
          <a:prstGeom prst="rect">
            <a:avLst/>
          </a:prstGeom>
          <a:noFill/>
        </p:spPr>
        <p:txBody>
          <a:bodyPr wrap="none" rtlCol="0">
            <a:spAutoFit/>
          </a:bodyPr>
          <a:lstStyle/>
          <a:p>
            <a:r>
              <a:rPr kumimoji="1" lang="en-US" altLang="ja-JP" sz="1200" b="1" dirty="0">
                <a:solidFill>
                  <a:srgbClr val="0070C0"/>
                </a:solidFill>
              </a:rPr>
              <a:t>Output voltage of the pulser</a:t>
            </a:r>
            <a:endParaRPr kumimoji="1" lang="ja-JP" altLang="en-US" sz="1200" b="1" dirty="0">
              <a:solidFill>
                <a:srgbClr val="0070C0"/>
              </a:solidFill>
            </a:endParaRPr>
          </a:p>
        </p:txBody>
      </p:sp>
      <p:pic>
        <p:nvPicPr>
          <p:cNvPr id="183" name="図 182">
            <a:extLst>
              <a:ext uri="{FF2B5EF4-FFF2-40B4-BE49-F238E27FC236}">
                <a16:creationId xmlns:a16="http://schemas.microsoft.com/office/drawing/2014/main" id="{F18F8CA4-AE82-4D38-B68F-A3CC578D71A0}"/>
              </a:ext>
            </a:extLst>
          </p:cNvPr>
          <p:cNvPicPr>
            <a:picLocks noChangeAspect="1"/>
          </p:cNvPicPr>
          <p:nvPr/>
        </p:nvPicPr>
        <p:blipFill>
          <a:blip r:embed="rId6"/>
          <a:stretch>
            <a:fillRect/>
          </a:stretch>
        </p:blipFill>
        <p:spPr>
          <a:xfrm>
            <a:off x="4210523" y="4200070"/>
            <a:ext cx="2007870" cy="1977390"/>
          </a:xfrm>
          <a:prstGeom prst="rect">
            <a:avLst/>
          </a:prstGeom>
        </p:spPr>
      </p:pic>
      <p:sp>
        <p:nvSpPr>
          <p:cNvPr id="184" name="テキスト ボックス 183">
            <a:extLst>
              <a:ext uri="{FF2B5EF4-FFF2-40B4-BE49-F238E27FC236}">
                <a16:creationId xmlns:a16="http://schemas.microsoft.com/office/drawing/2014/main" id="{02C26D20-8284-49BC-9346-6EBCE607C69B}"/>
              </a:ext>
            </a:extLst>
          </p:cNvPr>
          <p:cNvSpPr txBox="1"/>
          <p:nvPr/>
        </p:nvSpPr>
        <p:spPr>
          <a:xfrm>
            <a:off x="3927489" y="3966611"/>
            <a:ext cx="2710037" cy="276999"/>
          </a:xfrm>
          <a:prstGeom prst="rect">
            <a:avLst/>
          </a:prstGeom>
          <a:noFill/>
        </p:spPr>
        <p:txBody>
          <a:bodyPr wrap="none" rtlCol="0">
            <a:spAutoFit/>
          </a:bodyPr>
          <a:lstStyle/>
          <a:p>
            <a:r>
              <a:rPr kumimoji="1" lang="en-US" altLang="ja-JP" sz="1200" b="1" dirty="0">
                <a:solidFill>
                  <a:srgbClr val="0070C0"/>
                </a:solidFill>
              </a:rPr>
              <a:t>Kick amplitude measurement at ATF DR</a:t>
            </a:r>
            <a:endParaRPr kumimoji="1" lang="ja-JP" altLang="en-US" sz="1200" b="1" dirty="0">
              <a:solidFill>
                <a:srgbClr val="0070C0"/>
              </a:solidFill>
            </a:endParaRPr>
          </a:p>
        </p:txBody>
      </p:sp>
      <p:sp>
        <p:nvSpPr>
          <p:cNvPr id="4" name="テキスト ボックス 3">
            <a:extLst>
              <a:ext uri="{FF2B5EF4-FFF2-40B4-BE49-F238E27FC236}">
                <a16:creationId xmlns:a16="http://schemas.microsoft.com/office/drawing/2014/main" id="{4CAED712-C8E3-48DF-9D8C-744E81D78DB3}"/>
              </a:ext>
            </a:extLst>
          </p:cNvPr>
          <p:cNvSpPr txBox="1"/>
          <p:nvPr/>
        </p:nvSpPr>
        <p:spPr>
          <a:xfrm>
            <a:off x="217777" y="617357"/>
            <a:ext cx="8848798" cy="1015663"/>
          </a:xfrm>
          <a:prstGeom prst="rect">
            <a:avLst/>
          </a:prstGeom>
          <a:noFill/>
        </p:spPr>
        <p:txBody>
          <a:bodyPr wrap="square" rtlCol="0">
            <a:spAutoFit/>
          </a:bodyPr>
          <a:lstStyle/>
          <a:p>
            <a:pPr marL="171450" indent="-171450">
              <a:buFont typeface="Arial" panose="020B0604020202020204" pitchFamily="34" charset="0"/>
              <a:buChar char="•"/>
            </a:pPr>
            <a:r>
              <a:rPr kumimoji="1" lang="ja-JP" altLang="en-US" sz="1200" dirty="0"/>
              <a:t>粒子源からのビームをダンピングリング内のバンチ長に合わせるように高速キッカーを用いてへのビームの入射を行う。</a:t>
            </a:r>
            <a:endParaRPr kumimoji="1" lang="en-US" altLang="ja-JP" sz="1200" dirty="0"/>
          </a:p>
          <a:p>
            <a:pPr marL="171450" indent="-171450">
              <a:buFont typeface="Arial" panose="020B0604020202020204" pitchFamily="34" charset="0"/>
              <a:buChar char="•"/>
            </a:pPr>
            <a:r>
              <a:rPr kumimoji="1" lang="ja-JP" altLang="en-US" sz="1200" dirty="0"/>
              <a:t>ダンピングリングからのビームの出射もダンピングリングに溜まっている１つ１つのビームを切りだして取り出す。</a:t>
            </a:r>
            <a:endParaRPr kumimoji="1" lang="en-US" altLang="ja-JP" sz="1200" dirty="0"/>
          </a:p>
          <a:p>
            <a:pPr marL="171450" indent="-171450">
              <a:buFont typeface="Arial" panose="020B0604020202020204" pitchFamily="34" charset="0"/>
              <a:buChar char="•"/>
            </a:pPr>
            <a:r>
              <a:rPr kumimoji="1" lang="ja-JP" altLang="en-US" sz="1200" dirty="0"/>
              <a:t>入出射時に隣りのバンチに影響を与えないように、入出射には高速キッカーを用いる。</a:t>
            </a:r>
            <a:endParaRPr kumimoji="1" lang="en-US" altLang="ja-JP" sz="1200" dirty="0"/>
          </a:p>
          <a:p>
            <a:pPr marL="171450" indent="-171450">
              <a:buFont typeface="Arial" panose="020B0604020202020204" pitchFamily="34" charset="0"/>
              <a:buChar char="•"/>
            </a:pPr>
            <a:r>
              <a:rPr kumimoji="1" lang="ja-JP" altLang="en-US" sz="1200" dirty="0"/>
              <a:t>高速の応答が求められるので、１つのキッカーで生成できるキッカー電圧は限られており、複数台のキッカーを直列に並べてビームを蹴り出す。</a:t>
            </a:r>
          </a:p>
        </p:txBody>
      </p:sp>
      <p:sp>
        <p:nvSpPr>
          <p:cNvPr id="5" name="テキスト ボックス 4">
            <a:extLst>
              <a:ext uri="{FF2B5EF4-FFF2-40B4-BE49-F238E27FC236}">
                <a16:creationId xmlns:a16="http://schemas.microsoft.com/office/drawing/2014/main" id="{8DC391B3-E3E8-491B-9312-9C43FBCF4960}"/>
              </a:ext>
            </a:extLst>
          </p:cNvPr>
          <p:cNvSpPr txBox="1"/>
          <p:nvPr/>
        </p:nvSpPr>
        <p:spPr>
          <a:xfrm>
            <a:off x="95387" y="6006463"/>
            <a:ext cx="3962309" cy="461665"/>
          </a:xfrm>
          <a:prstGeom prst="rect">
            <a:avLst/>
          </a:prstGeom>
          <a:noFill/>
        </p:spPr>
        <p:txBody>
          <a:bodyPr wrap="square" rtlCol="0">
            <a:spAutoFit/>
          </a:bodyPr>
          <a:lstStyle/>
          <a:p>
            <a:r>
              <a:rPr kumimoji="1" lang="en-US" altLang="ja-JP" sz="1200" dirty="0"/>
              <a:t>ILC</a:t>
            </a:r>
            <a:r>
              <a:rPr kumimoji="1" lang="ja-JP" altLang="en-US" sz="1200" dirty="0"/>
              <a:t>ダンピングリングで使用予定の高速キッカー、および、パルサーの時間応答がビームを使って確認された。</a:t>
            </a:r>
          </a:p>
        </p:txBody>
      </p:sp>
      <p:sp>
        <p:nvSpPr>
          <p:cNvPr id="43" name="矢印: 左 42">
            <a:extLst>
              <a:ext uri="{FF2B5EF4-FFF2-40B4-BE49-F238E27FC236}">
                <a16:creationId xmlns:a16="http://schemas.microsoft.com/office/drawing/2014/main" id="{63498481-945F-469E-8AB0-96419E633619}"/>
              </a:ext>
            </a:extLst>
          </p:cNvPr>
          <p:cNvSpPr/>
          <p:nvPr/>
        </p:nvSpPr>
        <p:spPr>
          <a:xfrm>
            <a:off x="3664547" y="2680218"/>
            <a:ext cx="223283" cy="129218"/>
          </a:xfrm>
          <a:prstGeom prst="leftArrow">
            <a:avLst/>
          </a:prstGeom>
          <a:solidFill>
            <a:schemeClr val="accent5">
              <a:lumMod val="20000"/>
              <a:lumOff val="8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 name="矢印: 左 184">
            <a:extLst>
              <a:ext uri="{FF2B5EF4-FFF2-40B4-BE49-F238E27FC236}">
                <a16:creationId xmlns:a16="http://schemas.microsoft.com/office/drawing/2014/main" id="{AB0F30B6-B3BF-4C33-AD1B-9372A2364AF2}"/>
              </a:ext>
            </a:extLst>
          </p:cNvPr>
          <p:cNvSpPr/>
          <p:nvPr/>
        </p:nvSpPr>
        <p:spPr>
          <a:xfrm>
            <a:off x="397583" y="2688653"/>
            <a:ext cx="223283" cy="129218"/>
          </a:xfrm>
          <a:prstGeom prst="leftArrow">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a:extLst>
              <a:ext uri="{FF2B5EF4-FFF2-40B4-BE49-F238E27FC236}">
                <a16:creationId xmlns:a16="http://schemas.microsoft.com/office/drawing/2014/main" id="{0167BE6F-CD8E-474F-BE88-5D5769C4A032}"/>
              </a:ext>
            </a:extLst>
          </p:cNvPr>
          <p:cNvSpPr txBox="1"/>
          <p:nvPr/>
        </p:nvSpPr>
        <p:spPr>
          <a:xfrm>
            <a:off x="4376465" y="38044"/>
            <a:ext cx="3989875" cy="584775"/>
          </a:xfrm>
          <a:prstGeom prst="rect">
            <a:avLst/>
          </a:prstGeom>
          <a:noFill/>
        </p:spPr>
        <p:txBody>
          <a:bodyPr wrap="square">
            <a:spAutoFit/>
          </a:bodyPr>
          <a:lstStyle/>
          <a:p>
            <a:r>
              <a:rPr lang="ja-JP" altLang="en-US" sz="1600" b="1" i="1" dirty="0">
                <a:solidFill>
                  <a:srgbClr val="0070C0"/>
                </a:solidFill>
              </a:rPr>
              <a:t>Overview of the </a:t>
            </a:r>
            <a:r>
              <a:rPr lang="en-US" altLang="ja-JP" sz="1600" b="1" i="1" dirty="0">
                <a:solidFill>
                  <a:srgbClr val="0070C0"/>
                </a:solidFill>
              </a:rPr>
              <a:t>injection/extraction </a:t>
            </a:r>
            <a:r>
              <a:rPr lang="ja-JP" altLang="en-US" sz="1600" b="1" i="1" dirty="0">
                <a:solidFill>
                  <a:srgbClr val="0070C0"/>
                </a:solidFill>
              </a:rPr>
              <a:t>system </a:t>
            </a:r>
            <a:r>
              <a:rPr lang="en-US" altLang="ja-JP" sz="1600" b="1" i="1" dirty="0">
                <a:solidFill>
                  <a:srgbClr val="0070C0"/>
                </a:solidFill>
              </a:rPr>
              <a:t>for</a:t>
            </a:r>
            <a:r>
              <a:rPr lang="ja-JP" altLang="en-US" sz="1600" b="1" i="1" dirty="0">
                <a:solidFill>
                  <a:srgbClr val="0070C0"/>
                </a:solidFill>
              </a:rPr>
              <a:t> the ILC damping ring</a:t>
            </a:r>
          </a:p>
        </p:txBody>
      </p:sp>
      <p:sp>
        <p:nvSpPr>
          <p:cNvPr id="21" name="テキスト ボックス 20">
            <a:extLst>
              <a:ext uri="{FF2B5EF4-FFF2-40B4-BE49-F238E27FC236}">
                <a16:creationId xmlns:a16="http://schemas.microsoft.com/office/drawing/2014/main" id="{F1CEC757-32FA-4315-B40D-F07D9BA62633}"/>
              </a:ext>
            </a:extLst>
          </p:cNvPr>
          <p:cNvSpPr txBox="1"/>
          <p:nvPr/>
        </p:nvSpPr>
        <p:spPr>
          <a:xfrm>
            <a:off x="4972951" y="3408014"/>
            <a:ext cx="3640349" cy="584775"/>
          </a:xfrm>
          <a:prstGeom prst="rect">
            <a:avLst/>
          </a:prstGeom>
          <a:noFill/>
        </p:spPr>
        <p:txBody>
          <a:bodyPr wrap="square">
            <a:spAutoFit/>
          </a:bodyPr>
          <a:lstStyle/>
          <a:p>
            <a:r>
              <a:rPr lang="ja-JP" altLang="en-US" sz="1600" b="1" i="1" dirty="0">
                <a:solidFill>
                  <a:srgbClr val="0070C0"/>
                </a:solidFill>
              </a:rPr>
              <a:t>R</a:t>
            </a:r>
            <a:r>
              <a:rPr lang="en-US" altLang="ja-JP" sz="1600" b="1" i="1" dirty="0" err="1">
                <a:solidFill>
                  <a:srgbClr val="0070C0"/>
                </a:solidFill>
              </a:rPr>
              <a:t>ise</a:t>
            </a:r>
            <a:r>
              <a:rPr lang="en-US" altLang="ja-JP" sz="1600" b="1" i="1" dirty="0">
                <a:solidFill>
                  <a:srgbClr val="0070C0"/>
                </a:solidFill>
              </a:rPr>
              <a:t>/fall</a:t>
            </a:r>
            <a:r>
              <a:rPr lang="ja-JP" altLang="en-US" sz="1600" b="1" i="1" dirty="0">
                <a:solidFill>
                  <a:srgbClr val="0070C0"/>
                </a:solidFill>
              </a:rPr>
              <a:t> time test of a high speed kicker in an ATF damping ring</a:t>
            </a:r>
          </a:p>
        </p:txBody>
      </p:sp>
      <p:sp>
        <p:nvSpPr>
          <p:cNvPr id="22" name="スライド番号プレースホルダー 2">
            <a:extLst>
              <a:ext uri="{FF2B5EF4-FFF2-40B4-BE49-F238E27FC236}">
                <a16:creationId xmlns:a16="http://schemas.microsoft.com/office/drawing/2014/main" id="{0081279F-0667-4F83-9DC8-775D9561D722}"/>
              </a:ext>
            </a:extLst>
          </p:cNvPr>
          <p:cNvSpPr>
            <a:spLocks noGrp="1"/>
          </p:cNvSpPr>
          <p:nvPr>
            <p:ph type="sldNum" sz="quarter" idx="12"/>
          </p:nvPr>
        </p:nvSpPr>
        <p:spPr>
          <a:xfrm>
            <a:off x="7086600" y="6492875"/>
            <a:ext cx="2057400" cy="365125"/>
          </a:xfrm>
        </p:spPr>
        <p:txBody>
          <a:bodyPr/>
          <a:lstStyle/>
          <a:p>
            <a:fld id="{D2D8002D-B5B0-4BAC-B1F6-782DDCCE6D9C}" type="slidenum">
              <a:rPr kumimoji="1" lang="ja-JP" altLang="en-US" smtClean="0"/>
              <a:pPr/>
              <a:t>5</a:t>
            </a:fld>
            <a:endParaRPr kumimoji="1" lang="ja-JP" altLang="en-US"/>
          </a:p>
        </p:txBody>
      </p:sp>
    </p:spTree>
    <p:extLst>
      <p:ext uri="{BB962C8B-B14F-4D97-AF65-F5344CB8AC3E}">
        <p14:creationId xmlns:p14="http://schemas.microsoft.com/office/powerpoint/2010/main" val="2447366804"/>
      </p:ext>
    </p:extLst>
  </p:cSld>
  <p:clrMapOvr>
    <a:masterClrMapping/>
  </p:clrMapOvr>
  <mc:AlternateContent xmlns:mc="http://schemas.openxmlformats.org/markup-compatibility/2006" xmlns:p14="http://schemas.microsoft.com/office/powerpoint/2010/main">
    <mc:Choice Requires="p14">
      <p:transition p14:dur="0" advTm="101847"/>
    </mc:Choice>
    <mc:Fallback xmlns="">
      <p:transition advTm="101847"/>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7C791006-C5B4-4B1E-B5EF-97A6F13C4CEB}"/>
              </a:ext>
            </a:extLst>
          </p:cNvPr>
          <p:cNvPicPr>
            <a:picLocks noChangeAspect="1"/>
          </p:cNvPicPr>
          <p:nvPr/>
        </p:nvPicPr>
        <p:blipFill>
          <a:blip r:embed="rId2"/>
          <a:stretch>
            <a:fillRect/>
          </a:stretch>
        </p:blipFill>
        <p:spPr>
          <a:xfrm>
            <a:off x="4853559" y="4333732"/>
            <a:ext cx="1261491" cy="2061591"/>
          </a:xfrm>
          <a:prstGeom prst="rect">
            <a:avLst/>
          </a:prstGeom>
        </p:spPr>
      </p:pic>
      <p:pic>
        <p:nvPicPr>
          <p:cNvPr id="7" name="図 6">
            <a:extLst>
              <a:ext uri="{FF2B5EF4-FFF2-40B4-BE49-F238E27FC236}">
                <a16:creationId xmlns:a16="http://schemas.microsoft.com/office/drawing/2014/main" id="{12CFBC6F-496A-45A1-8540-68D71D414BC2}"/>
              </a:ext>
            </a:extLst>
          </p:cNvPr>
          <p:cNvPicPr>
            <a:picLocks noChangeAspect="1"/>
          </p:cNvPicPr>
          <p:nvPr/>
        </p:nvPicPr>
        <p:blipFill>
          <a:blip r:embed="rId3"/>
          <a:stretch>
            <a:fillRect/>
          </a:stretch>
        </p:blipFill>
        <p:spPr>
          <a:xfrm>
            <a:off x="6115050" y="4227502"/>
            <a:ext cx="2931795" cy="2143125"/>
          </a:xfrm>
          <a:prstGeom prst="rect">
            <a:avLst/>
          </a:prstGeom>
        </p:spPr>
      </p:pic>
      <p:pic>
        <p:nvPicPr>
          <p:cNvPr id="8" name="図 7">
            <a:extLst>
              <a:ext uri="{FF2B5EF4-FFF2-40B4-BE49-F238E27FC236}">
                <a16:creationId xmlns:a16="http://schemas.microsoft.com/office/drawing/2014/main" id="{395B9821-6E70-4540-A542-1CF451CF0DF3}"/>
              </a:ext>
            </a:extLst>
          </p:cNvPr>
          <p:cNvPicPr>
            <a:picLocks noChangeAspect="1"/>
          </p:cNvPicPr>
          <p:nvPr/>
        </p:nvPicPr>
        <p:blipFill>
          <a:blip r:embed="rId4"/>
          <a:stretch>
            <a:fillRect/>
          </a:stretch>
        </p:blipFill>
        <p:spPr>
          <a:xfrm>
            <a:off x="316434" y="5079742"/>
            <a:ext cx="4216718" cy="1545527"/>
          </a:xfrm>
          <a:prstGeom prst="rect">
            <a:avLst/>
          </a:prstGeom>
        </p:spPr>
      </p:pic>
      <p:sp>
        <p:nvSpPr>
          <p:cNvPr id="9" name="テキスト ボックス 8">
            <a:extLst>
              <a:ext uri="{FF2B5EF4-FFF2-40B4-BE49-F238E27FC236}">
                <a16:creationId xmlns:a16="http://schemas.microsoft.com/office/drawing/2014/main" id="{EA290BCA-3A46-4D9F-836D-E6093A85B961}"/>
              </a:ext>
            </a:extLst>
          </p:cNvPr>
          <p:cNvSpPr txBox="1"/>
          <p:nvPr/>
        </p:nvSpPr>
        <p:spPr>
          <a:xfrm>
            <a:off x="584578" y="3969601"/>
            <a:ext cx="3680430" cy="307777"/>
          </a:xfrm>
          <a:prstGeom prst="rect">
            <a:avLst/>
          </a:prstGeom>
          <a:noFill/>
        </p:spPr>
        <p:txBody>
          <a:bodyPr wrap="square" rtlCol="0">
            <a:spAutoFit/>
          </a:bodyPr>
          <a:lstStyle/>
          <a:p>
            <a:r>
              <a:rPr kumimoji="1" lang="en-US" altLang="ja-JP" sz="1400" b="1" dirty="0"/>
              <a:t>CLIC</a:t>
            </a:r>
            <a:r>
              <a:rPr kumimoji="1" lang="ja-JP" altLang="en-US" sz="1400" b="1" dirty="0"/>
              <a:t>ダンピングリングへの入出射システム</a:t>
            </a:r>
          </a:p>
        </p:txBody>
      </p:sp>
      <p:sp>
        <p:nvSpPr>
          <p:cNvPr id="11" name="テキスト ボックス 10">
            <a:extLst>
              <a:ext uri="{FF2B5EF4-FFF2-40B4-BE49-F238E27FC236}">
                <a16:creationId xmlns:a16="http://schemas.microsoft.com/office/drawing/2014/main" id="{DA2F9ABB-A5E2-4B59-AD03-757FC29EABE8}"/>
              </a:ext>
            </a:extLst>
          </p:cNvPr>
          <p:cNvSpPr txBox="1"/>
          <p:nvPr/>
        </p:nvSpPr>
        <p:spPr>
          <a:xfrm>
            <a:off x="94502" y="73885"/>
            <a:ext cx="4438650" cy="307777"/>
          </a:xfrm>
          <a:prstGeom prst="rect">
            <a:avLst/>
          </a:prstGeom>
          <a:noFill/>
        </p:spPr>
        <p:txBody>
          <a:bodyPr wrap="square" rtlCol="0">
            <a:spAutoFit/>
          </a:bodyPr>
          <a:lstStyle/>
          <a:p>
            <a:r>
              <a:rPr kumimoji="1" lang="en-US" altLang="ja-JP" sz="1400" b="1" dirty="0"/>
              <a:t>ATF</a:t>
            </a:r>
            <a:r>
              <a:rPr kumimoji="1" lang="ja-JP" altLang="en-US" sz="1400" b="1" dirty="0"/>
              <a:t>におけるダンピングリングからのビーム出射試験</a:t>
            </a:r>
          </a:p>
        </p:txBody>
      </p:sp>
      <p:pic>
        <p:nvPicPr>
          <p:cNvPr id="12" name="図 11">
            <a:extLst>
              <a:ext uri="{FF2B5EF4-FFF2-40B4-BE49-F238E27FC236}">
                <a16:creationId xmlns:a16="http://schemas.microsoft.com/office/drawing/2014/main" id="{8145804A-5E69-405C-A3F5-6336B79EF42B}"/>
              </a:ext>
            </a:extLst>
          </p:cNvPr>
          <p:cNvPicPr>
            <a:picLocks noChangeAspect="1"/>
          </p:cNvPicPr>
          <p:nvPr/>
        </p:nvPicPr>
        <p:blipFill>
          <a:blip r:embed="rId5"/>
          <a:stretch>
            <a:fillRect/>
          </a:stretch>
        </p:blipFill>
        <p:spPr>
          <a:xfrm>
            <a:off x="218565" y="505856"/>
            <a:ext cx="4190524" cy="1623536"/>
          </a:xfrm>
          <a:prstGeom prst="rect">
            <a:avLst/>
          </a:prstGeom>
        </p:spPr>
      </p:pic>
      <p:pic>
        <p:nvPicPr>
          <p:cNvPr id="13" name="図 12">
            <a:extLst>
              <a:ext uri="{FF2B5EF4-FFF2-40B4-BE49-F238E27FC236}">
                <a16:creationId xmlns:a16="http://schemas.microsoft.com/office/drawing/2014/main" id="{910D16AD-6831-4772-BB54-53F1BE5577B8}"/>
              </a:ext>
            </a:extLst>
          </p:cNvPr>
          <p:cNvPicPr>
            <a:picLocks noChangeAspect="1"/>
          </p:cNvPicPr>
          <p:nvPr/>
        </p:nvPicPr>
        <p:blipFill>
          <a:blip r:embed="rId6"/>
          <a:stretch>
            <a:fillRect/>
          </a:stretch>
        </p:blipFill>
        <p:spPr>
          <a:xfrm>
            <a:off x="5005229" y="93208"/>
            <a:ext cx="3720465" cy="2284571"/>
          </a:xfrm>
          <a:prstGeom prst="rect">
            <a:avLst/>
          </a:prstGeom>
        </p:spPr>
      </p:pic>
      <p:pic>
        <p:nvPicPr>
          <p:cNvPr id="14" name="図 13">
            <a:extLst>
              <a:ext uri="{FF2B5EF4-FFF2-40B4-BE49-F238E27FC236}">
                <a16:creationId xmlns:a16="http://schemas.microsoft.com/office/drawing/2014/main" id="{42CBB139-4D1F-4560-890C-47BB4B18EA9F}"/>
              </a:ext>
            </a:extLst>
          </p:cNvPr>
          <p:cNvPicPr>
            <a:picLocks noChangeAspect="1"/>
          </p:cNvPicPr>
          <p:nvPr/>
        </p:nvPicPr>
        <p:blipFill>
          <a:blip r:embed="rId7"/>
          <a:stretch>
            <a:fillRect/>
          </a:stretch>
        </p:blipFill>
        <p:spPr>
          <a:xfrm>
            <a:off x="218565" y="2357967"/>
            <a:ext cx="1843088" cy="1423988"/>
          </a:xfrm>
          <a:prstGeom prst="rect">
            <a:avLst/>
          </a:prstGeom>
        </p:spPr>
      </p:pic>
      <p:pic>
        <p:nvPicPr>
          <p:cNvPr id="15" name="図 14">
            <a:extLst>
              <a:ext uri="{FF2B5EF4-FFF2-40B4-BE49-F238E27FC236}">
                <a16:creationId xmlns:a16="http://schemas.microsoft.com/office/drawing/2014/main" id="{24C6575C-2D6F-4F39-AB8B-BE3C9DE220B7}"/>
              </a:ext>
            </a:extLst>
          </p:cNvPr>
          <p:cNvPicPr>
            <a:picLocks noChangeAspect="1"/>
          </p:cNvPicPr>
          <p:nvPr/>
        </p:nvPicPr>
        <p:blipFill>
          <a:blip r:embed="rId8"/>
          <a:stretch>
            <a:fillRect/>
          </a:stretch>
        </p:blipFill>
        <p:spPr>
          <a:xfrm>
            <a:off x="2114703" y="2377779"/>
            <a:ext cx="2555748" cy="1384364"/>
          </a:xfrm>
          <a:prstGeom prst="rect">
            <a:avLst/>
          </a:prstGeom>
        </p:spPr>
      </p:pic>
      <p:sp>
        <p:nvSpPr>
          <p:cNvPr id="16" name="テキスト ボックス 15">
            <a:extLst>
              <a:ext uri="{FF2B5EF4-FFF2-40B4-BE49-F238E27FC236}">
                <a16:creationId xmlns:a16="http://schemas.microsoft.com/office/drawing/2014/main" id="{FDE57291-C4E1-4E21-AE9A-404031395F01}"/>
              </a:ext>
            </a:extLst>
          </p:cNvPr>
          <p:cNvSpPr txBox="1"/>
          <p:nvPr/>
        </p:nvSpPr>
        <p:spPr>
          <a:xfrm>
            <a:off x="368543" y="2148727"/>
            <a:ext cx="1374030" cy="276999"/>
          </a:xfrm>
          <a:prstGeom prst="rect">
            <a:avLst/>
          </a:prstGeom>
          <a:noFill/>
        </p:spPr>
        <p:txBody>
          <a:bodyPr wrap="none" rtlCol="0">
            <a:spAutoFit/>
          </a:bodyPr>
          <a:lstStyle/>
          <a:p>
            <a:r>
              <a:rPr kumimoji="1" lang="en-US" altLang="ja-JP" sz="1200" b="1" dirty="0">
                <a:solidFill>
                  <a:srgbClr val="0070C0"/>
                </a:solidFill>
              </a:rPr>
              <a:t>Stored beam</a:t>
            </a:r>
            <a:r>
              <a:rPr kumimoji="1" lang="ja-JP" altLang="en-US" sz="1200" b="1" dirty="0">
                <a:solidFill>
                  <a:srgbClr val="0070C0"/>
                </a:solidFill>
              </a:rPr>
              <a:t> </a:t>
            </a:r>
            <a:r>
              <a:rPr kumimoji="1" lang="en-US" altLang="ja-JP" sz="1200" b="1" dirty="0">
                <a:solidFill>
                  <a:srgbClr val="0070C0"/>
                </a:solidFill>
              </a:rPr>
              <a:t>in</a:t>
            </a:r>
            <a:r>
              <a:rPr kumimoji="1" lang="ja-JP" altLang="en-US" sz="1200" b="1" dirty="0">
                <a:solidFill>
                  <a:srgbClr val="0070C0"/>
                </a:solidFill>
              </a:rPr>
              <a:t> </a:t>
            </a:r>
            <a:r>
              <a:rPr kumimoji="1" lang="en-US" altLang="ja-JP" sz="1200" b="1" dirty="0">
                <a:solidFill>
                  <a:srgbClr val="0070C0"/>
                </a:solidFill>
              </a:rPr>
              <a:t>DR</a:t>
            </a:r>
          </a:p>
        </p:txBody>
      </p:sp>
      <p:sp>
        <p:nvSpPr>
          <p:cNvPr id="17" name="テキスト ボックス 16">
            <a:extLst>
              <a:ext uri="{FF2B5EF4-FFF2-40B4-BE49-F238E27FC236}">
                <a16:creationId xmlns:a16="http://schemas.microsoft.com/office/drawing/2014/main" id="{0F382585-0940-45E7-8107-4AFF4817B5F3}"/>
              </a:ext>
            </a:extLst>
          </p:cNvPr>
          <p:cNvSpPr txBox="1"/>
          <p:nvPr/>
        </p:nvSpPr>
        <p:spPr>
          <a:xfrm>
            <a:off x="2533730" y="2170321"/>
            <a:ext cx="1752659" cy="276999"/>
          </a:xfrm>
          <a:prstGeom prst="rect">
            <a:avLst/>
          </a:prstGeom>
          <a:noFill/>
        </p:spPr>
        <p:txBody>
          <a:bodyPr wrap="none" rtlCol="0">
            <a:spAutoFit/>
          </a:bodyPr>
          <a:lstStyle/>
          <a:p>
            <a:r>
              <a:rPr kumimoji="1" lang="en-US" altLang="ja-JP" sz="1200" b="1" dirty="0">
                <a:solidFill>
                  <a:srgbClr val="0070C0"/>
                </a:solidFill>
              </a:rPr>
              <a:t>Extracted beam</a:t>
            </a:r>
            <a:r>
              <a:rPr kumimoji="1" lang="ja-JP" altLang="en-US" sz="1200" b="1" dirty="0">
                <a:solidFill>
                  <a:srgbClr val="0070C0"/>
                </a:solidFill>
              </a:rPr>
              <a:t> </a:t>
            </a:r>
            <a:r>
              <a:rPr kumimoji="1" lang="en-US" altLang="ja-JP" sz="1200" b="1" dirty="0">
                <a:solidFill>
                  <a:srgbClr val="0070C0"/>
                </a:solidFill>
              </a:rPr>
              <a:t>from</a:t>
            </a:r>
            <a:r>
              <a:rPr kumimoji="1" lang="ja-JP" altLang="en-US" sz="1200" b="1" dirty="0">
                <a:solidFill>
                  <a:srgbClr val="0070C0"/>
                </a:solidFill>
              </a:rPr>
              <a:t> </a:t>
            </a:r>
            <a:r>
              <a:rPr kumimoji="1" lang="en-US" altLang="ja-JP" sz="1200" b="1" dirty="0">
                <a:solidFill>
                  <a:srgbClr val="0070C0"/>
                </a:solidFill>
              </a:rPr>
              <a:t>DR</a:t>
            </a:r>
          </a:p>
        </p:txBody>
      </p:sp>
      <p:sp>
        <p:nvSpPr>
          <p:cNvPr id="18" name="テキスト ボックス 17">
            <a:extLst>
              <a:ext uri="{FF2B5EF4-FFF2-40B4-BE49-F238E27FC236}">
                <a16:creationId xmlns:a16="http://schemas.microsoft.com/office/drawing/2014/main" id="{1F0D2C0F-1825-4EC9-A817-ED53EA28ACEA}"/>
              </a:ext>
            </a:extLst>
          </p:cNvPr>
          <p:cNvSpPr txBox="1"/>
          <p:nvPr/>
        </p:nvSpPr>
        <p:spPr>
          <a:xfrm>
            <a:off x="4670451" y="2459362"/>
            <a:ext cx="4516582" cy="1620957"/>
          </a:xfrm>
          <a:prstGeom prst="rect">
            <a:avLst/>
          </a:prstGeom>
          <a:noFill/>
        </p:spPr>
        <p:txBody>
          <a:bodyPr wrap="square" rtlCol="0">
            <a:spAutoFit/>
          </a:bodyPr>
          <a:lstStyle/>
          <a:p>
            <a:pPr marL="171450" indent="-171450">
              <a:spcBef>
                <a:spcPts val="200"/>
              </a:spcBef>
              <a:buFont typeface="Arial" panose="020B0604020202020204" pitchFamily="34" charset="0"/>
              <a:buChar char="•"/>
            </a:pPr>
            <a:r>
              <a:rPr kumimoji="1" lang="ja-JP" altLang="en-US" sz="1200" dirty="0"/>
              <a:t>場所の制約から、軌道バンプ、補助セプタムなどの </a:t>
            </a:r>
            <a:r>
              <a:rPr kumimoji="1" lang="en-US" altLang="ja-JP" sz="1200" dirty="0"/>
              <a:t>ILC </a:t>
            </a:r>
            <a:r>
              <a:rPr kumimoji="1" lang="ja-JP" altLang="en-US" sz="1200" dirty="0"/>
              <a:t>では用いない装置を併用しての出射システムの実証試験となった。</a:t>
            </a:r>
            <a:endParaRPr kumimoji="1" lang="en-US" altLang="ja-JP" sz="1200" dirty="0"/>
          </a:p>
          <a:p>
            <a:pPr marL="171450" indent="-171450">
              <a:spcBef>
                <a:spcPts val="200"/>
              </a:spcBef>
              <a:buFont typeface="Arial" panose="020B0604020202020204" pitchFamily="34" charset="0"/>
              <a:buChar char="•"/>
            </a:pPr>
            <a:r>
              <a:rPr kumimoji="1" lang="en-US" altLang="ja-JP" sz="1200" dirty="0"/>
              <a:t>ATF</a:t>
            </a:r>
            <a:r>
              <a:rPr kumimoji="1" lang="ja-JP" altLang="en-US" sz="1200" dirty="0"/>
              <a:t> </a:t>
            </a:r>
            <a:r>
              <a:rPr kumimoji="1" lang="en-US" altLang="ja-JP" sz="1200" dirty="0"/>
              <a:t>DR </a:t>
            </a:r>
            <a:r>
              <a:rPr kumimoji="1" lang="ja-JP" altLang="en-US" sz="1200" dirty="0"/>
              <a:t>内ではキッカーへの放射光の影響でビーム強度を上げられないため、他の実験との併用が難しい。</a:t>
            </a:r>
            <a:endParaRPr kumimoji="1" lang="en-US" altLang="ja-JP" sz="1200" dirty="0"/>
          </a:p>
          <a:p>
            <a:pPr marL="171450" indent="-171450">
              <a:spcBef>
                <a:spcPts val="200"/>
              </a:spcBef>
              <a:buFont typeface="Arial" panose="020B0604020202020204" pitchFamily="34" charset="0"/>
              <a:buChar char="•"/>
            </a:pPr>
            <a:r>
              <a:rPr kumimoji="1" lang="ja-JP" altLang="en-US" sz="1200" dirty="0"/>
              <a:t>準備研究所期間には</a:t>
            </a:r>
            <a:r>
              <a:rPr kumimoji="1" lang="en-US" altLang="ja-JP" sz="1200" dirty="0"/>
              <a:t>ATF</a:t>
            </a:r>
            <a:r>
              <a:rPr kumimoji="1" lang="ja-JP" altLang="en-US" sz="1200" dirty="0"/>
              <a:t>取り出しラインに新たなキッカー試験ステーションを構築してビームとのタイミング制御を含めた入出射システムとしてのビームキックの長期安定性試験を計画している。</a:t>
            </a:r>
          </a:p>
        </p:txBody>
      </p:sp>
      <p:sp>
        <p:nvSpPr>
          <p:cNvPr id="20" name="テキスト ボックス 19">
            <a:extLst>
              <a:ext uri="{FF2B5EF4-FFF2-40B4-BE49-F238E27FC236}">
                <a16:creationId xmlns:a16="http://schemas.microsoft.com/office/drawing/2014/main" id="{D4EA478F-041D-4045-BFA9-AD2A1ED072BE}"/>
              </a:ext>
            </a:extLst>
          </p:cNvPr>
          <p:cNvSpPr txBox="1"/>
          <p:nvPr/>
        </p:nvSpPr>
        <p:spPr>
          <a:xfrm>
            <a:off x="77642" y="4310518"/>
            <a:ext cx="4786664" cy="671979"/>
          </a:xfrm>
          <a:prstGeom prst="rect">
            <a:avLst/>
          </a:prstGeom>
          <a:noFill/>
        </p:spPr>
        <p:txBody>
          <a:bodyPr wrap="square">
            <a:spAutoFit/>
          </a:bodyPr>
          <a:lstStyle/>
          <a:p>
            <a:pPr marL="171450" indent="-171450">
              <a:spcBef>
                <a:spcPts val="200"/>
              </a:spcBef>
              <a:buFont typeface="Arial" panose="020B0604020202020204" pitchFamily="34" charset="0"/>
              <a:buChar char="•"/>
            </a:pPr>
            <a:r>
              <a:rPr kumimoji="1" lang="en-US" altLang="ja-JP" sz="1200" dirty="0"/>
              <a:t>ILC</a:t>
            </a:r>
            <a:r>
              <a:rPr kumimoji="1" lang="ja-JP" altLang="en-US" sz="1200" dirty="0"/>
              <a:t>と同様に速い立上がり、立下りが時間が要求されている。</a:t>
            </a:r>
            <a:endParaRPr kumimoji="1" lang="en-US" altLang="ja-JP" sz="1200" dirty="0"/>
          </a:p>
          <a:p>
            <a:pPr marL="171450" indent="-171450">
              <a:spcBef>
                <a:spcPts val="200"/>
              </a:spcBef>
              <a:buFont typeface="Arial" panose="020B0604020202020204" pitchFamily="34" charset="0"/>
              <a:buChar char="•"/>
            </a:pPr>
            <a:r>
              <a:rPr kumimoji="1" lang="ja-JP" altLang="en-US" sz="1200" dirty="0"/>
              <a:t>準備研究所期間には同様の技術を用いた、より高電圧のキッカーシステムの試験も計画している（国際協力の枠組みが必要）。</a:t>
            </a:r>
            <a:endParaRPr lang="ja-JP" altLang="en-US" sz="1200" dirty="0"/>
          </a:p>
        </p:txBody>
      </p:sp>
      <p:sp>
        <p:nvSpPr>
          <p:cNvPr id="19" name="テキスト ボックス 18">
            <a:extLst>
              <a:ext uri="{FF2B5EF4-FFF2-40B4-BE49-F238E27FC236}">
                <a16:creationId xmlns:a16="http://schemas.microsoft.com/office/drawing/2014/main" id="{24171B56-EB04-41A7-80B3-5CDE194A2DB5}"/>
              </a:ext>
            </a:extLst>
          </p:cNvPr>
          <p:cNvSpPr txBox="1"/>
          <p:nvPr/>
        </p:nvSpPr>
        <p:spPr>
          <a:xfrm>
            <a:off x="418306" y="282530"/>
            <a:ext cx="4854680" cy="338554"/>
          </a:xfrm>
          <a:prstGeom prst="rect">
            <a:avLst/>
          </a:prstGeom>
          <a:noFill/>
        </p:spPr>
        <p:txBody>
          <a:bodyPr wrap="square">
            <a:spAutoFit/>
          </a:bodyPr>
          <a:lstStyle/>
          <a:p>
            <a:r>
              <a:rPr lang="ja-JP" altLang="en-US" sz="1600" b="1" i="1" dirty="0">
                <a:solidFill>
                  <a:srgbClr val="0070C0"/>
                </a:solidFill>
              </a:rPr>
              <a:t>Beam </a:t>
            </a:r>
            <a:r>
              <a:rPr lang="en-US" altLang="ja-JP" sz="1600" b="1" i="1" dirty="0">
                <a:solidFill>
                  <a:srgbClr val="0070C0"/>
                </a:solidFill>
              </a:rPr>
              <a:t>extraction</a:t>
            </a:r>
            <a:r>
              <a:rPr lang="ja-JP" altLang="en-US" sz="1600" b="1" i="1" dirty="0">
                <a:solidFill>
                  <a:srgbClr val="0070C0"/>
                </a:solidFill>
              </a:rPr>
              <a:t> </a:t>
            </a:r>
            <a:r>
              <a:rPr lang="en-US" altLang="ja-JP" sz="1600" b="1" i="1" dirty="0">
                <a:solidFill>
                  <a:srgbClr val="0070C0"/>
                </a:solidFill>
              </a:rPr>
              <a:t>t</a:t>
            </a:r>
            <a:r>
              <a:rPr lang="ja-JP" altLang="en-US" sz="1600" b="1" i="1" dirty="0">
                <a:solidFill>
                  <a:srgbClr val="0070C0"/>
                </a:solidFill>
              </a:rPr>
              <a:t>est from </a:t>
            </a:r>
            <a:r>
              <a:rPr lang="en-US" altLang="ja-JP" sz="1600" b="1" i="1" dirty="0">
                <a:solidFill>
                  <a:srgbClr val="0070C0"/>
                </a:solidFill>
              </a:rPr>
              <a:t>ATF d</a:t>
            </a:r>
            <a:r>
              <a:rPr lang="ja-JP" altLang="en-US" sz="1600" b="1" i="1" dirty="0">
                <a:solidFill>
                  <a:srgbClr val="0070C0"/>
                </a:solidFill>
              </a:rPr>
              <a:t>amping </a:t>
            </a:r>
            <a:r>
              <a:rPr lang="en-US" altLang="ja-JP" sz="1600" b="1" i="1" dirty="0">
                <a:solidFill>
                  <a:srgbClr val="0070C0"/>
                </a:solidFill>
              </a:rPr>
              <a:t>r</a:t>
            </a:r>
            <a:r>
              <a:rPr lang="ja-JP" altLang="en-US" sz="1600" b="1" i="1" dirty="0">
                <a:solidFill>
                  <a:srgbClr val="0070C0"/>
                </a:solidFill>
              </a:rPr>
              <a:t>ing</a:t>
            </a:r>
          </a:p>
        </p:txBody>
      </p:sp>
      <p:sp>
        <p:nvSpPr>
          <p:cNvPr id="21" name="テキスト ボックス 20">
            <a:extLst>
              <a:ext uri="{FF2B5EF4-FFF2-40B4-BE49-F238E27FC236}">
                <a16:creationId xmlns:a16="http://schemas.microsoft.com/office/drawing/2014/main" id="{45B8E5F0-93C5-4C8A-B402-2FC2D10226BF}"/>
              </a:ext>
            </a:extLst>
          </p:cNvPr>
          <p:cNvSpPr txBox="1"/>
          <p:nvPr/>
        </p:nvSpPr>
        <p:spPr>
          <a:xfrm>
            <a:off x="4065737" y="3969601"/>
            <a:ext cx="5121296" cy="338554"/>
          </a:xfrm>
          <a:prstGeom prst="rect">
            <a:avLst/>
          </a:prstGeom>
          <a:noFill/>
        </p:spPr>
        <p:txBody>
          <a:bodyPr wrap="square">
            <a:spAutoFit/>
          </a:bodyPr>
          <a:lstStyle/>
          <a:p>
            <a:r>
              <a:rPr lang="ja-JP" altLang="en-US" sz="1600" b="1" i="1" dirty="0">
                <a:solidFill>
                  <a:srgbClr val="0070C0"/>
                </a:solidFill>
              </a:rPr>
              <a:t>Beam </a:t>
            </a:r>
            <a:r>
              <a:rPr lang="en-US" altLang="ja-JP" sz="1600" b="1" i="1" dirty="0">
                <a:solidFill>
                  <a:srgbClr val="0070C0"/>
                </a:solidFill>
              </a:rPr>
              <a:t>injection/extraction</a:t>
            </a:r>
            <a:r>
              <a:rPr lang="ja-JP" altLang="en-US" sz="1600" b="1" i="1" dirty="0">
                <a:solidFill>
                  <a:srgbClr val="0070C0"/>
                </a:solidFill>
              </a:rPr>
              <a:t> </a:t>
            </a:r>
            <a:r>
              <a:rPr lang="en-US" altLang="ja-JP" sz="1600" b="1" i="1" dirty="0">
                <a:solidFill>
                  <a:srgbClr val="0070C0"/>
                </a:solidFill>
              </a:rPr>
              <a:t>system</a:t>
            </a:r>
            <a:r>
              <a:rPr lang="ja-JP" altLang="en-US" sz="1600" b="1" i="1" dirty="0">
                <a:solidFill>
                  <a:srgbClr val="0070C0"/>
                </a:solidFill>
              </a:rPr>
              <a:t> f</a:t>
            </a:r>
            <a:r>
              <a:rPr lang="en-US" altLang="ja-JP" sz="1600" b="1" i="1" dirty="0">
                <a:solidFill>
                  <a:srgbClr val="0070C0"/>
                </a:solidFill>
              </a:rPr>
              <a:t>or</a:t>
            </a:r>
            <a:r>
              <a:rPr lang="ja-JP" altLang="en-US" sz="1600" b="1" i="1" dirty="0">
                <a:solidFill>
                  <a:srgbClr val="0070C0"/>
                </a:solidFill>
              </a:rPr>
              <a:t> </a:t>
            </a:r>
            <a:r>
              <a:rPr lang="en-US" altLang="ja-JP" sz="1600" b="1" i="1" dirty="0">
                <a:solidFill>
                  <a:srgbClr val="0070C0"/>
                </a:solidFill>
              </a:rPr>
              <a:t>CLIC d</a:t>
            </a:r>
            <a:r>
              <a:rPr lang="ja-JP" altLang="en-US" sz="1600" b="1" i="1" dirty="0">
                <a:solidFill>
                  <a:srgbClr val="0070C0"/>
                </a:solidFill>
              </a:rPr>
              <a:t>amping </a:t>
            </a:r>
            <a:r>
              <a:rPr lang="en-US" altLang="ja-JP" sz="1600" b="1" i="1" dirty="0">
                <a:solidFill>
                  <a:srgbClr val="0070C0"/>
                </a:solidFill>
              </a:rPr>
              <a:t>r</a:t>
            </a:r>
            <a:r>
              <a:rPr lang="ja-JP" altLang="en-US" sz="1600" b="1" i="1" dirty="0">
                <a:solidFill>
                  <a:srgbClr val="0070C0"/>
                </a:solidFill>
              </a:rPr>
              <a:t>ing</a:t>
            </a:r>
          </a:p>
        </p:txBody>
      </p:sp>
      <p:sp>
        <p:nvSpPr>
          <p:cNvPr id="22" name="テキスト ボックス 21">
            <a:extLst>
              <a:ext uri="{FF2B5EF4-FFF2-40B4-BE49-F238E27FC236}">
                <a16:creationId xmlns:a16="http://schemas.microsoft.com/office/drawing/2014/main" id="{53D9F5F7-9229-4EDE-9652-C8E997658AE0}"/>
              </a:ext>
            </a:extLst>
          </p:cNvPr>
          <p:cNvSpPr txBox="1"/>
          <p:nvPr/>
        </p:nvSpPr>
        <p:spPr>
          <a:xfrm>
            <a:off x="4248150" y="1186082"/>
            <a:ext cx="3238500" cy="1169551"/>
          </a:xfrm>
          <a:prstGeom prst="rect">
            <a:avLst/>
          </a:prstGeom>
          <a:noFill/>
        </p:spPr>
        <p:txBody>
          <a:bodyPr wrap="square">
            <a:spAutoFit/>
          </a:bodyPr>
          <a:lstStyle/>
          <a:p>
            <a:r>
              <a:rPr lang="ja-JP" altLang="en-US" sz="1400" dirty="0">
                <a:solidFill>
                  <a:srgbClr val="FF0000"/>
                </a:solidFill>
              </a:rPr>
              <a:t>Since the beam intensity cannot be increased in the ATF DR due to the effect of synchrotron radiation on the kicker, it is difficult to use it with other ATF experiments.</a:t>
            </a:r>
          </a:p>
        </p:txBody>
      </p:sp>
      <p:sp>
        <p:nvSpPr>
          <p:cNvPr id="23" name="スライド番号プレースホルダー 2">
            <a:extLst>
              <a:ext uri="{FF2B5EF4-FFF2-40B4-BE49-F238E27FC236}">
                <a16:creationId xmlns:a16="http://schemas.microsoft.com/office/drawing/2014/main" id="{5B519D12-5CD9-4FD0-B8A4-C5A822C24E29}"/>
              </a:ext>
            </a:extLst>
          </p:cNvPr>
          <p:cNvSpPr>
            <a:spLocks noGrp="1"/>
          </p:cNvSpPr>
          <p:nvPr>
            <p:ph type="sldNum" sz="quarter" idx="12"/>
          </p:nvPr>
        </p:nvSpPr>
        <p:spPr>
          <a:xfrm>
            <a:off x="7086600" y="6492875"/>
            <a:ext cx="2057400" cy="365125"/>
          </a:xfrm>
        </p:spPr>
        <p:txBody>
          <a:bodyPr/>
          <a:lstStyle/>
          <a:p>
            <a:fld id="{D2D8002D-B5B0-4BAC-B1F6-782DDCCE6D9C}" type="slidenum">
              <a:rPr kumimoji="1" lang="ja-JP" altLang="en-US" smtClean="0"/>
              <a:pPr/>
              <a:t>6</a:t>
            </a:fld>
            <a:endParaRPr kumimoji="1" lang="ja-JP" altLang="en-US"/>
          </a:p>
        </p:txBody>
      </p:sp>
    </p:spTree>
    <p:extLst>
      <p:ext uri="{BB962C8B-B14F-4D97-AF65-F5344CB8AC3E}">
        <p14:creationId xmlns:p14="http://schemas.microsoft.com/office/powerpoint/2010/main" val="15702745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1293;p176">
            <a:extLst>
              <a:ext uri="{FF2B5EF4-FFF2-40B4-BE49-F238E27FC236}">
                <a16:creationId xmlns:a16="http://schemas.microsoft.com/office/drawing/2014/main" id="{5FF5A88B-A2E1-4DB8-9AA3-E209910F6F07}"/>
              </a:ext>
            </a:extLst>
          </p:cNvPr>
          <p:cNvSpPr txBox="1"/>
          <p:nvPr/>
        </p:nvSpPr>
        <p:spPr>
          <a:xfrm>
            <a:off x="241550" y="469656"/>
            <a:ext cx="8620959" cy="1572589"/>
          </a:xfrm>
          <a:prstGeom prst="rect">
            <a:avLst/>
          </a:prstGeom>
          <a:noFill/>
          <a:ln w="38100" cap="flat" cmpd="sng">
            <a:solidFill>
              <a:srgbClr val="00A8D0"/>
            </a:solidFill>
            <a:prstDash val="solid"/>
            <a:round/>
            <a:headEnd type="none" w="sm" len="sm"/>
            <a:tailEnd type="none" w="sm" len="sm"/>
          </a:ln>
        </p:spPr>
        <p:txBody>
          <a:bodyPr spcFirstLastPara="1" wrap="square" lIns="79125" tIns="39550" rIns="79125" bIns="39550" anchor="t" anchorCtr="0">
            <a:spAutoFit/>
          </a:bodyPr>
          <a:lstStyle/>
          <a:p>
            <a:pPr lvl="0">
              <a:spcBef>
                <a:spcPts val="600"/>
              </a:spcBef>
              <a:buSzPts val="2000"/>
            </a:pPr>
            <a:r>
              <a:rPr lang="ja-JP" altLang="en-US" sz="1800" b="1" dirty="0">
                <a:solidFill>
                  <a:schemeClr val="tx1"/>
                </a:solidFill>
                <a:latin typeface="游ゴシック Medium" panose="020B0500000000000000" pitchFamily="50" charset="-128"/>
                <a:ea typeface="游ゴシック Medium" panose="020B0500000000000000" pitchFamily="50" charset="-128"/>
              </a:rPr>
              <a:t>有識者会議</a:t>
            </a:r>
            <a:r>
              <a:rPr lang="ja-JP" altLang="en-US" b="1" dirty="0">
                <a:latin typeface="游ゴシック Medium" panose="020B0500000000000000" pitchFamily="50" charset="-128"/>
                <a:ea typeface="游ゴシック Medium" panose="020B0500000000000000" pitchFamily="50" charset="-128"/>
              </a:rPr>
              <a:t>・学術会議</a:t>
            </a:r>
            <a:r>
              <a:rPr lang="ja-JP" altLang="en-US" sz="1800" b="1" dirty="0">
                <a:solidFill>
                  <a:schemeClr val="tx1"/>
                </a:solidFill>
                <a:latin typeface="游ゴシック Medium" panose="020B0500000000000000" pitchFamily="50" charset="-128"/>
                <a:ea typeface="游ゴシック Medium" panose="020B0500000000000000" pitchFamily="50" charset="-128"/>
              </a:rPr>
              <a:t>の指摘</a:t>
            </a:r>
            <a:endParaRPr lang="en-US" altLang="ja-JP" sz="1800" b="1" dirty="0">
              <a:solidFill>
                <a:schemeClr val="tx1"/>
              </a:solidFill>
              <a:latin typeface="游ゴシック Medium" panose="020B0500000000000000" pitchFamily="50" charset="-128"/>
              <a:ea typeface="游ゴシック Medium" panose="020B0500000000000000" pitchFamily="50" charset="-128"/>
            </a:endParaRPr>
          </a:p>
          <a:p>
            <a:pPr marL="285750" indent="-285750">
              <a:spcBef>
                <a:spcPts val="600"/>
              </a:spcBef>
              <a:buSzPts val="2000"/>
              <a:buFont typeface="Wingdings" panose="05000000000000000000" pitchFamily="2" charset="2"/>
              <a:buChar char="l"/>
            </a:pPr>
            <a:r>
              <a:rPr lang="en-US" altLang="ja-JP" sz="1600" dirty="0" err="1">
                <a:solidFill>
                  <a:schemeClr val="tx1"/>
                </a:solidFill>
                <a:latin typeface="游ゴシック Medium" panose="020B0500000000000000" pitchFamily="50" charset="-128"/>
                <a:ea typeface="游ゴシック Medium" panose="020B0500000000000000" pitchFamily="50" charset="-128"/>
              </a:rPr>
              <a:t>ビームダンプや陽電子源、電子源、ビーム制御、ダンピングリングの入出射システム等についてはいまだ課題が多い</a:t>
            </a:r>
            <a:r>
              <a:rPr lang="en-US" altLang="ja-JP" sz="1600" dirty="0">
                <a:solidFill>
                  <a:schemeClr val="tx1"/>
                </a:solidFill>
                <a:latin typeface="游ゴシック Medium" panose="020B0500000000000000" pitchFamily="50" charset="-128"/>
                <a:ea typeface="游ゴシック Medium" panose="020B0500000000000000" pitchFamily="50" charset="-128"/>
              </a:rPr>
              <a:t>。</a:t>
            </a:r>
            <a:r>
              <a:rPr lang="ja-JP" altLang="en-US" sz="1600" dirty="0">
                <a:solidFill>
                  <a:schemeClr val="tx1"/>
                </a:solidFill>
                <a:latin typeface="游ゴシック Medium" panose="020B0500000000000000" pitchFamily="50" charset="-128"/>
                <a:ea typeface="游ゴシック Medium" panose="020B0500000000000000" pitchFamily="50" charset="-128"/>
              </a:rPr>
              <a:t>（有識者会議 </a:t>
            </a:r>
            <a:r>
              <a:rPr lang="en-US" altLang="ja-JP" sz="1600" dirty="0">
                <a:solidFill>
                  <a:schemeClr val="tx1"/>
                </a:solidFill>
                <a:latin typeface="游ゴシック Medium" panose="020B0500000000000000" pitchFamily="50" charset="-128"/>
                <a:ea typeface="游ゴシック Medium" panose="020B0500000000000000" pitchFamily="50" charset="-128"/>
              </a:rPr>
              <a:t>p.5,12)</a:t>
            </a:r>
          </a:p>
          <a:p>
            <a:pPr marL="285750" lvl="0" indent="-285750">
              <a:spcBef>
                <a:spcPts val="600"/>
              </a:spcBef>
              <a:buSzPts val="2000"/>
              <a:buFont typeface="Wingdings" panose="05000000000000000000" pitchFamily="2" charset="2"/>
              <a:buChar char="l"/>
            </a:pPr>
            <a:r>
              <a:rPr lang="en-US" altLang="ja-JP" sz="1600" dirty="0">
                <a:solidFill>
                  <a:schemeClr val="tx1"/>
                </a:solidFill>
                <a:latin typeface="游ゴシック Medium" panose="020B0500000000000000" pitchFamily="50" charset="-128"/>
                <a:ea typeface="游ゴシック Medium" panose="020B0500000000000000" pitchFamily="50" charset="-128"/>
              </a:rPr>
              <a:t>ビーム収束及び位置合わせに関する制御・フィードバック系に関する技術の確立や、衝突点サイトにおける常時微細動の許容レベルに関する定量的評価が必要。</a:t>
            </a:r>
            <a:r>
              <a:rPr lang="ja-JP" altLang="en-US" sz="1600" dirty="0">
                <a:solidFill>
                  <a:schemeClr val="tx1"/>
                </a:solidFill>
                <a:latin typeface="游ゴシック Medium" panose="020B0500000000000000" pitchFamily="50" charset="-128"/>
                <a:ea typeface="游ゴシック Medium" panose="020B0500000000000000" pitchFamily="50" charset="-128"/>
              </a:rPr>
              <a:t>（学術会議 </a:t>
            </a:r>
            <a:r>
              <a:rPr lang="en-US" altLang="ja-JP" sz="1600" dirty="0">
                <a:solidFill>
                  <a:schemeClr val="tx1"/>
                </a:solidFill>
                <a:latin typeface="游ゴシック Medium" panose="020B0500000000000000" pitchFamily="50" charset="-128"/>
                <a:ea typeface="游ゴシック Medium" panose="020B0500000000000000" pitchFamily="50" charset="-128"/>
              </a:rPr>
              <a:t>p.7)</a:t>
            </a:r>
          </a:p>
        </p:txBody>
      </p:sp>
      <p:sp>
        <p:nvSpPr>
          <p:cNvPr id="3" name="正方形/長方形 2"/>
          <p:cNvSpPr/>
          <p:nvPr/>
        </p:nvSpPr>
        <p:spPr>
          <a:xfrm>
            <a:off x="88648" y="0"/>
            <a:ext cx="8966701" cy="400110"/>
          </a:xfrm>
          <a:prstGeom prst="rect">
            <a:avLst/>
          </a:prstGeom>
        </p:spPr>
        <p:txBody>
          <a:bodyPr wrap="square">
            <a:spAutoFit/>
          </a:bodyPr>
          <a:lstStyle/>
          <a:p>
            <a:pPr marL="0" lvl="1">
              <a:spcBef>
                <a:spcPts val="600"/>
              </a:spcBef>
              <a:buSzPts val="1800"/>
            </a:pPr>
            <a:r>
              <a:rPr lang="en-US" altLang="ja-JP" sz="2000" b="1" dirty="0">
                <a:latin typeface="游ゴシック" panose="020B0400000000000000" pitchFamily="50" charset="-128"/>
                <a:ea typeface="游ゴシック" panose="020B0400000000000000" pitchFamily="50" charset="-128"/>
              </a:rPr>
              <a:t>3. </a:t>
            </a:r>
            <a:r>
              <a:rPr lang="ja-JP" altLang="en-US" sz="2000" b="1" dirty="0">
                <a:latin typeface="游ゴシック" panose="020B0400000000000000" pitchFamily="50" charset="-128"/>
                <a:ea typeface="游ゴシック" panose="020B0400000000000000" pitchFamily="50" charset="-128"/>
              </a:rPr>
              <a:t>技術的成立性の明確化   </a:t>
            </a:r>
            <a:r>
              <a:rPr lang="en-US" altLang="ja-JP" sz="2000" b="1" dirty="0">
                <a:latin typeface="游ゴシック" panose="020B0400000000000000" pitchFamily="50" charset="-128"/>
                <a:ea typeface="游ゴシック" panose="020B0400000000000000" pitchFamily="50" charset="-128"/>
              </a:rPr>
              <a:t>[1] ILC</a:t>
            </a:r>
            <a:r>
              <a:rPr lang="ja-JP" altLang="en-US" sz="2000" b="1" dirty="0">
                <a:latin typeface="游ゴシック" panose="020B0400000000000000" pitchFamily="50" charset="-128"/>
                <a:ea typeface="游ゴシック" panose="020B0400000000000000" pitchFamily="50" charset="-128"/>
              </a:rPr>
              <a:t>加速器等　（ビーム伝送システム）</a:t>
            </a:r>
            <a:endParaRPr lang="en-US" altLang="ja-JP" sz="2000" b="1" i="1" u="sng" dirty="0">
              <a:latin typeface="游ゴシック Medium" panose="020B0500000000000000" pitchFamily="50" charset="-128"/>
              <a:ea typeface="游ゴシック Medium" panose="020B0500000000000000" pitchFamily="50" charset="-128"/>
            </a:endParaRPr>
          </a:p>
        </p:txBody>
      </p:sp>
      <p:sp>
        <p:nvSpPr>
          <p:cNvPr id="8" name="Google Shape;1293;p176">
            <a:extLst>
              <a:ext uri="{FF2B5EF4-FFF2-40B4-BE49-F238E27FC236}">
                <a16:creationId xmlns:a16="http://schemas.microsoft.com/office/drawing/2014/main" id="{F3C45950-FAC1-3E41-B735-18FFA9E2A29E}"/>
              </a:ext>
            </a:extLst>
          </p:cNvPr>
          <p:cNvSpPr txBox="1"/>
          <p:nvPr/>
        </p:nvSpPr>
        <p:spPr>
          <a:xfrm>
            <a:off x="261518" y="2111791"/>
            <a:ext cx="8620959" cy="4696521"/>
          </a:xfrm>
          <a:prstGeom prst="rect">
            <a:avLst/>
          </a:prstGeom>
          <a:noFill/>
          <a:ln w="38100" cap="flat" cmpd="sng">
            <a:solidFill>
              <a:srgbClr val="00A8D0"/>
            </a:solidFill>
            <a:prstDash val="solid"/>
            <a:round/>
            <a:headEnd type="none" w="sm" len="sm"/>
            <a:tailEnd type="none" w="sm" len="sm"/>
          </a:ln>
        </p:spPr>
        <p:txBody>
          <a:bodyPr spcFirstLastPara="1" wrap="square" lIns="79125" tIns="39550" rIns="79125" bIns="39550" anchor="t" anchorCtr="0">
            <a:spAutoFit/>
          </a:bodyPr>
          <a:lstStyle/>
          <a:p>
            <a:pPr lvl="0">
              <a:spcBef>
                <a:spcPts val="600"/>
              </a:spcBef>
              <a:buSzPts val="2000"/>
            </a:pPr>
            <a:r>
              <a:rPr lang="en-US" altLang="ja-JP" b="1" dirty="0">
                <a:latin typeface="Yu Gothic" panose="020B0400000000000000" pitchFamily="34" charset="-128"/>
                <a:ea typeface="Yu Gothic" panose="020B0400000000000000" pitchFamily="34" charset="-128"/>
              </a:rPr>
              <a:t>2018</a:t>
            </a:r>
            <a:r>
              <a:rPr lang="ja-JP" altLang="en-US" b="1" dirty="0">
                <a:latin typeface="Yu Gothic" panose="020B0400000000000000" pitchFamily="34" charset="-128"/>
                <a:ea typeface="Yu Gothic" panose="020B0400000000000000" pitchFamily="34" charset="-128"/>
              </a:rPr>
              <a:t>年以降の取り組み</a:t>
            </a:r>
            <a:endParaRPr lang="en-US" altLang="ja-JP" sz="1800" b="1" dirty="0">
              <a:solidFill>
                <a:schemeClr val="tx1"/>
              </a:solidFill>
              <a:latin typeface="Yu Gothic" panose="020B0400000000000000" pitchFamily="34" charset="-128"/>
              <a:ea typeface="Yu Gothic" panose="020B0400000000000000" pitchFamily="34" charset="-128"/>
            </a:endParaRPr>
          </a:p>
          <a:p>
            <a:pPr marL="285750" lvl="0" indent="-285750">
              <a:spcBef>
                <a:spcPts val="600"/>
              </a:spcBef>
              <a:buSzPts val="2000"/>
              <a:buFont typeface="Arial" panose="020B0604020202020204" pitchFamily="34" charset="0"/>
              <a:buChar char="•"/>
            </a:pPr>
            <a:r>
              <a:rPr lang="en-US" altLang="ja-JP" sz="1400" dirty="0">
                <a:solidFill>
                  <a:schemeClr val="tx1"/>
                </a:solidFill>
                <a:latin typeface="游ゴシック Medium" panose="020B0500000000000000" pitchFamily="50" charset="-128"/>
                <a:ea typeface="游ゴシック Medium" panose="020B0500000000000000" pitchFamily="50" charset="-128"/>
              </a:rPr>
              <a:t>KEK</a:t>
            </a:r>
            <a:r>
              <a:rPr lang="ja-JP" altLang="en-US" sz="1400" dirty="0">
                <a:solidFill>
                  <a:schemeClr val="tx1"/>
                </a:solidFill>
                <a:latin typeface="游ゴシック Medium" panose="020B0500000000000000" pitchFamily="50" charset="-128"/>
                <a:ea typeface="游ゴシック Medium" panose="020B0500000000000000" pitchFamily="50" charset="-128"/>
              </a:rPr>
              <a:t>の</a:t>
            </a:r>
            <a:r>
              <a:rPr lang="en-US" altLang="ja-JP" sz="1400" dirty="0">
                <a:solidFill>
                  <a:schemeClr val="tx1"/>
                </a:solidFill>
                <a:latin typeface="游ゴシック Medium" panose="020B0500000000000000" pitchFamily="50" charset="-128"/>
                <a:ea typeface="游ゴシック Medium" panose="020B0500000000000000" pitchFamily="50" charset="-128"/>
              </a:rPr>
              <a:t>ATF</a:t>
            </a:r>
            <a:r>
              <a:rPr lang="ja-JP" altLang="en-US" sz="1400" dirty="0">
                <a:solidFill>
                  <a:schemeClr val="tx1"/>
                </a:solidFill>
                <a:latin typeface="游ゴシック Medium" panose="020B0500000000000000" pitchFamily="50" charset="-128"/>
                <a:ea typeface="游ゴシック Medium" panose="020B0500000000000000" pitchFamily="50" charset="-128"/>
              </a:rPr>
              <a:t>ではナノビーム技術（ビームを絞り、位置安定化も図る）の開発を国際協力で進めてきた。ビームサイズは</a:t>
            </a:r>
            <a:r>
              <a:rPr lang="en-US" altLang="ja-JP" sz="1400" dirty="0">
                <a:solidFill>
                  <a:schemeClr val="tx1"/>
                </a:solidFill>
                <a:latin typeface="游ゴシック Medium" panose="020B0500000000000000" pitchFamily="50" charset="-128"/>
                <a:ea typeface="游ゴシック Medium" panose="020B0500000000000000" pitchFamily="50" charset="-128"/>
              </a:rPr>
              <a:t>2016</a:t>
            </a:r>
            <a:r>
              <a:rPr lang="ja-JP" altLang="en-US" sz="1400" dirty="0">
                <a:solidFill>
                  <a:schemeClr val="tx1"/>
                </a:solidFill>
                <a:latin typeface="游ゴシック Medium" panose="020B0500000000000000" pitchFamily="50" charset="-128"/>
                <a:ea typeface="游ゴシック Medium" panose="020B0500000000000000" pitchFamily="50" charset="-128"/>
              </a:rPr>
              <a:t>年には</a:t>
            </a:r>
            <a:r>
              <a:rPr lang="en-US" altLang="ja-JP" sz="1400" dirty="0">
                <a:solidFill>
                  <a:schemeClr val="tx1"/>
                </a:solidFill>
                <a:latin typeface="游ゴシック Medium" panose="020B0500000000000000" pitchFamily="50" charset="-128"/>
                <a:ea typeface="游ゴシック Medium" panose="020B0500000000000000" pitchFamily="50" charset="-128"/>
              </a:rPr>
              <a:t>41nm</a:t>
            </a:r>
            <a:r>
              <a:rPr lang="ja-JP" altLang="en-US" sz="1400" dirty="0">
                <a:solidFill>
                  <a:schemeClr val="tx1"/>
                </a:solidFill>
                <a:latin typeface="游ゴシック Medium" panose="020B0500000000000000" pitchFamily="50" charset="-128"/>
                <a:ea typeface="游ゴシック Medium" panose="020B0500000000000000" pitchFamily="50" charset="-128"/>
              </a:rPr>
              <a:t>とほぼ</a:t>
            </a:r>
            <a:r>
              <a:rPr lang="en-US" altLang="ja-JP" sz="1400" dirty="0">
                <a:solidFill>
                  <a:schemeClr val="tx1"/>
                </a:solidFill>
                <a:latin typeface="游ゴシック Medium" panose="020B0500000000000000" pitchFamily="50" charset="-128"/>
                <a:ea typeface="游ゴシック Medium" panose="020B0500000000000000" pitchFamily="50" charset="-128"/>
              </a:rPr>
              <a:t>ATF</a:t>
            </a:r>
            <a:r>
              <a:rPr lang="ja-JP" altLang="en-US" sz="1400" dirty="0">
                <a:solidFill>
                  <a:schemeClr val="tx1"/>
                </a:solidFill>
                <a:latin typeface="游ゴシック Medium" panose="020B0500000000000000" pitchFamily="50" charset="-128"/>
                <a:ea typeface="游ゴシック Medium" panose="020B0500000000000000" pitchFamily="50" charset="-128"/>
              </a:rPr>
              <a:t>でのゴール（</a:t>
            </a:r>
            <a:r>
              <a:rPr lang="en-US" altLang="ja-JP" sz="1400" dirty="0">
                <a:solidFill>
                  <a:schemeClr val="tx1"/>
                </a:solidFill>
                <a:latin typeface="游ゴシック Medium" panose="020B0500000000000000" pitchFamily="50" charset="-128"/>
                <a:ea typeface="游ゴシック Medium" panose="020B0500000000000000" pitchFamily="50" charset="-128"/>
              </a:rPr>
              <a:t>37nm</a:t>
            </a:r>
            <a:r>
              <a:rPr lang="ja-JP" altLang="en-US" sz="1400" dirty="0">
                <a:solidFill>
                  <a:schemeClr val="tx1"/>
                </a:solidFill>
                <a:latin typeface="游ゴシック Medium" panose="020B0500000000000000" pitchFamily="50" charset="-128"/>
                <a:ea typeface="游ゴシック Medium" panose="020B0500000000000000" pitchFamily="50" charset="-128"/>
              </a:rPr>
              <a:t>、</a:t>
            </a:r>
            <a:r>
              <a:rPr lang="en-US" altLang="ja-JP" sz="1400" dirty="0">
                <a:solidFill>
                  <a:schemeClr val="tx1"/>
                </a:solidFill>
                <a:latin typeface="游ゴシック Medium" panose="020B0500000000000000" pitchFamily="50" charset="-128"/>
                <a:ea typeface="游ゴシック Medium" panose="020B0500000000000000" pitchFamily="50" charset="-128"/>
              </a:rPr>
              <a:t>ILC</a:t>
            </a:r>
            <a:r>
              <a:rPr lang="ja-JP" altLang="en-US" sz="1400" dirty="0">
                <a:solidFill>
                  <a:schemeClr val="tx1"/>
                </a:solidFill>
                <a:latin typeface="游ゴシック Medium" panose="020B0500000000000000" pitchFamily="50" charset="-128"/>
                <a:ea typeface="游ゴシック Medium" panose="020B0500000000000000" pitchFamily="50" charset="-128"/>
              </a:rPr>
              <a:t>の</a:t>
            </a:r>
            <a:r>
              <a:rPr lang="en-US" altLang="ja-JP" sz="1400" dirty="0">
                <a:solidFill>
                  <a:schemeClr val="tx1"/>
                </a:solidFill>
                <a:latin typeface="游ゴシック Medium" panose="020B0500000000000000" pitchFamily="50" charset="-128"/>
                <a:ea typeface="游ゴシック Medium" panose="020B0500000000000000" pitchFamily="50" charset="-128"/>
              </a:rPr>
              <a:t>7.7nm</a:t>
            </a:r>
            <a:r>
              <a:rPr lang="ja-JP" altLang="en-US" sz="1400" dirty="0">
                <a:solidFill>
                  <a:schemeClr val="tx1"/>
                </a:solidFill>
                <a:latin typeface="游ゴシック Medium" panose="020B0500000000000000" pitchFamily="50" charset="-128"/>
                <a:ea typeface="游ゴシック Medium" panose="020B0500000000000000" pitchFamily="50" charset="-128"/>
              </a:rPr>
              <a:t>に相当）に到達、ビーム安定性も多バンチでの安定化に必要な短時間でのフィードバック（仕様の</a:t>
            </a:r>
            <a:r>
              <a:rPr lang="en-US" altLang="ja-JP" sz="1400" dirty="0">
                <a:solidFill>
                  <a:schemeClr val="tx1"/>
                </a:solidFill>
                <a:latin typeface="游ゴシック Medium" panose="020B0500000000000000" pitchFamily="50" charset="-128"/>
                <a:ea typeface="游ゴシック Medium" panose="020B0500000000000000" pitchFamily="50" charset="-128"/>
              </a:rPr>
              <a:t>366ns</a:t>
            </a:r>
            <a:r>
              <a:rPr lang="ja-JP" altLang="en-US" sz="1400" dirty="0">
                <a:solidFill>
                  <a:schemeClr val="tx1"/>
                </a:solidFill>
                <a:latin typeface="游ゴシック Medium" panose="020B0500000000000000" pitchFamily="50" charset="-128"/>
                <a:ea typeface="游ゴシック Medium" panose="020B0500000000000000" pitchFamily="50" charset="-128"/>
              </a:rPr>
              <a:t>以下を満たす</a:t>
            </a:r>
            <a:r>
              <a:rPr lang="en-US" altLang="ja-JP" sz="1400" dirty="0">
                <a:solidFill>
                  <a:schemeClr val="tx1"/>
                </a:solidFill>
                <a:latin typeface="游ゴシック Medium" panose="020B0500000000000000" pitchFamily="50" charset="-128"/>
                <a:ea typeface="游ゴシック Medium" panose="020B0500000000000000" pitchFamily="50" charset="-128"/>
              </a:rPr>
              <a:t>133ns</a:t>
            </a:r>
            <a:r>
              <a:rPr lang="ja-JP" altLang="en-US" sz="1400" dirty="0">
                <a:solidFill>
                  <a:schemeClr val="tx1"/>
                </a:solidFill>
                <a:latin typeface="游ゴシック Medium" panose="020B0500000000000000" pitchFamily="50" charset="-128"/>
                <a:ea typeface="游ゴシック Medium" panose="020B0500000000000000" pitchFamily="50" charset="-128"/>
              </a:rPr>
              <a:t>）を実現している。これらの成果は</a:t>
            </a:r>
            <a:r>
              <a:rPr lang="en-US" altLang="ja-JP" sz="1400" dirty="0">
                <a:solidFill>
                  <a:schemeClr val="tx1"/>
                </a:solidFill>
                <a:latin typeface="游ゴシック Medium" panose="020B0500000000000000" pitchFamily="50" charset="-128"/>
                <a:ea typeface="游ゴシック Medium" panose="020B0500000000000000" pitchFamily="50" charset="-128"/>
              </a:rPr>
              <a:t> 2020</a:t>
            </a:r>
            <a:r>
              <a:rPr lang="ja-JP" altLang="en-US" sz="1400" dirty="0">
                <a:solidFill>
                  <a:schemeClr val="tx1"/>
                </a:solidFill>
                <a:latin typeface="游ゴシック Medium" panose="020B0500000000000000" pitchFamily="50" charset="-128"/>
                <a:ea typeface="游ゴシック Medium" panose="020B0500000000000000" pitchFamily="50" charset="-128"/>
              </a:rPr>
              <a:t>年の</a:t>
            </a:r>
            <a:r>
              <a:rPr lang="en-US" altLang="ja-JP" sz="1400" dirty="0">
                <a:solidFill>
                  <a:schemeClr val="tx1"/>
                </a:solidFill>
                <a:latin typeface="游ゴシック Medium" panose="020B0500000000000000" pitchFamily="50" charset="-128"/>
                <a:ea typeface="游ゴシック Medium" panose="020B0500000000000000" pitchFamily="50" charset="-128"/>
              </a:rPr>
              <a:t>ATF</a:t>
            </a:r>
            <a:r>
              <a:rPr lang="ja-JP" altLang="en-US" sz="1400" dirty="0">
                <a:solidFill>
                  <a:schemeClr val="tx1"/>
                </a:solidFill>
                <a:latin typeface="游ゴシック Medium" panose="020B0500000000000000" pitchFamily="50" charset="-128"/>
                <a:ea typeface="游ゴシック Medium" panose="020B0500000000000000" pitchFamily="50" charset="-128"/>
              </a:rPr>
              <a:t>の国際レビュー委員会で高く評価していただいた。</a:t>
            </a:r>
            <a:endParaRPr lang="en-US" altLang="ja-JP" sz="1400" dirty="0">
              <a:solidFill>
                <a:schemeClr val="tx1"/>
              </a:solidFill>
              <a:latin typeface="游ゴシック Medium" panose="020B0500000000000000" pitchFamily="50" charset="-128"/>
              <a:ea typeface="游ゴシック Medium" panose="020B0500000000000000" pitchFamily="50" charset="-128"/>
            </a:endParaRPr>
          </a:p>
          <a:p>
            <a:pPr marL="285750" indent="-285750">
              <a:spcBef>
                <a:spcPts val="600"/>
              </a:spcBef>
              <a:buSzPts val="2000"/>
              <a:buFont typeface="Arial" panose="020B0604020202020204" pitchFamily="34" charset="0"/>
              <a:buChar char="•"/>
            </a:pPr>
            <a:r>
              <a:rPr lang="ja-JP" altLang="en-US" sz="1400" dirty="0">
                <a:solidFill>
                  <a:schemeClr val="tx1"/>
                </a:solidFill>
                <a:latin typeface="游ゴシック Medium" panose="020B0500000000000000" pitchFamily="50" charset="-128"/>
                <a:ea typeface="游ゴシック Medium" panose="020B0500000000000000" pitchFamily="50" charset="-128"/>
              </a:rPr>
              <a:t>近年は、</a:t>
            </a:r>
            <a:r>
              <a:rPr lang="en-US" altLang="ja-JP" sz="1400" dirty="0">
                <a:solidFill>
                  <a:schemeClr val="tx1"/>
                </a:solidFill>
                <a:latin typeface="游ゴシック Medium" panose="020B0500000000000000" pitchFamily="50" charset="-128"/>
                <a:ea typeface="游ゴシック Medium" panose="020B0500000000000000" pitchFamily="50" charset="-128"/>
              </a:rPr>
              <a:t>ILC</a:t>
            </a:r>
            <a:r>
              <a:rPr lang="ja-JP" altLang="en-US" sz="1400" dirty="0">
                <a:solidFill>
                  <a:schemeClr val="tx1"/>
                </a:solidFill>
                <a:latin typeface="游ゴシック Medium" panose="020B0500000000000000" pitchFamily="50" charset="-128"/>
                <a:ea typeface="游ゴシック Medium" panose="020B0500000000000000" pitchFamily="50" charset="-128"/>
              </a:rPr>
              <a:t>焦点でのビームサイズのビーム強度依存性の研究を中心に研究を進めている。</a:t>
            </a:r>
            <a:r>
              <a:rPr lang="ja-JP" altLang="en-US" sz="1400" dirty="0">
                <a:latin typeface="游ゴシック Medium" panose="020B0500000000000000" pitchFamily="50" charset="-128"/>
                <a:ea typeface="游ゴシック Medium" panose="020B0500000000000000" pitchFamily="50" charset="-128"/>
              </a:rPr>
              <a:t>ビームサイズ依存性の影響は</a:t>
            </a:r>
            <a:r>
              <a:rPr lang="en-US" altLang="ja-JP" sz="1400" dirty="0">
                <a:solidFill>
                  <a:schemeClr val="tx1"/>
                </a:solidFill>
                <a:latin typeface="游ゴシック Medium" panose="020B0500000000000000" pitchFamily="50" charset="-128"/>
                <a:ea typeface="游ゴシック Medium" panose="020B0500000000000000" pitchFamily="50" charset="-128"/>
              </a:rPr>
              <a:t>ILC</a:t>
            </a:r>
            <a:r>
              <a:rPr lang="ja-JP" altLang="en-US" sz="1400" dirty="0">
                <a:solidFill>
                  <a:schemeClr val="tx1"/>
                </a:solidFill>
                <a:latin typeface="游ゴシック Medium" panose="020B0500000000000000" pitchFamily="50" charset="-128"/>
                <a:ea typeface="游ゴシック Medium" panose="020B0500000000000000" pitchFamily="50" charset="-128"/>
              </a:rPr>
              <a:t>の設計バンチ内粒子数</a:t>
            </a:r>
            <a:r>
              <a:rPr lang="en-US" altLang="ja-JP" sz="1400" dirty="0">
                <a:solidFill>
                  <a:schemeClr val="tx1"/>
                </a:solidFill>
                <a:latin typeface="游ゴシック Medium" panose="020B0500000000000000" pitchFamily="50" charset="-128"/>
                <a:ea typeface="游ゴシック Medium" panose="020B0500000000000000" pitchFamily="50" charset="-128"/>
              </a:rPr>
              <a:t>(2e10)</a:t>
            </a:r>
            <a:r>
              <a:rPr lang="ja-JP" altLang="en-US" sz="1400" dirty="0">
                <a:solidFill>
                  <a:schemeClr val="tx1"/>
                </a:solidFill>
                <a:latin typeface="游ゴシック Medium" panose="020B0500000000000000" pitchFamily="50" charset="-128"/>
                <a:ea typeface="游ゴシック Medium" panose="020B0500000000000000" pitchFamily="50" charset="-128"/>
              </a:rPr>
              <a:t>と</a:t>
            </a:r>
            <a:r>
              <a:rPr lang="en-US" altLang="ja-JP" sz="1400" dirty="0">
                <a:solidFill>
                  <a:schemeClr val="tx1"/>
                </a:solidFill>
                <a:latin typeface="游ゴシック Medium" panose="020B0500000000000000" pitchFamily="50" charset="-128"/>
                <a:ea typeface="游ゴシック Medium" panose="020B0500000000000000" pitchFamily="50" charset="-128"/>
              </a:rPr>
              <a:t>ATF</a:t>
            </a:r>
            <a:r>
              <a:rPr lang="ja-JP" altLang="en-US" sz="1400" dirty="0">
                <a:solidFill>
                  <a:schemeClr val="tx1"/>
                </a:solidFill>
                <a:latin typeface="游ゴシック Medium" panose="020B0500000000000000" pitchFamily="50" charset="-128"/>
                <a:ea typeface="游ゴシック Medium" panose="020B0500000000000000" pitchFamily="50" charset="-128"/>
              </a:rPr>
              <a:t>における</a:t>
            </a:r>
            <a:r>
              <a:rPr lang="en-US" altLang="ja-JP" sz="1400" dirty="0">
                <a:solidFill>
                  <a:schemeClr val="tx1"/>
                </a:solidFill>
                <a:latin typeface="游ゴシック Medium" panose="020B0500000000000000" pitchFamily="50" charset="-128"/>
                <a:ea typeface="游ゴシック Medium" panose="020B0500000000000000" pitchFamily="50" charset="-128"/>
              </a:rPr>
              <a:t>(1-2e9)</a:t>
            </a:r>
            <a:r>
              <a:rPr lang="ja-JP" altLang="en-US" sz="1400" dirty="0">
                <a:solidFill>
                  <a:schemeClr val="tx1"/>
                </a:solidFill>
                <a:latin typeface="游ゴシック Medium" panose="020B0500000000000000" pitchFamily="50" charset="-128"/>
                <a:ea typeface="游ゴシック Medium" panose="020B0500000000000000" pitchFamily="50" charset="-128"/>
              </a:rPr>
              <a:t>が等価であるとの評価有り、</a:t>
            </a:r>
            <a:r>
              <a:rPr lang="en-US" altLang="ja-JP" sz="1400" dirty="0">
                <a:solidFill>
                  <a:schemeClr val="tx1"/>
                </a:solidFill>
                <a:latin typeface="游ゴシック Medium" panose="020B0500000000000000" pitchFamily="50" charset="-128"/>
                <a:ea typeface="游ゴシック Medium" panose="020B0500000000000000" pitchFamily="50" charset="-128"/>
              </a:rPr>
              <a:t>ATF</a:t>
            </a:r>
            <a:r>
              <a:rPr lang="ja-JP" altLang="en-US" sz="1400" dirty="0">
                <a:solidFill>
                  <a:schemeClr val="tx1"/>
                </a:solidFill>
                <a:latin typeface="游ゴシック Medium" panose="020B0500000000000000" pitchFamily="50" charset="-128"/>
                <a:ea typeface="游ゴシック Medium" panose="020B0500000000000000" pitchFamily="50" charset="-128"/>
              </a:rPr>
              <a:t>では更に多くのバンチ内粒子数で運転することが可能なことから、</a:t>
            </a:r>
            <a:r>
              <a:rPr lang="en-US" altLang="ja-JP" sz="1400" dirty="0">
                <a:solidFill>
                  <a:schemeClr val="tx1"/>
                </a:solidFill>
                <a:latin typeface="游ゴシック Medium" panose="020B0500000000000000" pitchFamily="50" charset="-128"/>
                <a:ea typeface="游ゴシック Medium" panose="020B0500000000000000" pitchFamily="50" charset="-128"/>
              </a:rPr>
              <a:t>ILC</a:t>
            </a:r>
            <a:r>
              <a:rPr lang="ja-JP" altLang="en-US" sz="1400" dirty="0">
                <a:solidFill>
                  <a:schemeClr val="tx1"/>
                </a:solidFill>
                <a:latin typeface="游ゴシック Medium" panose="020B0500000000000000" pitchFamily="50" charset="-128"/>
                <a:ea typeface="游ゴシック Medium" panose="020B0500000000000000" pitchFamily="50" charset="-128"/>
              </a:rPr>
              <a:t>でのビーム強度依存性を研究するために最適な環境である。</a:t>
            </a:r>
            <a:r>
              <a:rPr lang="en-US" altLang="ja-JP" sz="1400" dirty="0">
                <a:solidFill>
                  <a:schemeClr val="tx1"/>
                </a:solidFill>
                <a:latin typeface="游ゴシック Medium" panose="020B0500000000000000" pitchFamily="50" charset="-128"/>
                <a:ea typeface="游ゴシック Medium" panose="020B0500000000000000" pitchFamily="50" charset="-128"/>
              </a:rPr>
              <a:t>ATF</a:t>
            </a:r>
            <a:r>
              <a:rPr lang="ja-JP" altLang="en-US" sz="1400" dirty="0">
                <a:solidFill>
                  <a:schemeClr val="tx1"/>
                </a:solidFill>
                <a:latin typeface="游ゴシック Medium" panose="020B0500000000000000" pitchFamily="50" charset="-128"/>
                <a:ea typeface="游ゴシック Medium" panose="020B0500000000000000" pitchFamily="50" charset="-128"/>
              </a:rPr>
              <a:t>でのビーム強度依存性の研究を通して</a:t>
            </a:r>
            <a:r>
              <a:rPr lang="en-US" altLang="ja-JP" sz="1400" dirty="0">
                <a:solidFill>
                  <a:schemeClr val="tx1"/>
                </a:solidFill>
                <a:latin typeface="游ゴシック Medium" panose="020B0500000000000000" pitchFamily="50" charset="-128"/>
                <a:ea typeface="游ゴシック Medium" panose="020B0500000000000000" pitchFamily="50" charset="-128"/>
              </a:rPr>
              <a:t>ILC</a:t>
            </a:r>
            <a:r>
              <a:rPr lang="ja-JP" altLang="en-US" sz="1400" dirty="0">
                <a:solidFill>
                  <a:schemeClr val="tx1"/>
                </a:solidFill>
                <a:latin typeface="游ゴシック Medium" panose="020B0500000000000000" pitchFamily="50" charset="-128"/>
                <a:ea typeface="游ゴシック Medium" panose="020B0500000000000000" pitchFamily="50" charset="-128"/>
              </a:rPr>
              <a:t>におけるビーム強度依存性の抑制にも目処が立ってきたが、</a:t>
            </a:r>
            <a:r>
              <a:rPr lang="en-US" altLang="ja-JP" sz="1400" dirty="0">
                <a:latin typeface="游ゴシック Medium" panose="020B0500000000000000" pitchFamily="50" charset="-128"/>
                <a:ea typeface="游ゴシック Medium" panose="020B0500000000000000" pitchFamily="50" charset="-128"/>
              </a:rPr>
              <a:t> Wakefield</a:t>
            </a:r>
            <a:r>
              <a:rPr lang="ja-JP" altLang="en-US" sz="1400" dirty="0">
                <a:latin typeface="游ゴシック Medium" panose="020B0500000000000000" pitchFamily="50" charset="-128"/>
                <a:ea typeface="游ゴシック Medium" panose="020B0500000000000000" pitchFamily="50" charset="-128"/>
              </a:rPr>
              <a:t>の影響を</a:t>
            </a:r>
            <a:r>
              <a:rPr lang="en-US" altLang="ja-JP" sz="1400" dirty="0">
                <a:latin typeface="游ゴシック Medium" panose="020B0500000000000000" pitchFamily="50" charset="-128"/>
                <a:ea typeface="游ゴシック Medium" panose="020B0500000000000000" pitchFamily="50" charset="-128"/>
              </a:rPr>
              <a:t>ILC</a:t>
            </a:r>
            <a:r>
              <a:rPr lang="ja-JP" altLang="en-US" sz="1400" dirty="0">
                <a:latin typeface="游ゴシック Medium" panose="020B0500000000000000" pitchFamily="50" charset="-128"/>
                <a:ea typeface="游ゴシック Medium" panose="020B0500000000000000" pitchFamily="50" charset="-128"/>
              </a:rPr>
              <a:t>の条件で</a:t>
            </a:r>
            <a:r>
              <a:rPr lang="ja-JP" altLang="en-US" sz="1400" dirty="0">
                <a:solidFill>
                  <a:schemeClr val="tx1"/>
                </a:solidFill>
                <a:latin typeface="游ゴシック Medium" panose="020B0500000000000000" pitchFamily="50" charset="-128"/>
                <a:ea typeface="游ゴシック Medium" panose="020B0500000000000000" pitchFamily="50" charset="-128"/>
              </a:rPr>
              <a:t>更に詳細に調べるには</a:t>
            </a:r>
            <a:r>
              <a:rPr lang="en-US" altLang="ja-JP" sz="1400" dirty="0">
                <a:latin typeface="游ゴシック Medium" panose="020B0500000000000000" pitchFamily="50" charset="-128"/>
                <a:ea typeface="游ゴシック Medium" panose="020B0500000000000000" pitchFamily="50" charset="-128"/>
              </a:rPr>
              <a:t>ILC</a:t>
            </a:r>
            <a:r>
              <a:rPr lang="ja-JP" altLang="en-US" sz="1400" dirty="0">
                <a:latin typeface="游ゴシック Medium" panose="020B0500000000000000" pitchFamily="50" charset="-128"/>
                <a:ea typeface="游ゴシック Medium" panose="020B0500000000000000" pitchFamily="50" charset="-128"/>
              </a:rPr>
              <a:t>に特化したビームダクトへの変更が必要であり、大掛かりなアップグレードが必要である。</a:t>
            </a:r>
            <a:endParaRPr lang="en-US" altLang="ja-JP" sz="1400" dirty="0">
              <a:solidFill>
                <a:schemeClr val="tx1"/>
              </a:solidFill>
              <a:latin typeface="游ゴシック Medium" panose="020B0500000000000000" pitchFamily="50" charset="-128"/>
              <a:ea typeface="游ゴシック Medium" panose="020B0500000000000000" pitchFamily="50" charset="-128"/>
            </a:endParaRPr>
          </a:p>
          <a:p>
            <a:pPr marL="285750" lvl="0" indent="-285750">
              <a:spcBef>
                <a:spcPts val="600"/>
              </a:spcBef>
              <a:buSzPts val="2000"/>
              <a:buFont typeface="Arial" panose="020B0604020202020204" pitchFamily="34" charset="0"/>
              <a:buChar char="•"/>
            </a:pPr>
            <a:r>
              <a:rPr lang="en-US" altLang="ja-JP" sz="1400" dirty="0" err="1">
                <a:solidFill>
                  <a:schemeClr val="tx1"/>
                </a:solidFill>
                <a:latin typeface="游ゴシック Medium" panose="020B0500000000000000" pitchFamily="50" charset="-128"/>
                <a:ea typeface="游ゴシック Medium" panose="020B0500000000000000" pitchFamily="50" charset="-128"/>
              </a:rPr>
              <a:t>ビーム収束及び位置合わせ</a:t>
            </a:r>
            <a:r>
              <a:rPr lang="ja-JP" altLang="en-US" sz="1400" dirty="0">
                <a:solidFill>
                  <a:schemeClr val="tx1"/>
                </a:solidFill>
                <a:latin typeface="游ゴシック Medium" panose="020B0500000000000000" pitchFamily="50" charset="-128"/>
                <a:ea typeface="游ゴシック Medium" panose="020B0500000000000000" pitchFamily="50" charset="-128"/>
              </a:rPr>
              <a:t>の</a:t>
            </a:r>
            <a:r>
              <a:rPr lang="ja-JP" altLang="en-US" sz="1400" dirty="0">
                <a:latin typeface="游ゴシック Medium" panose="020B0500000000000000" pitchFamily="50" charset="-128"/>
                <a:ea typeface="游ゴシック Medium" panose="020B0500000000000000" pitchFamily="50" charset="-128"/>
              </a:rPr>
              <a:t>長期安定化試験のためには、ビームモニター等の増設・アップグレード及び建物の温度安定化などが必須で、これらにも大掛かりなアップグレードが必要になる。</a:t>
            </a:r>
            <a:endParaRPr lang="en-US" altLang="ja-JP" sz="1400" dirty="0">
              <a:latin typeface="游ゴシック Medium" panose="020B0500000000000000" pitchFamily="50" charset="-128"/>
              <a:ea typeface="游ゴシック Medium" panose="020B0500000000000000" pitchFamily="50" charset="-128"/>
            </a:endParaRPr>
          </a:p>
          <a:p>
            <a:pPr marL="285750" lvl="0" indent="-285750">
              <a:spcBef>
                <a:spcPts val="600"/>
              </a:spcBef>
              <a:buSzPts val="2000"/>
              <a:buFont typeface="Arial" panose="020B0604020202020204" pitchFamily="34" charset="0"/>
              <a:buChar char="•"/>
            </a:pPr>
            <a:r>
              <a:rPr lang="ja-JP" altLang="en-US" sz="1400" dirty="0">
                <a:latin typeface="游ゴシック Medium" panose="020B0500000000000000" pitchFamily="50" charset="-128"/>
                <a:ea typeface="游ゴシック Medium" panose="020B0500000000000000" pitchFamily="50" charset="-128"/>
              </a:rPr>
              <a:t>長期安定性、ビーム強度依存性の研究のためのビームライン改造計画は</a:t>
            </a:r>
            <a:r>
              <a:rPr lang="en-US" altLang="ja-JP" sz="1400" dirty="0">
                <a:latin typeface="游ゴシック Medium" panose="020B0500000000000000" pitchFamily="50" charset="-128"/>
                <a:ea typeface="游ゴシック Medium" panose="020B0500000000000000" pitchFamily="50" charset="-128"/>
              </a:rPr>
              <a:t>ATF3</a:t>
            </a:r>
            <a:r>
              <a:rPr lang="ja-JP" altLang="en-US" sz="1400" dirty="0">
                <a:latin typeface="游ゴシック Medium" panose="020B0500000000000000" pitchFamily="50" charset="-128"/>
                <a:ea typeface="游ゴシック Medium" panose="020B0500000000000000" pitchFamily="50" charset="-128"/>
              </a:rPr>
              <a:t>計画と呼ばれ、準備研究所機関に国際協力の枠組みで進める予定である</a:t>
            </a:r>
            <a:r>
              <a:rPr lang="en-US" altLang="ja-JP" sz="1400" dirty="0">
                <a:latin typeface="游ゴシック Medium" panose="020B0500000000000000" pitchFamily="50" charset="-128"/>
                <a:ea typeface="游ゴシック Medium" panose="020B0500000000000000" pitchFamily="50" charset="-128"/>
              </a:rPr>
              <a:t>(WP15)</a:t>
            </a:r>
            <a:r>
              <a:rPr lang="ja-JP" altLang="en-US" sz="1400" dirty="0">
                <a:latin typeface="游ゴシック Medium" panose="020B0500000000000000" pitchFamily="50" charset="-128"/>
                <a:ea typeface="游ゴシック Medium" panose="020B0500000000000000" pitchFamily="50" charset="-128"/>
              </a:rPr>
              <a:t>。</a:t>
            </a:r>
            <a:r>
              <a:rPr lang="en-US" altLang="ja-JP" sz="1400" dirty="0">
                <a:latin typeface="游ゴシック Medium" panose="020B0500000000000000" pitchFamily="50" charset="-128"/>
                <a:ea typeface="游ゴシック Medium" panose="020B0500000000000000" pitchFamily="50" charset="-128"/>
              </a:rPr>
              <a:t>2019年10月</a:t>
            </a:r>
            <a:r>
              <a:rPr lang="ja-JP" altLang="en-US" sz="1400" dirty="0">
                <a:latin typeface="游ゴシック Medium" panose="020B0500000000000000" pitchFamily="50" charset="-128"/>
                <a:ea typeface="游ゴシック Medium" panose="020B0500000000000000" pitchFamily="50" charset="-128"/>
              </a:rPr>
              <a:t>の</a:t>
            </a:r>
            <a:r>
              <a:rPr lang="en-US" altLang="ja-JP" sz="1400" dirty="0">
                <a:latin typeface="游ゴシック Medium" panose="020B0500000000000000" pitchFamily="50" charset="-128"/>
                <a:ea typeface="游ゴシック Medium" panose="020B0500000000000000" pitchFamily="50" charset="-128"/>
              </a:rPr>
              <a:t>KEK</a:t>
            </a:r>
            <a:r>
              <a:rPr lang="ja-JP" altLang="en-US" sz="1400" dirty="0">
                <a:latin typeface="游ゴシック Medium" panose="020B0500000000000000" pitchFamily="50" charset="-128"/>
                <a:ea typeface="游ゴシック Medium" panose="020B0500000000000000" pitchFamily="50" charset="-128"/>
              </a:rPr>
              <a:t>国際</a:t>
            </a:r>
            <a:r>
              <a:rPr lang="en-US" altLang="ja-JP" sz="1400" dirty="0">
                <a:latin typeface="游ゴシック Medium" panose="020B0500000000000000" pitchFamily="50" charset="-128"/>
                <a:ea typeface="游ゴシック Medium" panose="020B0500000000000000" pitchFamily="50" charset="-128"/>
              </a:rPr>
              <a:t>WG</a:t>
            </a:r>
            <a:r>
              <a:rPr lang="ja-JP" altLang="en-US" sz="1400" dirty="0">
                <a:latin typeface="游ゴシック Medium" panose="020B0500000000000000" pitchFamily="50" charset="-128"/>
                <a:ea typeface="游ゴシック Medium" panose="020B0500000000000000" pitchFamily="50" charset="-128"/>
              </a:rPr>
              <a:t>からの報告書には、今後の取り組みの提案と国際協力の候補となる国が記載されている。また、</a:t>
            </a:r>
            <a:r>
              <a:rPr lang="en-US" altLang="ja-JP" sz="1400" dirty="0">
                <a:latin typeface="游ゴシック Medium" panose="020B0500000000000000" pitchFamily="50" charset="-128"/>
                <a:ea typeface="游ゴシック Medium" panose="020B0500000000000000" pitchFamily="50" charset="-128"/>
              </a:rPr>
              <a:t>ATF3</a:t>
            </a:r>
            <a:r>
              <a:rPr lang="ja-JP" altLang="en-US" sz="1400" dirty="0">
                <a:latin typeface="游ゴシック Medium" panose="020B0500000000000000" pitchFamily="50" charset="-128"/>
                <a:ea typeface="游ゴシック Medium" panose="020B0500000000000000" pitchFamily="50" charset="-128"/>
              </a:rPr>
              <a:t>計画は</a:t>
            </a:r>
            <a:r>
              <a:rPr lang="en-US" altLang="ja-JP" sz="1400" dirty="0">
                <a:latin typeface="游ゴシック Medium" panose="020B0500000000000000" pitchFamily="50" charset="-128"/>
                <a:ea typeface="游ゴシック Medium" panose="020B0500000000000000" pitchFamily="50" charset="-128"/>
              </a:rPr>
              <a:t>2020</a:t>
            </a:r>
            <a:r>
              <a:rPr lang="ja-JP" altLang="en-US" sz="1400" dirty="0">
                <a:latin typeface="游ゴシック Medium" panose="020B0500000000000000" pitchFamily="50" charset="-128"/>
                <a:ea typeface="游ゴシック Medium" panose="020B0500000000000000" pitchFamily="50" charset="-128"/>
              </a:rPr>
              <a:t>年の国際レビュー委員会で提起され、</a:t>
            </a:r>
            <a:r>
              <a:rPr lang="ja-JP" altLang="en-US" sz="1400" dirty="0">
                <a:solidFill>
                  <a:schemeClr val="tx1"/>
                </a:solidFill>
                <a:latin typeface="游ゴシック Medium" panose="020B0500000000000000" pitchFamily="50" charset="-128"/>
                <a:ea typeface="游ゴシック Medium" panose="020B0500000000000000" pitchFamily="50" charset="-128"/>
              </a:rPr>
              <a:t>国際レビュー委員会の委員の方々にもご理解いただいている。</a:t>
            </a:r>
            <a:endParaRPr lang="en-US" altLang="ja-JP" sz="1400" dirty="0">
              <a:solidFill>
                <a:schemeClr val="tx1"/>
              </a:solidFill>
              <a:latin typeface="游ゴシック Medium" panose="020B0500000000000000" pitchFamily="50" charset="-128"/>
              <a:ea typeface="游ゴシック Medium" panose="020B0500000000000000" pitchFamily="50" charset="-128"/>
            </a:endParaRPr>
          </a:p>
          <a:p>
            <a:pPr marL="285750" indent="-285750">
              <a:spcBef>
                <a:spcPts val="600"/>
              </a:spcBef>
              <a:buSzPts val="2000"/>
              <a:buFont typeface="Arial" panose="020B0604020202020204" pitchFamily="34" charset="0"/>
              <a:buChar char="•"/>
            </a:pPr>
            <a:r>
              <a:rPr lang="en-US" altLang="ja-JP" sz="1400" dirty="0" err="1">
                <a:solidFill>
                  <a:schemeClr val="tx1"/>
                </a:solidFill>
                <a:latin typeface="游ゴシック Medium" panose="020B0500000000000000" pitchFamily="50" charset="-128"/>
                <a:ea typeface="游ゴシック Medium" panose="020B0500000000000000" pitchFamily="50" charset="-128"/>
              </a:rPr>
              <a:t>衝突点サイトにおける常時微細動の</a:t>
            </a:r>
            <a:r>
              <a:rPr lang="ja-JP" altLang="en-US" sz="1400" dirty="0">
                <a:solidFill>
                  <a:schemeClr val="tx1"/>
                </a:solidFill>
                <a:latin typeface="游ゴシック Medium" panose="020B0500000000000000" pitchFamily="50" charset="-128"/>
                <a:ea typeface="游ゴシック Medium" panose="020B0500000000000000" pitchFamily="50" charset="-128"/>
              </a:rPr>
              <a:t>主要因と考えられる最終収束電磁石の振動試験は、準備研究所期間における技術準備計画</a:t>
            </a:r>
            <a:r>
              <a:rPr lang="en-US" altLang="ja-JP" sz="1400" dirty="0">
                <a:solidFill>
                  <a:schemeClr val="tx1"/>
                </a:solidFill>
                <a:latin typeface="游ゴシック Medium" panose="020B0500000000000000" pitchFamily="50" charset="-128"/>
                <a:ea typeface="游ゴシック Medium" panose="020B0500000000000000" pitchFamily="50" charset="-128"/>
              </a:rPr>
              <a:t>(WP16)</a:t>
            </a:r>
            <a:r>
              <a:rPr lang="ja-JP" altLang="en-US" sz="1400" dirty="0">
                <a:solidFill>
                  <a:schemeClr val="tx1"/>
                </a:solidFill>
                <a:latin typeface="游ゴシック Medium" panose="020B0500000000000000" pitchFamily="50" charset="-128"/>
                <a:ea typeface="游ゴシック Medium" panose="020B0500000000000000" pitchFamily="50" charset="-128"/>
              </a:rPr>
              <a:t>として、国際協力のもと海外研究所の施設で評価をする予定である。</a:t>
            </a:r>
            <a:endParaRPr lang="en-US" altLang="ja-JP" sz="1400" dirty="0">
              <a:solidFill>
                <a:srgbClr val="FF0000"/>
              </a:solidFill>
              <a:latin typeface="游ゴシック Medium" panose="020B0500000000000000" pitchFamily="50" charset="-128"/>
              <a:ea typeface="游ゴシック Medium" panose="020B0500000000000000" pitchFamily="50" charset="-128"/>
            </a:endParaRPr>
          </a:p>
        </p:txBody>
      </p:sp>
      <p:sp>
        <p:nvSpPr>
          <p:cNvPr id="7" name="スライド番号プレースホルダー 6">
            <a:extLst>
              <a:ext uri="{FF2B5EF4-FFF2-40B4-BE49-F238E27FC236}">
                <a16:creationId xmlns:a16="http://schemas.microsoft.com/office/drawing/2014/main" id="{6D53950E-F7CC-4CFA-92D7-2E15616DAD29}"/>
              </a:ext>
            </a:extLst>
          </p:cNvPr>
          <p:cNvSpPr>
            <a:spLocks noGrp="1"/>
          </p:cNvSpPr>
          <p:nvPr>
            <p:ph type="sldNum" sz="quarter" idx="12"/>
          </p:nvPr>
        </p:nvSpPr>
        <p:spPr/>
        <p:txBody>
          <a:bodyPr/>
          <a:lstStyle/>
          <a:p>
            <a:fld id="{D2D8002D-B5B0-4BAC-B1F6-782DDCCE6D9C}" type="slidenum">
              <a:rPr kumimoji="1" lang="ja-JP" altLang="en-US" smtClean="0"/>
              <a:pPr/>
              <a:t>7</a:t>
            </a:fld>
            <a:endParaRPr kumimoji="1" lang="ja-JP" altLang="en-US" dirty="0"/>
          </a:p>
        </p:txBody>
      </p:sp>
      <p:sp>
        <p:nvSpPr>
          <p:cNvPr id="9" name="スライド番号プレースホルダー 2">
            <a:extLst>
              <a:ext uri="{FF2B5EF4-FFF2-40B4-BE49-F238E27FC236}">
                <a16:creationId xmlns:a16="http://schemas.microsoft.com/office/drawing/2014/main" id="{C07ABF73-A5CA-4866-B45D-7558E0EC93B6}"/>
              </a:ext>
            </a:extLst>
          </p:cNvPr>
          <p:cNvSpPr txBox="1">
            <a:spLocks/>
          </p:cNvSpPr>
          <p:nvPr/>
        </p:nvSpPr>
        <p:spPr>
          <a:xfrm>
            <a:off x="7086600" y="6492875"/>
            <a:ext cx="20574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2D8002D-B5B0-4BAC-B1F6-782DDCCE6D9C}" type="slidenum">
              <a:rPr kumimoji="1" lang="ja-JP" altLang="en-US" smtClean="0"/>
              <a:pPr/>
              <a:t>7</a:t>
            </a:fld>
            <a:endParaRPr kumimoji="1" lang="ja-JP" altLang="en-US"/>
          </a:p>
        </p:txBody>
      </p:sp>
    </p:spTree>
    <p:extLst>
      <p:ext uri="{BB962C8B-B14F-4D97-AF65-F5344CB8AC3E}">
        <p14:creationId xmlns:p14="http://schemas.microsoft.com/office/powerpoint/2010/main" val="25104225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25401B75-0BBD-4126-B4CA-3720EB26027F}"/>
              </a:ext>
            </a:extLst>
          </p:cNvPr>
          <p:cNvPicPr>
            <a:picLocks noChangeAspect="1"/>
          </p:cNvPicPr>
          <p:nvPr/>
        </p:nvPicPr>
        <p:blipFill>
          <a:blip r:embed="rId2"/>
          <a:stretch>
            <a:fillRect/>
          </a:stretch>
        </p:blipFill>
        <p:spPr>
          <a:xfrm>
            <a:off x="255460" y="697523"/>
            <a:ext cx="8633079" cy="1992249"/>
          </a:xfrm>
          <a:prstGeom prst="rect">
            <a:avLst/>
          </a:prstGeom>
        </p:spPr>
      </p:pic>
      <p:pic>
        <p:nvPicPr>
          <p:cNvPr id="7" name="図 6">
            <a:extLst>
              <a:ext uri="{FF2B5EF4-FFF2-40B4-BE49-F238E27FC236}">
                <a16:creationId xmlns:a16="http://schemas.microsoft.com/office/drawing/2014/main" id="{0EA24284-00E3-4D26-8717-97840255AA2C}"/>
              </a:ext>
            </a:extLst>
          </p:cNvPr>
          <p:cNvPicPr>
            <a:picLocks noChangeAspect="1"/>
          </p:cNvPicPr>
          <p:nvPr/>
        </p:nvPicPr>
        <p:blipFill>
          <a:blip r:embed="rId3"/>
          <a:stretch>
            <a:fillRect/>
          </a:stretch>
        </p:blipFill>
        <p:spPr>
          <a:xfrm>
            <a:off x="0" y="2903084"/>
            <a:ext cx="9001125" cy="1857375"/>
          </a:xfrm>
          <a:prstGeom prst="rect">
            <a:avLst/>
          </a:prstGeom>
        </p:spPr>
      </p:pic>
      <p:sp>
        <p:nvSpPr>
          <p:cNvPr id="8" name="テキスト ボックス 7">
            <a:extLst>
              <a:ext uri="{FF2B5EF4-FFF2-40B4-BE49-F238E27FC236}">
                <a16:creationId xmlns:a16="http://schemas.microsoft.com/office/drawing/2014/main" id="{7C36C880-B79F-466D-99B7-21B12CF76EEA}"/>
              </a:ext>
            </a:extLst>
          </p:cNvPr>
          <p:cNvSpPr txBox="1"/>
          <p:nvPr/>
        </p:nvSpPr>
        <p:spPr>
          <a:xfrm>
            <a:off x="3028950" y="67647"/>
            <a:ext cx="3415422" cy="523220"/>
          </a:xfrm>
          <a:prstGeom prst="rect">
            <a:avLst/>
          </a:prstGeom>
          <a:noFill/>
        </p:spPr>
        <p:txBody>
          <a:bodyPr wrap="none" rtlCol="0">
            <a:spAutoFit/>
          </a:bodyPr>
          <a:lstStyle/>
          <a:p>
            <a:r>
              <a:rPr kumimoji="1" lang="en-US" altLang="ja-JP" sz="2800" b="1" i="1" dirty="0"/>
              <a:t>Beam delivery system</a:t>
            </a:r>
            <a:endParaRPr kumimoji="1" lang="ja-JP" altLang="en-US" sz="2800" b="1" i="1" dirty="0"/>
          </a:p>
        </p:txBody>
      </p:sp>
      <p:cxnSp>
        <p:nvCxnSpPr>
          <p:cNvPr id="10" name="直線コネクタ 9">
            <a:extLst>
              <a:ext uri="{FF2B5EF4-FFF2-40B4-BE49-F238E27FC236}">
                <a16:creationId xmlns:a16="http://schemas.microsoft.com/office/drawing/2014/main" id="{2230CBB3-DE09-46B3-AC7F-E3233CD214E9}"/>
              </a:ext>
            </a:extLst>
          </p:cNvPr>
          <p:cNvCxnSpPr/>
          <p:nvPr/>
        </p:nvCxnSpPr>
        <p:spPr>
          <a:xfrm>
            <a:off x="4386943" y="2242457"/>
            <a:ext cx="1197428"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直線コネクタ 10">
            <a:extLst>
              <a:ext uri="{FF2B5EF4-FFF2-40B4-BE49-F238E27FC236}">
                <a16:creationId xmlns:a16="http://schemas.microsoft.com/office/drawing/2014/main" id="{03CE28DF-DE21-4AC9-A9A6-358F786F2424}"/>
              </a:ext>
            </a:extLst>
          </p:cNvPr>
          <p:cNvCxnSpPr>
            <a:cxnSpLocks/>
          </p:cNvCxnSpPr>
          <p:nvPr/>
        </p:nvCxnSpPr>
        <p:spPr>
          <a:xfrm>
            <a:off x="544286" y="4125686"/>
            <a:ext cx="2484664"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直線コネクタ 12">
            <a:extLst>
              <a:ext uri="{FF2B5EF4-FFF2-40B4-BE49-F238E27FC236}">
                <a16:creationId xmlns:a16="http://schemas.microsoft.com/office/drawing/2014/main" id="{A8146DB8-A6C6-40D8-A15D-A58591150514}"/>
              </a:ext>
            </a:extLst>
          </p:cNvPr>
          <p:cNvCxnSpPr>
            <a:cxnSpLocks/>
          </p:cNvCxnSpPr>
          <p:nvPr/>
        </p:nvCxnSpPr>
        <p:spPr>
          <a:xfrm>
            <a:off x="4101193" y="3875316"/>
            <a:ext cx="4414157"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直線コネクタ 14">
            <a:extLst>
              <a:ext uri="{FF2B5EF4-FFF2-40B4-BE49-F238E27FC236}">
                <a16:creationId xmlns:a16="http://schemas.microsoft.com/office/drawing/2014/main" id="{29456E79-E1EE-4052-A027-1C883C7E8E3C}"/>
              </a:ext>
            </a:extLst>
          </p:cNvPr>
          <p:cNvCxnSpPr>
            <a:cxnSpLocks/>
          </p:cNvCxnSpPr>
          <p:nvPr/>
        </p:nvCxnSpPr>
        <p:spPr>
          <a:xfrm>
            <a:off x="4950279" y="4125686"/>
            <a:ext cx="3565071"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842637C0-6A58-460F-91DC-194D73E14E04}"/>
              </a:ext>
            </a:extLst>
          </p:cNvPr>
          <p:cNvCxnSpPr>
            <a:cxnSpLocks/>
          </p:cNvCxnSpPr>
          <p:nvPr/>
        </p:nvCxnSpPr>
        <p:spPr>
          <a:xfrm>
            <a:off x="544286" y="4354286"/>
            <a:ext cx="3407228"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9" name="スライド番号プレースホルダー 2">
            <a:extLst>
              <a:ext uri="{FF2B5EF4-FFF2-40B4-BE49-F238E27FC236}">
                <a16:creationId xmlns:a16="http://schemas.microsoft.com/office/drawing/2014/main" id="{C49503E2-9A35-4D08-BAE1-1D20B994D9BA}"/>
              </a:ext>
            </a:extLst>
          </p:cNvPr>
          <p:cNvSpPr>
            <a:spLocks noGrp="1"/>
          </p:cNvSpPr>
          <p:nvPr>
            <p:ph type="sldNum" sz="quarter" idx="12"/>
          </p:nvPr>
        </p:nvSpPr>
        <p:spPr>
          <a:xfrm>
            <a:off x="7086600" y="6492875"/>
            <a:ext cx="2057400" cy="365125"/>
          </a:xfrm>
        </p:spPr>
        <p:txBody>
          <a:bodyPr/>
          <a:lstStyle/>
          <a:p>
            <a:fld id="{D2D8002D-B5B0-4BAC-B1F6-782DDCCE6D9C}" type="slidenum">
              <a:rPr kumimoji="1" lang="ja-JP" altLang="en-US" smtClean="0"/>
              <a:pPr/>
              <a:t>8</a:t>
            </a:fld>
            <a:endParaRPr kumimoji="1" lang="ja-JP" altLang="en-US"/>
          </a:p>
        </p:txBody>
      </p:sp>
    </p:spTree>
    <p:extLst>
      <p:ext uri="{BB962C8B-B14F-4D97-AF65-F5344CB8AC3E}">
        <p14:creationId xmlns:p14="http://schemas.microsoft.com/office/powerpoint/2010/main" val="2362680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FFA74780-8675-4923-82C8-6603F275E6D7}"/>
              </a:ext>
            </a:extLst>
          </p:cNvPr>
          <p:cNvSpPr txBox="1"/>
          <p:nvPr/>
        </p:nvSpPr>
        <p:spPr>
          <a:xfrm>
            <a:off x="261257" y="476829"/>
            <a:ext cx="8621485" cy="6011902"/>
          </a:xfrm>
          <a:prstGeom prst="rect">
            <a:avLst/>
          </a:prstGeom>
          <a:noFill/>
        </p:spPr>
        <p:txBody>
          <a:bodyPr wrap="square">
            <a:spAutoFit/>
          </a:bodyPr>
          <a:lstStyle/>
          <a:p>
            <a:pPr marL="285750" indent="-285750" algn="just">
              <a:spcBef>
                <a:spcPts val="500"/>
              </a:spcBef>
              <a:buFont typeface="Arial" panose="020B0604020202020204" pitchFamily="34" charset="0"/>
              <a:buChar char="•"/>
            </a:pPr>
            <a:r>
              <a:rPr lang="ja-JP" altLang="en-US" sz="1600" dirty="0"/>
              <a:t>The development of nano-beam technology (focusing the beam and also stabilizing its position) has been promoted in the ATF at KEK through international cooperation. The beam size has almost reached the ATF goal of 41 nm in 2016 (37 nm, equivalent to 7.7 nm in ILC), and the beam stability has achieved the fast feedback latency (133 ns, which satisfies the ILC specification of 366 ns or less) required for stabilization in a multi-bunch.</a:t>
            </a:r>
            <a:r>
              <a:rPr lang="ja-JP" altLang="en-US" sz="1600" dirty="0">
                <a:solidFill>
                  <a:srgbClr val="00B050"/>
                </a:solidFill>
              </a:rPr>
              <a:t> These results were highly evaluated by the ATF international review committee in 2020.</a:t>
            </a:r>
            <a:endParaRPr lang="en-US" altLang="ja-JP" sz="1600" dirty="0">
              <a:solidFill>
                <a:srgbClr val="00B050"/>
              </a:solidFill>
            </a:endParaRPr>
          </a:p>
          <a:p>
            <a:pPr marL="285750" indent="-285750" algn="just">
              <a:spcBef>
                <a:spcPts val="500"/>
              </a:spcBef>
              <a:buFont typeface="Arial" panose="020B0604020202020204" pitchFamily="34" charset="0"/>
              <a:buChar char="•"/>
            </a:pPr>
            <a:r>
              <a:rPr lang="en-US" altLang="ja-JP" sz="1600" dirty="0"/>
              <a:t>In recent years, we have been focusing on the study of beam size dependence on beam intensity at the ILC interaction point (IP). </a:t>
            </a:r>
            <a:r>
              <a:rPr lang="en-US" altLang="ja-JP" sz="1600" dirty="0">
                <a:solidFill>
                  <a:srgbClr val="0070C0"/>
                </a:solidFill>
              </a:rPr>
              <a:t>The ATF is the appropriate environment to study the beam intensity dependence of the ILC, because the design bunch population of ILC (2e10) is equivalent to N=1-2e9 at the ATF and the ATF can be operated with a larger bunch population. </a:t>
            </a:r>
            <a:r>
              <a:rPr lang="en-US" altLang="ja-JP" sz="1600" dirty="0"/>
              <a:t>However, further investigation of the </a:t>
            </a:r>
            <a:r>
              <a:rPr lang="en-US" altLang="ja-JP" sz="1600" dirty="0">
                <a:solidFill>
                  <a:srgbClr val="FF0000"/>
                </a:solidFill>
              </a:rPr>
              <a:t>Wakefield effect for ILC conditions would require a large upgrade to the vacuum components, which would be specific to ILC.</a:t>
            </a:r>
          </a:p>
          <a:p>
            <a:pPr marL="285750" indent="-285750" algn="just">
              <a:spcBef>
                <a:spcPts val="500"/>
              </a:spcBef>
              <a:buFont typeface="Arial" panose="020B0604020202020204" pitchFamily="34" charset="0"/>
              <a:buChar char="•"/>
            </a:pPr>
            <a:r>
              <a:rPr lang="en-US" altLang="ja-JP" sz="1600" dirty="0">
                <a:solidFill>
                  <a:srgbClr val="FF0000"/>
                </a:solidFill>
              </a:rPr>
              <a:t>For long-term stability tests of beam focusing and the position feedback, beam monitors and other equipment need to be upgraded and the temperature </a:t>
            </a:r>
            <a:r>
              <a:rPr lang="en-US" altLang="ja-JP" sz="1600" dirty="0" err="1">
                <a:solidFill>
                  <a:srgbClr val="FF0000"/>
                </a:solidFill>
              </a:rPr>
              <a:t>enviroment</a:t>
            </a:r>
            <a:r>
              <a:rPr lang="en-US" altLang="ja-JP" sz="1600" dirty="0">
                <a:solidFill>
                  <a:srgbClr val="FF0000"/>
                </a:solidFill>
              </a:rPr>
              <a:t> needs to be stabilized, which will also require large upgrades.</a:t>
            </a:r>
          </a:p>
          <a:p>
            <a:pPr marL="285750" indent="-285750" algn="just">
              <a:spcBef>
                <a:spcPts val="500"/>
              </a:spcBef>
              <a:buFont typeface="Arial" panose="020B0604020202020204" pitchFamily="34" charset="0"/>
              <a:buChar char="•"/>
            </a:pPr>
            <a:r>
              <a:rPr lang="en-US" altLang="ja-JP" sz="1600" dirty="0">
                <a:solidFill>
                  <a:srgbClr val="FF0000"/>
                </a:solidFill>
              </a:rPr>
              <a:t>The beamline reconstruction plan for the long-term stability and beam intensity dependence studies is called "ATF3 project", and will be carried out in the framework of international cooperation at the ILC Pre-Lab period (WP15). </a:t>
            </a:r>
            <a:r>
              <a:rPr lang="en-US" altLang="ja-JP" sz="1600" dirty="0">
                <a:solidFill>
                  <a:srgbClr val="00B050"/>
                </a:solidFill>
              </a:rPr>
              <a:t>The report from the KEK International WG in October 2019 includes proposals for future efforts and candidate countries for international cooperation. </a:t>
            </a:r>
            <a:r>
              <a:rPr lang="en-US" altLang="ja-JP" sz="1600" dirty="0"/>
              <a:t>The ATF3 also proposed at the ATF International Review Committee meeting at 2020.</a:t>
            </a:r>
          </a:p>
          <a:p>
            <a:pPr marL="285750" indent="-285750" algn="just">
              <a:spcBef>
                <a:spcPts val="500"/>
              </a:spcBef>
              <a:buFont typeface="Arial" panose="020B0604020202020204" pitchFamily="34" charset="0"/>
              <a:buChar char="•"/>
            </a:pPr>
            <a:r>
              <a:rPr lang="en-US" altLang="ja-JP" sz="1600" dirty="0">
                <a:solidFill>
                  <a:srgbClr val="FF0000"/>
                </a:solidFill>
              </a:rPr>
              <a:t>The vibration test of the Final Focus magnet, which is considered to be the main cause of the vibration at the IP site, will be evaluated at the facilities of overseas laboratories under international cooperation as the Technical Preparation Plan (WP16) during the Pre-Lab period.</a:t>
            </a:r>
            <a:endParaRPr lang="ja-JP" altLang="en-US" sz="1600" dirty="0">
              <a:solidFill>
                <a:srgbClr val="FF0000"/>
              </a:solidFill>
            </a:endParaRPr>
          </a:p>
        </p:txBody>
      </p:sp>
      <p:sp>
        <p:nvSpPr>
          <p:cNvPr id="6" name="テキスト ボックス 5">
            <a:extLst>
              <a:ext uri="{FF2B5EF4-FFF2-40B4-BE49-F238E27FC236}">
                <a16:creationId xmlns:a16="http://schemas.microsoft.com/office/drawing/2014/main" id="{9D7AF724-D14E-4034-9FAB-55293AEEFA97}"/>
              </a:ext>
            </a:extLst>
          </p:cNvPr>
          <p:cNvSpPr txBox="1"/>
          <p:nvPr/>
        </p:nvSpPr>
        <p:spPr>
          <a:xfrm>
            <a:off x="402770" y="69850"/>
            <a:ext cx="4572000" cy="369332"/>
          </a:xfrm>
          <a:prstGeom prst="rect">
            <a:avLst/>
          </a:prstGeom>
          <a:noFill/>
        </p:spPr>
        <p:txBody>
          <a:bodyPr wrap="square">
            <a:spAutoFit/>
          </a:bodyPr>
          <a:lstStyle/>
          <a:p>
            <a:r>
              <a:rPr lang="ja-JP" altLang="en-US" b="1" dirty="0"/>
              <a:t>Efforts in 2018 and beyond</a:t>
            </a:r>
          </a:p>
        </p:txBody>
      </p:sp>
      <p:sp>
        <p:nvSpPr>
          <p:cNvPr id="7" name="スライド番号プレースホルダー 2">
            <a:extLst>
              <a:ext uri="{FF2B5EF4-FFF2-40B4-BE49-F238E27FC236}">
                <a16:creationId xmlns:a16="http://schemas.microsoft.com/office/drawing/2014/main" id="{341D1A3E-A5FB-43C0-984A-758DED5B3596}"/>
              </a:ext>
            </a:extLst>
          </p:cNvPr>
          <p:cNvSpPr>
            <a:spLocks noGrp="1"/>
          </p:cNvSpPr>
          <p:nvPr>
            <p:ph type="sldNum" sz="quarter" idx="12"/>
          </p:nvPr>
        </p:nvSpPr>
        <p:spPr>
          <a:xfrm>
            <a:off x="7086600" y="6492875"/>
            <a:ext cx="2057400" cy="365125"/>
          </a:xfrm>
        </p:spPr>
        <p:txBody>
          <a:bodyPr/>
          <a:lstStyle/>
          <a:p>
            <a:fld id="{D2D8002D-B5B0-4BAC-B1F6-782DDCCE6D9C}" type="slidenum">
              <a:rPr kumimoji="1" lang="ja-JP" altLang="en-US" smtClean="0"/>
              <a:pPr/>
              <a:t>9</a:t>
            </a:fld>
            <a:endParaRPr kumimoji="1" lang="ja-JP" altLang="en-US"/>
          </a:p>
        </p:txBody>
      </p:sp>
    </p:spTree>
    <p:extLst>
      <p:ext uri="{BB962C8B-B14F-4D97-AF65-F5344CB8AC3E}">
        <p14:creationId xmlns:p14="http://schemas.microsoft.com/office/powerpoint/2010/main" val="681398000"/>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10916</TotalTime>
  <Words>2578</Words>
  <Application>Microsoft Office PowerPoint</Application>
  <PresentationFormat>画面に合わせる (4:3)</PresentationFormat>
  <Paragraphs>126</Paragraphs>
  <Slides>12</Slides>
  <Notes>2</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12</vt:i4>
      </vt:variant>
    </vt:vector>
  </HeadingPairs>
  <TitlesOfParts>
    <vt:vector size="20" baseType="lpstr">
      <vt:lpstr>游ゴシック</vt:lpstr>
      <vt:lpstr>游ゴシック</vt:lpstr>
      <vt:lpstr>游ゴシック Medium</vt:lpstr>
      <vt:lpstr>Arial</vt:lpstr>
      <vt:lpstr>Calibri</vt:lpstr>
      <vt:lpstr>Calibri Light</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道園 真一郎</dc:creator>
  <cp:lastModifiedBy>okugi</cp:lastModifiedBy>
  <cp:revision>215</cp:revision>
  <cp:lastPrinted>2021-07-08T02:52:58Z</cp:lastPrinted>
  <dcterms:created xsi:type="dcterms:W3CDTF">2021-03-19T14:08:35Z</dcterms:created>
  <dcterms:modified xsi:type="dcterms:W3CDTF">2021-07-21T13:59:28Z</dcterms:modified>
</cp:coreProperties>
</file>