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7" r:id="rId3"/>
    <p:sldId id="259" r:id="rId4"/>
    <p:sldId id="262" r:id="rId5"/>
    <p:sldId id="261" r:id="rId6"/>
    <p:sldId id="263" r:id="rId7"/>
    <p:sldId id="265" r:id="rId8"/>
    <p:sldId id="286" r:id="rId9"/>
    <p:sldId id="270" r:id="rId10"/>
    <p:sldId id="279" r:id="rId11"/>
    <p:sldId id="284" r:id="rId12"/>
    <p:sldId id="285" r:id="rId13"/>
    <p:sldId id="272" r:id="rId14"/>
    <p:sldId id="280" r:id="rId15"/>
    <p:sldId id="275" r:id="rId16"/>
    <p:sldId id="274" r:id="rId17"/>
    <p:sldId id="289" r:id="rId18"/>
    <p:sldId id="291" r:id="rId19"/>
    <p:sldId id="287" r:id="rId20"/>
    <p:sldId id="288" r:id="rId21"/>
    <p:sldId id="290" r:id="rId22"/>
    <p:sldId id="278" r:id="rId23"/>
    <p:sldId id="276" r:id="rId2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16" autoAdjust="0"/>
  </p:normalViewPr>
  <p:slideViewPr>
    <p:cSldViewPr snapToGrid="0">
      <p:cViewPr varScale="1">
        <p:scale>
          <a:sx n="58" d="100"/>
          <a:sy n="58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26001-8041-4F9C-BFF7-C1F557B1DE59}" type="datetimeFigureOut">
              <a:rPr kumimoji="1" lang="ja-JP" altLang="en-US" smtClean="0"/>
              <a:t>2017/10/25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82964-694A-4173-A194-A388D3B3F3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09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82964-694A-4173-A194-A388D3B3F34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8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1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65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48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77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9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43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13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14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39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06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805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3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579438"/>
            <a:ext cx="7772400" cy="2387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Cost Comparison </a:t>
            </a:r>
            <a:r>
              <a:rPr lang="en-US" altLang="ja-JP" dirty="0" smtClean="0"/>
              <a:t>of 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and e-Driven Systems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173538"/>
            <a:ext cx="6858000" cy="165576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2017.10.12.  Positron WG.</a:t>
            </a:r>
          </a:p>
          <a:p>
            <a:r>
              <a:rPr kumimoji="1" lang="en-US" altLang="ja-JP" dirty="0" smtClean="0"/>
              <a:t>This is basically the same as my talk in the Cost Review Meeting with LCB and LCC on Sep.26 at KEK.</a:t>
            </a:r>
          </a:p>
          <a:p>
            <a:r>
              <a:rPr lang="en-US" altLang="ja-JP" dirty="0" smtClean="0"/>
              <a:t>(Some sensitive cast numbers are omitted.)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67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Cost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43025"/>
            <a:ext cx="7886700" cy="48339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TDR quotes 228MILCU as the value of accelerator components and 72MILCU for the CFS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positron source.</a:t>
            </a:r>
          </a:p>
          <a:p>
            <a:r>
              <a:rPr lang="en-US" altLang="ja-JP" dirty="0" smtClean="0"/>
              <a:t>However</a:t>
            </a:r>
          </a:p>
          <a:p>
            <a:pPr lvl="1"/>
            <a:r>
              <a:rPr lang="en-US" altLang="ja-JP" dirty="0" smtClean="0"/>
              <a:t>There are several design changes since TDR</a:t>
            </a:r>
          </a:p>
          <a:p>
            <a:pPr lvl="1"/>
            <a:r>
              <a:rPr lang="en-US" altLang="ja-JP" dirty="0" smtClean="0"/>
              <a:t>We could not reproduce 72 MILCU for CFS from other data. We will not use this number. </a:t>
            </a:r>
          </a:p>
          <a:p>
            <a:pPr lvl="1"/>
            <a:r>
              <a:rPr lang="en-US" altLang="ja-JP" dirty="0" smtClean="0"/>
              <a:t>For the purpose of comparison </a:t>
            </a:r>
            <a:r>
              <a:rPr lang="en-US" altLang="ja-JP" dirty="0"/>
              <a:t>with the e-driven </a:t>
            </a:r>
            <a:r>
              <a:rPr lang="en-US" altLang="ja-JP" dirty="0" smtClean="0"/>
              <a:t>system, </a:t>
            </a:r>
            <a:r>
              <a:rPr lang="en-US" altLang="ja-JP" dirty="0"/>
              <a:t>numbers </a:t>
            </a:r>
            <a:r>
              <a:rPr lang="en-US" altLang="ja-JP" dirty="0" smtClean="0"/>
              <a:t>of items which are included in other area systems have to be modified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1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Change of </a:t>
            </a:r>
            <a:r>
              <a:rPr kumimoji="1" lang="en-US" altLang="ja-JP" sz="3600" dirty="0" err="1" smtClean="0"/>
              <a:t>Undulator</a:t>
            </a:r>
            <a:r>
              <a:rPr kumimoji="1" lang="en-US" altLang="ja-JP" sz="3600" dirty="0" smtClean="0"/>
              <a:t> System Since TDR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211262"/>
            <a:ext cx="8086725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 </a:t>
            </a:r>
            <a:r>
              <a:rPr lang="en-US" altLang="ja-JP" dirty="0" err="1"/>
              <a:t>undulator</a:t>
            </a:r>
            <a:r>
              <a:rPr lang="en-US" altLang="ja-JP" dirty="0"/>
              <a:t> section must be lengthened </a:t>
            </a:r>
            <a:r>
              <a:rPr lang="en-US" altLang="ja-JP" dirty="0" smtClean="0"/>
              <a:t>147m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/>
              <a:t>231m </a:t>
            </a:r>
            <a:r>
              <a:rPr lang="en-US" altLang="ja-JP" dirty="0"/>
              <a:t>for positron production at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=125GeV</a:t>
            </a:r>
          </a:p>
          <a:p>
            <a:pPr lvl="1"/>
            <a:r>
              <a:rPr lang="en-US" altLang="ja-JP" dirty="0" smtClean="0"/>
              <a:t>TDR adopted 10Hz operation with 147m </a:t>
            </a:r>
            <a:r>
              <a:rPr lang="en-US" altLang="ja-JP" dirty="0" err="1" smtClean="0"/>
              <a:t>undulator</a:t>
            </a:r>
            <a:endParaRPr lang="en-US" altLang="ja-JP" dirty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beam dump of spent electron after photon production is needed for 10Hz operation. This will not be built in the first stage. </a:t>
            </a:r>
            <a:endParaRPr lang="en-US" altLang="ja-JP" dirty="0" smtClean="0"/>
          </a:p>
          <a:p>
            <a:r>
              <a:rPr lang="en-US" altLang="ja-JP" dirty="0" smtClean="0"/>
              <a:t>Auxiliary positron source will not be constructed, perhaps (majority of CRWG. </a:t>
            </a:r>
            <a:r>
              <a:rPr lang="en-US" altLang="ja-JP" dirty="0"/>
              <a:t>I</a:t>
            </a:r>
            <a:r>
              <a:rPr lang="en-US" altLang="ja-JP" dirty="0" smtClean="0"/>
              <a:t>t is not useful enough) 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6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4337" y="365126"/>
            <a:ext cx="8415337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Items that must be included as </a:t>
            </a:r>
            <a:r>
              <a:rPr kumimoji="1" lang="en-US" altLang="ja-JP" sz="2800" dirty="0" err="1" smtClean="0"/>
              <a:t>undulator</a:t>
            </a:r>
            <a:r>
              <a:rPr kumimoji="1" lang="en-US" altLang="ja-JP" sz="2800" dirty="0" smtClean="0"/>
              <a:t> system cost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9196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In TDR many items needed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 are included in other area systems, because there was no concept of “comparison”</a:t>
            </a:r>
          </a:p>
          <a:p>
            <a:r>
              <a:rPr lang="en-US" altLang="ja-JP" dirty="0"/>
              <a:t>The electron loses 3GeV in the </a:t>
            </a:r>
            <a:r>
              <a:rPr lang="en-US" altLang="ja-JP" dirty="0" err="1"/>
              <a:t>undulator</a:t>
            </a:r>
            <a:r>
              <a:rPr lang="en-US" altLang="ja-JP" dirty="0"/>
              <a:t>. This must be compensated for in the electron main </a:t>
            </a:r>
            <a:r>
              <a:rPr lang="en-US" altLang="ja-JP" dirty="0" err="1"/>
              <a:t>linac</a:t>
            </a:r>
            <a:r>
              <a:rPr lang="en-US" altLang="ja-JP" dirty="0"/>
              <a:t> (this is included in the value of ML in TDR</a:t>
            </a:r>
            <a:r>
              <a:rPr lang="en-US" altLang="ja-JP" dirty="0" smtClean="0"/>
              <a:t>). </a:t>
            </a:r>
            <a:r>
              <a:rPr lang="en-US" altLang="ja-JP" dirty="0"/>
              <a:t>Also, RTML beam line cost should be added, though small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After the </a:t>
            </a:r>
            <a:r>
              <a:rPr lang="en-US" altLang="ja-JP" dirty="0" err="1"/>
              <a:t>undulator</a:t>
            </a:r>
            <a:r>
              <a:rPr lang="en-US" altLang="ja-JP" dirty="0"/>
              <a:t> the electron beam is separated from the photon beam by a dogleg. The cost of dogleg is included in BDS in TDR </a:t>
            </a:r>
          </a:p>
          <a:p>
            <a:pPr lvl="1"/>
            <a:r>
              <a:rPr lang="en-US" altLang="ja-JP" dirty="0"/>
              <a:t>The actual dogleg which </a:t>
            </a:r>
            <a:r>
              <a:rPr lang="en-US" altLang="ja-JP" dirty="0" smtClean="0"/>
              <a:t>has been re-designed </a:t>
            </a:r>
            <a:r>
              <a:rPr lang="en-US" altLang="ja-JP" dirty="0"/>
              <a:t>is </a:t>
            </a:r>
            <a:r>
              <a:rPr lang="en-US" altLang="ja-JP" dirty="0" smtClean="0"/>
              <a:t>much shorter </a:t>
            </a:r>
            <a:r>
              <a:rPr lang="en-US" altLang="ja-JP" dirty="0"/>
              <a:t>for </a:t>
            </a:r>
            <a:r>
              <a:rPr lang="en-US" altLang="ja-JP" dirty="0" err="1"/>
              <a:t>Ee</a:t>
            </a:r>
            <a:r>
              <a:rPr lang="en-US" altLang="ja-JP" dirty="0"/>
              <a:t>=125GeV because photon emission angle is larger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8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024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CFS Cost </a:t>
            </a:r>
            <a:r>
              <a:rPr lang="en-US" altLang="ja-JP" dirty="0" smtClean="0"/>
              <a:t>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45030"/>
            <a:ext cx="7886700" cy="513193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The tunnel length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in TDR is 1678m.   40 </a:t>
            </a:r>
            <a:r>
              <a:rPr kumimoji="1" lang="en-US" altLang="ja-JP" dirty="0" err="1" smtClean="0"/>
              <a:t>OkuYen</a:t>
            </a:r>
            <a:r>
              <a:rPr kumimoji="1" lang="en-US" altLang="ja-JP" dirty="0" smtClean="0"/>
              <a:t>/km x 1678m = 67 </a:t>
            </a:r>
            <a:r>
              <a:rPr kumimoji="1" lang="en-US" altLang="ja-JP" dirty="0" err="1" smtClean="0"/>
              <a:t>OkuYen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The tunnel </a:t>
            </a:r>
            <a:r>
              <a:rPr lang="en-US" altLang="ja-JP" dirty="0" err="1" smtClean="0"/>
              <a:t>extention</a:t>
            </a:r>
            <a:r>
              <a:rPr lang="en-US" altLang="ja-JP" dirty="0" smtClean="0"/>
              <a:t>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length 147m </a:t>
            </a:r>
            <a:r>
              <a:rPr lang="en-US" altLang="ja-JP" dirty="0" smtClean="0">
                <a:sym typeface="Wingdings" panose="05000000000000000000" pitchFamily="2" charset="2"/>
              </a:rPr>
              <a:t> 231m is already included in the tunnel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ML tunnel cost for the 3GeV compensation  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CFS cost for the dogleg is already included in positron source in TDR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4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Basic Cost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 (</a:t>
            </a:r>
            <a:r>
              <a:rPr kumimoji="1" lang="en-US" altLang="ja-JP" sz="3200" dirty="0" smtClean="0"/>
              <a:t>for comparison with e-driven)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31825"/>
          </a:xfrm>
        </p:spPr>
        <p:txBody>
          <a:bodyPr/>
          <a:lstStyle/>
          <a:p>
            <a:r>
              <a:rPr lang="en-US" altLang="ja-JP" dirty="0" smtClean="0"/>
              <a:t>values were converted from MILCU to </a:t>
            </a:r>
            <a:r>
              <a:rPr lang="en-US" altLang="ja-JP" dirty="0" err="1" smtClean="0"/>
              <a:t>OkuYen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890750"/>
              </p:ext>
            </p:extLst>
          </p:nvPr>
        </p:nvGraphicFramePr>
        <p:xfrm>
          <a:off x="628648" y="2622870"/>
          <a:ext cx="790099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115"/>
                <a:gridCol w="1300162"/>
                <a:gridCol w="112871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TDR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227.5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Longer </a:t>
                      </a:r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3GeV compensation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7.3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Dogleg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(1)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 dump for 10Hz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-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7.7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Auxiliary positron source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-5.9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273.9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74.3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435061" y="5930646"/>
            <a:ext cx="7886700" cy="533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(1) CFS cost for dogleg is already included in TDR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92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24244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Comparison of the Basic Cost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935349"/>
              </p:ext>
            </p:extLst>
          </p:nvPr>
        </p:nvGraphicFramePr>
        <p:xfrm>
          <a:off x="628650" y="2079625"/>
          <a:ext cx="78867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e-Driven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272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348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6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5740"/>
            <a:ext cx="7886700" cy="8105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Implementation in Staging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8283"/>
            <a:ext cx="7886700" cy="479605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Up to this point we naively estimated the cost difference, which is more or less independent of the scenario</a:t>
            </a:r>
          </a:p>
          <a:p>
            <a:r>
              <a:rPr lang="en-US" altLang="ja-JP" dirty="0" smtClean="0"/>
              <a:t>Now, there are several more points that must be considered when we take into account the staging scenario (higher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, higher energy).</a:t>
            </a:r>
          </a:p>
          <a:p>
            <a:r>
              <a:rPr lang="en-US" altLang="ja-JP" dirty="0" smtClean="0"/>
              <a:t>In particular, what must be estimated is the case when we start with </a:t>
            </a:r>
            <a:r>
              <a:rPr lang="en-US" altLang="ja-JP" dirty="0"/>
              <a:t>the e-driven </a:t>
            </a:r>
            <a:r>
              <a:rPr lang="en-US" altLang="ja-JP" dirty="0" smtClean="0"/>
              <a:t>source. </a:t>
            </a:r>
            <a:br>
              <a:rPr lang="en-US" altLang="ja-JP" dirty="0" smtClean="0"/>
            </a:br>
            <a:r>
              <a:rPr lang="en-US" altLang="ja-JP" dirty="0" smtClean="0"/>
              <a:t>Depend on the order of upgrade</a:t>
            </a:r>
            <a:br>
              <a:rPr lang="en-US" altLang="ja-JP" dirty="0" smtClean="0"/>
            </a:br>
            <a:r>
              <a:rPr lang="en-US" altLang="ja-JP" dirty="0" smtClean="0"/>
              <a:t>        </a:t>
            </a:r>
            <a:r>
              <a:rPr lang="en-US" altLang="ja-JP" dirty="0" err="1" smtClean="0"/>
              <a:t>undulator</a:t>
            </a:r>
            <a:r>
              <a:rPr lang="en-US" altLang="ja-JP" dirty="0"/>
              <a:t> </a:t>
            </a:r>
            <a:r>
              <a:rPr lang="en-US" altLang="ja-JP" dirty="0" smtClean="0"/>
              <a:t>&amp; higher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&amp; higher energy</a:t>
            </a:r>
            <a:r>
              <a:rPr kumimoji="1" lang="en-US" altLang="ja-JP" dirty="0" smtClean="0"/>
              <a:t>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19235"/>
            <a:ext cx="7886700" cy="72532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Questions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8637" y="944563"/>
            <a:ext cx="7886700" cy="5913437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The following items might be accounted for the cost comparison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The </a:t>
            </a:r>
            <a:r>
              <a:rPr lang="en-US" altLang="ja-JP" dirty="0"/>
              <a:t>250GeV stage that we are studying now </a:t>
            </a:r>
            <a:r>
              <a:rPr lang="en-US" altLang="ja-JP" dirty="0" smtClean="0"/>
              <a:t>(option C, Option D) includes </a:t>
            </a:r>
            <a:r>
              <a:rPr lang="en-US" altLang="ja-JP" dirty="0"/>
              <a:t>some empty tunnel for global timing adjustment for </a:t>
            </a:r>
            <a:r>
              <a:rPr lang="en-US" altLang="ja-JP" dirty="0" err="1"/>
              <a:t>undulator</a:t>
            </a:r>
            <a:r>
              <a:rPr lang="en-US" altLang="ja-JP" dirty="0"/>
              <a:t> scheme, which is not necessary for e-driven case. Should we eliminate it from the beginning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smtClean="0"/>
              <a:t>Rigorously speaking, the timing constraint is necessary in the positron wing only. The empty tunnel in the electron side is added for future extension to higher CM energy</a:t>
            </a:r>
            <a:endParaRPr lang="en-US" altLang="ja-JP" dirty="0"/>
          </a:p>
          <a:p>
            <a:pPr lvl="1"/>
            <a:r>
              <a:rPr lang="en-US" altLang="ja-JP" dirty="0" smtClean="0"/>
              <a:t>The empty space is larger if we assume 35MV/m rather than 31.5MV/m. Can we cut this space? (less margin for 250GeV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In the present staging study we assume we do not change the DRs</a:t>
            </a:r>
            <a:r>
              <a:rPr lang="en-US" altLang="ja-JP" dirty="0"/>
              <a:t> </a:t>
            </a:r>
            <a:r>
              <a:rPr lang="en-US" altLang="ja-JP" dirty="0" smtClean="0"/>
              <a:t>because of the presently available manpower. It is certainly possible to choose a DR circumference which makes extra empty tunnel unnecessary for timing adjustment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5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19235"/>
            <a:ext cx="7886700" cy="72532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Questions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8637" y="944563"/>
            <a:ext cx="7886700" cy="4441825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Should </a:t>
            </a:r>
            <a:r>
              <a:rPr lang="en-US" altLang="ja-JP" dirty="0"/>
              <a:t>the space of the </a:t>
            </a:r>
            <a:r>
              <a:rPr lang="en-US" altLang="ja-JP" dirty="0" err="1"/>
              <a:t>undulator</a:t>
            </a:r>
            <a:r>
              <a:rPr lang="en-US" altLang="ja-JP" dirty="0"/>
              <a:t> (and subsequent photon drift) </a:t>
            </a:r>
            <a:r>
              <a:rPr lang="en-US" altLang="ja-JP" dirty="0" smtClean="0"/>
              <a:t>be </a:t>
            </a:r>
            <a:r>
              <a:rPr lang="en-US" altLang="ja-JP" dirty="0"/>
              <a:t>reserved for later upgrade? </a:t>
            </a:r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tunnel of this region is laser-straight in TDR</a:t>
            </a:r>
            <a:r>
              <a:rPr lang="en-US" altLang="ja-JP" dirty="0" smtClean="0"/>
              <a:t>. Presumably, we can manage from beam dynamics view point, even if it is bent. (BDS part must still be laser-straight)</a:t>
            </a:r>
          </a:p>
          <a:p>
            <a:pPr lvl="1"/>
            <a:r>
              <a:rPr lang="en-US" altLang="ja-JP" dirty="0" smtClean="0"/>
              <a:t>Note: to reserve this space does not immediately mean that we can go to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any time </a:t>
            </a:r>
            <a:endParaRPr lang="en-US" altLang="ja-JP" dirty="0"/>
          </a:p>
          <a:p>
            <a:r>
              <a:rPr lang="en-US" altLang="ja-JP" dirty="0"/>
              <a:t>Should the dogleg of electron beam line after </a:t>
            </a:r>
            <a:r>
              <a:rPr lang="en-US" altLang="ja-JP" dirty="0" err="1"/>
              <a:t>undulator</a:t>
            </a:r>
            <a:r>
              <a:rPr lang="en-US" altLang="ja-JP" dirty="0"/>
              <a:t> be eliminated (different tunnel layout)? This brings about further cost reduction but a pair of doglegs </a:t>
            </a:r>
            <a:r>
              <a:rPr lang="en-US" altLang="ja-JP" dirty="0" smtClean="0"/>
              <a:t>(not a single dogleg) would </a:t>
            </a:r>
            <a:r>
              <a:rPr lang="en-US" altLang="ja-JP" dirty="0"/>
              <a:t>be needed for later  upgrade to </a:t>
            </a:r>
            <a:r>
              <a:rPr lang="en-US" altLang="ja-JP" dirty="0" err="1"/>
              <a:t>undulator</a:t>
            </a:r>
            <a:r>
              <a:rPr lang="en-US" altLang="ja-JP" dirty="0"/>
              <a:t> source  if it is not implemented.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6" name="図 5" descr="C:\ILC\LCC\ChangeRequest-dogleg\Modified2rev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320" y="5150167"/>
            <a:ext cx="5491480" cy="1206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0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231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250GeV Stage for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788988"/>
          </a:xfrm>
        </p:spPr>
        <p:txBody>
          <a:bodyPr/>
          <a:lstStyle/>
          <a:p>
            <a:r>
              <a:rPr lang="en-US" altLang="ja-JP" dirty="0" smtClean="0"/>
              <a:t>Option 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6" name="上矢印 5"/>
          <p:cNvSpPr/>
          <p:nvPr/>
        </p:nvSpPr>
        <p:spPr>
          <a:xfrm>
            <a:off x="1571625" y="4961672"/>
            <a:ext cx="190260" cy="448049"/>
          </a:xfrm>
          <a:prstGeom prst="up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91060" y="5430951"/>
            <a:ext cx="1643062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Not for timing. Not included in the comparison</a:t>
            </a:r>
            <a:endParaRPr kumimoji="1" lang="ja-JP" altLang="en-US" dirty="0"/>
          </a:p>
        </p:txBody>
      </p:sp>
      <p:grpSp>
        <p:nvGrpSpPr>
          <p:cNvPr id="56" name="図形グループ 6"/>
          <p:cNvGrpSpPr/>
          <p:nvPr/>
        </p:nvGrpSpPr>
        <p:grpSpPr>
          <a:xfrm>
            <a:off x="100696" y="3121821"/>
            <a:ext cx="9140317" cy="1801922"/>
            <a:chOff x="399287" y="2196938"/>
            <a:chExt cx="9140317" cy="1801922"/>
          </a:xfrm>
        </p:grpSpPr>
        <p:grpSp>
          <p:nvGrpSpPr>
            <p:cNvPr id="57" name="図形グループ 1"/>
            <p:cNvGrpSpPr/>
            <p:nvPr/>
          </p:nvGrpSpPr>
          <p:grpSpPr>
            <a:xfrm>
              <a:off x="399287" y="2196938"/>
              <a:ext cx="9140317" cy="1800729"/>
              <a:chOff x="442017" y="608940"/>
              <a:chExt cx="9140317" cy="1800729"/>
            </a:xfrm>
          </p:grpSpPr>
          <p:grpSp>
            <p:nvGrpSpPr>
              <p:cNvPr id="59" name="図形グループ 2"/>
              <p:cNvGrpSpPr/>
              <p:nvPr/>
            </p:nvGrpSpPr>
            <p:grpSpPr>
              <a:xfrm>
                <a:off x="442017" y="608940"/>
                <a:ext cx="9140317" cy="1800729"/>
                <a:chOff x="442017" y="608940"/>
                <a:chExt cx="9140317" cy="1800729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3447235" y="1357329"/>
                  <a:ext cx="129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テキスト ボックス 12"/>
                <p:cNvSpPr txBox="1"/>
                <p:nvPr/>
              </p:nvSpPr>
              <p:spPr>
                <a:xfrm>
                  <a:off x="654078" y="1648435"/>
                  <a:ext cx="2094753" cy="76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Null Module Space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1049m (35MV/m)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583m (31.</a:t>
                  </a:r>
                  <a:r>
                    <a:rPr lang="en-US" altLang="ja-JP" sz="1400" b="1" dirty="0" smtClean="0"/>
                    <a:t>5</a:t>
                  </a:r>
                  <a:r>
                    <a:rPr lang="en-US" altLang="ja-JP" sz="1600" b="1" dirty="0" smtClean="0"/>
                    <a:t>MV/m)</a:t>
                  </a:r>
                  <a:endParaRPr kumimoji="1" lang="en-US" altLang="ja-JP" sz="1600" b="1" dirty="0" smtClean="0"/>
                </a:p>
              </p:txBody>
            </p:sp>
            <p:sp>
              <p:nvSpPr>
                <p:cNvPr id="63" name="テキスト ボックス 13"/>
                <p:cNvSpPr txBox="1"/>
                <p:nvPr/>
              </p:nvSpPr>
              <p:spPr>
                <a:xfrm>
                  <a:off x="7979501" y="1277022"/>
                  <a:ext cx="160283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kumimoji="1" lang="en-US" altLang="ja-JP" sz="1400" b="1" dirty="0" smtClean="0">
                      <a:latin typeface="+mn-ea"/>
                    </a:rPr>
                    <a:t>e+ ML</a:t>
                  </a:r>
                  <a:endParaRPr kumimoji="1" lang="ja-JP" altLang="en-US" sz="1400" b="1" dirty="0">
                    <a:latin typeface="+mn-ea"/>
                  </a:endParaRPr>
                </a:p>
              </p:txBody>
            </p:sp>
            <p:sp>
              <p:nvSpPr>
                <p:cNvPr id="64" name="テキスト ボックス 14"/>
                <p:cNvSpPr txBox="1"/>
                <p:nvPr/>
              </p:nvSpPr>
              <p:spPr>
                <a:xfrm>
                  <a:off x="3282464" y="782965"/>
                  <a:ext cx="1501172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BDS tunnel 2.85 km</a:t>
                  </a: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567768" y="1357331"/>
                  <a:ext cx="2868706" cy="287999"/>
                </a:xfrm>
                <a:prstGeom prst="rect">
                  <a:avLst/>
                </a:prstGeom>
                <a:solidFill>
                  <a:srgbClr val="CCFFCC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5680631" y="1357331"/>
                  <a:ext cx="2868706" cy="287999"/>
                </a:xfrm>
                <a:prstGeom prst="rect">
                  <a:avLst/>
                </a:prstGeom>
                <a:solidFill>
                  <a:srgbClr val="CCFFCC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2564305" y="1357331"/>
                  <a:ext cx="206185" cy="276302"/>
                </a:xfrm>
                <a:prstGeom prst="rect">
                  <a:avLst/>
                </a:prstGeom>
                <a:solidFill>
                  <a:srgbClr val="FF0000"/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1440332" y="1354226"/>
                  <a:ext cx="472139" cy="279407"/>
                </a:xfrm>
                <a:prstGeom prst="rect">
                  <a:avLst/>
                </a:prstGeom>
                <a:solidFill>
                  <a:srgbClr val="008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7091085" y="1353034"/>
                  <a:ext cx="472139" cy="280600"/>
                </a:xfrm>
                <a:prstGeom prst="rect">
                  <a:avLst/>
                </a:prstGeom>
                <a:solidFill>
                  <a:srgbClr val="008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>
                <a:xfrm>
                  <a:off x="3442912" y="1495970"/>
                  <a:ext cx="732122" cy="107998"/>
                </a:xfrm>
                <a:prstGeom prst="rect">
                  <a:avLst/>
                </a:prstGeom>
                <a:solidFill>
                  <a:srgbClr val="FF0000"/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テキスト ボックス 21"/>
                <p:cNvSpPr txBox="1"/>
                <p:nvPr/>
              </p:nvSpPr>
              <p:spPr>
                <a:xfrm>
                  <a:off x="1861765" y="608940"/>
                  <a:ext cx="1660908" cy="786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E-drop 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compensation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3 </a:t>
                  </a:r>
                  <a:r>
                    <a:rPr kumimoji="1" lang="en-US" altLang="ja-JP" sz="1600" b="1" dirty="0" err="1" smtClean="0"/>
                    <a:t>GeV</a:t>
                  </a:r>
                  <a:r>
                    <a:rPr kumimoji="1" lang="en-US" altLang="ja-JP" sz="1600" b="1" dirty="0" smtClean="0"/>
                    <a:t>, 138 m</a:t>
                  </a:r>
                  <a:endParaRPr kumimoji="1" lang="ja-JP" altLang="en-US" sz="1600" b="1" dirty="0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>
                  <a:off x="4735045" y="1357329"/>
                  <a:ext cx="93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テキスト ボックス 23"/>
                <p:cNvSpPr txBox="1"/>
                <p:nvPr/>
              </p:nvSpPr>
              <p:spPr>
                <a:xfrm>
                  <a:off x="4498072" y="789023"/>
                  <a:ext cx="1602199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BDS tunnel 2.25 km</a:t>
                  </a:r>
                </a:p>
              </p:txBody>
            </p:sp>
            <p:sp>
              <p:nvSpPr>
                <p:cNvPr id="74" name="テキスト ボックス 24"/>
                <p:cNvSpPr txBox="1"/>
                <p:nvPr/>
              </p:nvSpPr>
              <p:spPr>
                <a:xfrm>
                  <a:off x="4427290" y="1649628"/>
                  <a:ext cx="615634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IP</a:t>
                  </a:r>
                  <a:endParaRPr kumimoji="1" lang="ja-JP" altLang="en-US" sz="1600" b="1" dirty="0"/>
                </a:p>
              </p:txBody>
            </p:sp>
            <p:sp>
              <p:nvSpPr>
                <p:cNvPr id="75" name="テキスト ボックス 25"/>
                <p:cNvSpPr txBox="1"/>
                <p:nvPr/>
              </p:nvSpPr>
              <p:spPr>
                <a:xfrm>
                  <a:off x="442017" y="989054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76" name="テキスト ボックス 26"/>
                <p:cNvSpPr txBox="1"/>
                <p:nvPr/>
              </p:nvSpPr>
              <p:spPr>
                <a:xfrm>
                  <a:off x="7473976" y="989610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>
                <a:xfrm>
                  <a:off x="3803603" y="1398815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>
                <a:xfrm>
                  <a:off x="4776578" y="1401041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>
                <a:xfrm flipV="1">
                  <a:off x="3472803" y="1530799"/>
                  <a:ext cx="287691" cy="36000"/>
                </a:xfrm>
                <a:prstGeom prst="rect">
                  <a:avLst/>
                </a:prstGeom>
                <a:solidFill>
                  <a:srgbClr val="FF6600"/>
                </a:solidFill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テキスト ボックス 10"/>
              <p:cNvSpPr txBox="1"/>
              <p:nvPr/>
            </p:nvSpPr>
            <p:spPr>
              <a:xfrm>
                <a:off x="2658931" y="1623543"/>
                <a:ext cx="22733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r>
                  <a:rPr kumimoji="1" lang="en-US" altLang="ja-JP" sz="1600" b="1" dirty="0" err="1" smtClean="0"/>
                  <a:t>undulator</a:t>
                </a:r>
                <a:endParaRPr lang="en-US" altLang="ja-JP" sz="1600" b="1" dirty="0"/>
              </a:p>
              <a:p>
                <a:pPr algn="ctr">
                  <a:lnSpc>
                    <a:spcPct val="90000"/>
                  </a:lnSpc>
                </a:pPr>
                <a:r>
                  <a:rPr kumimoji="1" lang="en-US" altLang="ja-JP" sz="1600" b="1" dirty="0" smtClean="0"/>
                  <a:t>e+ source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altLang="ja-JP" sz="1600" b="1" dirty="0" smtClean="0"/>
                  <a:t>1.678 km (TDR)</a:t>
                </a:r>
              </a:p>
            </p:txBody>
          </p:sp>
        </p:grpSp>
        <p:sp>
          <p:nvSpPr>
            <p:cNvPr id="58" name="テキスト ボックス 8"/>
            <p:cNvSpPr txBox="1"/>
            <p:nvPr/>
          </p:nvSpPr>
          <p:spPr>
            <a:xfrm>
              <a:off x="6348354" y="3237626"/>
              <a:ext cx="2094753" cy="76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ja-JP" sz="1600" b="1" dirty="0" smtClean="0"/>
                <a:t>Null Module Space</a:t>
              </a:r>
            </a:p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1049m (35MV/m)</a:t>
              </a:r>
            </a:p>
            <a:p>
              <a:pPr algn="ctr">
                <a:lnSpc>
                  <a:spcPct val="90000"/>
                </a:lnSpc>
              </a:pPr>
              <a:r>
                <a:rPr lang="en-US" altLang="ja-JP" sz="1600" b="1" dirty="0" smtClean="0"/>
                <a:t>583m (31.</a:t>
              </a:r>
              <a:r>
                <a:rPr lang="en-US" altLang="ja-JP" sz="1400" b="1" dirty="0" smtClean="0"/>
                <a:t>5</a:t>
              </a:r>
              <a:r>
                <a:rPr lang="en-US" altLang="ja-JP" sz="1600" b="1" dirty="0" smtClean="0"/>
                <a:t>MV/m)</a:t>
              </a:r>
              <a:endParaRPr kumimoji="1" lang="en-US" altLang="ja-JP" sz="16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6556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931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790977"/>
            <a:ext cx="7886700" cy="4962524"/>
          </a:xfrm>
        </p:spPr>
        <p:txBody>
          <a:bodyPr/>
          <a:lstStyle/>
          <a:p>
            <a:r>
              <a:rPr kumimoji="1" lang="en-US" altLang="ja-JP" dirty="0" smtClean="0"/>
              <a:t>Cost of e-driven system</a:t>
            </a:r>
          </a:p>
          <a:p>
            <a:r>
              <a:rPr lang="en-US" altLang="ja-JP" dirty="0" smtClean="0"/>
              <a:t>Cost of </a:t>
            </a:r>
            <a:r>
              <a:rPr lang="en-US" altLang="ja-JP" dirty="0" err="1"/>
              <a:t>u</a:t>
            </a:r>
            <a:r>
              <a:rPr lang="en-US" altLang="ja-JP" dirty="0" err="1" smtClean="0"/>
              <a:t>ndulator</a:t>
            </a:r>
            <a:r>
              <a:rPr lang="en-US" altLang="ja-JP" dirty="0" smtClean="0"/>
              <a:t> system: What’s in TDR?</a:t>
            </a:r>
          </a:p>
          <a:p>
            <a:r>
              <a:rPr kumimoji="1" lang="en-US" altLang="ja-JP" dirty="0" smtClean="0"/>
              <a:t>Basic cost comparison</a:t>
            </a:r>
          </a:p>
          <a:p>
            <a:r>
              <a:rPr lang="en-US" altLang="ja-JP" dirty="0" smtClean="0"/>
              <a:t>First stage cost</a:t>
            </a:r>
          </a:p>
          <a:p>
            <a:r>
              <a:rPr kumimoji="1" lang="en-US" altLang="ja-JP" dirty="0" smtClean="0"/>
              <a:t>Luminosity upgrade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No technology discussion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7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2775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Tunnel for e-Driven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9148" y="1226069"/>
            <a:ext cx="7886700" cy="517525"/>
          </a:xfrm>
        </p:spPr>
        <p:txBody>
          <a:bodyPr/>
          <a:lstStyle/>
          <a:p>
            <a:r>
              <a:rPr lang="en-US" altLang="ja-JP" dirty="0"/>
              <a:t>W</a:t>
            </a:r>
            <a:r>
              <a:rPr lang="en-US" altLang="ja-JP" dirty="0" smtClean="0"/>
              <a:t>ith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/dogleg spac</a:t>
            </a:r>
            <a:r>
              <a:rPr lang="en-US" altLang="ja-JP" dirty="0"/>
              <a:t>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6" name="コンテンツ プレースホルダー 2"/>
          <p:cNvSpPr txBox="1">
            <a:spLocks/>
          </p:cNvSpPr>
          <p:nvPr/>
        </p:nvSpPr>
        <p:spPr>
          <a:xfrm>
            <a:off x="628650" y="3807927"/>
            <a:ext cx="7886700" cy="51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Without </a:t>
            </a:r>
            <a:r>
              <a:rPr lang="en-US" altLang="ja-JP" dirty="0" err="1"/>
              <a:t>undulator</a:t>
            </a:r>
            <a:r>
              <a:rPr lang="en-US" altLang="ja-JP" dirty="0"/>
              <a:t>/dogleg space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grpSp>
        <p:nvGrpSpPr>
          <p:cNvPr id="37" name="図形グループ 5"/>
          <p:cNvGrpSpPr/>
          <p:nvPr/>
        </p:nvGrpSpPr>
        <p:grpSpPr>
          <a:xfrm>
            <a:off x="762561" y="1935917"/>
            <a:ext cx="7868691" cy="1614726"/>
            <a:chOff x="863236" y="780526"/>
            <a:chExt cx="7868691" cy="1614726"/>
          </a:xfrm>
        </p:grpSpPr>
        <p:grpSp>
          <p:nvGrpSpPr>
            <p:cNvPr id="38" name="図形グループ 4"/>
            <p:cNvGrpSpPr/>
            <p:nvPr/>
          </p:nvGrpSpPr>
          <p:grpSpPr>
            <a:xfrm>
              <a:off x="863236" y="780526"/>
              <a:ext cx="7868691" cy="1614726"/>
              <a:chOff x="863236" y="435314"/>
              <a:chExt cx="7868691" cy="1614726"/>
            </a:xfrm>
          </p:grpSpPr>
          <p:grpSp>
            <p:nvGrpSpPr>
              <p:cNvPr id="42" name="図形グループ 2"/>
              <p:cNvGrpSpPr/>
              <p:nvPr/>
            </p:nvGrpSpPr>
            <p:grpSpPr>
              <a:xfrm>
                <a:off x="863236" y="435314"/>
                <a:ext cx="7868691" cy="1199467"/>
                <a:chOff x="863236" y="435314"/>
                <a:chExt cx="7868691" cy="1199467"/>
              </a:xfrm>
            </p:grpSpPr>
            <p:sp>
              <p:nvSpPr>
                <p:cNvPr id="44" name="正方形/長方形 43"/>
                <p:cNvSpPr/>
                <p:nvPr/>
              </p:nvSpPr>
              <p:spPr>
                <a:xfrm>
                  <a:off x="3434905" y="1024446"/>
                  <a:ext cx="1287810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テキスト ボックス 13"/>
                <p:cNvSpPr txBox="1"/>
                <p:nvPr/>
              </p:nvSpPr>
              <p:spPr>
                <a:xfrm>
                  <a:off x="3284900" y="435314"/>
                  <a:ext cx="1501172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BDS tunnel 2.85 km</a:t>
                  </a:r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>
                <a:xfrm>
                  <a:off x="4722715" y="1024446"/>
                  <a:ext cx="93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テキスト ボックス 15"/>
                <p:cNvSpPr txBox="1"/>
                <p:nvPr/>
              </p:nvSpPr>
              <p:spPr>
                <a:xfrm>
                  <a:off x="4559572" y="441372"/>
                  <a:ext cx="1602199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BDS tunnel 2.25 km</a:t>
                  </a:r>
                </a:p>
              </p:txBody>
            </p:sp>
            <p:sp>
              <p:nvSpPr>
                <p:cNvPr id="48" name="テキスト ボックス 16"/>
                <p:cNvSpPr txBox="1"/>
                <p:nvPr/>
              </p:nvSpPr>
              <p:spPr>
                <a:xfrm>
                  <a:off x="4414960" y="1316745"/>
                  <a:ext cx="615634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IP</a:t>
                  </a:r>
                  <a:endParaRPr kumimoji="1" lang="ja-JP" altLang="en-US" sz="1600" b="1" dirty="0"/>
                </a:p>
              </p:txBody>
            </p:sp>
            <p:sp>
              <p:nvSpPr>
                <p:cNvPr id="49" name="テキスト ボックス 17"/>
                <p:cNvSpPr txBox="1"/>
                <p:nvPr/>
              </p:nvSpPr>
              <p:spPr>
                <a:xfrm>
                  <a:off x="863236" y="690150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50" name="テキスト ボックス 18"/>
                <p:cNvSpPr txBox="1"/>
                <p:nvPr/>
              </p:nvSpPr>
              <p:spPr>
                <a:xfrm>
                  <a:off x="7129094" y="679683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>
                  <a:off x="3791273" y="1065932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764248" y="1068158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テキスト ボックス 11"/>
              <p:cNvSpPr txBox="1"/>
              <p:nvPr/>
            </p:nvSpPr>
            <p:spPr>
              <a:xfrm>
                <a:off x="2965887" y="1358569"/>
                <a:ext cx="2134326" cy="691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kumimoji="1" lang="en-US" altLang="ja-JP" sz="1600" b="1" dirty="0" smtClean="0"/>
                  <a:t>E-driven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kumimoji="1" lang="en-US" altLang="ja-JP" sz="1600" b="1" dirty="0" smtClean="0"/>
                  <a:t>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/>
                  <a:t> 1.05 </a:t>
                </a:r>
                <a:r>
                  <a:rPr kumimoji="1" lang="en-US" altLang="ja-JP" sz="1600" b="1" dirty="0" smtClean="0"/>
                  <a:t>km (v8.3)</a:t>
                </a:r>
              </a:p>
            </p:txBody>
          </p:sp>
        </p:grpSp>
        <p:sp>
          <p:nvSpPr>
            <p:cNvPr id="39" name="正方形/長方形 38"/>
            <p:cNvSpPr/>
            <p:nvPr/>
          </p:nvSpPr>
          <p:spPr>
            <a:xfrm>
              <a:off x="3811331" y="1501134"/>
              <a:ext cx="408755" cy="107998"/>
            </a:xfrm>
            <a:prstGeom prst="rect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065499" y="1373506"/>
              <a:ext cx="2357714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671043" y="1370305"/>
              <a:ext cx="2522070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3" name="図形グループ 7"/>
          <p:cNvGrpSpPr/>
          <p:nvPr/>
        </p:nvGrpSpPr>
        <p:grpSpPr>
          <a:xfrm>
            <a:off x="1050912" y="4426483"/>
            <a:ext cx="7684741" cy="1637934"/>
            <a:chOff x="1245298" y="4925394"/>
            <a:chExt cx="7684741" cy="1637934"/>
          </a:xfrm>
        </p:grpSpPr>
        <p:sp>
          <p:nvSpPr>
            <p:cNvPr id="54" name="正方形/長方形 53"/>
            <p:cNvSpPr/>
            <p:nvPr/>
          </p:nvSpPr>
          <p:spPr>
            <a:xfrm>
              <a:off x="1495439" y="5540682"/>
              <a:ext cx="2357714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736366" y="5552249"/>
              <a:ext cx="2558070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24"/>
            <p:cNvSpPr txBox="1"/>
            <p:nvPr/>
          </p:nvSpPr>
          <p:spPr>
            <a:xfrm>
              <a:off x="3070320" y="5871857"/>
              <a:ext cx="2134326" cy="69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kumimoji="1" lang="en-US" altLang="ja-JP" sz="1600" b="1" dirty="0" smtClean="0"/>
                <a:t>E-driven </a:t>
              </a:r>
            </a:p>
            <a:p>
              <a:pPr algn="ctr">
                <a:lnSpc>
                  <a:spcPct val="80000"/>
                </a:lnSpc>
              </a:pPr>
              <a:r>
                <a:rPr kumimoji="1" lang="en-US" altLang="ja-JP" sz="1600" b="1" dirty="0" smtClean="0"/>
                <a:t>e+ source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sz="1600" b="1" dirty="0" smtClean="0"/>
                <a:t> 1.05 </a:t>
              </a:r>
              <a:r>
                <a:rPr kumimoji="1" lang="en-US" altLang="ja-JP" sz="1600" b="1" dirty="0" smtClean="0"/>
                <a:t>km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4800368" y="5545556"/>
              <a:ext cx="935998" cy="288000"/>
            </a:xfrm>
            <a:prstGeom prst="rect">
              <a:avLst/>
            </a:prstGeom>
            <a:solidFill>
              <a:srgbClr val="FFFF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853153" y="5545556"/>
              <a:ext cx="935998" cy="288000"/>
            </a:xfrm>
            <a:prstGeom prst="rect">
              <a:avLst/>
            </a:prstGeom>
            <a:solidFill>
              <a:srgbClr val="FFFF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27"/>
            <p:cNvSpPr txBox="1"/>
            <p:nvPr/>
          </p:nvSpPr>
          <p:spPr>
            <a:xfrm>
              <a:off x="4430243" y="5779740"/>
              <a:ext cx="6667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 smtClean="0"/>
                <a:t>IP</a:t>
              </a:r>
              <a:endParaRPr kumimoji="1" lang="ja-JP" altLang="en-US" sz="1600" b="1" dirty="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3894430" y="5690513"/>
              <a:ext cx="408755" cy="107998"/>
            </a:xfrm>
            <a:prstGeom prst="rect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" name="テキスト ボックス 29"/>
            <p:cNvSpPr txBox="1"/>
            <p:nvPr/>
          </p:nvSpPr>
          <p:spPr>
            <a:xfrm>
              <a:off x="1245298" y="5207536"/>
              <a:ext cx="1735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b="1" dirty="0" smtClean="0"/>
                <a:t>e- ML tunnel</a:t>
              </a:r>
              <a:endParaRPr kumimoji="1" lang="ja-JP" altLang="en-US" sz="1600" b="1" dirty="0"/>
            </a:p>
          </p:txBody>
        </p:sp>
        <p:sp>
          <p:nvSpPr>
            <p:cNvPr id="62" name="テキスト ボックス 30"/>
            <p:cNvSpPr txBox="1"/>
            <p:nvPr/>
          </p:nvSpPr>
          <p:spPr>
            <a:xfrm>
              <a:off x="7194188" y="5204365"/>
              <a:ext cx="1735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b="1" dirty="0" smtClean="0"/>
                <a:t>e+ ML</a:t>
              </a:r>
              <a:r>
                <a:rPr lang="en-US" altLang="ja-JP" sz="1600" b="1" dirty="0"/>
                <a:t> </a:t>
              </a:r>
              <a:r>
                <a:rPr lang="en-US" altLang="ja-JP" sz="1600" b="1" dirty="0" smtClean="0"/>
                <a:t>tunnel</a:t>
              </a:r>
              <a:endParaRPr kumimoji="1" lang="ja-JP" altLang="en-US" sz="1600" b="1" dirty="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3892254" y="5585918"/>
              <a:ext cx="863998" cy="7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840083" y="5588144"/>
              <a:ext cx="863998" cy="7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33"/>
            <p:cNvSpPr txBox="1"/>
            <p:nvPr/>
          </p:nvSpPr>
          <p:spPr>
            <a:xfrm>
              <a:off x="3435515" y="4925394"/>
              <a:ext cx="150117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e- BDS tunnel 2.25 km</a:t>
              </a:r>
            </a:p>
          </p:txBody>
        </p:sp>
        <p:sp>
          <p:nvSpPr>
            <p:cNvPr id="66" name="テキスト ボックス 34"/>
            <p:cNvSpPr txBox="1"/>
            <p:nvPr/>
          </p:nvSpPr>
          <p:spPr>
            <a:xfrm>
              <a:off x="4651123" y="4925394"/>
              <a:ext cx="160219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e+ BDS tunnel 2.25 km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9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21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Final Cost Comparison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4362" y="4755517"/>
            <a:ext cx="7886700" cy="1488121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(1) </a:t>
            </a:r>
            <a:r>
              <a:rPr lang="en-US" altLang="ja-JP" dirty="0" err="1" smtClean="0"/>
              <a:t>components+CFS</a:t>
            </a:r>
            <a:r>
              <a:rPr lang="en-US" altLang="ja-JP" dirty="0" smtClean="0"/>
              <a:t>, including 3GeV compensation, dogleg</a:t>
            </a:r>
          </a:p>
          <a:p>
            <a:r>
              <a:rPr lang="en-US" altLang="ja-JP" dirty="0" smtClean="0"/>
              <a:t>(2) Assume the space for </a:t>
            </a:r>
            <a:r>
              <a:rPr lang="en-US" altLang="ja-JP" dirty="0" err="1" smtClean="0"/>
              <a:t>undulater+photon</a:t>
            </a:r>
            <a:r>
              <a:rPr lang="en-US" altLang="ja-JP" dirty="0" smtClean="0"/>
              <a:t> drift is eliminated. If reserved, the cost increases by ~23 </a:t>
            </a:r>
            <a:r>
              <a:rPr lang="en-US" altLang="ja-JP" dirty="0" err="1" smtClean="0"/>
              <a:t>OkuYen</a:t>
            </a:r>
            <a:endParaRPr lang="en-US" altLang="ja-JP" dirty="0" smtClean="0"/>
          </a:p>
          <a:p>
            <a:r>
              <a:rPr lang="en-US" altLang="ja-JP" dirty="0" smtClean="0"/>
              <a:t>(3) </a:t>
            </a:r>
            <a:r>
              <a:rPr lang="en-US" altLang="ja-JP" dirty="0"/>
              <a:t>CFS + RTML beam line + main beam </a:t>
            </a:r>
            <a:r>
              <a:rPr lang="en-US" altLang="ja-JP" dirty="0" smtClean="0"/>
              <a:t>line. Only the positron wing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21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500015"/>
              </p:ext>
            </p:extLst>
          </p:nvPr>
        </p:nvGraphicFramePr>
        <p:xfrm>
          <a:off x="528635" y="1473043"/>
          <a:ext cx="805815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13"/>
                <a:gridCol w="1400175"/>
                <a:gridCol w="130016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e-Driven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Basic cost (1)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 (2)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Empty space for timing (</a:t>
                      </a:r>
                      <a:r>
                        <a:rPr kumimoji="1" lang="en-US" altLang="ja-JP" baseline="0" dirty="0" smtClean="0"/>
                        <a:t>3)  for 31.5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                                            for 35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 for 31.5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          35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mtClean="0"/>
                        <a:t>394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5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931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Luminosity Upgrade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475" y="1328737"/>
            <a:ext cx="8329613" cy="484822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Here, we c</a:t>
            </a:r>
            <a:r>
              <a:rPr kumimoji="1" lang="en-US" altLang="ja-JP" dirty="0" smtClean="0"/>
              <a:t>annot avoid mentioning the technology</a:t>
            </a:r>
          </a:p>
          <a:p>
            <a:r>
              <a:rPr lang="en-US" altLang="ja-JP" dirty="0" smtClean="0"/>
              <a:t>Basic change for upgrade 1312</a:t>
            </a:r>
            <a:r>
              <a:rPr lang="en-US" altLang="ja-JP" dirty="0" smtClean="0">
                <a:sym typeface="Wingdings" panose="05000000000000000000" pitchFamily="2" charset="2"/>
              </a:rPr>
              <a:t>2625 bunches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Reinforce main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</a:t>
            </a:r>
            <a:r>
              <a:rPr kumimoji="1" lang="en-US" altLang="ja-JP" dirty="0" smtClean="0">
                <a:sym typeface="Wingdings" panose="05000000000000000000" pitchFamily="2" charset="2"/>
              </a:rPr>
              <a:t> RF system (common to und.&amp;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edriven</a:t>
            </a:r>
            <a:r>
              <a:rPr kumimoji="1" lang="en-US" altLang="ja-JP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Electron damping ring (</a:t>
            </a:r>
            <a:r>
              <a:rPr lang="en-US" altLang="ja-JP" dirty="0">
                <a:sym typeface="Wingdings" panose="05000000000000000000" pitchFamily="2" charset="2"/>
              </a:rPr>
              <a:t>common to und.&amp;</a:t>
            </a:r>
            <a:r>
              <a:rPr lang="en-US" altLang="ja-JP" dirty="0" err="1">
                <a:sym typeface="Wingdings" panose="05000000000000000000" pitchFamily="2" charset="2"/>
              </a:rPr>
              <a:t>edriven</a:t>
            </a:r>
            <a:r>
              <a:rPr lang="en-US" altLang="ja-JP" dirty="0">
                <a:sym typeface="Wingdings" panose="05000000000000000000" pitchFamily="2" charset="2"/>
              </a:rPr>
              <a:t>)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More RF system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F</a:t>
            </a:r>
            <a:r>
              <a:rPr lang="en-US" altLang="ja-JP" dirty="0" smtClean="0">
                <a:sym typeface="Wingdings" panose="05000000000000000000" pitchFamily="2" charset="2"/>
              </a:rPr>
              <a:t>aster injection/extraction kicker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Positron damping ring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Same as electron DR if the e-cloud instability allows doubled beam current.</a:t>
            </a:r>
          </a:p>
          <a:p>
            <a:pPr lvl="3"/>
            <a:r>
              <a:rPr kumimoji="1" lang="en-US" altLang="ja-JP" dirty="0" smtClean="0">
                <a:sym typeface="Wingdings" panose="05000000000000000000" pitchFamily="2" charset="2"/>
              </a:rPr>
              <a:t>The first stage has factor ~3 margin to the instability. </a:t>
            </a:r>
            <a:r>
              <a:rPr lang="en-US" altLang="ja-JP" dirty="0" smtClean="0">
                <a:sym typeface="Wingdings" panose="05000000000000000000" pitchFamily="2" charset="2"/>
              </a:rPr>
              <a:t>So, high possibility to double the bunches</a:t>
            </a:r>
          </a:p>
          <a:p>
            <a:pPr lvl="3"/>
            <a:r>
              <a:rPr kumimoji="1" lang="en-US" altLang="ja-JP" dirty="0" smtClean="0">
                <a:sym typeface="Wingdings" panose="05000000000000000000" pitchFamily="2" charset="2"/>
              </a:rPr>
              <a:t>We will get sufficient info from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superKEKB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1</a:t>
            </a:r>
            <a:r>
              <a:rPr kumimoji="1" lang="en-US" altLang="ja-JP" baseline="30000" dirty="0" smtClean="0">
                <a:sym typeface="Wingdings" panose="05000000000000000000" pitchFamily="2" charset="2"/>
              </a:rPr>
              <a:t>st</a:t>
            </a:r>
            <a:r>
              <a:rPr kumimoji="1" lang="en-US" altLang="ja-JP" dirty="0" smtClean="0">
                <a:sym typeface="Wingdings" panose="05000000000000000000" pitchFamily="2" charset="2"/>
              </a:rPr>
              <a:t> stage ILC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 If not, add one more positron DR</a:t>
            </a:r>
            <a:r>
              <a:rPr lang="en-US" altLang="ja-JP" dirty="0" smtClean="0">
                <a:sym typeface="Wingdings" panose="05000000000000000000" pitchFamily="2" charset="2"/>
              </a:rPr>
              <a:t>. The room reserved.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88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14325"/>
            <a:ext cx="7886700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Luminosity Upgrade (2) 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00150"/>
            <a:ext cx="7886700" cy="497681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 Required change for e-driven source</a:t>
            </a:r>
          </a:p>
          <a:p>
            <a:pPr lvl="1"/>
            <a:r>
              <a:rPr lang="en-US" altLang="ja-JP" dirty="0" smtClean="0"/>
              <a:t>Add one more positron DR (independent on electron-cloud)</a:t>
            </a:r>
          </a:p>
          <a:p>
            <a:pPr lvl="2"/>
            <a:r>
              <a:rPr kumimoji="1" lang="en-US" altLang="ja-JP" dirty="0" smtClean="0"/>
              <a:t>Beam-loading compensation difficult with 3ns bunch spacing</a:t>
            </a:r>
          </a:p>
          <a:p>
            <a:pPr lvl="2"/>
            <a:r>
              <a:rPr lang="en-US" altLang="ja-JP" dirty="0" smtClean="0"/>
              <a:t>~</a:t>
            </a:r>
            <a:r>
              <a:rPr lang="en-US" altLang="ja-JP" dirty="0"/>
              <a:t>166</a:t>
            </a:r>
            <a:r>
              <a:rPr lang="en-US" altLang="ja-JP" dirty="0" smtClean="0"/>
              <a:t> </a:t>
            </a:r>
            <a:r>
              <a:rPr lang="en-US" altLang="ja-JP" dirty="0"/>
              <a:t>MILCU</a:t>
            </a:r>
          </a:p>
          <a:p>
            <a:pPr lvl="2"/>
            <a:r>
              <a:rPr lang="en-US" altLang="ja-JP" dirty="0" smtClean="0"/>
              <a:t>Might be possible with one e+ DR  if not doubling the bunches</a:t>
            </a:r>
            <a:r>
              <a:rPr kumimoji="1" lang="en-US" altLang="ja-JP" dirty="0" smtClean="0"/>
              <a:t>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Increase the energy of drive electron 3 </a:t>
            </a:r>
            <a:r>
              <a:rPr lang="en-US" altLang="ja-JP" dirty="0" smtClean="0">
                <a:sym typeface="Wingdings" panose="05000000000000000000" pitchFamily="2" charset="2"/>
              </a:rPr>
              <a:t> 4.8GeV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~ 31 </a:t>
            </a:r>
            <a:r>
              <a:rPr lang="en-US" altLang="ja-JP" dirty="0" err="1" smtClean="0">
                <a:sym typeface="Wingdings" panose="05000000000000000000" pitchFamily="2" charset="2"/>
              </a:rPr>
              <a:t>OkuYen</a:t>
            </a:r>
            <a:r>
              <a:rPr lang="en-US" altLang="ja-JP" dirty="0" smtClean="0">
                <a:sym typeface="Wingdings" panose="05000000000000000000" pitchFamily="2" charset="2"/>
              </a:rPr>
              <a:t> (simple scaling)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Tunnel length extension unnecessary  (determined by BDS length)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Re-inforce modulators of drive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booster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due to longer beam pulse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Assume tunnel width is large enough</a:t>
            </a:r>
          </a:p>
          <a:p>
            <a:r>
              <a:rPr lang="en-US" altLang="ja-JP" dirty="0"/>
              <a:t>Required change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</a:t>
            </a:r>
          </a:p>
          <a:p>
            <a:pPr lvl="1"/>
            <a:r>
              <a:rPr lang="en-US" altLang="ja-JP" dirty="0" smtClean="0"/>
              <a:t>Target technology not confirmed yet</a:t>
            </a:r>
          </a:p>
          <a:p>
            <a:pPr lvl="2"/>
            <a:r>
              <a:rPr lang="en-US" altLang="ja-JP" dirty="0" smtClean="0"/>
              <a:t>Target wheel would be heavier</a:t>
            </a:r>
          </a:p>
          <a:p>
            <a:pPr lvl="1"/>
            <a:r>
              <a:rPr lang="en-US" altLang="ja-JP" dirty="0" smtClean="0"/>
              <a:t>To add positron DR or not depends only on the electron-cloud issue</a:t>
            </a:r>
          </a:p>
          <a:p>
            <a:pPr lvl="1"/>
            <a:r>
              <a:rPr lang="en-US" altLang="ja-JP" dirty="0" smtClean="0"/>
              <a:t>Re-inforce RF of booster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9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87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Basic Assumptions for e-Driven Scheme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132115"/>
            <a:ext cx="8239579" cy="256158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Number of bunches per pulse  1312</a:t>
            </a:r>
          </a:p>
          <a:p>
            <a:r>
              <a:rPr lang="en-US" altLang="ja-JP" dirty="0" smtClean="0"/>
              <a:t>Number of positrons per bunch  3x10</a:t>
            </a:r>
            <a:r>
              <a:rPr lang="en-US" altLang="ja-JP" baseline="30000" dirty="0" smtClean="0"/>
              <a:t>10</a:t>
            </a:r>
            <a:r>
              <a:rPr lang="en-US" altLang="ja-JP" dirty="0" smtClean="0"/>
              <a:t> (incl. margin)</a:t>
            </a:r>
          </a:p>
          <a:p>
            <a:r>
              <a:rPr lang="en-US" altLang="ja-JP" dirty="0" smtClean="0"/>
              <a:t>Beam pulse structure</a:t>
            </a:r>
          </a:p>
          <a:p>
            <a:pPr lvl="1"/>
            <a:r>
              <a:rPr kumimoji="1" lang="en-US" altLang="ja-JP" dirty="0" smtClean="0"/>
              <a:t>Repetition 5Hz : 200ms interval</a:t>
            </a:r>
          </a:p>
          <a:p>
            <a:pPr lvl="1"/>
            <a:r>
              <a:rPr kumimoji="1" lang="en-US" altLang="ja-JP" dirty="0" smtClean="0"/>
              <a:t>20 times 0.48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s pulse in 63ms (300Hz)</a:t>
            </a:r>
          </a:p>
          <a:p>
            <a:pPr lvl="1"/>
            <a:r>
              <a:rPr lang="en-US" altLang="ja-JP" dirty="0" smtClean="0"/>
              <a:t>Bunch distance 6.15ns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No pulse in the rest 137ms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57162" y="3873083"/>
            <a:ext cx="8829675" cy="2577535"/>
            <a:chOff x="0" y="1975931"/>
            <a:chExt cx="8829675" cy="2577535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6956011" y="3339001"/>
              <a:ext cx="2213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17" idx="0"/>
              <a:endCxn id="10" idx="3"/>
            </p:cNvCxnSpPr>
            <p:nvPr/>
          </p:nvCxnSpPr>
          <p:spPr>
            <a:xfrm flipH="1" flipV="1">
              <a:off x="2127485" y="3345335"/>
              <a:ext cx="1350441" cy="81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正方形/長方形 8"/>
            <p:cNvSpPr/>
            <p:nvPr/>
          </p:nvSpPr>
          <p:spPr>
            <a:xfrm>
              <a:off x="159869" y="3313434"/>
              <a:ext cx="1697068" cy="638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041401" y="3079494"/>
              <a:ext cx="86084" cy="5316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0" y="3359850"/>
              <a:ext cx="7095714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直角三角形 11"/>
            <p:cNvSpPr/>
            <p:nvPr/>
          </p:nvSpPr>
          <p:spPr>
            <a:xfrm>
              <a:off x="2225860" y="3377235"/>
              <a:ext cx="393523" cy="170138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直角三角形 12"/>
            <p:cNvSpPr/>
            <p:nvPr/>
          </p:nvSpPr>
          <p:spPr>
            <a:xfrm rot="10800000" flipH="1">
              <a:off x="2230222" y="3117328"/>
              <a:ext cx="389161" cy="172384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619383" y="3313434"/>
              <a:ext cx="848540" cy="63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2041401" y="2919997"/>
              <a:ext cx="1426521" cy="127604"/>
              <a:chOff x="2371725" y="1385888"/>
              <a:chExt cx="1943100" cy="371475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2371725" y="1385888"/>
                <a:ext cx="1928813" cy="3714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8" name="直線コネクタ 47"/>
              <p:cNvCxnSpPr/>
              <p:nvPr/>
            </p:nvCxnSpPr>
            <p:spPr>
              <a:xfrm>
                <a:off x="2371725" y="1385888"/>
                <a:ext cx="19431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 flipV="1">
                <a:off x="2371725" y="1385888"/>
                <a:ext cx="1928813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2061893" y="3639530"/>
              <a:ext cx="1426521" cy="127604"/>
              <a:chOff x="2371725" y="1385888"/>
              <a:chExt cx="1943100" cy="371475"/>
            </a:xfrm>
          </p:grpSpPr>
          <p:sp>
            <p:nvSpPr>
              <p:cNvPr id="44" name="正方形/長方形 43"/>
              <p:cNvSpPr/>
              <p:nvPr/>
            </p:nvSpPr>
            <p:spPr>
              <a:xfrm>
                <a:off x="2371725" y="1385888"/>
                <a:ext cx="1928813" cy="3714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5" name="直線コネクタ 44"/>
              <p:cNvCxnSpPr/>
              <p:nvPr/>
            </p:nvCxnSpPr>
            <p:spPr>
              <a:xfrm>
                <a:off x="2371725" y="1385888"/>
                <a:ext cx="19431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 flipV="1">
                <a:off x="2371725" y="1385888"/>
                <a:ext cx="1928813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フリーフォーム 16"/>
            <p:cNvSpPr/>
            <p:nvPr/>
          </p:nvSpPr>
          <p:spPr>
            <a:xfrm>
              <a:off x="3477926" y="3225911"/>
              <a:ext cx="971510" cy="127604"/>
            </a:xfrm>
            <a:custGeom>
              <a:avLst/>
              <a:gdLst>
                <a:gd name="connsiteX0" fmla="*/ 0 w 1785937"/>
                <a:gd name="connsiteY0" fmla="*/ 300038 h 300038"/>
                <a:gd name="connsiteX1" fmla="*/ 0 w 1785937"/>
                <a:gd name="connsiteY1" fmla="*/ 300038 h 300038"/>
                <a:gd name="connsiteX2" fmla="*/ 442912 w 1785937"/>
                <a:gd name="connsiteY2" fmla="*/ 300038 h 300038"/>
                <a:gd name="connsiteX3" fmla="*/ 442912 w 1785937"/>
                <a:gd name="connsiteY3" fmla="*/ 300038 h 300038"/>
                <a:gd name="connsiteX4" fmla="*/ 642937 w 1785937"/>
                <a:gd name="connsiteY4" fmla="*/ 0 h 300038"/>
                <a:gd name="connsiteX5" fmla="*/ 1214437 w 1785937"/>
                <a:gd name="connsiteY5" fmla="*/ 0 h 300038"/>
                <a:gd name="connsiteX6" fmla="*/ 1357312 w 1785937"/>
                <a:gd name="connsiteY6" fmla="*/ 271463 h 300038"/>
                <a:gd name="connsiteX7" fmla="*/ 1785937 w 1785937"/>
                <a:gd name="connsiteY7" fmla="*/ 271463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37" h="300038">
                  <a:moveTo>
                    <a:pt x="0" y="300038"/>
                  </a:moveTo>
                  <a:lnTo>
                    <a:pt x="0" y="300038"/>
                  </a:lnTo>
                  <a:lnTo>
                    <a:pt x="442912" y="300038"/>
                  </a:lnTo>
                  <a:lnTo>
                    <a:pt x="442912" y="300038"/>
                  </a:lnTo>
                  <a:lnTo>
                    <a:pt x="642937" y="0"/>
                  </a:lnTo>
                  <a:lnTo>
                    <a:pt x="1214437" y="0"/>
                  </a:lnTo>
                  <a:lnTo>
                    <a:pt x="1357312" y="271463"/>
                  </a:lnTo>
                  <a:lnTo>
                    <a:pt x="1785937" y="271463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>
              <a:stCxn id="14" idx="3"/>
            </p:cNvCxnSpPr>
            <p:nvPr/>
          </p:nvCxnSpPr>
          <p:spPr>
            <a:xfrm>
              <a:off x="3467922" y="3345335"/>
              <a:ext cx="411969" cy="1169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正方形/長方形 18"/>
            <p:cNvSpPr/>
            <p:nvPr/>
          </p:nvSpPr>
          <p:spPr>
            <a:xfrm rot="1167873">
              <a:off x="3871905" y="3457126"/>
              <a:ext cx="343566" cy="126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449436" y="3313434"/>
              <a:ext cx="1662471" cy="63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6142412" y="3232997"/>
              <a:ext cx="539038" cy="120518"/>
            </a:xfrm>
            <a:custGeom>
              <a:avLst/>
              <a:gdLst>
                <a:gd name="connsiteX0" fmla="*/ 0 w 1785937"/>
                <a:gd name="connsiteY0" fmla="*/ 300038 h 300038"/>
                <a:gd name="connsiteX1" fmla="*/ 0 w 1785937"/>
                <a:gd name="connsiteY1" fmla="*/ 300038 h 300038"/>
                <a:gd name="connsiteX2" fmla="*/ 442912 w 1785937"/>
                <a:gd name="connsiteY2" fmla="*/ 300038 h 300038"/>
                <a:gd name="connsiteX3" fmla="*/ 442912 w 1785937"/>
                <a:gd name="connsiteY3" fmla="*/ 300038 h 300038"/>
                <a:gd name="connsiteX4" fmla="*/ 642937 w 1785937"/>
                <a:gd name="connsiteY4" fmla="*/ 0 h 300038"/>
                <a:gd name="connsiteX5" fmla="*/ 1214437 w 1785937"/>
                <a:gd name="connsiteY5" fmla="*/ 0 h 300038"/>
                <a:gd name="connsiteX6" fmla="*/ 1357312 w 1785937"/>
                <a:gd name="connsiteY6" fmla="*/ 271463 h 300038"/>
                <a:gd name="connsiteX7" fmla="*/ 1785937 w 1785937"/>
                <a:gd name="connsiteY7" fmla="*/ 271463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37" h="300038">
                  <a:moveTo>
                    <a:pt x="0" y="300038"/>
                  </a:moveTo>
                  <a:lnTo>
                    <a:pt x="0" y="300038"/>
                  </a:lnTo>
                  <a:lnTo>
                    <a:pt x="442912" y="300038"/>
                  </a:lnTo>
                  <a:lnTo>
                    <a:pt x="442912" y="300038"/>
                  </a:lnTo>
                  <a:lnTo>
                    <a:pt x="642937" y="0"/>
                  </a:lnTo>
                  <a:lnTo>
                    <a:pt x="1214437" y="0"/>
                  </a:lnTo>
                  <a:lnTo>
                    <a:pt x="1357312" y="271463"/>
                  </a:lnTo>
                  <a:lnTo>
                    <a:pt x="1785937" y="271463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658907" y="3309886"/>
              <a:ext cx="326132" cy="69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/>
            <p:cNvCxnSpPr/>
            <p:nvPr/>
          </p:nvCxnSpPr>
          <p:spPr>
            <a:xfrm flipV="1">
              <a:off x="7108011" y="2686049"/>
              <a:ext cx="1032998" cy="6592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6837464" y="2686049"/>
              <a:ext cx="199221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V="1">
              <a:off x="1271588" y="3462304"/>
              <a:ext cx="769813" cy="538196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 rot="19760386">
              <a:off x="661987" y="3924426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target</a:t>
              </a:r>
              <a:endParaRPr kumimoji="1" lang="ja-JP" altLang="en-US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03189" y="2689550"/>
              <a:ext cx="1793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3GeV S-band NC</a:t>
              </a:r>
            </a:p>
            <a:p>
              <a:r>
                <a:rPr kumimoji="1" lang="en-US" altLang="ja-JP" dirty="0" smtClean="0"/>
                <a:t>drive </a:t>
              </a:r>
              <a:r>
                <a:rPr kumimoji="1" lang="en-US" altLang="ja-JP" dirty="0" err="1" smtClean="0"/>
                <a:t>linac</a:t>
              </a:r>
              <a:endParaRPr kumimoji="1" lang="ja-JP" altLang="en-US" dirty="0"/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 flipH="1" flipV="1">
              <a:off x="3309258" y="3760039"/>
              <a:ext cx="551305" cy="608761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3730428" y="4184134"/>
              <a:ext cx="992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solenoid</a:t>
              </a:r>
              <a:endParaRPr kumimoji="1" lang="ja-JP" altLang="en-US" dirty="0"/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 flipH="1" flipV="1">
              <a:off x="2315031" y="3491525"/>
              <a:ext cx="25183" cy="721637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1856937" y="4104124"/>
              <a:ext cx="11189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AMD (FC)</a:t>
              </a:r>
              <a:endParaRPr kumimoji="1" lang="ja-JP" altLang="en-US" dirty="0"/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 flipH="1" flipV="1">
              <a:off x="4206850" y="3674968"/>
              <a:ext cx="599783" cy="439834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4724958" y="3852343"/>
              <a:ext cx="1600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Symbol" panose="05050102010706020507" pitchFamily="18" charset="2"/>
                </a:rPr>
                <a:t>g</a:t>
              </a:r>
              <a:r>
                <a:rPr kumimoji="1" lang="en-US" altLang="ja-JP" dirty="0" smtClean="0"/>
                <a:t> and e</a:t>
              </a:r>
              <a:r>
                <a:rPr kumimoji="1" lang="en-US" altLang="ja-JP" baseline="30000" dirty="0" smtClean="0"/>
                <a:t>-</a:t>
              </a:r>
              <a:r>
                <a:rPr kumimoji="1" lang="en-US" altLang="ja-JP" dirty="0" smtClean="0"/>
                <a:t>  dump</a:t>
              </a:r>
              <a:endParaRPr kumimoji="1" lang="ja-JP" altLang="en-US" dirty="0"/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H="1">
              <a:off x="3919734" y="2779963"/>
              <a:ext cx="121595" cy="423567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692730" y="2479048"/>
              <a:ext cx="1068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chicane</a:t>
              </a:r>
              <a:endParaRPr kumimoji="1" lang="ja-JP" altLang="en-US" dirty="0"/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 flipH="1">
              <a:off x="2823768" y="2524788"/>
              <a:ext cx="18461" cy="812369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2000775" y="1975931"/>
              <a:ext cx="16459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L-band SW NC </a:t>
              </a:r>
            </a:p>
            <a:p>
              <a:r>
                <a:rPr lang="en-US" altLang="ja-JP" dirty="0" smtClean="0"/>
                <a:t>capture cavity</a:t>
              </a:r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560182" y="2670320"/>
              <a:ext cx="1729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5GeV L+S band NC e+ </a:t>
              </a:r>
              <a:r>
                <a:rPr kumimoji="1" lang="en-US" altLang="ja-JP" dirty="0" err="1" smtClean="0"/>
                <a:t>linac</a:t>
              </a:r>
              <a:endParaRPr kumimoji="1" lang="ja-JP" altLang="en-US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061012" y="3306960"/>
              <a:ext cx="1299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energy compressor</a:t>
              </a:r>
              <a:endParaRPr kumimoji="1" lang="ja-JP" altLang="en-US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108011" y="2264972"/>
              <a:ext cx="1599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Damping Ring</a:t>
              </a:r>
              <a:endParaRPr kumimoji="1" lang="ja-JP" altLang="en-US" dirty="0"/>
            </a:p>
          </p:txBody>
        </p:sp>
        <p:cxnSp>
          <p:nvCxnSpPr>
            <p:cNvPr id="41" name="直線コネクタ 40"/>
            <p:cNvCxnSpPr/>
            <p:nvPr/>
          </p:nvCxnSpPr>
          <p:spPr>
            <a:xfrm flipV="1">
              <a:off x="7206357" y="3313434"/>
              <a:ext cx="627212" cy="22447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7496298" y="3324584"/>
              <a:ext cx="1022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e+ dump</a:t>
              </a:r>
              <a:endParaRPr kumimoji="1"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774759" y="3218034"/>
              <a:ext cx="425060" cy="1737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4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8717"/>
            <a:ext cx="7886700" cy="64552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Electron Drive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Parameters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2052" y="1093396"/>
            <a:ext cx="7325628" cy="5262955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3GeV sufficient owing to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1312 (4.8GeV for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2625</a:t>
            </a:r>
            <a:r>
              <a:rPr lang="en-US" altLang="ja-JP" dirty="0" smtClean="0"/>
              <a:t>)</a:t>
            </a:r>
          </a:p>
          <a:p>
            <a:r>
              <a:rPr lang="en-US" altLang="ja-JP" dirty="0"/>
              <a:t>Bunch charge 2.4nC (peak current 0.39 Ampere)</a:t>
            </a:r>
          </a:p>
          <a:p>
            <a:r>
              <a:rPr lang="en-US" altLang="ja-JP" dirty="0"/>
              <a:t>S-band photo-cathode RF </a:t>
            </a:r>
            <a:r>
              <a:rPr lang="en-US" altLang="ja-JP" dirty="0" smtClean="0"/>
              <a:t>gun</a:t>
            </a:r>
          </a:p>
          <a:p>
            <a:r>
              <a:rPr lang="en-US" altLang="ja-JP" dirty="0"/>
              <a:t>80MW klystron drives two 3m structures</a:t>
            </a:r>
          </a:p>
          <a:p>
            <a:r>
              <a:rPr lang="en-US" altLang="ja-JP" dirty="0"/>
              <a:t>60+4 (spare) 3m TW structure</a:t>
            </a:r>
          </a:p>
          <a:p>
            <a:r>
              <a:rPr lang="en-US" altLang="ja-JP" dirty="0"/>
              <a:t>Total length 255m including RF gun and matching </a:t>
            </a:r>
            <a:r>
              <a:rPr lang="en-US" altLang="ja-JP" dirty="0" smtClean="0"/>
              <a:t>section</a:t>
            </a:r>
          </a:p>
          <a:p>
            <a:r>
              <a:rPr lang="en-US" altLang="ja-JP" dirty="0"/>
              <a:t>Electron spot size on the target 2mm (RMS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/>
              <a:t>Larger spot needed for </a:t>
            </a:r>
            <a:r>
              <a:rPr lang="en-US" altLang="ja-JP" dirty="0" err="1"/>
              <a:t>for</a:t>
            </a:r>
            <a:r>
              <a:rPr lang="en-US" altLang="ja-JP" dirty="0"/>
              <a:t>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</a:t>
            </a:r>
            <a:r>
              <a:rPr lang="en-US" altLang="ja-JP" dirty="0" smtClean="0"/>
              <a:t>2625</a:t>
            </a:r>
          </a:p>
          <a:p>
            <a:r>
              <a:rPr lang="en-US" altLang="ja-JP" dirty="0" smtClean="0"/>
              <a:t>Total 58.58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, including the gun</a:t>
            </a:r>
            <a:endParaRPr lang="en-US" altLang="ja-JP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631161" y="1093396"/>
            <a:ext cx="3678655" cy="1505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158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55307"/>
            <a:ext cx="7886700" cy="7089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Target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07886"/>
            <a:ext cx="7886700" cy="1364343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Electron spot size on target 2mm </a:t>
            </a:r>
            <a:r>
              <a:rPr lang="en-US" altLang="ja-JP" dirty="0" err="1"/>
              <a:t>r.m.s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Larger spot needed for </a:t>
            </a:r>
            <a:r>
              <a:rPr lang="en-US" altLang="ja-JP" dirty="0" err="1"/>
              <a:t>for</a:t>
            </a:r>
            <a:r>
              <a:rPr lang="en-US" altLang="ja-JP" dirty="0"/>
              <a:t>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</a:t>
            </a:r>
            <a:r>
              <a:rPr lang="en-US" altLang="ja-JP" dirty="0" smtClean="0"/>
              <a:t>2625</a:t>
            </a:r>
          </a:p>
          <a:p>
            <a:r>
              <a:rPr lang="en-US" altLang="ja-JP" dirty="0" smtClean="0"/>
              <a:t>Rough cost estimation</a:t>
            </a:r>
            <a:endParaRPr lang="ja-JP" altLang="en-US" dirty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398327"/>
              </p:ext>
            </p:extLst>
          </p:nvPr>
        </p:nvGraphicFramePr>
        <p:xfrm>
          <a:off x="812801" y="2950595"/>
          <a:ext cx="735874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656"/>
                <a:gridCol w="2777275"/>
                <a:gridCol w="188181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(</a:t>
                      </a:r>
                      <a:r>
                        <a:rPr kumimoji="1" lang="en-US" altLang="ja-JP" dirty="0" err="1" smtClean="0"/>
                        <a:t>OkuYen</a:t>
                      </a:r>
                      <a:r>
                        <a:rPr kumimoji="1" lang="en-US" altLang="ja-JP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Solenoid (incl. PS)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longer by 20% than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Flux concentrator (incl. PS)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~5.2OkuYen</a:t>
                      </a:r>
                      <a:r>
                        <a:rPr kumimoji="1" lang="en-US" altLang="ja-JP" dirty="0" smtClean="0"/>
                        <a:t> for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3.00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Remote handling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~1.2OkuYen </a:t>
                      </a:r>
                      <a:r>
                        <a:rPr kumimoji="1" lang="en-US" altLang="ja-JP" dirty="0" smtClean="0"/>
                        <a:t>for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target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~6.4OkuYen for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undul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16.50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2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3826"/>
            <a:ext cx="7886700" cy="48909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L-band Capture </a:t>
            </a:r>
            <a:r>
              <a:rPr kumimoji="1" lang="en-US" altLang="ja-JP" dirty="0" err="1" smtClean="0"/>
              <a:t>Linac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808296"/>
            <a:ext cx="7886700" cy="146911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L-band SW NC</a:t>
            </a:r>
          </a:p>
          <a:p>
            <a:pPr lvl="1"/>
            <a:r>
              <a:rPr lang="en-US" altLang="ja-JP" dirty="0" smtClean="0"/>
              <a:t>18 modulators</a:t>
            </a:r>
          </a:p>
          <a:p>
            <a:pPr lvl="1"/>
            <a:r>
              <a:rPr kumimoji="1" lang="en-US" altLang="ja-JP" dirty="0" smtClean="0"/>
              <a:t>18 klystrons</a:t>
            </a:r>
          </a:p>
          <a:p>
            <a:pPr lvl="1"/>
            <a:r>
              <a:rPr lang="en-US" altLang="ja-JP" dirty="0" smtClean="0"/>
              <a:t>32 accelerating structures</a:t>
            </a:r>
          </a:p>
          <a:p>
            <a:r>
              <a:rPr lang="en-US" altLang="ja-JP" dirty="0"/>
              <a:t>32.80 </a:t>
            </a:r>
            <a:r>
              <a:rPr lang="en-US" altLang="ja-JP" dirty="0" err="1"/>
              <a:t>OkuYen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565588" y="2261220"/>
            <a:ext cx="7886700" cy="471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Booster </a:t>
            </a:r>
            <a:r>
              <a:rPr lang="en-US" altLang="ja-JP" dirty="0" err="1" smtClean="0"/>
              <a:t>Linac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28650" y="278305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L-band </a:t>
            </a:r>
            <a:r>
              <a:rPr lang="en-US" altLang="ja-JP" dirty="0" smtClean="0"/>
              <a:t>TW </a:t>
            </a:r>
            <a:r>
              <a:rPr lang="en-US" altLang="ja-JP" dirty="0"/>
              <a:t>NC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72 </a:t>
            </a:r>
            <a:r>
              <a:rPr lang="en-US" altLang="ja-JP" dirty="0"/>
              <a:t>modulators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72 </a:t>
            </a:r>
            <a:r>
              <a:rPr lang="en-US" altLang="ja-JP" dirty="0"/>
              <a:t>klystrons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144 </a:t>
            </a:r>
            <a:r>
              <a:rPr lang="en-US" altLang="ja-JP" dirty="0"/>
              <a:t>accelerating </a:t>
            </a:r>
            <a:r>
              <a:rPr lang="en-US" altLang="ja-JP" dirty="0" smtClean="0"/>
              <a:t>structures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S-band TW NC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23 modulators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23 klystrons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92 accelerating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158.84 </a:t>
            </a:r>
            <a:r>
              <a:rPr lang="en-US" altLang="ja-JP" dirty="0" err="1" smtClean="0"/>
              <a:t>OkuYen</a:t>
            </a:r>
            <a:endParaRPr lang="ja-JP" altLang="en-US" dirty="0"/>
          </a:p>
          <a:p>
            <a:pPr lvl="1"/>
            <a:endParaRPr lang="ja-JP" altLang="en-US" dirty="0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521970" y="5310049"/>
            <a:ext cx="7886700" cy="4366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Energy Compressor</a:t>
            </a:r>
            <a:endParaRPr lang="ja-JP" altLang="en-US" dirty="0"/>
          </a:p>
        </p:txBody>
      </p:sp>
      <p:sp>
        <p:nvSpPr>
          <p:cNvPr id="14" name="コンテンツ プレースホルダー 2"/>
          <p:cNvSpPr txBox="1">
            <a:spLocks/>
          </p:cNvSpPr>
          <p:nvPr/>
        </p:nvSpPr>
        <p:spPr>
          <a:xfrm>
            <a:off x="929640" y="5746664"/>
            <a:ext cx="7886700" cy="827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L-band SW NC</a:t>
            </a:r>
          </a:p>
          <a:p>
            <a:pPr lvl="1"/>
            <a:r>
              <a:rPr lang="en-US" altLang="ja-JP" dirty="0"/>
              <a:t>3</a:t>
            </a:r>
            <a:r>
              <a:rPr lang="en-US" altLang="ja-JP" dirty="0" smtClean="0"/>
              <a:t> modulators, 3 klystrons, 6 accelerating structures</a:t>
            </a:r>
          </a:p>
          <a:p>
            <a:r>
              <a:rPr lang="en-US" altLang="ja-JP" dirty="0"/>
              <a:t>6.27 </a:t>
            </a:r>
            <a:r>
              <a:rPr lang="en-US" altLang="ja-JP" dirty="0" err="1"/>
              <a:t>OkuYen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808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504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Sum of Accelerator System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595051"/>
              </p:ext>
            </p:extLst>
          </p:nvPr>
        </p:nvGraphicFramePr>
        <p:xfrm>
          <a:off x="628650" y="1404711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2150"/>
                <a:gridCol w="15345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Electron drive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(incl. electron gun)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58.38</a:t>
                      </a:r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Target system (excl.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linac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16.50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L-band capture </a:t>
                      </a:r>
                      <a:r>
                        <a:rPr kumimoji="1" lang="en-US" altLang="ja-JP" dirty="0" err="1" smtClean="0"/>
                        <a:t>linac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32.80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L+S band booster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(incl. chicane)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158.84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Energy compressor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5.68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others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272.2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</a:tbl>
          </a:graphicData>
        </a:graphic>
      </p:graphicFrame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28650" y="4782640"/>
            <a:ext cx="7886700" cy="15328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Others should include</a:t>
            </a:r>
            <a:r>
              <a:rPr lang="en-US" altLang="ja-JP" sz="2400" dirty="0" smtClean="0"/>
              <a:t> (but level of a few </a:t>
            </a:r>
            <a:r>
              <a:rPr lang="en-US" altLang="ja-JP" sz="2400" dirty="0" err="1" smtClean="0"/>
              <a:t>OkuYen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dirty="0" err="1" smtClean="0"/>
              <a:t>photon&amp;electron</a:t>
            </a:r>
            <a:r>
              <a:rPr lang="en-US" altLang="ja-JP" dirty="0" smtClean="0"/>
              <a:t> dump after capture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positron tuning dump </a:t>
            </a:r>
          </a:p>
          <a:p>
            <a:pPr lvl="1"/>
            <a:r>
              <a:rPr lang="en-US" altLang="ja-JP" dirty="0" smtClean="0"/>
              <a:t>Electron dump right after drive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(perhaps needed)</a:t>
            </a:r>
          </a:p>
          <a:p>
            <a:pPr lvl="1"/>
            <a:r>
              <a:rPr lang="en-US" altLang="ja-JP" dirty="0"/>
              <a:t>Beamline from end of energy compressor to </a:t>
            </a:r>
            <a:r>
              <a:rPr lang="en-US" altLang="ja-JP" dirty="0" smtClean="0"/>
              <a:t>DR</a:t>
            </a:r>
            <a:endParaRPr lang="en-US" altLang="ja-JP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4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5738"/>
            <a:ext cx="7886700" cy="76698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CFS Cost for e-Driven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32115"/>
            <a:ext cx="7886700" cy="5044847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The required width of tunnel is quite complex. There is no definite design in the positron source region even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scheme.</a:t>
            </a:r>
          </a:p>
          <a:p>
            <a:r>
              <a:rPr lang="en-US" altLang="ja-JP" dirty="0" smtClean="0"/>
              <a:t>The RF source components for NC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occupy the space in service tunnel more densely than SC components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system, but detailed consideration including the transportation is necessary</a:t>
            </a:r>
          </a:p>
          <a:p>
            <a:r>
              <a:rPr kumimoji="1" lang="en-US" altLang="ja-JP" dirty="0" smtClean="0"/>
              <a:t>For upgrade to 2625 bunches some more space for the </a:t>
            </a:r>
            <a:r>
              <a:rPr kumimoji="1" lang="en-US" altLang="ja-JP" dirty="0" err="1" smtClean="0"/>
              <a:t>mudulators</a:t>
            </a:r>
            <a:r>
              <a:rPr kumimoji="1" lang="en-US" altLang="ja-JP" dirty="0" smtClean="0"/>
              <a:t> may be </a:t>
            </a:r>
            <a:r>
              <a:rPr lang="en-US" altLang="ja-JP" dirty="0" smtClean="0"/>
              <a:t>reserved</a:t>
            </a:r>
            <a:r>
              <a:rPr kumimoji="1" lang="en-US" altLang="ja-JP" dirty="0" smtClean="0"/>
              <a:t> due to the longer beam pulse (0.48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s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~1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dirty="0" smtClean="0">
                <a:sym typeface="Wingdings" panose="05000000000000000000" pitchFamily="2" charset="2"/>
              </a:rPr>
              <a:t>s) 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For simplicity here we assume a slightly increased cost per longitudinal length due to the larger power consumption and cooling water system.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3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44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Cost Comparison Policy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7257"/>
            <a:ext cx="8186738" cy="460942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We estimated the cost of the accelerator components of e-driven system in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, as we saw.</a:t>
            </a:r>
          </a:p>
          <a:p>
            <a:r>
              <a:rPr lang="en-US" altLang="ja-JP" dirty="0" smtClean="0"/>
              <a:t>It is more convenient to convert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cost in ILCU in TDR into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 than the other way</a:t>
            </a:r>
          </a:p>
          <a:p>
            <a:r>
              <a:rPr lang="en-US" altLang="ja-JP" dirty="0" smtClean="0"/>
              <a:t>We use the same policy which we used when we converted TDR cost in MILCU to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 for MEXT</a:t>
            </a:r>
            <a:br>
              <a:rPr lang="en-US" altLang="ja-JP" dirty="0" smtClean="0"/>
            </a:br>
            <a:r>
              <a:rPr lang="en-US" altLang="ja-JP" dirty="0" smtClean="0"/>
              <a:t>1 MILCU = 1.09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for tunnel civil engineering</a:t>
            </a:r>
            <a:br>
              <a:rPr lang="en-US" altLang="ja-JP" dirty="0" smtClean="0"/>
            </a:br>
            <a:r>
              <a:rPr lang="en-US" altLang="ja-JP" dirty="0" smtClean="0"/>
              <a:t>1 MILCU = 1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for CFS others and components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17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1894</TotalTime>
  <Words>1915</Words>
  <Application>Microsoft Office PowerPoint</Application>
  <PresentationFormat>画面に合わせる (4:3)</PresentationFormat>
  <Paragraphs>322</Paragraphs>
  <Slides>23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Symbol</vt:lpstr>
      <vt:lpstr>Wingdings</vt:lpstr>
      <vt:lpstr>Office テーマ</vt:lpstr>
      <vt:lpstr>Cost Comparison of  Undulator and e-Driven Systems</vt:lpstr>
      <vt:lpstr>Contents</vt:lpstr>
      <vt:lpstr>Basic Assumptions for e-Driven Scheme</vt:lpstr>
      <vt:lpstr>Electron Drive Linac Parameters</vt:lpstr>
      <vt:lpstr>Target System</vt:lpstr>
      <vt:lpstr>L-band Capture Linac</vt:lpstr>
      <vt:lpstr>Sum of Accelerator System</vt:lpstr>
      <vt:lpstr>CFS Cost for e-Driven Source</vt:lpstr>
      <vt:lpstr>Cost Comparison Policy</vt:lpstr>
      <vt:lpstr>Cost of Undulator System</vt:lpstr>
      <vt:lpstr>Change of Undulator System Since TDR</vt:lpstr>
      <vt:lpstr>Items that must be included as undulator system cost</vt:lpstr>
      <vt:lpstr>CFS Cost for Undulator Scheme</vt:lpstr>
      <vt:lpstr>Basic Cost of Undulator Scheme  (for comparison with e-driven)</vt:lpstr>
      <vt:lpstr>Comparison of the Basic Cost</vt:lpstr>
      <vt:lpstr>Implementation in Staging</vt:lpstr>
      <vt:lpstr>Questions (1)</vt:lpstr>
      <vt:lpstr>Questions (2)</vt:lpstr>
      <vt:lpstr>250GeV Stage for Undulator Scheme</vt:lpstr>
      <vt:lpstr>Tunnel for e-Driven Scheme</vt:lpstr>
      <vt:lpstr>Final Cost Comparison </vt:lpstr>
      <vt:lpstr>Luminosity Upgrade (1)</vt:lpstr>
      <vt:lpstr>Luminosity Upgrade (2)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of e-Driven Positron System and Comparison with Undulator System</dc:title>
  <dc:creator>Yokoya</dc:creator>
  <cp:lastModifiedBy>Yokoya</cp:lastModifiedBy>
  <cp:revision>109</cp:revision>
  <dcterms:created xsi:type="dcterms:W3CDTF">2017-09-06T00:46:41Z</dcterms:created>
  <dcterms:modified xsi:type="dcterms:W3CDTF">2017-10-25T07:09:18Z</dcterms:modified>
</cp:coreProperties>
</file>