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75" r:id="rId6"/>
    <p:sldId id="290" r:id="rId7"/>
    <p:sldId id="29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35" autoAdjust="0"/>
    <p:restoredTop sz="94660"/>
  </p:normalViewPr>
  <p:slideViewPr>
    <p:cSldViewPr snapToGrid="0">
      <p:cViewPr varScale="1">
        <p:scale>
          <a:sx n="91" d="100"/>
          <a:sy n="91" d="100"/>
        </p:scale>
        <p:origin x="60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113A44-5621-499A-9712-1711E556E53B}" type="datetimeFigureOut">
              <a:rPr kumimoji="1" lang="ja-JP" altLang="en-US" smtClean="0"/>
              <a:t>2021/8/16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8A7518-4211-454D-93EC-A85B872F824F}" type="slidenum">
              <a:rPr kumimoji="1" lang="ja-JP" altLang="en-US" smtClean="0"/>
              <a:t>‹#›</a:t>
            </a:fld>
            <a:endParaRPr kumimoji="1" lang="ja-JP" altLang="en-US"/>
          </a:p>
        </p:txBody>
      </p:sp>
    </p:spTree>
    <p:extLst>
      <p:ext uri="{BB962C8B-B14F-4D97-AF65-F5344CB8AC3E}">
        <p14:creationId xmlns:p14="http://schemas.microsoft.com/office/powerpoint/2010/main" val="36085558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2021/8/16 IDT-Source Yokoya</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340277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lvl1pPr marL="228600" indent="-228600">
              <a:buFont typeface="Wingdings" panose="05000000000000000000" pitchFamily="2" charset="2"/>
              <a:buChar char="u"/>
              <a:defRPr/>
            </a:lvl1pPr>
            <a:lvl2pPr marL="685800" indent="-228600">
              <a:buFont typeface="Wingdings" panose="05000000000000000000" pitchFamily="2" charset="2"/>
              <a:buChar char="Ø"/>
              <a:defRPr/>
            </a:lvl2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r>
              <a:rPr kumimoji="1" lang="en-US" altLang="ja-JP"/>
              <a:t>2021/8/16 IDT-Source Yokoya</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3532683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lvl1pPr marL="228600" indent="-228600">
              <a:buFont typeface="Wingdings" panose="05000000000000000000" pitchFamily="2" charset="2"/>
              <a:buChar char="p"/>
              <a:defRPr/>
            </a:lvl1pPr>
            <a:lvl2pPr marL="685800" indent="-228600">
              <a:buFont typeface="Wingdings" panose="05000000000000000000" pitchFamily="2" charset="2"/>
              <a:buChar char="Ø"/>
              <a:defRPr b="1"/>
            </a:lvl2pPr>
            <a:lvl3pPr>
              <a:defRPr b="1"/>
            </a:lvl3pPr>
            <a:lvl4pPr>
              <a:defRPr b="1"/>
            </a:lvl4pPr>
            <a:lvl5pPr>
              <a:defRPr b="1"/>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r>
              <a:rPr kumimoji="1" lang="en-US" altLang="ja-JP"/>
              <a:t>2021/8/16 IDT-Source Yokoya</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3527320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2021/8/16 IDT-Source Yokoya</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948353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ctr"/>
          <a:lstStyle>
            <a:lvl1pPr algn="ctr">
              <a:defRPr sz="6000"/>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nchor="ct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r>
              <a:rPr kumimoji="1" lang="en-US" altLang="ja-JP"/>
              <a:t>2021/8/16 IDT-Source Yokoya</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164756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2021/8/16 IDT-Source Yokoya</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1243911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2021/8/16 IDT-Source Yokoya</a:t>
            </a:r>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3191214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2021/8/16 IDT-Source Yokoya</a:t>
            </a:r>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271571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2021/8/16 IDT-Source Yokoya</a:t>
            </a:r>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89083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2021/8/16 IDT-Source Yokoya</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44358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2021/8/16 IDT-Source Yokoya</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332010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2021/8/16 IDT-Source Yokoya</a:t>
            </a:r>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B3866-9123-47B1-99EA-4CC694D67FBD}" type="slidenum">
              <a:rPr kumimoji="1" lang="ja-JP" altLang="en-US" smtClean="0"/>
              <a:t>‹#›</a:t>
            </a:fld>
            <a:endParaRPr kumimoji="1" lang="ja-JP" altLang="en-US"/>
          </a:p>
        </p:txBody>
      </p:sp>
    </p:spTree>
    <p:extLst>
      <p:ext uri="{BB962C8B-B14F-4D97-AF65-F5344CB8AC3E}">
        <p14:creationId xmlns:p14="http://schemas.microsoft.com/office/powerpoint/2010/main" val="1725945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ü"/>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17C3D6-AEF3-4E60-B38E-49D5F94BAF45}"/>
              </a:ext>
            </a:extLst>
          </p:cNvPr>
          <p:cNvSpPr>
            <a:spLocks noGrp="1"/>
          </p:cNvSpPr>
          <p:nvPr>
            <p:ph type="ctrTitle"/>
          </p:nvPr>
        </p:nvSpPr>
        <p:spPr>
          <a:xfrm>
            <a:off x="685799" y="853914"/>
            <a:ext cx="8025063" cy="1871003"/>
          </a:xfrm>
          <a:solidFill>
            <a:schemeClr val="accent5">
              <a:lumMod val="20000"/>
              <a:lumOff val="80000"/>
            </a:schemeClr>
          </a:solidFill>
        </p:spPr>
        <p:txBody>
          <a:bodyPr anchor="ctr">
            <a:normAutofit/>
          </a:bodyPr>
          <a:lstStyle/>
          <a:p>
            <a:r>
              <a:rPr kumimoji="1" lang="en-US" altLang="ja-JP" sz="4800" dirty="0"/>
              <a:t>Positron Source Cost Update</a:t>
            </a:r>
            <a:endParaRPr kumimoji="1" lang="ja-JP" altLang="en-US" sz="4800" dirty="0"/>
          </a:p>
        </p:txBody>
      </p:sp>
      <p:sp>
        <p:nvSpPr>
          <p:cNvPr id="3" name="字幕 2">
            <a:extLst>
              <a:ext uri="{FF2B5EF4-FFF2-40B4-BE49-F238E27FC236}">
                <a16:creationId xmlns:a16="http://schemas.microsoft.com/office/drawing/2014/main" id="{3BF253A2-557A-4FB5-ADC4-91F9CBF2BC04}"/>
              </a:ext>
            </a:extLst>
          </p:cNvPr>
          <p:cNvSpPr>
            <a:spLocks noGrp="1"/>
          </p:cNvSpPr>
          <p:nvPr>
            <p:ph type="subTitle" idx="1"/>
          </p:nvPr>
        </p:nvSpPr>
        <p:spPr/>
        <p:txBody>
          <a:bodyPr anchor="ctr"/>
          <a:lstStyle/>
          <a:p>
            <a:r>
              <a:rPr kumimoji="1" lang="en-US" altLang="ja-JP" dirty="0"/>
              <a:t>Kaoru Yokoya</a:t>
            </a:r>
          </a:p>
          <a:p>
            <a:r>
              <a:rPr lang="en-US" altLang="ja-JP" dirty="0"/>
              <a:t>IDT Sources Group</a:t>
            </a:r>
            <a:br>
              <a:rPr lang="en-US" altLang="ja-JP" dirty="0"/>
            </a:br>
            <a:r>
              <a:rPr lang="en-US" altLang="ja-JP" dirty="0"/>
              <a:t>Aug 16, 2021</a:t>
            </a:r>
            <a:endParaRPr kumimoji="1" lang="ja-JP" altLang="en-US" dirty="0"/>
          </a:p>
        </p:txBody>
      </p:sp>
      <p:sp>
        <p:nvSpPr>
          <p:cNvPr id="5" name="日付プレースホルダー 4">
            <a:extLst>
              <a:ext uri="{FF2B5EF4-FFF2-40B4-BE49-F238E27FC236}">
                <a16:creationId xmlns:a16="http://schemas.microsoft.com/office/drawing/2014/main" id="{4C53DBDD-A3E4-4496-B688-6F8EB6BF5E16}"/>
              </a:ext>
            </a:extLst>
          </p:cNvPr>
          <p:cNvSpPr>
            <a:spLocks noGrp="1"/>
          </p:cNvSpPr>
          <p:nvPr>
            <p:ph type="dt" sz="half" idx="10"/>
          </p:nvPr>
        </p:nvSpPr>
        <p:spPr/>
        <p:txBody>
          <a:bodyPr/>
          <a:lstStyle/>
          <a:p>
            <a:r>
              <a:rPr kumimoji="1" lang="en-US" altLang="ja-JP"/>
              <a:t>2021/8/16 IDT-Source Yokoya</a:t>
            </a:r>
            <a:endParaRPr kumimoji="1" lang="ja-JP" altLang="en-US" dirty="0"/>
          </a:p>
        </p:txBody>
      </p:sp>
      <p:sp>
        <p:nvSpPr>
          <p:cNvPr id="6" name="スライド番号プレースホルダー 5">
            <a:extLst>
              <a:ext uri="{FF2B5EF4-FFF2-40B4-BE49-F238E27FC236}">
                <a16:creationId xmlns:a16="http://schemas.microsoft.com/office/drawing/2014/main" id="{23F6103D-BE78-4450-A94D-840B12C4742B}"/>
              </a:ext>
            </a:extLst>
          </p:cNvPr>
          <p:cNvSpPr>
            <a:spLocks noGrp="1"/>
          </p:cNvSpPr>
          <p:nvPr>
            <p:ph type="sldNum" sz="quarter" idx="12"/>
          </p:nvPr>
        </p:nvSpPr>
        <p:spPr/>
        <p:txBody>
          <a:bodyPr/>
          <a:lstStyle/>
          <a:p>
            <a:fld id="{240B3866-9123-47B1-99EA-4CC694D67FBD}" type="slidenum">
              <a:rPr kumimoji="1" lang="ja-JP" altLang="en-US" smtClean="0"/>
              <a:t>1</a:t>
            </a:fld>
            <a:endParaRPr kumimoji="1" lang="ja-JP" altLang="en-US"/>
          </a:p>
        </p:txBody>
      </p:sp>
    </p:spTree>
    <p:extLst>
      <p:ext uri="{BB962C8B-B14F-4D97-AF65-F5344CB8AC3E}">
        <p14:creationId xmlns:p14="http://schemas.microsoft.com/office/powerpoint/2010/main" val="1137054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643D27-D4BB-4324-8CF8-8CCEE37905C3}"/>
              </a:ext>
            </a:extLst>
          </p:cNvPr>
          <p:cNvSpPr>
            <a:spLocks noGrp="1"/>
          </p:cNvSpPr>
          <p:nvPr>
            <p:ph type="title"/>
          </p:nvPr>
        </p:nvSpPr>
        <p:spPr>
          <a:xfrm>
            <a:off x="628650" y="365126"/>
            <a:ext cx="7886700" cy="982411"/>
          </a:xfrm>
          <a:solidFill>
            <a:schemeClr val="accent5">
              <a:lumMod val="20000"/>
              <a:lumOff val="80000"/>
            </a:schemeClr>
          </a:solidFill>
        </p:spPr>
        <p:txBody>
          <a:bodyPr/>
          <a:lstStyle/>
          <a:p>
            <a:r>
              <a:rPr kumimoji="1" lang="en-US" altLang="ja-JP" dirty="0"/>
              <a:t>SCJ and Advisory Panel Report</a:t>
            </a:r>
            <a:endParaRPr kumimoji="1" lang="ja-JP" altLang="en-US" dirty="0"/>
          </a:p>
        </p:txBody>
      </p:sp>
      <p:sp>
        <p:nvSpPr>
          <p:cNvPr id="3" name="コンテンツ プレースホルダー 2">
            <a:extLst>
              <a:ext uri="{FF2B5EF4-FFF2-40B4-BE49-F238E27FC236}">
                <a16:creationId xmlns:a16="http://schemas.microsoft.com/office/drawing/2014/main" id="{6AD0FE26-DA97-47C0-8E15-0584A99CE595}"/>
              </a:ext>
            </a:extLst>
          </p:cNvPr>
          <p:cNvSpPr>
            <a:spLocks noGrp="1"/>
          </p:cNvSpPr>
          <p:nvPr>
            <p:ph idx="1"/>
          </p:nvPr>
        </p:nvSpPr>
        <p:spPr>
          <a:xfrm>
            <a:off x="628650" y="1460500"/>
            <a:ext cx="7886700" cy="4351338"/>
          </a:xfrm>
        </p:spPr>
        <p:txBody>
          <a:bodyPr>
            <a:normAutofit fontScale="92500" lnSpcReduction="20000"/>
          </a:bodyPr>
          <a:lstStyle/>
          <a:p>
            <a:r>
              <a:rPr kumimoji="1" lang="en-US" altLang="ja-JP" dirty="0"/>
              <a:t>SCJ Report said</a:t>
            </a:r>
          </a:p>
          <a:p>
            <a:pPr lvl="1"/>
            <a:r>
              <a:rPr kumimoji="1" lang="en-US" altLang="ja-JP" dirty="0"/>
              <a:t>In the main preparatory phase, it is planned that the prototype of the rotating target will be made and the magnetic focusing system immediately after the positron source will be developed. The technology selection is to be made by the second year of the main preparatory phase. The strategy should be clarified, taking into account the R&amp;D cost.</a:t>
            </a:r>
          </a:p>
          <a:p>
            <a:r>
              <a:rPr kumimoji="1" lang="en-US" altLang="ja-JP" dirty="0"/>
              <a:t>Advisory Panel said</a:t>
            </a:r>
          </a:p>
          <a:p>
            <a:pPr lvl="1"/>
            <a:r>
              <a:rPr kumimoji="1" lang="en-US" altLang="ja-JP" dirty="0"/>
              <a:t>The helical undulator scheme is adopted as the positron source. It contains some technologies under development such as the cooling of the target irradiated by the gamma rays from the undulator and the replacement method of the activated target. </a:t>
            </a:r>
          </a:p>
          <a:p>
            <a:pPr lvl="1"/>
            <a:r>
              <a:rPr kumimoji="1" lang="en-US" altLang="ja-JP" dirty="0"/>
              <a:t>The choice of technology should be based on development costs.</a:t>
            </a:r>
            <a:endParaRPr kumimoji="1" lang="ja-JP" altLang="en-US" dirty="0"/>
          </a:p>
        </p:txBody>
      </p:sp>
      <p:sp>
        <p:nvSpPr>
          <p:cNvPr id="4" name="日付プレースホルダー 3">
            <a:extLst>
              <a:ext uri="{FF2B5EF4-FFF2-40B4-BE49-F238E27FC236}">
                <a16:creationId xmlns:a16="http://schemas.microsoft.com/office/drawing/2014/main" id="{E5B2E55F-6CD6-4E0E-BA4B-F833F975B33B}"/>
              </a:ext>
            </a:extLst>
          </p:cNvPr>
          <p:cNvSpPr>
            <a:spLocks noGrp="1"/>
          </p:cNvSpPr>
          <p:nvPr>
            <p:ph type="dt" sz="half" idx="10"/>
          </p:nvPr>
        </p:nvSpPr>
        <p:spPr/>
        <p:txBody>
          <a:bodyPr/>
          <a:lstStyle/>
          <a:p>
            <a:r>
              <a:rPr kumimoji="1" lang="en-US" altLang="ja-JP"/>
              <a:t>2021/8/16 IDT-Source Yokoya</a:t>
            </a:r>
            <a:endParaRPr kumimoji="1" lang="ja-JP" altLang="en-US"/>
          </a:p>
        </p:txBody>
      </p:sp>
      <p:sp>
        <p:nvSpPr>
          <p:cNvPr id="5" name="スライド番号プレースホルダー 4">
            <a:extLst>
              <a:ext uri="{FF2B5EF4-FFF2-40B4-BE49-F238E27FC236}">
                <a16:creationId xmlns:a16="http://schemas.microsoft.com/office/drawing/2014/main" id="{0734DE7E-C56A-4478-B96D-5B7EEF860CA8}"/>
              </a:ext>
            </a:extLst>
          </p:cNvPr>
          <p:cNvSpPr>
            <a:spLocks noGrp="1"/>
          </p:cNvSpPr>
          <p:nvPr>
            <p:ph type="sldNum" sz="quarter" idx="12"/>
          </p:nvPr>
        </p:nvSpPr>
        <p:spPr/>
        <p:txBody>
          <a:bodyPr/>
          <a:lstStyle/>
          <a:p>
            <a:fld id="{240B3866-9123-47B1-99EA-4CC694D67FBD}" type="slidenum">
              <a:rPr kumimoji="1" lang="ja-JP" altLang="en-US" smtClean="0"/>
              <a:t>2</a:t>
            </a:fld>
            <a:endParaRPr kumimoji="1" lang="ja-JP" altLang="en-US"/>
          </a:p>
        </p:txBody>
      </p:sp>
    </p:spTree>
    <p:extLst>
      <p:ext uri="{BB962C8B-B14F-4D97-AF65-F5344CB8AC3E}">
        <p14:creationId xmlns:p14="http://schemas.microsoft.com/office/powerpoint/2010/main" val="1511053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33AF9B-FFFC-4F86-8638-3B0978DD4369}"/>
              </a:ext>
            </a:extLst>
          </p:cNvPr>
          <p:cNvSpPr>
            <a:spLocks noGrp="1"/>
          </p:cNvSpPr>
          <p:nvPr>
            <p:ph type="title"/>
          </p:nvPr>
        </p:nvSpPr>
        <p:spPr>
          <a:xfrm>
            <a:off x="628650" y="365126"/>
            <a:ext cx="7886700" cy="910221"/>
          </a:xfrm>
          <a:solidFill>
            <a:schemeClr val="accent5">
              <a:lumMod val="20000"/>
              <a:lumOff val="80000"/>
            </a:schemeClr>
          </a:solidFill>
        </p:spPr>
        <p:txBody>
          <a:bodyPr/>
          <a:lstStyle/>
          <a:p>
            <a:r>
              <a:rPr kumimoji="1" lang="en-US" altLang="ja-JP" dirty="0"/>
              <a:t>R&amp;D Cost</a:t>
            </a:r>
            <a:endParaRPr kumimoji="1" lang="ja-JP" altLang="en-US" dirty="0"/>
          </a:p>
        </p:txBody>
      </p:sp>
      <p:sp>
        <p:nvSpPr>
          <p:cNvPr id="3" name="コンテンツ プレースホルダー 2">
            <a:extLst>
              <a:ext uri="{FF2B5EF4-FFF2-40B4-BE49-F238E27FC236}">
                <a16:creationId xmlns:a16="http://schemas.microsoft.com/office/drawing/2014/main" id="{207F2C18-0EF5-4CA1-9386-D10E5A6DB420}"/>
              </a:ext>
            </a:extLst>
          </p:cNvPr>
          <p:cNvSpPr>
            <a:spLocks noGrp="1"/>
          </p:cNvSpPr>
          <p:nvPr>
            <p:ph idx="1"/>
          </p:nvPr>
        </p:nvSpPr>
        <p:spPr/>
        <p:txBody>
          <a:bodyPr/>
          <a:lstStyle/>
          <a:p>
            <a:r>
              <a:rPr kumimoji="1" lang="en-US" altLang="ja-JP" dirty="0"/>
              <a:t>R&amp;D Cost</a:t>
            </a:r>
          </a:p>
          <a:p>
            <a:pPr lvl="1"/>
            <a:r>
              <a:rPr lang="en-US" altLang="ja-JP" dirty="0"/>
              <a:t>Undulator</a:t>
            </a:r>
          </a:p>
          <a:p>
            <a:pPr lvl="2"/>
            <a:r>
              <a:rPr kumimoji="1" lang="en-US" altLang="ja-JP" dirty="0"/>
              <a:t>1.5MILCU + 10FTE-yr</a:t>
            </a:r>
          </a:p>
          <a:p>
            <a:pPr lvl="1"/>
            <a:r>
              <a:rPr lang="en-US" altLang="ja-JP" dirty="0"/>
              <a:t>e</a:t>
            </a:r>
            <a:r>
              <a:rPr kumimoji="1" lang="en-US" altLang="ja-JP" dirty="0"/>
              <a:t>-Driven </a:t>
            </a:r>
          </a:p>
          <a:p>
            <a:pPr lvl="2"/>
            <a:r>
              <a:rPr kumimoji="1" lang="en-US" altLang="ja-JP" dirty="0"/>
              <a:t>4.35MILCU + 5FTE-yr</a:t>
            </a:r>
          </a:p>
          <a:p>
            <a:pPr lvl="1"/>
            <a:r>
              <a:rPr lang="en-US" altLang="ja-JP" dirty="0"/>
              <a:t>These are presented in the Technical Preparation Document with the attachment table</a:t>
            </a:r>
            <a:endParaRPr kumimoji="1" lang="en-US" altLang="ja-JP" dirty="0"/>
          </a:p>
          <a:p>
            <a:r>
              <a:rPr lang="en-US" altLang="ja-JP" dirty="0"/>
              <a:t>Explanation of imbalance of cost/FTE</a:t>
            </a:r>
          </a:p>
          <a:p>
            <a:pPr lvl="1"/>
            <a:r>
              <a:rPr lang="en-US" altLang="ja-JP" dirty="0"/>
              <a:t>e</a:t>
            </a:r>
            <a:r>
              <a:rPr kumimoji="1" lang="en-US" altLang="ja-JP" dirty="0"/>
              <a:t>-driven requires commercial products such as klystron, modulator, etc.</a:t>
            </a:r>
          </a:p>
          <a:p>
            <a:endParaRPr kumimoji="1" lang="ja-JP" altLang="en-US" dirty="0"/>
          </a:p>
        </p:txBody>
      </p:sp>
      <p:sp>
        <p:nvSpPr>
          <p:cNvPr id="4" name="日付プレースホルダー 3">
            <a:extLst>
              <a:ext uri="{FF2B5EF4-FFF2-40B4-BE49-F238E27FC236}">
                <a16:creationId xmlns:a16="http://schemas.microsoft.com/office/drawing/2014/main" id="{8142CADC-55A0-462D-A4C6-40F0371F9E1A}"/>
              </a:ext>
            </a:extLst>
          </p:cNvPr>
          <p:cNvSpPr>
            <a:spLocks noGrp="1"/>
          </p:cNvSpPr>
          <p:nvPr>
            <p:ph type="dt" sz="half" idx="10"/>
          </p:nvPr>
        </p:nvSpPr>
        <p:spPr/>
        <p:txBody>
          <a:bodyPr/>
          <a:lstStyle/>
          <a:p>
            <a:r>
              <a:rPr kumimoji="1" lang="en-US" altLang="ja-JP"/>
              <a:t>2021/8/16 IDT-Source Yokoya</a:t>
            </a:r>
            <a:endParaRPr kumimoji="1" lang="ja-JP" altLang="en-US"/>
          </a:p>
        </p:txBody>
      </p:sp>
      <p:sp>
        <p:nvSpPr>
          <p:cNvPr id="5" name="スライド番号プレースホルダー 4">
            <a:extLst>
              <a:ext uri="{FF2B5EF4-FFF2-40B4-BE49-F238E27FC236}">
                <a16:creationId xmlns:a16="http://schemas.microsoft.com/office/drawing/2014/main" id="{17556AB2-56F6-4ADE-9B12-E86FB092D950}"/>
              </a:ext>
            </a:extLst>
          </p:cNvPr>
          <p:cNvSpPr>
            <a:spLocks noGrp="1"/>
          </p:cNvSpPr>
          <p:nvPr>
            <p:ph type="sldNum" sz="quarter" idx="12"/>
          </p:nvPr>
        </p:nvSpPr>
        <p:spPr/>
        <p:txBody>
          <a:bodyPr/>
          <a:lstStyle/>
          <a:p>
            <a:fld id="{240B3866-9123-47B1-99EA-4CC694D67FBD}" type="slidenum">
              <a:rPr kumimoji="1" lang="ja-JP" altLang="en-US" smtClean="0"/>
              <a:t>3</a:t>
            </a:fld>
            <a:endParaRPr kumimoji="1" lang="ja-JP" altLang="en-US"/>
          </a:p>
        </p:txBody>
      </p:sp>
    </p:spTree>
    <p:extLst>
      <p:ext uri="{BB962C8B-B14F-4D97-AF65-F5344CB8AC3E}">
        <p14:creationId xmlns:p14="http://schemas.microsoft.com/office/powerpoint/2010/main" val="2343389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2FEBA-98C8-46D3-A215-4EC44F49A468}"/>
              </a:ext>
            </a:extLst>
          </p:cNvPr>
          <p:cNvSpPr>
            <a:spLocks noGrp="1"/>
          </p:cNvSpPr>
          <p:nvPr>
            <p:ph type="title"/>
          </p:nvPr>
        </p:nvSpPr>
        <p:spPr>
          <a:xfrm>
            <a:off x="628650" y="365127"/>
            <a:ext cx="7886700" cy="717716"/>
          </a:xfrm>
          <a:solidFill>
            <a:schemeClr val="accent5">
              <a:lumMod val="20000"/>
              <a:lumOff val="80000"/>
            </a:schemeClr>
          </a:solidFill>
        </p:spPr>
        <p:txBody>
          <a:bodyPr/>
          <a:lstStyle/>
          <a:p>
            <a:r>
              <a:rPr kumimoji="1" lang="en-US" altLang="ja-JP" dirty="0"/>
              <a:t>Construction Cost</a:t>
            </a:r>
            <a:endParaRPr kumimoji="1" lang="ja-JP" altLang="en-US" dirty="0"/>
          </a:p>
        </p:txBody>
      </p:sp>
      <p:sp>
        <p:nvSpPr>
          <p:cNvPr id="3" name="コンテンツ プレースホルダー 2">
            <a:extLst>
              <a:ext uri="{FF2B5EF4-FFF2-40B4-BE49-F238E27FC236}">
                <a16:creationId xmlns:a16="http://schemas.microsoft.com/office/drawing/2014/main" id="{FAA818F0-145E-48D9-83A3-A3FA1E38C5BB}"/>
              </a:ext>
            </a:extLst>
          </p:cNvPr>
          <p:cNvSpPr>
            <a:spLocks noGrp="1"/>
          </p:cNvSpPr>
          <p:nvPr>
            <p:ph idx="1"/>
          </p:nvPr>
        </p:nvSpPr>
        <p:spPr>
          <a:xfrm>
            <a:off x="628650" y="1251284"/>
            <a:ext cx="7886700" cy="4925679"/>
          </a:xfrm>
        </p:spPr>
        <p:txBody>
          <a:bodyPr>
            <a:normAutofit fontScale="85000" lnSpcReduction="20000"/>
          </a:bodyPr>
          <a:lstStyle/>
          <a:p>
            <a:r>
              <a:rPr lang="en-US" altLang="ja-JP" dirty="0"/>
              <a:t>The construction cost itself is not mentioned in the reports</a:t>
            </a:r>
          </a:p>
          <a:p>
            <a:pPr lvl="1"/>
            <a:r>
              <a:rPr lang="en-US" altLang="ja-JP" dirty="0"/>
              <a:t>But we must be prepared as questions related to the technology choice</a:t>
            </a:r>
          </a:p>
          <a:p>
            <a:pPr lvl="1"/>
            <a:r>
              <a:rPr lang="en-US" altLang="ja-JP" dirty="0"/>
              <a:t>How to present the cost to the Advisory Panel has not yet been decided</a:t>
            </a:r>
          </a:p>
          <a:p>
            <a:r>
              <a:rPr lang="en-US" altLang="ja-JP" dirty="0"/>
              <a:t>U</a:t>
            </a:r>
            <a:r>
              <a:rPr kumimoji="1" lang="en-US" altLang="ja-JP" dirty="0"/>
              <a:t>ndulator</a:t>
            </a:r>
          </a:p>
          <a:p>
            <a:pPr lvl="1"/>
            <a:r>
              <a:rPr lang="en-US" altLang="ja-JP" dirty="0"/>
              <a:t>Based on TDR</a:t>
            </a:r>
          </a:p>
          <a:p>
            <a:pPr lvl="1"/>
            <a:r>
              <a:rPr kumimoji="1" lang="en-US" altLang="ja-JP" dirty="0"/>
              <a:t>Some changes since TDR (e.g., undulator </a:t>
            </a:r>
            <a:r>
              <a:rPr lang="en-US" altLang="ja-JP" dirty="0"/>
              <a:t>length)</a:t>
            </a:r>
          </a:p>
          <a:p>
            <a:r>
              <a:rPr lang="en-US" altLang="ja-JP" dirty="0"/>
              <a:t>e</a:t>
            </a:r>
            <a:r>
              <a:rPr kumimoji="1" lang="en-US" altLang="ja-JP" dirty="0"/>
              <a:t>-Driven</a:t>
            </a:r>
          </a:p>
          <a:p>
            <a:pPr lvl="1"/>
            <a:r>
              <a:rPr lang="en-US" altLang="ja-JP" dirty="0"/>
              <a:t>First cost estimation in Sep.2017 </a:t>
            </a:r>
          </a:p>
          <a:p>
            <a:pPr lvl="1"/>
            <a:r>
              <a:rPr kumimoji="1" lang="en-US" altLang="ja-JP" dirty="0"/>
              <a:t>Conceptual design published in NIM in 2019</a:t>
            </a:r>
          </a:p>
          <a:p>
            <a:pPr lvl="1"/>
            <a:r>
              <a:rPr lang="en-US" altLang="ja-JP" dirty="0"/>
              <a:t>Recent cost estimation based on NIM paper with new CFS estimation</a:t>
            </a:r>
          </a:p>
          <a:p>
            <a:r>
              <a:rPr kumimoji="1" lang="en-US" altLang="ja-JP" dirty="0"/>
              <a:t>Const comparison as of Oct.2017</a:t>
            </a:r>
          </a:p>
          <a:p>
            <a:pPr lvl="1"/>
            <a:r>
              <a:rPr lang="en-US" altLang="ja-JP" dirty="0"/>
              <a:t>Talk at LCWS Strasbourg</a:t>
            </a:r>
          </a:p>
          <a:p>
            <a:pPr lvl="1"/>
            <a:r>
              <a:rPr kumimoji="1" lang="en-US" altLang="ja-JP" dirty="0"/>
              <a:t>Upload</a:t>
            </a:r>
            <a:r>
              <a:rPr lang="en-US" altLang="ja-JP" dirty="0"/>
              <a:t>ed in today’s indico page</a:t>
            </a:r>
          </a:p>
          <a:p>
            <a:pPr lvl="2"/>
            <a:r>
              <a:rPr kumimoji="1" lang="en-US" altLang="ja-JP" dirty="0"/>
              <a:t>Following 2 pages are extracts from the slides</a:t>
            </a:r>
            <a:endParaRPr kumimoji="1" lang="ja-JP" altLang="en-US" dirty="0"/>
          </a:p>
        </p:txBody>
      </p:sp>
      <p:sp>
        <p:nvSpPr>
          <p:cNvPr id="4" name="日付プレースホルダー 3">
            <a:extLst>
              <a:ext uri="{FF2B5EF4-FFF2-40B4-BE49-F238E27FC236}">
                <a16:creationId xmlns:a16="http://schemas.microsoft.com/office/drawing/2014/main" id="{FDE49EE8-832A-4C17-9650-5757CC6FD0F8}"/>
              </a:ext>
            </a:extLst>
          </p:cNvPr>
          <p:cNvSpPr>
            <a:spLocks noGrp="1"/>
          </p:cNvSpPr>
          <p:nvPr>
            <p:ph type="dt" sz="half" idx="10"/>
          </p:nvPr>
        </p:nvSpPr>
        <p:spPr/>
        <p:txBody>
          <a:bodyPr/>
          <a:lstStyle/>
          <a:p>
            <a:r>
              <a:rPr kumimoji="1" lang="en-US" altLang="ja-JP"/>
              <a:t>2021/8/16 IDT-Source Yokoya</a:t>
            </a:r>
            <a:endParaRPr kumimoji="1" lang="ja-JP" altLang="en-US"/>
          </a:p>
        </p:txBody>
      </p:sp>
      <p:sp>
        <p:nvSpPr>
          <p:cNvPr id="5" name="スライド番号プレースホルダー 4">
            <a:extLst>
              <a:ext uri="{FF2B5EF4-FFF2-40B4-BE49-F238E27FC236}">
                <a16:creationId xmlns:a16="http://schemas.microsoft.com/office/drawing/2014/main" id="{9870A581-35AD-47B2-B263-7C48EF993020}"/>
              </a:ext>
            </a:extLst>
          </p:cNvPr>
          <p:cNvSpPr>
            <a:spLocks noGrp="1"/>
          </p:cNvSpPr>
          <p:nvPr>
            <p:ph type="sldNum" sz="quarter" idx="12"/>
          </p:nvPr>
        </p:nvSpPr>
        <p:spPr/>
        <p:txBody>
          <a:bodyPr/>
          <a:lstStyle/>
          <a:p>
            <a:fld id="{240B3866-9123-47B1-99EA-4CC694D67FBD}" type="slidenum">
              <a:rPr kumimoji="1" lang="ja-JP" altLang="en-US" smtClean="0"/>
              <a:t>4</a:t>
            </a:fld>
            <a:endParaRPr kumimoji="1" lang="ja-JP" altLang="en-US"/>
          </a:p>
        </p:txBody>
      </p:sp>
    </p:spTree>
    <p:extLst>
      <p:ext uri="{BB962C8B-B14F-4D97-AF65-F5344CB8AC3E}">
        <p14:creationId xmlns:p14="http://schemas.microsoft.com/office/powerpoint/2010/main" val="2789888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1242448"/>
          </a:xfrm>
          <a:solidFill>
            <a:schemeClr val="accent5">
              <a:lumMod val="20000"/>
              <a:lumOff val="80000"/>
            </a:schemeClr>
          </a:solidFill>
        </p:spPr>
        <p:txBody>
          <a:bodyPr/>
          <a:lstStyle/>
          <a:p>
            <a:r>
              <a:rPr kumimoji="1" lang="en-US" altLang="ja-JP" dirty="0"/>
              <a:t>Comparison of the Basic Cost</a:t>
            </a:r>
            <a:endParaRPr kumimoji="1" lang="ja-JP" altLang="en-US" dirty="0"/>
          </a:p>
        </p:txBody>
      </p:sp>
      <p:graphicFrame>
        <p:nvGraphicFramePr>
          <p:cNvPr id="6" name="コンテンツ プレースホルダー 5"/>
          <p:cNvGraphicFramePr>
            <a:graphicFrameLocks noGrp="1"/>
          </p:cNvGraphicFramePr>
          <p:nvPr>
            <p:ph idx="1"/>
          </p:nvPr>
        </p:nvGraphicFramePr>
        <p:xfrm>
          <a:off x="628650" y="2079625"/>
          <a:ext cx="7886700" cy="147828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tblGrid>
              <a:tr h="0">
                <a:tc>
                  <a:txBody>
                    <a:bodyPr/>
                    <a:lstStyle/>
                    <a:p>
                      <a:endParaRPr kumimoji="1" lang="ja-JP" altLang="en-US" dirty="0"/>
                    </a:p>
                  </a:txBody>
                  <a:tcPr/>
                </a:tc>
                <a:tc>
                  <a:txBody>
                    <a:bodyPr/>
                    <a:lstStyle/>
                    <a:p>
                      <a:r>
                        <a:rPr kumimoji="1" lang="en-US" altLang="ja-JP" dirty="0" err="1"/>
                        <a:t>Undulator</a:t>
                      </a:r>
                      <a:endParaRPr kumimoji="1" lang="ja-JP" altLang="en-US" dirty="0"/>
                    </a:p>
                  </a:txBody>
                  <a:tcPr/>
                </a:tc>
                <a:tc>
                  <a:txBody>
                    <a:bodyPr/>
                    <a:lstStyle/>
                    <a:p>
                      <a:r>
                        <a:rPr kumimoji="1" lang="en-US" altLang="ja-JP" dirty="0"/>
                        <a:t>e-Driven</a:t>
                      </a:r>
                      <a:endParaRPr kumimoji="1" lang="ja-JP" altLang="en-US" dirty="0"/>
                    </a:p>
                  </a:txBody>
                  <a:tcPr/>
                </a:tc>
                <a:extLst>
                  <a:ext uri="{0D108BD9-81ED-4DB2-BD59-A6C34878D82A}">
                    <a16:rowId xmlns:a16="http://schemas.microsoft.com/office/drawing/2014/main" val="10000"/>
                  </a:ext>
                </a:extLst>
              </a:tr>
              <a:tr h="370840">
                <a:tc>
                  <a:txBody>
                    <a:bodyPr/>
                    <a:lstStyle/>
                    <a:p>
                      <a:r>
                        <a:rPr kumimoji="1" lang="en-US" altLang="ja-JP" dirty="0"/>
                        <a:t>Accelerator</a:t>
                      </a:r>
                      <a:endParaRPr kumimoji="1" lang="ja-JP" altLang="en-US" dirty="0"/>
                    </a:p>
                  </a:txBody>
                  <a:tcPr/>
                </a:tc>
                <a:tc>
                  <a:txBody>
                    <a:bodyPr/>
                    <a:lstStyle/>
                    <a:p>
                      <a:pPr algn="r"/>
                      <a:r>
                        <a:rPr kumimoji="1" lang="en-US" altLang="ja-JP" dirty="0"/>
                        <a:t>274 </a:t>
                      </a:r>
                      <a:r>
                        <a:rPr kumimoji="1" lang="en-US" altLang="ja-JP" dirty="0" err="1"/>
                        <a:t>OkuYen</a:t>
                      </a:r>
                      <a:endParaRPr kumimoji="1" lang="ja-JP" altLang="en-US" dirty="0"/>
                    </a:p>
                  </a:txBody>
                  <a:tcPr/>
                </a:tc>
                <a:tc>
                  <a:txBody>
                    <a:bodyPr/>
                    <a:lstStyle/>
                    <a:p>
                      <a:pPr algn="r"/>
                      <a:r>
                        <a:rPr kumimoji="1" lang="en-US" altLang="ja-JP" dirty="0"/>
                        <a:t>272 </a:t>
                      </a:r>
                      <a:r>
                        <a:rPr kumimoji="1" lang="en-US" altLang="ja-JP" dirty="0" err="1"/>
                        <a:t>OkuYen</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en-US" altLang="ja-JP" dirty="0"/>
                        <a:t>CFS </a:t>
                      </a:r>
                      <a:endParaRPr kumimoji="1" lang="ja-JP" altLang="en-US" dirty="0"/>
                    </a:p>
                  </a:txBody>
                  <a:tcPr/>
                </a:tc>
                <a:tc>
                  <a:txBody>
                    <a:bodyPr/>
                    <a:lstStyle/>
                    <a:p>
                      <a:pPr algn="r"/>
                      <a:r>
                        <a:rPr kumimoji="1" lang="en-US" altLang="ja-JP" dirty="0"/>
                        <a:t>74 </a:t>
                      </a:r>
                      <a:r>
                        <a:rPr kumimoji="1" lang="en-US" altLang="ja-JP" dirty="0" err="1"/>
                        <a:t>OkuYen</a:t>
                      </a:r>
                      <a:endParaRPr kumimoji="1" lang="ja-JP" altLang="en-US" dirty="0"/>
                    </a:p>
                  </a:txBody>
                  <a:tcPr/>
                </a:tc>
                <a:tc>
                  <a:txBody>
                    <a:bodyPr/>
                    <a:lstStyle/>
                    <a:p>
                      <a:pPr algn="r"/>
                      <a:r>
                        <a:rPr kumimoji="1" lang="en-US" altLang="ja-JP" dirty="0"/>
                        <a:t>44 </a:t>
                      </a:r>
                      <a:r>
                        <a:rPr kumimoji="1" lang="en-US" altLang="ja-JP" dirty="0" err="1"/>
                        <a:t>OkuYen</a:t>
                      </a:r>
                      <a:endParaRPr kumimoji="1" lang="ja-JP" altLang="en-US" dirty="0"/>
                    </a:p>
                  </a:txBody>
                  <a:tcPr/>
                </a:tc>
                <a:extLst>
                  <a:ext uri="{0D108BD9-81ED-4DB2-BD59-A6C34878D82A}">
                    <a16:rowId xmlns:a16="http://schemas.microsoft.com/office/drawing/2014/main" val="10002"/>
                  </a:ext>
                </a:extLst>
              </a:tr>
              <a:tr h="370840">
                <a:tc>
                  <a:txBody>
                    <a:bodyPr/>
                    <a:lstStyle/>
                    <a:p>
                      <a:r>
                        <a:rPr kumimoji="1" lang="en-US" altLang="ja-JP" dirty="0"/>
                        <a:t>Sum</a:t>
                      </a:r>
                      <a:endParaRPr kumimoji="1" lang="ja-JP" altLang="en-US" dirty="0"/>
                    </a:p>
                  </a:txBody>
                  <a:tcPr/>
                </a:tc>
                <a:tc>
                  <a:txBody>
                    <a:bodyPr/>
                    <a:lstStyle/>
                    <a:p>
                      <a:pPr algn="r"/>
                      <a:r>
                        <a:rPr kumimoji="1" lang="en-US" altLang="ja-JP" dirty="0"/>
                        <a:t>348 </a:t>
                      </a:r>
                      <a:r>
                        <a:rPr kumimoji="1" lang="en-US" altLang="ja-JP" dirty="0" err="1"/>
                        <a:t>OkuYen</a:t>
                      </a:r>
                      <a:endParaRPr kumimoji="1" lang="ja-JP" altLang="en-US" dirty="0"/>
                    </a:p>
                  </a:txBody>
                  <a:tcPr/>
                </a:tc>
                <a:tc>
                  <a:txBody>
                    <a:bodyPr/>
                    <a:lstStyle/>
                    <a:p>
                      <a:pPr algn="r"/>
                      <a:r>
                        <a:rPr kumimoji="1" lang="en-US" altLang="ja-JP" dirty="0"/>
                        <a:t>316 </a:t>
                      </a:r>
                      <a:r>
                        <a:rPr kumimoji="1" lang="en-US" altLang="ja-JP" dirty="0" err="1"/>
                        <a:t>OkuYen</a:t>
                      </a:r>
                      <a:endParaRPr kumimoji="1" lang="ja-JP" altLang="en-US" dirty="0"/>
                    </a:p>
                  </a:txBody>
                  <a:tcPr/>
                </a:tc>
                <a:extLst>
                  <a:ext uri="{0D108BD9-81ED-4DB2-BD59-A6C34878D82A}">
                    <a16:rowId xmlns:a16="http://schemas.microsoft.com/office/drawing/2014/main" val="10003"/>
                  </a:ext>
                </a:extLst>
              </a:tr>
            </a:tbl>
          </a:graphicData>
        </a:graphic>
      </p:graphicFrame>
      <p:sp>
        <p:nvSpPr>
          <p:cNvPr id="4" name="日付プレースホルダー 3"/>
          <p:cNvSpPr>
            <a:spLocks noGrp="1"/>
          </p:cNvSpPr>
          <p:nvPr>
            <p:ph type="dt" sz="half" idx="10"/>
          </p:nvPr>
        </p:nvSpPr>
        <p:spPr/>
        <p:txBody>
          <a:bodyPr/>
          <a:lstStyle/>
          <a:p>
            <a:r>
              <a:rPr kumimoji="1" lang="en-US" altLang="ja-JP"/>
              <a:t>2017/10/12 Positron WG </a:t>
            </a:r>
            <a:endParaRPr kumimoji="1" lang="ja-JP" altLang="en-US"/>
          </a:p>
        </p:txBody>
      </p:sp>
      <p:sp>
        <p:nvSpPr>
          <p:cNvPr id="5" name="スライド番号プレースホルダー 4"/>
          <p:cNvSpPr>
            <a:spLocks noGrp="1"/>
          </p:cNvSpPr>
          <p:nvPr>
            <p:ph type="sldNum" sz="quarter" idx="12"/>
          </p:nvPr>
        </p:nvSpPr>
        <p:spPr/>
        <p:txBody>
          <a:bodyPr/>
          <a:lstStyle/>
          <a:p>
            <a:fld id="{65AD32A9-E0E5-4215-BB8C-1FB5B6DA7D4E}" type="slidenum">
              <a:rPr kumimoji="1" lang="ja-JP" altLang="en-US" smtClean="0"/>
              <a:t>5</a:t>
            </a:fld>
            <a:endParaRPr kumimoji="1" lang="ja-JP" altLang="en-US"/>
          </a:p>
        </p:txBody>
      </p:sp>
    </p:spTree>
    <p:extLst>
      <p:ext uri="{BB962C8B-B14F-4D97-AF65-F5344CB8AC3E}">
        <p14:creationId xmlns:p14="http://schemas.microsoft.com/office/powerpoint/2010/main" val="3626620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92162"/>
          </a:xfrm>
          <a:solidFill>
            <a:schemeClr val="accent5">
              <a:lumMod val="20000"/>
              <a:lumOff val="80000"/>
            </a:schemeClr>
          </a:solidFill>
        </p:spPr>
        <p:txBody>
          <a:bodyPr/>
          <a:lstStyle/>
          <a:p>
            <a:r>
              <a:rPr kumimoji="1" lang="en-US" altLang="ja-JP" dirty="0"/>
              <a:t>Final Cost Comparison </a:t>
            </a:r>
            <a:endParaRPr kumimoji="1" lang="ja-JP" altLang="en-US" dirty="0"/>
          </a:p>
        </p:txBody>
      </p:sp>
      <p:sp>
        <p:nvSpPr>
          <p:cNvPr id="3" name="コンテンツ プレースホルダー 2"/>
          <p:cNvSpPr>
            <a:spLocks noGrp="1"/>
          </p:cNvSpPr>
          <p:nvPr>
            <p:ph idx="1"/>
          </p:nvPr>
        </p:nvSpPr>
        <p:spPr>
          <a:xfrm>
            <a:off x="614362" y="4755517"/>
            <a:ext cx="7886700" cy="1488121"/>
          </a:xfrm>
        </p:spPr>
        <p:txBody>
          <a:bodyPr>
            <a:normAutofit fontScale="70000" lnSpcReduction="20000"/>
          </a:bodyPr>
          <a:lstStyle/>
          <a:p>
            <a:r>
              <a:rPr lang="en-US" altLang="ja-JP" dirty="0"/>
              <a:t>(1) </a:t>
            </a:r>
            <a:r>
              <a:rPr lang="en-US" altLang="ja-JP" dirty="0" err="1"/>
              <a:t>components+CFS</a:t>
            </a:r>
            <a:r>
              <a:rPr lang="en-US" altLang="ja-JP" dirty="0"/>
              <a:t>, including 3GeV compensation, dogleg</a:t>
            </a:r>
          </a:p>
          <a:p>
            <a:r>
              <a:rPr lang="en-US" altLang="ja-JP" dirty="0"/>
              <a:t>(2) Assume the space for </a:t>
            </a:r>
            <a:r>
              <a:rPr lang="en-US" altLang="ja-JP" dirty="0" err="1"/>
              <a:t>undulater+photon</a:t>
            </a:r>
            <a:r>
              <a:rPr lang="en-US" altLang="ja-JP" dirty="0"/>
              <a:t> drift is eliminated. If reserved, the cost increases by ~23 </a:t>
            </a:r>
            <a:r>
              <a:rPr lang="en-US" altLang="ja-JP" dirty="0" err="1"/>
              <a:t>OkuYen</a:t>
            </a:r>
            <a:endParaRPr lang="en-US" altLang="ja-JP" dirty="0"/>
          </a:p>
          <a:p>
            <a:r>
              <a:rPr lang="en-US" altLang="ja-JP" dirty="0"/>
              <a:t>(3) CFS + RTML beam line + main beam line. Only the positron wing</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a:t>2017/10/12 Positron WG </a:t>
            </a:r>
            <a:endParaRPr kumimoji="1" lang="ja-JP" altLang="en-US"/>
          </a:p>
        </p:txBody>
      </p:sp>
      <p:sp>
        <p:nvSpPr>
          <p:cNvPr id="5" name="スライド番号プレースホルダー 4"/>
          <p:cNvSpPr>
            <a:spLocks noGrp="1"/>
          </p:cNvSpPr>
          <p:nvPr>
            <p:ph type="sldNum" sz="quarter" idx="12"/>
          </p:nvPr>
        </p:nvSpPr>
        <p:spPr/>
        <p:txBody>
          <a:bodyPr/>
          <a:lstStyle/>
          <a:p>
            <a:fld id="{65AD32A9-E0E5-4215-BB8C-1FB5B6DA7D4E}" type="slidenum">
              <a:rPr kumimoji="1" lang="ja-JP" altLang="en-US" smtClean="0"/>
              <a:t>6</a:t>
            </a:fld>
            <a:endParaRPr kumimoji="1" lang="ja-JP" altLang="en-US"/>
          </a:p>
        </p:txBody>
      </p:sp>
      <p:graphicFrame>
        <p:nvGraphicFramePr>
          <p:cNvPr id="6" name="表 5"/>
          <p:cNvGraphicFramePr>
            <a:graphicFrameLocks noGrp="1"/>
          </p:cNvGraphicFramePr>
          <p:nvPr/>
        </p:nvGraphicFramePr>
        <p:xfrm>
          <a:off x="528635" y="1473043"/>
          <a:ext cx="8058153" cy="2966720"/>
        </p:xfrm>
        <a:graphic>
          <a:graphicData uri="http://schemas.openxmlformats.org/drawingml/2006/table">
            <a:tbl>
              <a:tblPr firstRow="1" bandRow="1">
                <a:tableStyleId>{5C22544A-7EE6-4342-B048-85BDC9FD1C3A}</a:tableStyleId>
              </a:tblPr>
              <a:tblGrid>
                <a:gridCol w="5357813">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300165">
                  <a:extLst>
                    <a:ext uri="{9D8B030D-6E8A-4147-A177-3AD203B41FA5}">
                      <a16:colId xmlns:a16="http://schemas.microsoft.com/office/drawing/2014/main" val="20002"/>
                    </a:ext>
                  </a:extLst>
                </a:gridCol>
              </a:tblGrid>
              <a:tr h="370840">
                <a:tc>
                  <a:txBody>
                    <a:bodyPr/>
                    <a:lstStyle/>
                    <a:p>
                      <a:endParaRPr kumimoji="1" lang="ja-JP" altLang="en-US" dirty="0"/>
                    </a:p>
                  </a:txBody>
                  <a:tcPr/>
                </a:tc>
                <a:tc>
                  <a:txBody>
                    <a:bodyPr/>
                    <a:lstStyle/>
                    <a:p>
                      <a:r>
                        <a:rPr kumimoji="1" lang="en-US" altLang="ja-JP" dirty="0" err="1"/>
                        <a:t>Undulator</a:t>
                      </a:r>
                      <a:endParaRPr kumimoji="1" lang="ja-JP" altLang="en-US" dirty="0"/>
                    </a:p>
                  </a:txBody>
                  <a:tcPr/>
                </a:tc>
                <a:tc>
                  <a:txBody>
                    <a:bodyPr/>
                    <a:lstStyle/>
                    <a:p>
                      <a:r>
                        <a:rPr kumimoji="1" lang="en-US" altLang="ja-JP" dirty="0"/>
                        <a:t>e-Driven</a:t>
                      </a:r>
                      <a:endParaRPr kumimoji="1" lang="ja-JP" altLang="en-US" dirty="0"/>
                    </a:p>
                  </a:txBody>
                  <a:tcPr/>
                </a:tc>
                <a:extLst>
                  <a:ext uri="{0D108BD9-81ED-4DB2-BD59-A6C34878D82A}">
                    <a16:rowId xmlns:a16="http://schemas.microsoft.com/office/drawing/2014/main" val="10000"/>
                  </a:ext>
                </a:extLst>
              </a:tr>
              <a:tr h="370840">
                <a:tc>
                  <a:txBody>
                    <a:bodyPr/>
                    <a:lstStyle/>
                    <a:p>
                      <a:r>
                        <a:rPr kumimoji="1" lang="en-US" altLang="ja-JP" dirty="0"/>
                        <a:t>Basic cost (1)</a:t>
                      </a:r>
                      <a:endParaRPr kumimoji="1" lang="ja-JP" altLang="en-US" dirty="0"/>
                    </a:p>
                  </a:txBody>
                  <a:tcPr/>
                </a:tc>
                <a:tc>
                  <a:txBody>
                    <a:bodyPr/>
                    <a:lstStyle/>
                    <a:p>
                      <a:pPr algn="r"/>
                      <a:r>
                        <a:rPr kumimoji="1" lang="en-US" altLang="ja-JP" dirty="0"/>
                        <a:t>348</a:t>
                      </a:r>
                      <a:endParaRPr kumimoji="1" lang="ja-JP" altLang="en-US" dirty="0"/>
                    </a:p>
                  </a:txBody>
                  <a:tcPr/>
                </a:tc>
                <a:tc>
                  <a:txBody>
                    <a:bodyPr/>
                    <a:lstStyle/>
                    <a:p>
                      <a:pPr algn="r"/>
                      <a:r>
                        <a:rPr kumimoji="1" lang="en-US" altLang="ja-JP" dirty="0"/>
                        <a:t>316 (2)</a:t>
                      </a:r>
                      <a:endParaRPr kumimoji="1" lang="ja-JP" altLang="en-US" dirty="0"/>
                    </a:p>
                  </a:txBody>
                  <a:tcPr/>
                </a:tc>
                <a:extLst>
                  <a:ext uri="{0D108BD9-81ED-4DB2-BD59-A6C34878D82A}">
                    <a16:rowId xmlns:a16="http://schemas.microsoft.com/office/drawing/2014/main" val="10001"/>
                  </a:ext>
                </a:extLst>
              </a:tr>
              <a:tr h="370840">
                <a:tc>
                  <a:txBody>
                    <a:bodyPr/>
                    <a:lstStyle/>
                    <a:p>
                      <a:endParaRPr kumimoji="1" lang="ja-JP" altLang="en-US" dirty="0"/>
                    </a:p>
                  </a:txBody>
                  <a:tcPr/>
                </a:tc>
                <a:tc>
                  <a:txBody>
                    <a:bodyPr/>
                    <a:lstStyle/>
                    <a:p>
                      <a:pPr algn="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10002"/>
                  </a:ext>
                </a:extLst>
              </a:tr>
              <a:tr h="370840">
                <a:tc>
                  <a:txBody>
                    <a:bodyPr/>
                    <a:lstStyle/>
                    <a:p>
                      <a:r>
                        <a:rPr kumimoji="1" lang="en-US" altLang="ja-JP" dirty="0"/>
                        <a:t>Empty space for timing (</a:t>
                      </a:r>
                      <a:r>
                        <a:rPr kumimoji="1" lang="en-US" altLang="ja-JP" baseline="0" dirty="0"/>
                        <a:t>3)  for 31.5 MV/m</a:t>
                      </a:r>
                      <a:endParaRPr kumimoji="1" lang="ja-JP" altLang="en-US" dirty="0"/>
                    </a:p>
                  </a:txBody>
                  <a:tcPr/>
                </a:tc>
                <a:tc>
                  <a:txBody>
                    <a:bodyPr/>
                    <a:lstStyle/>
                    <a:p>
                      <a:pPr algn="r"/>
                      <a:r>
                        <a:rPr kumimoji="1" lang="en-US" altLang="ja-JP" dirty="0"/>
                        <a:t>26</a:t>
                      </a:r>
                      <a:endParaRPr kumimoji="1" lang="ja-JP" altLang="en-US" dirty="0"/>
                    </a:p>
                  </a:txBody>
                  <a:tcPr/>
                </a:tc>
                <a:tc>
                  <a:txBody>
                    <a:bodyPr/>
                    <a:lstStyle/>
                    <a:p>
                      <a:pPr algn="r"/>
                      <a:endParaRPr kumimoji="1" lang="ja-JP" altLang="en-US"/>
                    </a:p>
                  </a:txBody>
                  <a:tcPr/>
                </a:tc>
                <a:extLst>
                  <a:ext uri="{0D108BD9-81ED-4DB2-BD59-A6C34878D82A}">
                    <a16:rowId xmlns:a16="http://schemas.microsoft.com/office/drawing/2014/main" val="10003"/>
                  </a:ext>
                </a:extLst>
              </a:tr>
              <a:tr h="370840">
                <a:tc>
                  <a:txBody>
                    <a:bodyPr/>
                    <a:lstStyle/>
                    <a:p>
                      <a:r>
                        <a:rPr kumimoji="1" lang="en-US" altLang="ja-JP" dirty="0"/>
                        <a:t>                                                 for 35 MV/m</a:t>
                      </a:r>
                      <a:endParaRPr kumimoji="1" lang="ja-JP" altLang="en-US" dirty="0"/>
                    </a:p>
                  </a:txBody>
                  <a:tcPr/>
                </a:tc>
                <a:tc>
                  <a:txBody>
                    <a:bodyPr/>
                    <a:lstStyle/>
                    <a:p>
                      <a:pPr algn="r"/>
                      <a:r>
                        <a:rPr kumimoji="1" lang="en-US" altLang="ja-JP" dirty="0"/>
                        <a:t>46</a:t>
                      </a:r>
                      <a:endParaRPr kumimoji="1" lang="ja-JP" altLang="en-US" dirty="0"/>
                    </a:p>
                  </a:txBody>
                  <a:tcPr/>
                </a:tc>
                <a:tc>
                  <a:txBody>
                    <a:bodyPr/>
                    <a:lstStyle/>
                    <a:p>
                      <a:pPr algn="r"/>
                      <a:endParaRPr kumimoji="1" lang="ja-JP" altLang="en-US"/>
                    </a:p>
                  </a:txBody>
                  <a:tcPr/>
                </a:tc>
                <a:extLst>
                  <a:ext uri="{0D108BD9-81ED-4DB2-BD59-A6C34878D82A}">
                    <a16:rowId xmlns:a16="http://schemas.microsoft.com/office/drawing/2014/main" val="10004"/>
                  </a:ext>
                </a:extLst>
              </a:tr>
              <a:tr h="370840">
                <a:tc>
                  <a:txBody>
                    <a:bodyPr/>
                    <a:lstStyle/>
                    <a:p>
                      <a:endParaRPr kumimoji="1" lang="ja-JP" altLang="en-US"/>
                    </a:p>
                  </a:txBody>
                  <a:tcPr/>
                </a:tc>
                <a:tc>
                  <a:txBody>
                    <a:bodyPr/>
                    <a:lstStyle/>
                    <a:p>
                      <a:pPr algn="r"/>
                      <a:endParaRPr kumimoji="1" lang="ja-JP" altLang="en-US" dirty="0"/>
                    </a:p>
                  </a:txBody>
                  <a:tcPr/>
                </a:tc>
                <a:tc>
                  <a:txBody>
                    <a:bodyPr/>
                    <a:lstStyle/>
                    <a:p>
                      <a:pPr algn="r"/>
                      <a:endParaRPr kumimoji="1" lang="ja-JP" altLang="en-US" dirty="0"/>
                    </a:p>
                  </a:txBody>
                  <a:tcPr/>
                </a:tc>
                <a:extLst>
                  <a:ext uri="{0D108BD9-81ED-4DB2-BD59-A6C34878D82A}">
                    <a16:rowId xmlns:a16="http://schemas.microsoft.com/office/drawing/2014/main" val="10005"/>
                  </a:ext>
                </a:extLst>
              </a:tr>
              <a:tr h="370840">
                <a:tc>
                  <a:txBody>
                    <a:bodyPr/>
                    <a:lstStyle/>
                    <a:p>
                      <a:r>
                        <a:rPr kumimoji="1" lang="en-US" altLang="ja-JP" dirty="0"/>
                        <a:t>Sum for 31.5 MV/m</a:t>
                      </a:r>
                      <a:endParaRPr kumimoji="1" lang="ja-JP" altLang="en-US" dirty="0"/>
                    </a:p>
                  </a:txBody>
                  <a:tcPr/>
                </a:tc>
                <a:tc>
                  <a:txBody>
                    <a:bodyPr/>
                    <a:lstStyle/>
                    <a:p>
                      <a:pPr algn="r"/>
                      <a:r>
                        <a:rPr kumimoji="1" lang="en-US" altLang="ja-JP" dirty="0"/>
                        <a:t>374</a:t>
                      </a:r>
                      <a:endParaRPr kumimoji="1" lang="ja-JP" altLang="en-US" dirty="0"/>
                    </a:p>
                  </a:txBody>
                  <a:tcPr/>
                </a:tc>
                <a:tc>
                  <a:txBody>
                    <a:bodyPr/>
                    <a:lstStyle/>
                    <a:p>
                      <a:pPr algn="r"/>
                      <a:r>
                        <a:rPr kumimoji="1" lang="en-US" altLang="ja-JP" dirty="0"/>
                        <a:t>316</a:t>
                      </a:r>
                      <a:endParaRPr kumimoji="1" lang="ja-JP" altLang="en-US" dirty="0"/>
                    </a:p>
                  </a:txBody>
                  <a:tcPr/>
                </a:tc>
                <a:extLst>
                  <a:ext uri="{0D108BD9-81ED-4DB2-BD59-A6C34878D82A}">
                    <a16:rowId xmlns:a16="http://schemas.microsoft.com/office/drawing/2014/main" val="10006"/>
                  </a:ext>
                </a:extLst>
              </a:tr>
              <a:tr h="370840">
                <a:tc>
                  <a:txBody>
                    <a:bodyPr/>
                    <a:lstStyle/>
                    <a:p>
                      <a:r>
                        <a:rPr kumimoji="1" lang="en-US" altLang="ja-JP" dirty="0"/>
                        <a:t>               35 MV/m</a:t>
                      </a:r>
                      <a:endParaRPr kumimoji="1" lang="ja-JP" altLang="en-US" dirty="0"/>
                    </a:p>
                  </a:txBody>
                  <a:tcPr/>
                </a:tc>
                <a:tc>
                  <a:txBody>
                    <a:bodyPr/>
                    <a:lstStyle/>
                    <a:p>
                      <a:pPr algn="r"/>
                      <a:r>
                        <a:rPr kumimoji="1" lang="en-US" altLang="ja-JP"/>
                        <a:t>394</a:t>
                      </a:r>
                      <a:endParaRPr kumimoji="1" lang="ja-JP" altLang="en-US" dirty="0"/>
                    </a:p>
                  </a:txBody>
                  <a:tcPr/>
                </a:tc>
                <a:tc>
                  <a:txBody>
                    <a:bodyPr/>
                    <a:lstStyle/>
                    <a:p>
                      <a:pPr algn="r"/>
                      <a:r>
                        <a:rPr kumimoji="1" lang="en-US" altLang="ja-JP" dirty="0"/>
                        <a:t>316</a:t>
                      </a:r>
                      <a:endParaRPr kumimoji="1" lang="ja-JP" alt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13553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297C30-05EF-4508-8E1E-1F6160A1A20F}"/>
              </a:ext>
            </a:extLst>
          </p:cNvPr>
          <p:cNvSpPr>
            <a:spLocks noGrp="1"/>
          </p:cNvSpPr>
          <p:nvPr>
            <p:ph type="title"/>
          </p:nvPr>
        </p:nvSpPr>
        <p:spPr>
          <a:xfrm>
            <a:off x="628650" y="365126"/>
            <a:ext cx="7886700" cy="801937"/>
          </a:xfrm>
          <a:solidFill>
            <a:schemeClr val="accent5">
              <a:lumMod val="20000"/>
              <a:lumOff val="80000"/>
            </a:schemeClr>
          </a:solidFill>
        </p:spPr>
        <p:txBody>
          <a:bodyPr/>
          <a:lstStyle/>
          <a:p>
            <a:r>
              <a:rPr kumimoji="1" lang="en-US" altLang="ja-JP" dirty="0"/>
              <a:t>Latest Cost Comparison</a:t>
            </a:r>
            <a:endParaRPr kumimoji="1" lang="ja-JP" altLang="en-US" dirty="0"/>
          </a:p>
        </p:txBody>
      </p:sp>
      <p:sp>
        <p:nvSpPr>
          <p:cNvPr id="3" name="コンテンツ プレースホルダー 2">
            <a:extLst>
              <a:ext uri="{FF2B5EF4-FFF2-40B4-BE49-F238E27FC236}">
                <a16:creationId xmlns:a16="http://schemas.microsoft.com/office/drawing/2014/main" id="{B84571FA-3F4F-47B7-A37B-FA3BEF866A45}"/>
              </a:ext>
            </a:extLst>
          </p:cNvPr>
          <p:cNvSpPr>
            <a:spLocks noGrp="1"/>
          </p:cNvSpPr>
          <p:nvPr>
            <p:ph idx="1"/>
          </p:nvPr>
        </p:nvSpPr>
        <p:spPr>
          <a:xfrm>
            <a:off x="628650" y="1455821"/>
            <a:ext cx="7886700" cy="4487779"/>
          </a:xfrm>
        </p:spPr>
        <p:txBody>
          <a:bodyPr>
            <a:normAutofit fontScale="85000" lnSpcReduction="20000"/>
          </a:bodyPr>
          <a:lstStyle/>
          <a:p>
            <a:r>
              <a:rPr lang="en-US" altLang="ja-JP" dirty="0"/>
              <a:t>There are 3 cases starting with e-driven </a:t>
            </a:r>
            <a:r>
              <a:rPr lang="en-US" altLang="ja-JP" dirty="0" err="1"/>
              <a:t>sheme</a:t>
            </a:r>
            <a:endParaRPr lang="en-US" altLang="ja-JP" dirty="0"/>
          </a:p>
          <a:p>
            <a:pPr marL="514350" indent="-514350">
              <a:buFont typeface="+mj-lt"/>
              <a:buAutoNum type="alphaUcParenR"/>
            </a:pPr>
            <a:r>
              <a:rPr lang="en-US" altLang="ja-JP" dirty="0"/>
              <a:t>e</a:t>
            </a:r>
            <a:r>
              <a:rPr kumimoji="1" lang="en-US" altLang="ja-JP" dirty="0"/>
              <a:t>-Driven alone</a:t>
            </a:r>
          </a:p>
          <a:p>
            <a:pPr lvl="1"/>
            <a:r>
              <a:rPr kumimoji="1" lang="en-US" altLang="ja-JP" dirty="0"/>
              <a:t>Install e-driven system at electron </a:t>
            </a:r>
            <a:r>
              <a:rPr kumimoji="1" lang="en-US" altLang="ja-JP" dirty="0" err="1"/>
              <a:t>lina</a:t>
            </a:r>
            <a:r>
              <a:rPr lang="en-US" altLang="ja-JP" dirty="0" err="1"/>
              <a:t>c</a:t>
            </a:r>
            <a:r>
              <a:rPr lang="en-US" altLang="ja-JP" dirty="0"/>
              <a:t> downstream</a:t>
            </a:r>
          </a:p>
          <a:p>
            <a:pPr lvl="1"/>
            <a:r>
              <a:rPr kumimoji="1" lang="en-US" altLang="ja-JP" dirty="0"/>
              <a:t>No space prepared for future undulator system</a:t>
            </a:r>
          </a:p>
          <a:p>
            <a:pPr lvl="1"/>
            <a:r>
              <a:rPr lang="en-US" altLang="ja-JP" dirty="0"/>
              <a:t>Undulator scheme possible only at the time of energy upgrade</a:t>
            </a:r>
          </a:p>
          <a:p>
            <a:pPr marL="514350" indent="-514350">
              <a:buFont typeface="+mj-lt"/>
              <a:buAutoNum type="alphaUcParenR"/>
            </a:pPr>
            <a:r>
              <a:rPr lang="en-US" altLang="ja-JP" dirty="0"/>
              <a:t>e</a:t>
            </a:r>
            <a:r>
              <a:rPr kumimoji="1" lang="en-US" altLang="ja-JP" dirty="0"/>
              <a:t>-Driven with reserved space for undulator</a:t>
            </a:r>
            <a:endParaRPr lang="en-US" altLang="ja-JP" dirty="0"/>
          </a:p>
          <a:p>
            <a:pPr lvl="1"/>
            <a:r>
              <a:rPr lang="en-US" altLang="ja-JP" dirty="0"/>
              <a:t>e</a:t>
            </a:r>
            <a:r>
              <a:rPr kumimoji="1" lang="en-US" altLang="ja-JP" dirty="0"/>
              <a:t>-driven at electron </a:t>
            </a:r>
            <a:r>
              <a:rPr kumimoji="1" lang="en-US" altLang="ja-JP" dirty="0" err="1"/>
              <a:t>lina</a:t>
            </a:r>
            <a:r>
              <a:rPr lang="en-US" altLang="ja-JP" dirty="0" err="1"/>
              <a:t>c</a:t>
            </a:r>
            <a:r>
              <a:rPr lang="en-US" altLang="ja-JP" dirty="0"/>
              <a:t> downstream</a:t>
            </a:r>
          </a:p>
          <a:p>
            <a:pPr marL="514350" indent="-514350">
              <a:buFont typeface="+mj-lt"/>
              <a:buAutoNum type="alphaUcParenR"/>
            </a:pPr>
            <a:r>
              <a:rPr lang="en-US" altLang="ja-JP" dirty="0"/>
              <a:t>e</a:t>
            </a:r>
            <a:r>
              <a:rPr kumimoji="1" lang="en-US" altLang="ja-JP" dirty="0"/>
              <a:t>-Driven in a separate tunnel</a:t>
            </a:r>
          </a:p>
          <a:p>
            <a:pPr lvl="1"/>
            <a:r>
              <a:rPr lang="en-US" altLang="ja-JP" dirty="0"/>
              <a:t>Installation of u</a:t>
            </a:r>
            <a:r>
              <a:rPr kumimoji="1" lang="en-US" altLang="ja-JP" dirty="0"/>
              <a:t>ndulator scheme is possible at any time </a:t>
            </a:r>
          </a:p>
          <a:p>
            <a:r>
              <a:rPr kumimoji="1" lang="en-US" altLang="ja-JP" dirty="0"/>
              <a:t>The following 3 tables compare the cost with the case of the undulator scheme. These tables have been prepared by </a:t>
            </a:r>
            <a:r>
              <a:rPr kumimoji="1" lang="en-US" altLang="ja-JP" dirty="0" err="1"/>
              <a:t>Hayano</a:t>
            </a:r>
            <a:r>
              <a:rPr kumimoji="1" lang="en-US" altLang="ja-JP" dirty="0"/>
              <a:t> </a:t>
            </a:r>
            <a:r>
              <a:rPr kumimoji="1" lang="en-US" altLang="ja-JP" dirty="0" err="1"/>
              <a:t>san</a:t>
            </a:r>
            <a:r>
              <a:rPr kumimoji="1" lang="en-US" altLang="ja-JP" dirty="0"/>
              <a:t>. There may be some changes later. For now, please consider them as confidential.</a:t>
            </a:r>
          </a:p>
          <a:p>
            <a:r>
              <a:rPr kumimoji="1" lang="en-US" altLang="ja-JP" dirty="0"/>
              <a:t>These 3 pages were eliminated from the </a:t>
            </a:r>
            <a:r>
              <a:rPr kumimoji="1" lang="en-US" altLang="ja-JP"/>
              <a:t>uploaded slides</a:t>
            </a:r>
            <a:endParaRPr kumimoji="1" lang="en-US" altLang="ja-JP" dirty="0"/>
          </a:p>
          <a:p>
            <a:pPr lvl="1"/>
            <a:endParaRPr kumimoji="1" lang="ja-JP" altLang="en-US" dirty="0"/>
          </a:p>
        </p:txBody>
      </p:sp>
      <p:sp>
        <p:nvSpPr>
          <p:cNvPr id="4" name="日付プレースホルダー 3">
            <a:extLst>
              <a:ext uri="{FF2B5EF4-FFF2-40B4-BE49-F238E27FC236}">
                <a16:creationId xmlns:a16="http://schemas.microsoft.com/office/drawing/2014/main" id="{9CC942ED-D341-4C90-8B3B-5D2E9D3D66BF}"/>
              </a:ext>
            </a:extLst>
          </p:cNvPr>
          <p:cNvSpPr>
            <a:spLocks noGrp="1"/>
          </p:cNvSpPr>
          <p:nvPr>
            <p:ph type="dt" sz="half" idx="10"/>
          </p:nvPr>
        </p:nvSpPr>
        <p:spPr/>
        <p:txBody>
          <a:bodyPr/>
          <a:lstStyle/>
          <a:p>
            <a:r>
              <a:rPr kumimoji="1" lang="en-US" altLang="ja-JP"/>
              <a:t>2021/8/16 IDT-Source Yokoya</a:t>
            </a:r>
            <a:endParaRPr kumimoji="1" lang="ja-JP" altLang="en-US"/>
          </a:p>
        </p:txBody>
      </p:sp>
      <p:sp>
        <p:nvSpPr>
          <p:cNvPr id="5" name="スライド番号プレースホルダー 4">
            <a:extLst>
              <a:ext uri="{FF2B5EF4-FFF2-40B4-BE49-F238E27FC236}">
                <a16:creationId xmlns:a16="http://schemas.microsoft.com/office/drawing/2014/main" id="{F609A7DF-D216-4C56-A32B-B7240C296A83}"/>
              </a:ext>
            </a:extLst>
          </p:cNvPr>
          <p:cNvSpPr>
            <a:spLocks noGrp="1"/>
          </p:cNvSpPr>
          <p:nvPr>
            <p:ph type="sldNum" sz="quarter" idx="12"/>
          </p:nvPr>
        </p:nvSpPr>
        <p:spPr/>
        <p:txBody>
          <a:bodyPr/>
          <a:lstStyle/>
          <a:p>
            <a:fld id="{240B3866-9123-47B1-99EA-4CC694D67FBD}" type="slidenum">
              <a:rPr kumimoji="1" lang="ja-JP" altLang="en-US" smtClean="0"/>
              <a:t>7</a:t>
            </a:fld>
            <a:endParaRPr kumimoji="1" lang="ja-JP" altLang="en-US"/>
          </a:p>
        </p:txBody>
      </p:sp>
    </p:spTree>
    <p:extLst>
      <p:ext uri="{BB962C8B-B14F-4D97-AF65-F5344CB8AC3E}">
        <p14:creationId xmlns:p14="http://schemas.microsoft.com/office/powerpoint/2010/main" val="255749572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5266</TotalTime>
  <Words>557</Words>
  <Application>Microsoft Office PowerPoint</Application>
  <PresentationFormat>画面に合わせる (4:3)</PresentationFormat>
  <Paragraphs>90</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游ゴシック</vt:lpstr>
      <vt:lpstr>Arial</vt:lpstr>
      <vt:lpstr>Calibri</vt:lpstr>
      <vt:lpstr>Calibri Light</vt:lpstr>
      <vt:lpstr>Wingdings</vt:lpstr>
      <vt:lpstr>Office テーマ</vt:lpstr>
      <vt:lpstr>Positron Source Cost Update</vt:lpstr>
      <vt:lpstr>SCJ and Advisory Panel Report</vt:lpstr>
      <vt:lpstr>R&amp;D Cost</vt:lpstr>
      <vt:lpstr>Construction Cost</vt:lpstr>
      <vt:lpstr>Comparison of the Basic Cost</vt:lpstr>
      <vt:lpstr>Final Cost Comparison </vt:lpstr>
      <vt:lpstr>Latest Cost Comparison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Yokoya Kaoru</dc:creator>
  <cp:lastModifiedBy>Yokoya Kaoru</cp:lastModifiedBy>
  <cp:revision>228</cp:revision>
  <dcterms:created xsi:type="dcterms:W3CDTF">2021-01-20T00:05:45Z</dcterms:created>
  <dcterms:modified xsi:type="dcterms:W3CDTF">2021-08-16T14:03:05Z</dcterms:modified>
</cp:coreProperties>
</file>