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3737" r:id="rId3"/>
    <p:sldId id="3977" r:id="rId4"/>
    <p:sldId id="4030" r:id="rId5"/>
    <p:sldId id="4020" r:id="rId6"/>
    <p:sldId id="3989" r:id="rId7"/>
    <p:sldId id="3727" r:id="rId8"/>
    <p:sldId id="4034" r:id="rId9"/>
    <p:sldId id="3728" r:id="rId10"/>
    <p:sldId id="4031" r:id="rId11"/>
    <p:sldId id="4021" r:id="rId12"/>
    <p:sldId id="4023" r:id="rId13"/>
    <p:sldId id="4025" r:id="rId14"/>
    <p:sldId id="4022" r:id="rId15"/>
    <p:sldId id="4033" r:id="rId16"/>
    <p:sldId id="4032" r:id="rId17"/>
    <p:sldId id="4026" r:id="rId18"/>
    <p:sldId id="3791" r:id="rId19"/>
    <p:sldId id="3738" r:id="rId20"/>
    <p:sldId id="3754" r:id="rId21"/>
    <p:sldId id="3758" r:id="rId22"/>
    <p:sldId id="3756" r:id="rId23"/>
    <p:sldId id="3759" r:id="rId24"/>
    <p:sldId id="3760" r:id="rId25"/>
    <p:sldId id="3761" r:id="rId26"/>
    <p:sldId id="3757" r:id="rId27"/>
    <p:sldId id="3762" r:id="rId28"/>
    <p:sldId id="3763" r:id="rId29"/>
    <p:sldId id="3764" r:id="rId30"/>
    <p:sldId id="3765" r:id="rId31"/>
    <p:sldId id="4027" r:id="rId32"/>
    <p:sldId id="3992" r:id="rId33"/>
    <p:sldId id="4028" r:id="rId3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595"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44A388-CFFE-4E97-BE84-23EA3263F8A8}" type="datetimeFigureOut">
              <a:rPr kumimoji="1" lang="ja-JP" altLang="en-US" smtClean="0"/>
              <a:t>2021/8/31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B1C255-445B-4527-A4EB-475A7EFCCC16}" type="slidenum">
              <a:rPr kumimoji="1" lang="ja-JP" altLang="en-US" smtClean="0"/>
              <a:t>‹#›</a:t>
            </a:fld>
            <a:endParaRPr kumimoji="1" lang="ja-JP" altLang="en-US"/>
          </a:p>
        </p:txBody>
      </p:sp>
    </p:spTree>
    <p:extLst>
      <p:ext uri="{BB962C8B-B14F-4D97-AF65-F5344CB8AC3E}">
        <p14:creationId xmlns:p14="http://schemas.microsoft.com/office/powerpoint/2010/main" val="33582438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139734-380C-4440-A128-AB9755CAEAC9}" type="slidenum">
              <a:rPr lang="en-US" altLang="ja-JP" smtClean="0"/>
              <a:pPr/>
              <a:t>5</a:t>
            </a:fld>
            <a:endParaRPr lang="en-US" altLang="ja-JP"/>
          </a:p>
        </p:txBody>
      </p:sp>
    </p:spTree>
    <p:extLst>
      <p:ext uri="{BB962C8B-B14F-4D97-AF65-F5344CB8AC3E}">
        <p14:creationId xmlns:p14="http://schemas.microsoft.com/office/powerpoint/2010/main" val="1930398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139734-380C-4440-A128-AB9755CAEAC9}" type="slidenum">
              <a:rPr lang="en-US" altLang="ja-JP" smtClean="0"/>
              <a:pPr/>
              <a:t>15</a:t>
            </a:fld>
            <a:endParaRPr lang="en-US" altLang="ja-JP"/>
          </a:p>
        </p:txBody>
      </p:sp>
    </p:spTree>
    <p:extLst>
      <p:ext uri="{BB962C8B-B14F-4D97-AF65-F5344CB8AC3E}">
        <p14:creationId xmlns:p14="http://schemas.microsoft.com/office/powerpoint/2010/main" val="3224933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46B21C8-0DB3-4E09-93CA-25F9CC6AA170}" type="slidenum">
              <a:rPr kumimoji="1" lang="ja-JP" altLang="en-US" smtClean="0"/>
              <a:pPr/>
              <a:t>16</a:t>
            </a:fld>
            <a:endParaRPr kumimoji="1" lang="ja-JP" altLang="en-US" dirty="0"/>
          </a:p>
        </p:txBody>
      </p:sp>
    </p:spTree>
    <p:extLst>
      <p:ext uri="{BB962C8B-B14F-4D97-AF65-F5344CB8AC3E}">
        <p14:creationId xmlns:p14="http://schemas.microsoft.com/office/powerpoint/2010/main" val="1991131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DF88EEC-26AD-DB4E-BB65-3A45219224C8}" type="slidenum">
              <a:rPr lang="ja-JP" altLang="en-US" smtClean="0">
                <a:solidFill>
                  <a:prstClr val="black"/>
                </a:solidFill>
              </a:rPr>
              <a:pPr/>
              <a:t>32</a:t>
            </a:fld>
            <a:endParaRPr lang="ja-JP" altLang="en-US">
              <a:solidFill>
                <a:prstClr val="black"/>
              </a:solidFill>
            </a:endParaRPr>
          </a:p>
        </p:txBody>
      </p:sp>
    </p:spTree>
    <p:extLst>
      <p:ext uri="{BB962C8B-B14F-4D97-AF65-F5344CB8AC3E}">
        <p14:creationId xmlns:p14="http://schemas.microsoft.com/office/powerpoint/2010/main" val="2408614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3DED53-A1EC-4AFE-B8C0-F995CEC8D1C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B3800FD-6CA6-49B9-A378-97BBA56AC80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1C12F3A-65BA-4878-92CF-23F8FCAA08D8}"/>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5" name="フッター プレースホルダー 4">
            <a:extLst>
              <a:ext uri="{FF2B5EF4-FFF2-40B4-BE49-F238E27FC236}">
                <a16:creationId xmlns:a16="http://schemas.microsoft.com/office/drawing/2014/main" id="{BC22B778-E436-41AF-9CB2-49841E4B18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FCC4774-9FFC-488F-83E3-DECA042CAEA7}"/>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1878257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991FFC-38E7-425F-B393-2809BF84F27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1398BB5-EACB-4BDA-B540-727B1BAF2FB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6B1937-002D-4147-816B-084B4CEEC0E9}"/>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5" name="フッター プレースホルダー 4">
            <a:extLst>
              <a:ext uri="{FF2B5EF4-FFF2-40B4-BE49-F238E27FC236}">
                <a16:creationId xmlns:a16="http://schemas.microsoft.com/office/drawing/2014/main" id="{8B87AB8A-7D0B-40A1-BFB6-0980BA50F5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5112AE7-5298-4E0C-B4B8-8DA0371AA07E}"/>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3075116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E27C697-F08D-4C5D-848D-DC71E70E3635}"/>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7D9D544-5625-4293-8FF0-8B3D306928E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0C4F115-DEA2-4925-9747-2FFB6D3E24F6}"/>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5" name="フッター プレースホルダー 4">
            <a:extLst>
              <a:ext uri="{FF2B5EF4-FFF2-40B4-BE49-F238E27FC236}">
                <a16:creationId xmlns:a16="http://schemas.microsoft.com/office/drawing/2014/main" id="{84347EB1-7A57-40BB-BD2A-3906A49B138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120C5F8-4D8C-4A50-8693-6650C1065889}"/>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2946535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E8475A-1495-442E-82F2-8EE91D4C45A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228D1E3-21CE-41CB-8AD9-39D9B694B61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B32E2E2-13C2-4BF0-B822-EA0B5760F7DE}"/>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5" name="フッター プレースホルダー 4">
            <a:extLst>
              <a:ext uri="{FF2B5EF4-FFF2-40B4-BE49-F238E27FC236}">
                <a16:creationId xmlns:a16="http://schemas.microsoft.com/office/drawing/2014/main" id="{2749F313-88E3-48BF-AFB0-B989E3743B1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DCFE7EA-3D57-4E08-94CE-D98063274D53}"/>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3377044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B58030-BBA1-4817-96E4-D236C0393989}"/>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04CFE58-149F-46BC-AA04-E913FBE02703}"/>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0385B08-397C-4D62-89BE-EF1E8BDEDE4C}"/>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5" name="フッター プレースホルダー 4">
            <a:extLst>
              <a:ext uri="{FF2B5EF4-FFF2-40B4-BE49-F238E27FC236}">
                <a16:creationId xmlns:a16="http://schemas.microsoft.com/office/drawing/2014/main" id="{F7583BA6-452A-4828-A47A-EA15107C9FC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BE4352F-75A7-4FB5-A36C-6E8E3C4A2D6B}"/>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3271377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34CAF4-A099-416F-B350-D9309368A78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57FEB1C-9AA8-4DA1-8955-CEE1CE347663}"/>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158B1F2-45DE-401D-AD32-2F184B7F33FF}"/>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14FAEA5-B865-49C8-8133-3CF610FDBE02}"/>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6" name="フッター プレースホルダー 5">
            <a:extLst>
              <a:ext uri="{FF2B5EF4-FFF2-40B4-BE49-F238E27FC236}">
                <a16:creationId xmlns:a16="http://schemas.microsoft.com/office/drawing/2014/main" id="{8394C4E1-8C19-424C-82F4-7B8AD3CD762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B4C133C-8A87-447D-A212-58BACE03902B}"/>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599633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18723E-77D0-409F-B22A-D4FA665A275D}"/>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FE005A9-6D79-4F4A-BC3A-E97085ECAB5F}"/>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C9C057D-B7CA-4437-A82E-70627EC5EE99}"/>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1603D09-EABF-4AFD-9CEC-2D5C548BB189}"/>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6AE78B6-48D5-45A5-88CB-CE703025E10B}"/>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9030273-D2B7-4905-AB36-8B9BC0503C88}"/>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8" name="フッター プレースホルダー 7">
            <a:extLst>
              <a:ext uri="{FF2B5EF4-FFF2-40B4-BE49-F238E27FC236}">
                <a16:creationId xmlns:a16="http://schemas.microsoft.com/office/drawing/2014/main" id="{D4B268F2-8FBC-4E1E-9FA6-23A85493913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CBE6F32-3F88-449C-82C6-19A615A4A5BB}"/>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1278609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982703-5B06-48A1-9B76-BD5944CB6A3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089C2D0-E3BA-4C8B-8F9F-D5AEB11E15DA}"/>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4" name="フッター プレースホルダー 3">
            <a:extLst>
              <a:ext uri="{FF2B5EF4-FFF2-40B4-BE49-F238E27FC236}">
                <a16:creationId xmlns:a16="http://schemas.microsoft.com/office/drawing/2014/main" id="{2D4CD805-428E-43B0-A8EE-6E97062A8B6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70AC7F2-6EB4-4042-B4F0-7E44D0611A1A}"/>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1819960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E6AA9B2-BD85-4171-9ADC-E7C958C30430}"/>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3" name="フッター プレースホルダー 2">
            <a:extLst>
              <a:ext uri="{FF2B5EF4-FFF2-40B4-BE49-F238E27FC236}">
                <a16:creationId xmlns:a16="http://schemas.microsoft.com/office/drawing/2014/main" id="{98439767-231B-44D2-B555-88779D3F1ED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6C162BE-8CC6-4730-80B4-E559C2DA96AE}"/>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4227114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1E6ADB-4E9A-4C1B-AB43-E5A804814B8A}"/>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82A4066-E28B-4016-8412-63867F92292A}"/>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8804B3E-3F6E-405F-AAE0-723B93B67A24}"/>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554892D-4246-4913-ACED-E0B573094840}"/>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6" name="フッター プレースホルダー 5">
            <a:extLst>
              <a:ext uri="{FF2B5EF4-FFF2-40B4-BE49-F238E27FC236}">
                <a16:creationId xmlns:a16="http://schemas.microsoft.com/office/drawing/2014/main" id="{DABC4943-E970-4670-8D88-4E74FD54A72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1E64475-D05E-46F3-9860-9F99D4910ECB}"/>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761286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8F8506-0C23-4774-B11C-C459F2A10AA3}"/>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687055C-9B1C-4F57-802C-35E0F091533F}"/>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7A1C067E-6D9E-4CB9-8AEC-311377903AC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7035616-17A7-427B-9963-9E53AB49938C}"/>
              </a:ext>
            </a:extLst>
          </p:cNvPr>
          <p:cNvSpPr>
            <a:spLocks noGrp="1"/>
          </p:cNvSpPr>
          <p:nvPr>
            <p:ph type="dt" sz="half" idx="10"/>
          </p:nvPr>
        </p:nvSpPr>
        <p:spPr/>
        <p:txBody>
          <a:bodyPr/>
          <a:lstStyle/>
          <a:p>
            <a:fld id="{0E768A2C-90DB-4811-B429-91A003BF7466}" type="datetimeFigureOut">
              <a:rPr kumimoji="1" lang="ja-JP" altLang="en-US" smtClean="0"/>
              <a:t>2021/8/31</a:t>
            </a:fld>
            <a:endParaRPr kumimoji="1" lang="ja-JP" altLang="en-US"/>
          </a:p>
        </p:txBody>
      </p:sp>
      <p:sp>
        <p:nvSpPr>
          <p:cNvPr id="6" name="フッター プレースホルダー 5">
            <a:extLst>
              <a:ext uri="{FF2B5EF4-FFF2-40B4-BE49-F238E27FC236}">
                <a16:creationId xmlns:a16="http://schemas.microsoft.com/office/drawing/2014/main" id="{7EC2050B-460D-4D38-9952-E6A693FCB6F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0A4D87C-37B7-405A-BA49-C28260ABEF0F}"/>
              </a:ext>
            </a:extLst>
          </p:cNvPr>
          <p:cNvSpPr>
            <a:spLocks noGrp="1"/>
          </p:cNvSpPr>
          <p:nvPr>
            <p:ph type="sldNum" sz="quarter" idx="12"/>
          </p:nvPr>
        </p:nvSpPr>
        <p:spPr/>
        <p:txBody>
          <a:body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3957583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AF1F300-4DB7-4DE8-80F5-FEF7F104D3C0}"/>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4B0A1C-7F55-4A0C-AA33-ABA3C40ECA7F}"/>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49C4A6E-469F-4F24-BEBB-D57634B7D63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768A2C-90DB-4811-B429-91A003BF7466}" type="datetimeFigureOut">
              <a:rPr kumimoji="1" lang="ja-JP" altLang="en-US" smtClean="0"/>
              <a:t>2021/8/31</a:t>
            </a:fld>
            <a:endParaRPr kumimoji="1" lang="ja-JP" altLang="en-US"/>
          </a:p>
        </p:txBody>
      </p:sp>
      <p:sp>
        <p:nvSpPr>
          <p:cNvPr id="5" name="フッター プレースホルダー 4">
            <a:extLst>
              <a:ext uri="{FF2B5EF4-FFF2-40B4-BE49-F238E27FC236}">
                <a16:creationId xmlns:a16="http://schemas.microsoft.com/office/drawing/2014/main" id="{C5B2D38B-4B8E-4F16-8D0B-9FC2688FCB83}"/>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128935B-D87F-42ED-BA70-02348095C54F}"/>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026DF0-3834-4540-8ED9-E3D90A3D8A39}" type="slidenum">
              <a:rPr kumimoji="1" lang="ja-JP" altLang="en-US" smtClean="0"/>
              <a:t>‹#›</a:t>
            </a:fld>
            <a:endParaRPr kumimoji="1" lang="ja-JP" altLang="en-US"/>
          </a:p>
        </p:txBody>
      </p:sp>
    </p:spTree>
    <p:extLst>
      <p:ext uri="{BB962C8B-B14F-4D97-AF65-F5344CB8AC3E}">
        <p14:creationId xmlns:p14="http://schemas.microsoft.com/office/powerpoint/2010/main" val="30424946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6.xml"/><Relationship Id="rId4" Type="http://schemas.openxmlformats.org/officeDocument/2006/relationships/hyperlink" Target="https://www.kek.jp/ja/newsroom/2019/10/02/100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s://www.mext.go.jp/kaigisiryo/2021/mext_00253.html"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oleObject" Target="../embeddings/oleObject1.bin"/><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tif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https://agenda.linearcollider.org/event/9211/page/290-sessions"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agenda.linearcollider.org/event/9211/"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emf"/><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tiff"/><Relationship Id="rId16" Type="http://schemas.openxmlformats.org/officeDocument/2006/relationships/image" Target="../media/image15.png"/><Relationship Id="rId20" Type="http://schemas.openxmlformats.org/officeDocument/2006/relationships/image" Target="../media/image19.jpeg"/><Relationship Id="rId1" Type="http://schemas.openxmlformats.org/officeDocument/2006/relationships/slideLayout" Target="../slideLayouts/slideLayout6.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emf"/><Relationship Id="rId19" Type="http://schemas.openxmlformats.org/officeDocument/2006/relationships/image" Target="../media/image18.png"/><Relationship Id="rId4" Type="http://schemas.openxmlformats.org/officeDocument/2006/relationships/image" Target="../media/image3.tiff"/><Relationship Id="rId9" Type="http://schemas.openxmlformats.org/officeDocument/2006/relationships/image" Target="../media/image8.emf"/><Relationship Id="rId14"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8EA964-BCF5-4EA3-93CE-AA916FF5CFD6}"/>
              </a:ext>
            </a:extLst>
          </p:cNvPr>
          <p:cNvSpPr>
            <a:spLocks noGrp="1"/>
          </p:cNvSpPr>
          <p:nvPr>
            <p:ph type="ctrTitle"/>
          </p:nvPr>
        </p:nvSpPr>
        <p:spPr>
          <a:xfrm>
            <a:off x="1143000" y="1122363"/>
            <a:ext cx="6858000" cy="1943566"/>
          </a:xfrm>
          <a:solidFill>
            <a:schemeClr val="accent5">
              <a:lumMod val="20000"/>
              <a:lumOff val="80000"/>
            </a:schemeClr>
          </a:solidFill>
          <a:ln>
            <a:solidFill>
              <a:schemeClr val="accent5">
                <a:lumMod val="20000"/>
                <a:lumOff val="80000"/>
              </a:schemeClr>
            </a:solidFill>
          </a:ln>
        </p:spPr>
        <p:txBody>
          <a:bodyPr/>
          <a:lstStyle/>
          <a:p>
            <a:r>
              <a:rPr kumimoji="1" lang="en-US" altLang="ja-JP" dirty="0"/>
              <a:t>Response to Advisory Panel</a:t>
            </a:r>
            <a:endParaRPr kumimoji="1" lang="ja-JP" altLang="en-US" dirty="0"/>
          </a:p>
        </p:txBody>
      </p:sp>
      <p:sp>
        <p:nvSpPr>
          <p:cNvPr id="3" name="字幕 2">
            <a:extLst>
              <a:ext uri="{FF2B5EF4-FFF2-40B4-BE49-F238E27FC236}">
                <a16:creationId xmlns:a16="http://schemas.microsoft.com/office/drawing/2014/main" id="{6F15F449-6B7D-4FED-994D-BAD739C40659}"/>
              </a:ext>
            </a:extLst>
          </p:cNvPr>
          <p:cNvSpPr>
            <a:spLocks noGrp="1"/>
          </p:cNvSpPr>
          <p:nvPr>
            <p:ph type="subTitle" idx="1"/>
          </p:nvPr>
        </p:nvSpPr>
        <p:spPr>
          <a:xfrm>
            <a:off x="1143000" y="3602038"/>
            <a:ext cx="6858000" cy="472421"/>
          </a:xfrm>
        </p:spPr>
        <p:txBody>
          <a:bodyPr/>
          <a:lstStyle/>
          <a:p>
            <a:r>
              <a:rPr kumimoji="1" lang="en-US" altLang="ja-JP" dirty="0"/>
              <a:t>Aug.30. </a:t>
            </a:r>
            <a:r>
              <a:rPr lang="en-US" altLang="ja-JP" dirty="0"/>
              <a:t>2021 </a:t>
            </a:r>
            <a:r>
              <a:rPr lang="en-US" altLang="ja-JP" dirty="0" err="1"/>
              <a:t>Souces</a:t>
            </a:r>
            <a:r>
              <a:rPr lang="en-US" altLang="ja-JP" dirty="0"/>
              <a:t> Group</a:t>
            </a:r>
            <a:endParaRPr kumimoji="1" lang="ja-JP" altLang="en-US" dirty="0"/>
          </a:p>
        </p:txBody>
      </p:sp>
      <p:sp>
        <p:nvSpPr>
          <p:cNvPr id="4" name="テキスト ボックス 3">
            <a:extLst>
              <a:ext uri="{FF2B5EF4-FFF2-40B4-BE49-F238E27FC236}">
                <a16:creationId xmlns:a16="http://schemas.microsoft.com/office/drawing/2014/main" id="{F652922C-793D-4FC9-86DE-A1ECFE4476E8}"/>
              </a:ext>
            </a:extLst>
          </p:cNvPr>
          <p:cNvSpPr txBox="1"/>
          <p:nvPr/>
        </p:nvSpPr>
        <p:spPr>
          <a:xfrm>
            <a:off x="2030506" y="4787153"/>
            <a:ext cx="5432612" cy="923330"/>
          </a:xfrm>
          <a:prstGeom prst="rect">
            <a:avLst/>
          </a:prstGeom>
          <a:noFill/>
        </p:spPr>
        <p:txBody>
          <a:bodyPr wrap="square" rtlCol="0">
            <a:spAutoFit/>
          </a:bodyPr>
          <a:lstStyle/>
          <a:p>
            <a:r>
              <a:rPr kumimoji="1" lang="en-US" altLang="ja-JP" dirty="0"/>
              <a:t>Still on the way of preparation</a:t>
            </a:r>
          </a:p>
          <a:p>
            <a:r>
              <a:rPr lang="en-US" altLang="ja-JP" dirty="0"/>
              <a:t>Eventually, “Slide preparation taskforce” will write the final version</a:t>
            </a:r>
            <a:endParaRPr kumimoji="1" lang="ja-JP" altLang="en-US" dirty="0"/>
          </a:p>
        </p:txBody>
      </p:sp>
    </p:spTree>
    <p:extLst>
      <p:ext uri="{BB962C8B-B14F-4D97-AF65-F5344CB8AC3E}">
        <p14:creationId xmlns:p14="http://schemas.microsoft.com/office/powerpoint/2010/main" val="3298716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C00FA7-FB40-4666-B8D3-D35A72433A2E}"/>
              </a:ext>
            </a:extLst>
          </p:cNvPr>
          <p:cNvSpPr>
            <a:spLocks noGrp="1"/>
          </p:cNvSpPr>
          <p:nvPr>
            <p:ph type="title"/>
          </p:nvPr>
        </p:nvSpPr>
        <p:spPr>
          <a:xfrm>
            <a:off x="628650" y="365127"/>
            <a:ext cx="7886700" cy="421257"/>
          </a:xfrm>
          <a:solidFill>
            <a:schemeClr val="accent5">
              <a:lumMod val="20000"/>
              <a:lumOff val="80000"/>
            </a:schemeClr>
          </a:solidFill>
        </p:spPr>
        <p:txBody>
          <a:bodyPr>
            <a:normAutofit fontScale="90000"/>
          </a:bodyPr>
          <a:lstStyle/>
          <a:p>
            <a:r>
              <a:rPr kumimoji="1" lang="en-US" altLang="ja-JP" sz="4000" dirty="0"/>
              <a:t>Electron-Driven Positron Source</a:t>
            </a:r>
            <a:endParaRPr kumimoji="1" lang="ja-JP" altLang="en-US" sz="4000" dirty="0"/>
          </a:p>
        </p:txBody>
      </p:sp>
      <p:sp>
        <p:nvSpPr>
          <p:cNvPr id="3" name="コンテンツ プレースホルダー 2">
            <a:extLst>
              <a:ext uri="{FF2B5EF4-FFF2-40B4-BE49-F238E27FC236}">
                <a16:creationId xmlns:a16="http://schemas.microsoft.com/office/drawing/2014/main" id="{DB04BAB2-4383-4784-AAFF-528977DA2B97}"/>
              </a:ext>
            </a:extLst>
          </p:cNvPr>
          <p:cNvSpPr>
            <a:spLocks noGrp="1"/>
          </p:cNvSpPr>
          <p:nvPr>
            <p:ph idx="1"/>
          </p:nvPr>
        </p:nvSpPr>
        <p:spPr>
          <a:xfrm>
            <a:off x="418338" y="1171863"/>
            <a:ext cx="7886700" cy="732155"/>
          </a:xfrm>
          <a:ln>
            <a:solidFill>
              <a:schemeClr val="accent1"/>
            </a:solidFill>
          </a:ln>
        </p:spPr>
        <p:txBody>
          <a:bodyPr>
            <a:normAutofit fontScale="55000" lnSpcReduction="20000"/>
          </a:bodyPr>
          <a:lstStyle/>
          <a:p>
            <a:pPr marL="0" indent="0">
              <a:buNone/>
            </a:pPr>
            <a:r>
              <a:rPr kumimoji="1" lang="en-US" altLang="ja-JP" dirty="0"/>
              <a:t>Advisory Panel and SCJ Reports</a:t>
            </a:r>
          </a:p>
          <a:p>
            <a:r>
              <a:rPr lang="en-US" altLang="ja-JP" sz="2800" dirty="0">
                <a:solidFill>
                  <a:schemeClr val="tx1"/>
                </a:solidFill>
                <a:latin typeface="游ゴシック Medium" panose="020B0500000000000000" pitchFamily="50" charset="-128"/>
                <a:ea typeface="游ゴシック Medium" panose="020B0500000000000000" pitchFamily="50" charset="-128"/>
              </a:rPr>
              <a:t>The conventional target method of positron source is not an easy target to achieve to obtain the prescribed beam intensity stably. (SCJ, p.7)</a:t>
            </a:r>
          </a:p>
        </p:txBody>
      </p:sp>
      <p:sp>
        <p:nvSpPr>
          <p:cNvPr id="4" name="コンテンツ プレースホルダー 2">
            <a:extLst>
              <a:ext uri="{FF2B5EF4-FFF2-40B4-BE49-F238E27FC236}">
                <a16:creationId xmlns:a16="http://schemas.microsoft.com/office/drawing/2014/main" id="{BF83D5B7-AA36-4398-BC68-5742071C220A}"/>
              </a:ext>
            </a:extLst>
          </p:cNvPr>
          <p:cNvSpPr txBox="1">
            <a:spLocks/>
          </p:cNvSpPr>
          <p:nvPr/>
        </p:nvSpPr>
        <p:spPr>
          <a:xfrm>
            <a:off x="418338" y="2083506"/>
            <a:ext cx="7886700" cy="1211111"/>
          </a:xfrm>
          <a:prstGeom prst="rect">
            <a:avLst/>
          </a:prstGeom>
          <a:ln>
            <a:solidFill>
              <a:schemeClr val="accent1"/>
            </a:solidFill>
          </a:ln>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ü"/>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t>Development till 2018</a:t>
            </a:r>
          </a:p>
          <a:p>
            <a:pPr>
              <a:buFont typeface="Arial" panose="020B0604020202020204" pitchFamily="34" charset="0"/>
              <a:buChar char="•"/>
            </a:pPr>
            <a:r>
              <a:rPr lang="en-US" altLang="ja-JP" dirty="0"/>
              <a:t>KEK, Hiroshima University, </a:t>
            </a:r>
            <a:r>
              <a:rPr lang="en-US" altLang="ja-JP" dirty="0" err="1"/>
              <a:t>Waseda</a:t>
            </a:r>
            <a:r>
              <a:rPr lang="en-US" altLang="ja-JP" dirty="0"/>
              <a:t> University, and the BINP in Russia have led the research and development of the e-driven positron source.</a:t>
            </a:r>
          </a:p>
          <a:p>
            <a:pPr>
              <a:buFont typeface="Arial" panose="020B0604020202020204" pitchFamily="34" charset="0"/>
              <a:buChar char="•"/>
            </a:pPr>
            <a:r>
              <a:rPr lang="en-US" altLang="ja-JP" dirty="0"/>
              <a:t>Conceptual design completed, working on technical design and considering testing on targets</a:t>
            </a:r>
          </a:p>
        </p:txBody>
      </p:sp>
      <p:sp>
        <p:nvSpPr>
          <p:cNvPr id="6" name="コンテンツ プレースホルダー 2">
            <a:extLst>
              <a:ext uri="{FF2B5EF4-FFF2-40B4-BE49-F238E27FC236}">
                <a16:creationId xmlns:a16="http://schemas.microsoft.com/office/drawing/2014/main" id="{9DF3AA22-1138-4A38-858C-C3C2B3E6C070}"/>
              </a:ext>
            </a:extLst>
          </p:cNvPr>
          <p:cNvSpPr txBox="1">
            <a:spLocks/>
          </p:cNvSpPr>
          <p:nvPr/>
        </p:nvSpPr>
        <p:spPr>
          <a:xfrm>
            <a:off x="418338" y="3421217"/>
            <a:ext cx="7886700" cy="1898842"/>
          </a:xfrm>
          <a:prstGeom prst="rect">
            <a:avLst/>
          </a:prstGeom>
          <a:ln>
            <a:solidFill>
              <a:schemeClr val="accent1"/>
            </a:solidFill>
          </a:ln>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ü"/>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t>Development Since 2018</a:t>
            </a:r>
          </a:p>
          <a:p>
            <a:pPr>
              <a:buFont typeface="Arial" panose="020B0604020202020204" pitchFamily="34" charset="0"/>
              <a:buChar char="•"/>
            </a:pPr>
            <a:r>
              <a:rPr lang="en-US" altLang="ja-JP" dirty="0"/>
              <a:t>For the rotating target using magnetic fluid, it has been confirmed that there is no problem with the vacuum seal degradation due to radiation exposure.</a:t>
            </a:r>
          </a:p>
          <a:p>
            <a:pPr>
              <a:buFont typeface="Arial" panose="020B0604020202020204" pitchFamily="34" charset="0"/>
              <a:buChar char="•"/>
            </a:pPr>
            <a:r>
              <a:rPr lang="en-US" altLang="ja-JP" dirty="0"/>
              <a:t>For the magnetic focusing circuit, we have completed the electromagnetic design of the flux concentrator based on the BINP experience, and are currently working on the thermal design</a:t>
            </a:r>
          </a:p>
          <a:p>
            <a:pPr>
              <a:buFont typeface="Arial" panose="020B0604020202020204" pitchFamily="34" charset="0"/>
              <a:buChar char="•"/>
            </a:pPr>
            <a:r>
              <a:rPr lang="en-US" altLang="ja-JP" dirty="0"/>
              <a:t>For the capture cavity in the beam focusing section, a highly stable APS cavity was designed and a compensation method of beam loading was established.</a:t>
            </a:r>
          </a:p>
        </p:txBody>
      </p:sp>
      <p:sp>
        <p:nvSpPr>
          <p:cNvPr id="7" name="コンテンツ プレースホルダー 2">
            <a:extLst>
              <a:ext uri="{FF2B5EF4-FFF2-40B4-BE49-F238E27FC236}">
                <a16:creationId xmlns:a16="http://schemas.microsoft.com/office/drawing/2014/main" id="{ED907604-1FBF-4A00-9CD7-586D43EE53DC}"/>
              </a:ext>
            </a:extLst>
          </p:cNvPr>
          <p:cNvSpPr txBox="1">
            <a:spLocks/>
          </p:cNvSpPr>
          <p:nvPr/>
        </p:nvSpPr>
        <p:spPr>
          <a:xfrm>
            <a:off x="418338" y="5354906"/>
            <a:ext cx="7886700" cy="1013485"/>
          </a:xfrm>
          <a:prstGeom prst="rect">
            <a:avLst/>
          </a:prstGeom>
          <a:ln>
            <a:solidFill>
              <a:schemeClr val="accent1"/>
            </a:solidFill>
          </a:ln>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ü"/>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t>Pre-lab</a:t>
            </a:r>
          </a:p>
          <a:p>
            <a:pPr>
              <a:buFont typeface="Arial" panose="020B0604020202020204" pitchFamily="34" charset="0"/>
              <a:buChar char="•"/>
            </a:pPr>
            <a:r>
              <a:rPr lang="en-US" altLang="ja-JP" dirty="0"/>
              <a:t>High power testing using prototypes of key components (rotating target, magnetic focusing, APS cavity) to improve reliability through long-term operation</a:t>
            </a:r>
          </a:p>
          <a:p>
            <a:pPr>
              <a:buFont typeface="Arial" panose="020B0604020202020204" pitchFamily="34" charset="0"/>
              <a:buChar char="•"/>
            </a:pPr>
            <a:r>
              <a:rPr lang="en-US" altLang="ja-JP" dirty="0"/>
              <a:t>Detailed design of the replacement system for the irradiated target.</a:t>
            </a:r>
          </a:p>
        </p:txBody>
      </p:sp>
    </p:spTree>
    <p:extLst>
      <p:ext uri="{BB962C8B-B14F-4D97-AF65-F5344CB8AC3E}">
        <p14:creationId xmlns:p14="http://schemas.microsoft.com/office/powerpoint/2010/main" val="2630505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24222D-29C8-444C-9814-B4A22EEFE55B}"/>
              </a:ext>
            </a:extLst>
          </p:cNvPr>
          <p:cNvSpPr>
            <a:spLocks noGrp="1"/>
          </p:cNvSpPr>
          <p:nvPr>
            <p:ph type="title"/>
          </p:nvPr>
        </p:nvSpPr>
        <p:spPr>
          <a:xfrm>
            <a:off x="628650" y="365127"/>
            <a:ext cx="7886700" cy="842572"/>
          </a:xfrm>
          <a:solidFill>
            <a:schemeClr val="accent5">
              <a:lumMod val="20000"/>
              <a:lumOff val="80000"/>
            </a:schemeClr>
          </a:solidFill>
        </p:spPr>
        <p:txBody>
          <a:bodyPr/>
          <a:lstStyle/>
          <a:p>
            <a:r>
              <a:rPr kumimoji="1" lang="en-US" altLang="ja-JP" dirty="0"/>
              <a:t>Maturity of Technology ?</a:t>
            </a:r>
            <a:endParaRPr kumimoji="1" lang="ja-JP" altLang="en-US" dirty="0"/>
          </a:p>
        </p:txBody>
      </p:sp>
      <p:sp>
        <p:nvSpPr>
          <p:cNvPr id="3" name="コンテンツ プレースホルダー 2">
            <a:extLst>
              <a:ext uri="{FF2B5EF4-FFF2-40B4-BE49-F238E27FC236}">
                <a16:creationId xmlns:a16="http://schemas.microsoft.com/office/drawing/2014/main" id="{9E157D62-6A9E-4172-92B4-9152029ACBDE}"/>
              </a:ext>
            </a:extLst>
          </p:cNvPr>
          <p:cNvSpPr>
            <a:spLocks noGrp="1"/>
          </p:cNvSpPr>
          <p:nvPr>
            <p:ph idx="1"/>
          </p:nvPr>
        </p:nvSpPr>
        <p:spPr/>
        <p:txBody>
          <a:bodyPr>
            <a:normAutofit lnSpcReduction="10000"/>
          </a:bodyPr>
          <a:lstStyle/>
          <a:p>
            <a:pPr>
              <a:buFont typeface="Wingdings" panose="05000000000000000000" pitchFamily="2" charset="2"/>
              <a:buChar char="Ø"/>
            </a:pPr>
            <a:r>
              <a:rPr kumimoji="1" lang="en-US" altLang="ja-JP" dirty="0"/>
              <a:t>What is the percentage of maturity?</a:t>
            </a:r>
          </a:p>
          <a:p>
            <a:pPr>
              <a:buFont typeface="Wingdings" panose="05000000000000000000" pitchFamily="2" charset="2"/>
              <a:buChar char="Ø"/>
            </a:pPr>
            <a:r>
              <a:rPr lang="en-US" altLang="ja-JP" dirty="0"/>
              <a:t>Benno mentioned TRL (Technology Readiness Level)</a:t>
            </a:r>
          </a:p>
          <a:p>
            <a:pPr lvl="1">
              <a:buFont typeface="Wingdings" panose="05000000000000000000" pitchFamily="2" charset="2"/>
              <a:buChar char="ü"/>
            </a:pPr>
            <a:r>
              <a:rPr kumimoji="1" lang="en-US" altLang="ja-JP" dirty="0"/>
              <a:t>Nine levels</a:t>
            </a:r>
          </a:p>
          <a:p>
            <a:pPr lvl="1">
              <a:buFont typeface="Wingdings" panose="05000000000000000000" pitchFamily="2" charset="2"/>
              <a:buChar char="ü"/>
            </a:pPr>
            <a:r>
              <a:rPr kumimoji="1" lang="en-US" altLang="ja-JP" dirty="0"/>
              <a:t>DoEfile.pdf</a:t>
            </a:r>
            <a:r>
              <a:rPr lang="en-US" altLang="ja-JP" dirty="0"/>
              <a:t> uploaded today ‘s indico site (see page 9)</a:t>
            </a:r>
          </a:p>
          <a:p>
            <a:pPr lvl="1">
              <a:buFont typeface="Wingdings" panose="05000000000000000000" pitchFamily="2" charset="2"/>
              <a:buChar char="ü"/>
            </a:pPr>
            <a:r>
              <a:rPr lang="en-US" altLang="ja-JP"/>
              <a:t>Similar level definition for Horizon2020</a:t>
            </a:r>
            <a:br>
              <a:rPr lang="en-US" altLang="ja-JP"/>
            </a:br>
            <a:r>
              <a:rPr lang="en-US" altLang="ja-JP"/>
              <a:t>h2020-wp1415-annex-g-trl</a:t>
            </a:r>
            <a:r>
              <a:rPr lang="en-US" altLang="ja-JP" dirty="0"/>
              <a:t>_en.pdf </a:t>
            </a:r>
            <a:r>
              <a:rPr lang="en-US" altLang="ja-JP"/>
              <a:t>also uploaded</a:t>
            </a:r>
            <a:endParaRPr lang="en-US" altLang="ja-JP" dirty="0"/>
          </a:p>
          <a:p>
            <a:pPr>
              <a:buFont typeface="Wingdings" panose="05000000000000000000" pitchFamily="2" charset="2"/>
              <a:buChar char="Ø"/>
            </a:pPr>
            <a:r>
              <a:rPr lang="en-US" altLang="ja-JP" dirty="0"/>
              <a:t>The following slides are still on the way. Eventually, the slide taskforce will create the final version</a:t>
            </a:r>
          </a:p>
        </p:txBody>
      </p:sp>
    </p:spTree>
    <p:extLst>
      <p:ext uri="{BB962C8B-B14F-4D97-AF65-F5344CB8AC3E}">
        <p14:creationId xmlns:p14="http://schemas.microsoft.com/office/powerpoint/2010/main" val="31255606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70F659-C11F-2B43-9D7C-ADD6D45FABE7}"/>
              </a:ext>
            </a:extLst>
          </p:cNvPr>
          <p:cNvSpPr>
            <a:spLocks noGrp="1"/>
          </p:cNvSpPr>
          <p:nvPr>
            <p:ph type="title"/>
          </p:nvPr>
        </p:nvSpPr>
        <p:spPr>
          <a:xfrm>
            <a:off x="382070" y="390418"/>
            <a:ext cx="2759364" cy="462337"/>
          </a:xfrm>
        </p:spPr>
        <p:txBody>
          <a:bodyPr>
            <a:normAutofit fontScale="90000"/>
          </a:bodyPr>
          <a:lstStyle/>
          <a:p>
            <a:r>
              <a:rPr kumimoji="1" lang="en-US" altLang="ja-JP" dirty="0"/>
              <a:t>DOE - TRL</a:t>
            </a:r>
            <a:endParaRPr kumimoji="1" lang="ja-JP" altLang="en-US"/>
          </a:p>
        </p:txBody>
      </p:sp>
      <p:pic>
        <p:nvPicPr>
          <p:cNvPr id="5" name="コンテンツ プレースホルダー 4">
            <a:extLst>
              <a:ext uri="{FF2B5EF4-FFF2-40B4-BE49-F238E27FC236}">
                <a16:creationId xmlns:a16="http://schemas.microsoft.com/office/drawing/2014/main" id="{C39F373D-C64A-454D-89D5-6132A11AEB87}"/>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249840" y="390418"/>
            <a:ext cx="5745874" cy="6200454"/>
          </a:xfrm>
          <a:prstGeom prst="rect">
            <a:avLst/>
          </a:prstGeom>
        </p:spPr>
      </p:pic>
      <p:sp>
        <p:nvSpPr>
          <p:cNvPr id="4" name="スライド番号プレースホルダー 3">
            <a:extLst>
              <a:ext uri="{FF2B5EF4-FFF2-40B4-BE49-F238E27FC236}">
                <a16:creationId xmlns:a16="http://schemas.microsoft.com/office/drawing/2014/main" id="{CC2A6844-641F-5645-BE5B-FC85BD75DDEF}"/>
              </a:ext>
            </a:extLst>
          </p:cNvPr>
          <p:cNvSpPr>
            <a:spLocks noGrp="1"/>
          </p:cNvSpPr>
          <p:nvPr>
            <p:ph type="sldNum" sz="quarter" idx="12"/>
          </p:nvPr>
        </p:nvSpPr>
        <p:spPr/>
        <p:txBody>
          <a:bodyPr/>
          <a:lstStyle/>
          <a:p>
            <a:fld id="{D2D8002D-B5B0-4BAC-B1F6-782DDCCE6D9C}" type="slidenum">
              <a:rPr kumimoji="1" lang="ja-JP" altLang="en-US" smtClean="0"/>
              <a:pPr/>
              <a:t>12</a:t>
            </a:fld>
            <a:endParaRPr kumimoji="1" lang="ja-JP" altLang="en-US"/>
          </a:p>
        </p:txBody>
      </p:sp>
      <p:pic>
        <p:nvPicPr>
          <p:cNvPr id="6" name="図 5">
            <a:extLst>
              <a:ext uri="{FF2B5EF4-FFF2-40B4-BE49-F238E27FC236}">
                <a16:creationId xmlns:a16="http://schemas.microsoft.com/office/drawing/2014/main" id="{653A700C-B49E-F346-B667-A705C7CD361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8286" y="1376737"/>
            <a:ext cx="2993148" cy="3741435"/>
          </a:xfrm>
          <a:prstGeom prst="rect">
            <a:avLst/>
          </a:prstGeom>
          <a:ln>
            <a:solidFill>
              <a:srgbClr val="0070C0"/>
            </a:solidFill>
          </a:ln>
        </p:spPr>
      </p:pic>
    </p:spTree>
    <p:extLst>
      <p:ext uri="{BB962C8B-B14F-4D97-AF65-F5344CB8AC3E}">
        <p14:creationId xmlns:p14="http://schemas.microsoft.com/office/powerpoint/2010/main" val="3250828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35529B-2B01-B149-8F53-18897E502C6A}"/>
              </a:ext>
            </a:extLst>
          </p:cNvPr>
          <p:cNvSpPr>
            <a:spLocks noGrp="1"/>
          </p:cNvSpPr>
          <p:nvPr>
            <p:ph type="title"/>
          </p:nvPr>
        </p:nvSpPr>
        <p:spPr>
          <a:xfrm>
            <a:off x="628650" y="365127"/>
            <a:ext cx="7886700" cy="446532"/>
          </a:xfrm>
        </p:spPr>
        <p:txBody>
          <a:bodyPr>
            <a:normAutofit fontScale="90000"/>
          </a:bodyPr>
          <a:lstStyle/>
          <a:p>
            <a:endParaRPr kumimoji="1" lang="ja-JP" altLang="en-US"/>
          </a:p>
        </p:txBody>
      </p:sp>
      <p:pic>
        <p:nvPicPr>
          <p:cNvPr id="5" name="コンテンツ プレースホルダー 4">
            <a:extLst>
              <a:ext uri="{FF2B5EF4-FFF2-40B4-BE49-F238E27FC236}">
                <a16:creationId xmlns:a16="http://schemas.microsoft.com/office/drawing/2014/main" id="{0E253906-B45B-E84D-B032-B43EE9E18AC0}"/>
              </a:ext>
            </a:extLst>
          </p:cNvPr>
          <p:cNvPicPr>
            <a:picLocks noGrp="1" noChangeAspect="1"/>
          </p:cNvPicPr>
          <p:nvPr>
            <p:ph idx="1"/>
          </p:nvPr>
        </p:nvPicPr>
        <p:blipFill>
          <a:blip r:embed="rId2"/>
          <a:stretch>
            <a:fillRect/>
          </a:stretch>
        </p:blipFill>
        <p:spPr>
          <a:xfrm>
            <a:off x="628650" y="1047964"/>
            <a:ext cx="7608163" cy="5308387"/>
          </a:xfrm>
          <a:prstGeom prst="rect">
            <a:avLst/>
          </a:prstGeom>
          <a:ln>
            <a:solidFill>
              <a:srgbClr val="0070C0"/>
            </a:solidFill>
          </a:ln>
        </p:spPr>
      </p:pic>
      <p:sp>
        <p:nvSpPr>
          <p:cNvPr id="4" name="スライド番号プレースホルダー 3">
            <a:extLst>
              <a:ext uri="{FF2B5EF4-FFF2-40B4-BE49-F238E27FC236}">
                <a16:creationId xmlns:a16="http://schemas.microsoft.com/office/drawing/2014/main" id="{6E4A9681-437C-7F43-91AA-B7DECD50F973}"/>
              </a:ext>
            </a:extLst>
          </p:cNvPr>
          <p:cNvSpPr>
            <a:spLocks noGrp="1"/>
          </p:cNvSpPr>
          <p:nvPr>
            <p:ph type="sldNum" sz="quarter" idx="12"/>
          </p:nvPr>
        </p:nvSpPr>
        <p:spPr/>
        <p:txBody>
          <a:bodyPr/>
          <a:lstStyle/>
          <a:p>
            <a:fld id="{D2D8002D-B5B0-4BAC-B1F6-782DDCCE6D9C}" type="slidenum">
              <a:rPr kumimoji="1" lang="ja-JP" altLang="en-US" smtClean="0"/>
              <a:pPr/>
              <a:t>13</a:t>
            </a:fld>
            <a:endParaRPr kumimoji="1" lang="ja-JP" altLang="en-US"/>
          </a:p>
        </p:txBody>
      </p:sp>
    </p:spTree>
    <p:extLst>
      <p:ext uri="{BB962C8B-B14F-4D97-AF65-F5344CB8AC3E}">
        <p14:creationId xmlns:p14="http://schemas.microsoft.com/office/powerpoint/2010/main" val="454191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79BF69-17D4-5D4E-98B8-8C43BA7F04A3}"/>
              </a:ext>
            </a:extLst>
          </p:cNvPr>
          <p:cNvSpPr>
            <a:spLocks noGrp="1"/>
          </p:cNvSpPr>
          <p:nvPr>
            <p:ph type="title"/>
          </p:nvPr>
        </p:nvSpPr>
        <p:spPr>
          <a:xfrm>
            <a:off x="628650" y="365126"/>
            <a:ext cx="7886700" cy="745217"/>
          </a:xfrm>
        </p:spPr>
        <p:txBody>
          <a:bodyPr>
            <a:normAutofit/>
          </a:bodyPr>
          <a:lstStyle/>
          <a:p>
            <a:r>
              <a:rPr kumimoji="1" lang="en-US" altLang="ja-JP" sz="3200" dirty="0"/>
              <a:t>Horizon 2020 Work </a:t>
            </a:r>
            <a:r>
              <a:rPr kumimoji="1" lang="en-US" altLang="ja-JP" sz="3200" dirty="0" err="1"/>
              <a:t>Programme</a:t>
            </a:r>
            <a:r>
              <a:rPr kumimoji="1" lang="en-US" altLang="ja-JP" sz="3200" dirty="0"/>
              <a:t> 2014-2015 </a:t>
            </a:r>
            <a:endParaRPr kumimoji="1" lang="ja-JP" altLang="en-US" sz="3200"/>
          </a:p>
        </p:txBody>
      </p:sp>
      <p:pic>
        <p:nvPicPr>
          <p:cNvPr id="5" name="コンテンツ プレースホルダー 4">
            <a:extLst>
              <a:ext uri="{FF2B5EF4-FFF2-40B4-BE49-F238E27FC236}">
                <a16:creationId xmlns:a16="http://schemas.microsoft.com/office/drawing/2014/main" id="{1CFE8705-36E6-7442-904C-A52840FAD81C}"/>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04786" y="1182189"/>
            <a:ext cx="7886700" cy="5200537"/>
          </a:xfrm>
          <a:prstGeom prst="rect">
            <a:avLst/>
          </a:prstGeom>
          <a:ln>
            <a:solidFill>
              <a:srgbClr val="0070C0"/>
            </a:solidFill>
          </a:ln>
        </p:spPr>
      </p:pic>
      <p:sp>
        <p:nvSpPr>
          <p:cNvPr id="4" name="スライド番号プレースホルダー 3">
            <a:extLst>
              <a:ext uri="{FF2B5EF4-FFF2-40B4-BE49-F238E27FC236}">
                <a16:creationId xmlns:a16="http://schemas.microsoft.com/office/drawing/2014/main" id="{9637EAAC-99FD-3E46-849E-B3E5A1F4F4FA}"/>
              </a:ext>
            </a:extLst>
          </p:cNvPr>
          <p:cNvSpPr>
            <a:spLocks noGrp="1"/>
          </p:cNvSpPr>
          <p:nvPr>
            <p:ph type="sldNum" sz="quarter" idx="12"/>
          </p:nvPr>
        </p:nvSpPr>
        <p:spPr/>
        <p:txBody>
          <a:bodyPr/>
          <a:lstStyle/>
          <a:p>
            <a:fld id="{D2D8002D-B5B0-4BAC-B1F6-782DDCCE6D9C}" type="slidenum">
              <a:rPr kumimoji="1" lang="ja-JP" altLang="en-US" smtClean="0"/>
              <a:pPr/>
              <a:t>14</a:t>
            </a:fld>
            <a:endParaRPr kumimoji="1" lang="ja-JP" altLang="en-US"/>
          </a:p>
        </p:txBody>
      </p:sp>
    </p:spTree>
    <p:extLst>
      <p:ext uri="{BB962C8B-B14F-4D97-AF65-F5344CB8AC3E}">
        <p14:creationId xmlns:p14="http://schemas.microsoft.com/office/powerpoint/2010/main" val="35155184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タイトル 1"/>
          <p:cNvSpPr txBox="1">
            <a:spLocks/>
          </p:cNvSpPr>
          <p:nvPr/>
        </p:nvSpPr>
        <p:spPr>
          <a:xfrm>
            <a:off x="0" y="-27384"/>
            <a:ext cx="9144000" cy="764704"/>
          </a:xfrm>
          <a:prstGeom prst="rect">
            <a:avLst/>
          </a:prstGeom>
          <a:solidFill>
            <a:srgbClr val="92D050"/>
          </a:solidFill>
        </p:spPr>
        <p:txBody>
          <a:bodyPr anchor="ctr">
            <a:normAutofit/>
          </a:bodyPr>
          <a:lstStyle>
            <a:lvl1pPr algn="ctr" defTabSz="457011" rtl="0" eaLnBrk="1" latinLnBrk="0" hangingPunct="1">
              <a:spcBef>
                <a:spcPct val="0"/>
              </a:spcBef>
              <a:buNone/>
              <a:defRPr kumimoji="1" sz="4400" kern="1200">
                <a:solidFill>
                  <a:schemeClr val="tx1"/>
                </a:solidFill>
                <a:latin typeface="+mj-lt"/>
                <a:ea typeface="+mj-ea"/>
                <a:cs typeface="+mj-cs"/>
              </a:defRPr>
            </a:lvl1pPr>
          </a:lstStyle>
          <a:p>
            <a:r>
              <a:rPr lang="en-US" altLang="ja-JP" sz="3200" b="1" dirty="0">
                <a:latin typeface="游ゴシック Medium" panose="020B0500000000000000" pitchFamily="50" charset="-128"/>
                <a:ea typeface="游ゴシック Medium" panose="020B0500000000000000" pitchFamily="50" charset="-128"/>
              </a:rPr>
              <a:t>Achievement of ILC technology and future plan</a:t>
            </a:r>
            <a:endParaRPr lang="ja-JP" altLang="en-US" sz="3200" b="1" dirty="0">
              <a:solidFill>
                <a:schemeClr val="accent6">
                  <a:lumMod val="50000"/>
                </a:schemeClr>
              </a:solidFill>
              <a:latin typeface="游ゴシック Medium" panose="020B0500000000000000" pitchFamily="50" charset="-128"/>
              <a:ea typeface="游ゴシック Medium" panose="020B0500000000000000" pitchFamily="50" charset="-128"/>
            </a:endParaRPr>
          </a:p>
        </p:txBody>
      </p:sp>
      <p:sp>
        <p:nvSpPr>
          <p:cNvPr id="51" name="テキスト ボックス 50">
            <a:extLst>
              <a:ext uri="{FF2B5EF4-FFF2-40B4-BE49-F238E27FC236}">
                <a16:creationId xmlns:a16="http://schemas.microsoft.com/office/drawing/2014/main" id="{E7246372-FF0F-401B-B85D-1687CFF6867E}"/>
              </a:ext>
            </a:extLst>
          </p:cNvPr>
          <p:cNvSpPr txBox="1"/>
          <p:nvPr/>
        </p:nvSpPr>
        <p:spPr>
          <a:xfrm>
            <a:off x="0" y="741646"/>
            <a:ext cx="9144000" cy="523220"/>
          </a:xfrm>
          <a:prstGeom prst="rect">
            <a:avLst/>
          </a:prstGeom>
          <a:solidFill>
            <a:schemeClr val="accent6">
              <a:lumMod val="20000"/>
              <a:lumOff val="80000"/>
            </a:schemeClr>
          </a:solidFill>
        </p:spPr>
        <p:txBody>
          <a:bodyPr wrap="square" rtlCol="0">
            <a:spAutoFit/>
          </a:bodyPr>
          <a:lstStyle/>
          <a:p>
            <a:pPr algn="ctr"/>
            <a:r>
              <a:rPr kumimoji="1" lang="en-US" altLang="ja-JP" sz="1400" dirty="0">
                <a:latin typeface="游ゴシック Medium" panose="020B0500000000000000" pitchFamily="50" charset="-128"/>
                <a:ea typeface="游ゴシック Medium" panose="020B0500000000000000" pitchFamily="50" charset="-128"/>
              </a:rPr>
              <a:t>Since the publication of the Technical Design Report (TDR) in 2013, key technological developments have been made and the Technology Readiness Level (TRL) for construction has reached 5 to 6a.</a:t>
            </a:r>
          </a:p>
        </p:txBody>
      </p:sp>
      <p:pic>
        <p:nvPicPr>
          <p:cNvPr id="5" name="図 4" descr="タイムライン&#10;&#10;自動的に生成された説明">
            <a:extLst>
              <a:ext uri="{FF2B5EF4-FFF2-40B4-BE49-F238E27FC236}">
                <a16:creationId xmlns:a16="http://schemas.microsoft.com/office/drawing/2014/main" id="{E343ADD8-BC96-4731-8363-9C94711241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43318"/>
            <a:ext cx="9144000" cy="5459848"/>
          </a:xfrm>
          <a:prstGeom prst="rect">
            <a:avLst/>
          </a:prstGeom>
        </p:spPr>
      </p:pic>
    </p:spTree>
    <p:extLst>
      <p:ext uri="{BB962C8B-B14F-4D97-AF65-F5344CB8AC3E}">
        <p14:creationId xmlns:p14="http://schemas.microsoft.com/office/powerpoint/2010/main" val="379069307"/>
      </p:ext>
    </p:extLst>
  </p:cSld>
  <p:clrMapOvr>
    <a:masterClrMapping/>
  </p:clrMapOvr>
  <mc:AlternateContent xmlns:mc="http://schemas.openxmlformats.org/markup-compatibility/2006" xmlns:p14="http://schemas.microsoft.com/office/powerpoint/2010/main">
    <mc:Choice Requires="p14">
      <p:transition p14:dur="0" advTm="60353"/>
    </mc:Choice>
    <mc:Fallback xmlns="">
      <p:transition advTm="60353"/>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EB03AC-1269-7245-8471-9761799FB2D7}"/>
              </a:ext>
            </a:extLst>
          </p:cNvPr>
          <p:cNvSpPr>
            <a:spLocks noGrp="1"/>
          </p:cNvSpPr>
          <p:nvPr>
            <p:ph type="title"/>
          </p:nvPr>
        </p:nvSpPr>
        <p:spPr>
          <a:xfrm>
            <a:off x="628650" y="-37077"/>
            <a:ext cx="7886700" cy="365125"/>
          </a:xfrm>
        </p:spPr>
        <p:txBody>
          <a:bodyPr>
            <a:noAutofit/>
          </a:bodyPr>
          <a:lstStyle/>
          <a:p>
            <a:pPr algn="ctr"/>
            <a:r>
              <a:rPr kumimoji="1" lang="en-US" altLang="ja-JP" sz="2000" b="1" dirty="0"/>
              <a:t> Technology Readiness Level</a:t>
            </a:r>
            <a:endParaRPr kumimoji="1" lang="ja-JP" altLang="en-US" sz="2000" b="1" dirty="0"/>
          </a:p>
        </p:txBody>
      </p:sp>
      <p:graphicFrame>
        <p:nvGraphicFramePr>
          <p:cNvPr id="5" name="表 5">
            <a:extLst>
              <a:ext uri="{FF2B5EF4-FFF2-40B4-BE49-F238E27FC236}">
                <a16:creationId xmlns:a16="http://schemas.microsoft.com/office/drawing/2014/main" id="{3F40F8F3-009D-5848-A23E-802B2BD9D517}"/>
              </a:ext>
            </a:extLst>
          </p:cNvPr>
          <p:cNvGraphicFramePr>
            <a:graphicFrameLocks noGrp="1"/>
          </p:cNvGraphicFramePr>
          <p:nvPr>
            <p:ph idx="1"/>
          </p:nvPr>
        </p:nvGraphicFramePr>
        <p:xfrm>
          <a:off x="244306" y="384475"/>
          <a:ext cx="7640698" cy="7019144"/>
        </p:xfrm>
        <a:graphic>
          <a:graphicData uri="http://schemas.openxmlformats.org/drawingml/2006/table">
            <a:tbl>
              <a:tblPr firstRow="1" bandRow="1">
                <a:tableStyleId>{5940675A-B579-460E-94D1-54222C63F5DA}</a:tableStyleId>
              </a:tblPr>
              <a:tblGrid>
                <a:gridCol w="1095884">
                  <a:extLst>
                    <a:ext uri="{9D8B030D-6E8A-4147-A177-3AD203B41FA5}">
                      <a16:colId xmlns:a16="http://schemas.microsoft.com/office/drawing/2014/main" val="81707994"/>
                    </a:ext>
                  </a:extLst>
                </a:gridCol>
                <a:gridCol w="315193">
                  <a:extLst>
                    <a:ext uri="{9D8B030D-6E8A-4147-A177-3AD203B41FA5}">
                      <a16:colId xmlns:a16="http://schemas.microsoft.com/office/drawing/2014/main" val="2667268275"/>
                    </a:ext>
                  </a:extLst>
                </a:gridCol>
                <a:gridCol w="1728964">
                  <a:extLst>
                    <a:ext uri="{9D8B030D-6E8A-4147-A177-3AD203B41FA5}">
                      <a16:colId xmlns:a16="http://schemas.microsoft.com/office/drawing/2014/main" val="540674520"/>
                    </a:ext>
                  </a:extLst>
                </a:gridCol>
                <a:gridCol w="1804721">
                  <a:extLst>
                    <a:ext uri="{9D8B030D-6E8A-4147-A177-3AD203B41FA5}">
                      <a16:colId xmlns:a16="http://schemas.microsoft.com/office/drawing/2014/main" val="4163246482"/>
                    </a:ext>
                  </a:extLst>
                </a:gridCol>
                <a:gridCol w="208280">
                  <a:extLst>
                    <a:ext uri="{9D8B030D-6E8A-4147-A177-3AD203B41FA5}">
                      <a16:colId xmlns:a16="http://schemas.microsoft.com/office/drawing/2014/main" val="337241771"/>
                    </a:ext>
                  </a:extLst>
                </a:gridCol>
                <a:gridCol w="1239947">
                  <a:extLst>
                    <a:ext uri="{9D8B030D-6E8A-4147-A177-3AD203B41FA5}">
                      <a16:colId xmlns:a16="http://schemas.microsoft.com/office/drawing/2014/main" val="1945553879"/>
                    </a:ext>
                  </a:extLst>
                </a:gridCol>
                <a:gridCol w="1247709">
                  <a:extLst>
                    <a:ext uri="{9D8B030D-6E8A-4147-A177-3AD203B41FA5}">
                      <a16:colId xmlns:a16="http://schemas.microsoft.com/office/drawing/2014/main" val="937066193"/>
                    </a:ext>
                  </a:extLst>
                </a:gridCol>
              </a:tblGrid>
              <a:tr h="364428">
                <a:tc rowSpan="2">
                  <a:txBody>
                    <a:bodyPr/>
                    <a:lstStyle/>
                    <a:p>
                      <a:pPr algn="ctr"/>
                      <a:r>
                        <a:rPr kumimoji="1" lang="en-US" altLang="ja-JP" b="1" dirty="0">
                          <a:solidFill>
                            <a:schemeClr val="bg1"/>
                          </a:solidFill>
                        </a:rPr>
                        <a:t>Rel. Level</a:t>
                      </a:r>
                      <a:endParaRPr kumimoji="1" lang="ja-JP" altLang="en-US" b="1">
                        <a:solidFill>
                          <a:schemeClr val="bg1"/>
                        </a:solidFill>
                      </a:endParaRPr>
                    </a:p>
                  </a:txBody>
                  <a:tcPr>
                    <a:solidFill>
                      <a:srgbClr val="0070C0"/>
                    </a:solidFill>
                  </a:tcPr>
                </a:tc>
                <a:tc rowSpan="2">
                  <a:txBody>
                    <a:bodyPr/>
                    <a:lstStyle/>
                    <a:p>
                      <a:pPr algn="ctr"/>
                      <a:r>
                        <a:rPr kumimoji="1" lang="en-US" altLang="ja-JP" sz="1400" b="1" dirty="0">
                          <a:solidFill>
                            <a:schemeClr val="bg1"/>
                          </a:solidFill>
                        </a:rPr>
                        <a:t>TR</a:t>
                      </a:r>
                    </a:p>
                    <a:p>
                      <a:pPr algn="ctr"/>
                      <a:r>
                        <a:rPr kumimoji="1" lang="en-US" altLang="ja-JP" sz="1400" b="1" dirty="0">
                          <a:solidFill>
                            <a:schemeClr val="bg1"/>
                          </a:solidFill>
                        </a:rPr>
                        <a:t>L</a:t>
                      </a:r>
                      <a:endParaRPr kumimoji="1" lang="ja-JP" altLang="en-US" sz="1400" b="1">
                        <a:solidFill>
                          <a:schemeClr val="bg1"/>
                        </a:solidFill>
                      </a:endParaRPr>
                    </a:p>
                  </a:txBody>
                  <a:tcPr>
                    <a:solidFill>
                      <a:srgbClr val="0070C0"/>
                    </a:solidFill>
                  </a:tcPr>
                </a:tc>
                <a:tc rowSpan="2">
                  <a:txBody>
                    <a:bodyPr/>
                    <a:lstStyle/>
                    <a:p>
                      <a:pPr algn="ctr"/>
                      <a:r>
                        <a:rPr kumimoji="1" lang="en-US" altLang="ja-JP" b="1" dirty="0">
                          <a:solidFill>
                            <a:schemeClr val="bg1"/>
                          </a:solidFill>
                        </a:rPr>
                        <a:t>DOE</a:t>
                      </a:r>
                    </a:p>
                    <a:p>
                      <a:pPr algn="ctr"/>
                      <a:r>
                        <a:rPr kumimoji="1" lang="en-US" altLang="ja-JP" b="1" dirty="0">
                          <a:solidFill>
                            <a:schemeClr val="bg1"/>
                          </a:solidFill>
                        </a:rPr>
                        <a:t> (US)</a:t>
                      </a:r>
                      <a:endParaRPr kumimoji="1" lang="ja-JP" altLang="en-US" b="1">
                        <a:solidFill>
                          <a:schemeClr val="bg1"/>
                        </a:solidFill>
                      </a:endParaRPr>
                    </a:p>
                  </a:txBody>
                  <a:tcPr>
                    <a:solidFill>
                      <a:srgbClr val="0070C0"/>
                    </a:solidFill>
                  </a:tcPr>
                </a:tc>
                <a:tc rowSpan="2">
                  <a:txBody>
                    <a:bodyPr/>
                    <a:lstStyle/>
                    <a:p>
                      <a:pPr algn="ctr"/>
                      <a:r>
                        <a:rPr kumimoji="1" lang="en-US" altLang="ja-JP" b="1" dirty="0">
                          <a:solidFill>
                            <a:schemeClr val="bg1"/>
                          </a:solidFill>
                        </a:rPr>
                        <a:t>Horison2020 </a:t>
                      </a:r>
                    </a:p>
                    <a:p>
                      <a:pPr algn="ctr"/>
                      <a:r>
                        <a:rPr kumimoji="1" lang="en-US" altLang="ja-JP" b="1" dirty="0">
                          <a:solidFill>
                            <a:schemeClr val="bg1"/>
                          </a:solidFill>
                        </a:rPr>
                        <a:t>(EU)</a:t>
                      </a:r>
                      <a:endParaRPr kumimoji="1" lang="ja-JP" altLang="en-US" b="1">
                        <a:solidFill>
                          <a:schemeClr val="bg1"/>
                        </a:solidFill>
                      </a:endParaRPr>
                    </a:p>
                  </a:txBody>
                  <a:tcPr>
                    <a:solidFill>
                      <a:srgbClr val="0070C0"/>
                    </a:solidFill>
                  </a:tcPr>
                </a:tc>
                <a:tc gridSpan="3">
                  <a:txBody>
                    <a:bodyPr/>
                    <a:lstStyle/>
                    <a:p>
                      <a:pPr algn="ctr"/>
                      <a:r>
                        <a:rPr kumimoji="1" lang="en-US" altLang="ja-JP" b="1" dirty="0">
                          <a:solidFill>
                            <a:schemeClr val="bg1"/>
                          </a:solidFill>
                        </a:rPr>
                        <a:t>ILC ( proposed</a:t>
                      </a:r>
                      <a:r>
                        <a:rPr kumimoji="1" lang="ja-JP" altLang="en-US" b="1">
                          <a:solidFill>
                            <a:schemeClr val="bg1"/>
                          </a:solidFill>
                        </a:rPr>
                        <a:t>）</a:t>
                      </a:r>
                    </a:p>
                  </a:txBody>
                  <a:tcPr>
                    <a:solidFill>
                      <a:srgbClr val="0070C0"/>
                    </a:solidFill>
                  </a:tcPr>
                </a:tc>
                <a:tc hMerge="1">
                  <a:txBody>
                    <a:bodyPr/>
                    <a:lstStyle/>
                    <a:p>
                      <a:pPr algn="ctr"/>
                      <a:r>
                        <a:rPr kumimoji="1" lang="en-US" altLang="ja-JP" dirty="0">
                          <a:solidFill>
                            <a:schemeClr val="bg1"/>
                          </a:solidFill>
                        </a:rPr>
                        <a:t>ILC ( </a:t>
                      </a:r>
                      <a:r>
                        <a:rPr kumimoji="1" lang="ja-JP" altLang="en-US">
                          <a:solidFill>
                            <a:schemeClr val="bg1"/>
                          </a:solidFill>
                        </a:rPr>
                        <a:t>提案）</a:t>
                      </a:r>
                    </a:p>
                  </a:txBody>
                  <a:tcPr>
                    <a:solidFill>
                      <a:srgbClr val="0070C0"/>
                    </a:solidFill>
                  </a:tcPr>
                </a:tc>
                <a:tc hMerge="1">
                  <a:txBody>
                    <a:bodyPr/>
                    <a:lstStyle/>
                    <a:p>
                      <a:endParaRPr kumimoji="1" lang="ja-JP" altLang="en-US"/>
                    </a:p>
                  </a:txBody>
                  <a:tcPr/>
                </a:tc>
                <a:extLst>
                  <a:ext uri="{0D108BD9-81ED-4DB2-BD59-A6C34878D82A}">
                    <a16:rowId xmlns:a16="http://schemas.microsoft.com/office/drawing/2014/main" val="263711551"/>
                  </a:ext>
                </a:extLst>
              </a:tr>
              <a:tr h="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endParaRPr kumimoji="1" lang="ja-JP" altLang="en-US" b="1">
                        <a:solidFill>
                          <a:schemeClr val="bg1"/>
                        </a:solidFill>
                      </a:endParaRPr>
                    </a:p>
                  </a:txBody>
                  <a:tcPr>
                    <a:solidFill>
                      <a:srgbClr val="0070C0"/>
                    </a:solidFill>
                  </a:tcPr>
                </a:tc>
                <a:tc>
                  <a:txBody>
                    <a:bodyPr/>
                    <a:lstStyle/>
                    <a:p>
                      <a:pPr algn="ctr"/>
                      <a:r>
                        <a:rPr kumimoji="1" lang="en-US" altLang="ja-JP" sz="1400" b="1" dirty="0">
                          <a:solidFill>
                            <a:schemeClr val="bg1"/>
                          </a:solidFill>
                        </a:rPr>
                        <a:t>SRF </a:t>
                      </a:r>
                    </a:p>
                  </a:txBody>
                  <a:tcPr>
                    <a:solidFill>
                      <a:srgbClr val="0070C0"/>
                    </a:solidFill>
                  </a:tcPr>
                </a:tc>
                <a:tc>
                  <a:txBody>
                    <a:bodyPr/>
                    <a:lstStyle/>
                    <a:p>
                      <a:pPr algn="ctr"/>
                      <a:r>
                        <a:rPr kumimoji="1" lang="en-US" altLang="ja-JP" sz="1400" b="1" dirty="0">
                          <a:solidFill>
                            <a:schemeClr val="bg1"/>
                          </a:solidFill>
                        </a:rPr>
                        <a:t>Others</a:t>
                      </a:r>
                      <a:endParaRPr kumimoji="1" lang="ja-JP" altLang="en-US" sz="1400" b="1"/>
                    </a:p>
                  </a:txBody>
                  <a:tcPr>
                    <a:solidFill>
                      <a:srgbClr val="0070C0"/>
                    </a:solidFill>
                  </a:tcPr>
                </a:tc>
                <a:extLst>
                  <a:ext uri="{0D108BD9-81ED-4DB2-BD59-A6C34878D82A}">
                    <a16:rowId xmlns:a16="http://schemas.microsoft.com/office/drawing/2014/main" val="85391403"/>
                  </a:ext>
                </a:extLst>
              </a:tr>
              <a:tr h="441598">
                <a:tc rowSpan="2">
                  <a:txBody>
                    <a:bodyPr/>
                    <a:lstStyle/>
                    <a:p>
                      <a:r>
                        <a:rPr kumimoji="1" lang="en-US" altLang="ja-JP" sz="1000" dirty="0">
                          <a:solidFill>
                            <a:schemeClr val="tx1"/>
                          </a:solidFill>
                        </a:rPr>
                        <a:t>Basic technology research</a:t>
                      </a:r>
                      <a:endParaRPr kumimoji="1" lang="ja-JP" altLang="en-US" sz="1000">
                        <a:solidFill>
                          <a:schemeClr val="tx1"/>
                        </a:solidFill>
                      </a:endParaRPr>
                    </a:p>
                  </a:txBody>
                  <a:tcPr anchor="ctr">
                    <a:solidFill>
                      <a:schemeClr val="accent5">
                        <a:lumMod val="40000"/>
                        <a:lumOff val="60000"/>
                      </a:schemeClr>
                    </a:solidFill>
                  </a:tcPr>
                </a:tc>
                <a:tc>
                  <a:txBody>
                    <a:bodyPr/>
                    <a:lstStyle/>
                    <a:p>
                      <a:pPr algn="ctr"/>
                      <a:r>
                        <a:rPr kumimoji="1" lang="en-US" altLang="ja-JP" sz="1400" b="1" dirty="0">
                          <a:solidFill>
                            <a:srgbClr val="002060"/>
                          </a:solidFill>
                        </a:rPr>
                        <a:t>1</a:t>
                      </a:r>
                      <a:endParaRPr kumimoji="1" lang="ja-JP" altLang="en-US" sz="1400" b="1">
                        <a:solidFill>
                          <a:srgbClr val="002060"/>
                        </a:solidFill>
                      </a:endParaRPr>
                    </a:p>
                  </a:txBody>
                  <a:tcPr anchor="ctr">
                    <a:solidFill>
                      <a:schemeClr val="bg1"/>
                    </a:solidFill>
                  </a:tcPr>
                </a:tc>
                <a:tc>
                  <a:txBody>
                    <a:bodyPr/>
                    <a:lstStyle/>
                    <a:p>
                      <a:r>
                        <a:rPr kumimoji="1" lang="en-US" altLang="ja-JP" sz="1000" b="0" u="sng" dirty="0">
                          <a:solidFill>
                            <a:schemeClr val="tx1"/>
                          </a:solidFill>
                        </a:rPr>
                        <a:t>- Basic principle </a:t>
                      </a:r>
                      <a:r>
                        <a:rPr kumimoji="1" lang="en-US" altLang="ja-JP" sz="1000" dirty="0"/>
                        <a:t>observed and reported</a:t>
                      </a:r>
                      <a:endParaRPr kumimoji="1" lang="ja-JP" altLang="en-US" sz="1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1" dirty="0">
                          <a:solidFill>
                            <a:schemeClr val="tx1"/>
                          </a:solidFill>
                        </a:rPr>
                        <a:t>Basic principle </a:t>
                      </a:r>
                      <a:r>
                        <a:rPr kumimoji="1" lang="en-US" altLang="ja-JP" sz="1000" dirty="0"/>
                        <a:t>observed and reported</a:t>
                      </a:r>
                      <a:endParaRPr kumimoji="1" lang="ja-JP" altLang="en-US" sz="1000"/>
                    </a:p>
                  </a:txBody>
                  <a:tcPr/>
                </a:tc>
                <a:tc rowSpan="5">
                  <a:txBody>
                    <a:bodyPr/>
                    <a:lstStyle/>
                    <a:p>
                      <a:pPr algn="ctr"/>
                      <a:r>
                        <a:rPr kumimoji="1" lang="en-US" altLang="ja-JP" sz="1000" dirty="0"/>
                        <a:t> GDE  (Global Design Effort for TDR)</a:t>
                      </a:r>
                      <a:endParaRPr kumimoji="1" lang="ja-JP" altLang="en-US" sz="1000"/>
                    </a:p>
                  </a:txBody>
                  <a:tcPr vert="vert" anchor="ctr">
                    <a:solidFill>
                      <a:schemeClr val="accent4">
                        <a:lumMod val="40000"/>
                        <a:lumOff val="60000"/>
                      </a:schemeClr>
                    </a:solidFill>
                  </a:tcPr>
                </a:tc>
                <a:tc rowSpan="3" gridSpan="2">
                  <a:txBody>
                    <a:bodyPr/>
                    <a:lstStyle/>
                    <a:p>
                      <a:r>
                        <a:rPr kumimoji="1" lang="ja-JP" altLang="en-US" sz="900"/>
                        <a:t>技術選択：</a:t>
                      </a:r>
                      <a:r>
                        <a:rPr kumimoji="1" lang="en-US" altLang="ja-JP" sz="900" dirty="0"/>
                        <a:t>Technology selection</a:t>
                      </a:r>
                    </a:p>
                    <a:p>
                      <a:r>
                        <a:rPr kumimoji="1" lang="ja-JP" altLang="en-US" sz="900"/>
                        <a:t>概念設計：</a:t>
                      </a:r>
                      <a:r>
                        <a:rPr kumimoji="1" lang="en-US" altLang="ja-JP" sz="900" dirty="0"/>
                        <a:t> Reference design </a:t>
                      </a:r>
                    </a:p>
                    <a:p>
                      <a:endParaRPr kumimoji="1" lang="en-US" altLang="ja-JP" sz="900" dirty="0">
                        <a:sym typeface="Wingdings" pitchFamily="2" charset="2"/>
                      </a:endParaRPr>
                    </a:p>
                    <a:p>
                      <a:r>
                        <a:rPr kumimoji="1" lang="en-US" altLang="ja-JP" sz="900" dirty="0">
                          <a:sym typeface="Wingdings" pitchFamily="2" charset="2"/>
                        </a:rPr>
                        <a:t> </a:t>
                      </a:r>
                      <a:r>
                        <a:rPr kumimoji="1" lang="ja-JP" altLang="en-US" sz="900">
                          <a:sym typeface="Wingdings" pitchFamily="2" charset="2"/>
                        </a:rPr>
                        <a:t>技術</a:t>
                      </a:r>
                      <a:r>
                        <a:rPr kumimoji="1" lang="ja-JP" altLang="en-US" sz="900"/>
                        <a:t>・コストレビュー：</a:t>
                      </a:r>
                      <a:endParaRPr kumimoji="1" lang="en-US" altLang="ja-JP" sz="900" dirty="0"/>
                    </a:p>
                    <a:p>
                      <a:r>
                        <a:rPr kumimoji="1" lang="en-US" altLang="ja-JP" sz="900" dirty="0"/>
                        <a:t>       Technology &amp; Cost Estimate Review </a:t>
                      </a:r>
                    </a:p>
                    <a:p>
                      <a:r>
                        <a:rPr kumimoji="1" lang="en-US" altLang="ja-JP" sz="900" b="1" dirty="0">
                          <a:solidFill>
                            <a:srgbClr val="0070C0"/>
                          </a:solidFill>
                          <a:sym typeface="Wingdings" pitchFamily="2" charset="2"/>
                        </a:rPr>
                        <a:t> </a:t>
                      </a:r>
                      <a:r>
                        <a:rPr kumimoji="1" lang="en-US" altLang="ja-JP" sz="900" b="1" dirty="0">
                          <a:solidFill>
                            <a:srgbClr val="0070C0"/>
                          </a:solidFill>
                        </a:rPr>
                        <a:t> </a:t>
                      </a:r>
                      <a:r>
                        <a:rPr kumimoji="1" lang="en-US" altLang="ja-JP" sz="1050" b="1" dirty="0">
                          <a:solidFill>
                            <a:srgbClr val="0070C0"/>
                          </a:solidFill>
                        </a:rPr>
                        <a:t>RDR </a:t>
                      </a:r>
                      <a:r>
                        <a:rPr kumimoji="1" lang="en-US" altLang="ja-JP" sz="1050" dirty="0">
                          <a:solidFill>
                            <a:srgbClr val="0070C0"/>
                          </a:solidFill>
                        </a:rPr>
                        <a:t>(Reference Design Report)</a:t>
                      </a:r>
                      <a:endParaRPr kumimoji="1" lang="en-US" altLang="ja-JP" sz="900" dirty="0">
                        <a:solidFill>
                          <a:srgbClr val="0070C0"/>
                        </a:solidFill>
                      </a:endParaRPr>
                    </a:p>
                  </a:txBody>
                  <a:tcPr>
                    <a:solidFill>
                      <a:schemeClr val="accent4">
                        <a:lumMod val="40000"/>
                        <a:lumOff val="60000"/>
                      </a:schemeClr>
                    </a:solidFill>
                  </a:tcPr>
                </a:tc>
                <a:tc rowSpan="3" hMerge="1">
                  <a:txBody>
                    <a:bodyPr/>
                    <a:lstStyle/>
                    <a:p>
                      <a:r>
                        <a:rPr kumimoji="1" lang="ja-JP" altLang="en-US" sz="900"/>
                        <a:t>技術選択</a:t>
                      </a:r>
                      <a:endParaRPr kumimoji="1" lang="en-US" altLang="ja-JP" sz="900" dirty="0"/>
                    </a:p>
                    <a:p>
                      <a:r>
                        <a:rPr kumimoji="1" lang="en-US" altLang="ja-JP" sz="900" dirty="0">
                          <a:sym typeface="Wingdings" pitchFamily="2" charset="2"/>
                        </a:rPr>
                        <a:t> Technology selection</a:t>
                      </a:r>
                    </a:p>
                    <a:p>
                      <a:endParaRPr kumimoji="1" lang="en-US" altLang="ja-JP" sz="900" dirty="0"/>
                    </a:p>
                    <a:p>
                      <a:r>
                        <a:rPr kumimoji="1" lang="ja-JP" altLang="en-US" sz="900"/>
                        <a:t>概念設計</a:t>
                      </a:r>
                      <a:endParaRPr kumimoji="1" lang="en-US" altLang="ja-JP" sz="900" dirty="0"/>
                    </a:p>
                    <a:p>
                      <a:r>
                        <a:rPr kumimoji="1" lang="en-US" altLang="ja-JP" sz="900" dirty="0"/>
                        <a:t>Reference design </a:t>
                      </a:r>
                    </a:p>
                  </a:txBody>
                  <a:tcPr>
                    <a:solidFill>
                      <a:schemeClr val="accent4">
                        <a:lumMod val="40000"/>
                        <a:lumOff val="60000"/>
                      </a:schemeClr>
                    </a:solidFill>
                  </a:tcPr>
                </a:tc>
                <a:extLst>
                  <a:ext uri="{0D108BD9-81ED-4DB2-BD59-A6C34878D82A}">
                    <a16:rowId xmlns:a16="http://schemas.microsoft.com/office/drawing/2014/main" val="561843710"/>
                  </a:ext>
                </a:extLst>
              </a:tr>
              <a:tr h="333091">
                <a:tc vMerge="1">
                  <a:txBody>
                    <a:bodyPr/>
                    <a:lstStyle/>
                    <a:p>
                      <a:endParaRPr kumimoji="1" lang="ja-JP" altLang="en-US"/>
                    </a:p>
                  </a:txBody>
                  <a:tcPr>
                    <a:solidFill>
                      <a:schemeClr val="accent5">
                        <a:lumMod val="60000"/>
                        <a:lumOff val="40000"/>
                      </a:schemeClr>
                    </a:solidFill>
                  </a:tcPr>
                </a:tc>
                <a:tc rowSpan="2">
                  <a:txBody>
                    <a:bodyPr/>
                    <a:lstStyle/>
                    <a:p>
                      <a:pPr algn="ctr"/>
                      <a:r>
                        <a:rPr kumimoji="1" lang="en-US" altLang="ja-JP" sz="1400" b="1" dirty="0">
                          <a:solidFill>
                            <a:srgbClr val="002060"/>
                          </a:solidFill>
                        </a:rPr>
                        <a:t>2</a:t>
                      </a:r>
                    </a:p>
                  </a:txBody>
                  <a:tcPr anchor="ctr">
                    <a:solidFill>
                      <a:schemeClr val="bg1"/>
                    </a:solidFill>
                  </a:tcPr>
                </a:tc>
                <a:tc rowSpan="2">
                  <a:txBody>
                    <a:bodyPr/>
                    <a:lstStyle/>
                    <a:p>
                      <a:r>
                        <a:rPr kumimoji="1" lang="en-US" altLang="ja-JP" sz="1000" b="0" u="sng" dirty="0">
                          <a:solidFill>
                            <a:schemeClr val="tx1"/>
                          </a:solidFill>
                        </a:rPr>
                        <a:t>- Technology concept </a:t>
                      </a:r>
                      <a:r>
                        <a:rPr kumimoji="1" lang="en-US" altLang="ja-JP" sz="1000" dirty="0"/>
                        <a:t>and/or application formulated   </a:t>
                      </a:r>
                    </a:p>
                    <a:p>
                      <a:r>
                        <a:rPr kumimoji="1" lang="en-US" altLang="ja-JP" sz="1050" dirty="0">
                          <a:sym typeface="Wingdings" pitchFamily="2" charset="2"/>
                        </a:rPr>
                        <a:t>  </a:t>
                      </a:r>
                      <a:endParaRPr kumimoji="1" lang="ja-JP" altLang="en-US" sz="1050" b="1">
                        <a:solidFill>
                          <a:srgbClr val="0070C0"/>
                        </a:solidFill>
                      </a:endParaRPr>
                    </a:p>
                  </a:txBody>
                  <a:tcPr/>
                </a:tc>
                <a:tc rowSpan="2">
                  <a:txBody>
                    <a:bodyPr/>
                    <a:lstStyle/>
                    <a:p>
                      <a:r>
                        <a:rPr kumimoji="1" lang="en-US" altLang="ja-JP" sz="1000" b="1" dirty="0">
                          <a:solidFill>
                            <a:schemeClr val="tx1"/>
                          </a:solidFill>
                        </a:rPr>
                        <a:t>Technology concept</a:t>
                      </a:r>
                      <a:r>
                        <a:rPr kumimoji="1" lang="en-US" altLang="ja-JP" sz="1000" b="1" dirty="0">
                          <a:solidFill>
                            <a:srgbClr val="0070C0"/>
                          </a:solidFill>
                        </a:rPr>
                        <a:t> </a:t>
                      </a:r>
                      <a:r>
                        <a:rPr kumimoji="1" lang="en-US" altLang="ja-JP" sz="1000" dirty="0"/>
                        <a:t>formulated</a:t>
                      </a:r>
                      <a:endParaRPr kumimoji="1" lang="ja-JP" altLang="en-US" sz="1000"/>
                    </a:p>
                  </a:txBody>
                  <a:tcPr/>
                </a:tc>
                <a:tc vMerge="1">
                  <a:txBody>
                    <a:bodyPr/>
                    <a:lstStyle/>
                    <a:p>
                      <a:endParaRPr kumimoji="1" lang="ja-JP" altLang="en-US" sz="900"/>
                    </a:p>
                  </a:txBody>
                  <a:tcPr/>
                </a:tc>
                <a:tc gridSpan="2" vMerge="1">
                  <a:txBody>
                    <a:bodyPr/>
                    <a:lstStyle/>
                    <a:p>
                      <a:r>
                        <a:rPr kumimoji="1" lang="ja-JP" altLang="en-US" sz="900"/>
                        <a:t>概念設計</a:t>
                      </a:r>
                      <a:endParaRPr kumimoji="1" lang="en-US" altLang="ja-JP" sz="900" dirty="0"/>
                    </a:p>
                    <a:p>
                      <a:r>
                        <a:rPr kumimoji="1" lang="en-US" altLang="ja-JP" sz="900" dirty="0"/>
                        <a:t>Reference  Design</a:t>
                      </a:r>
                    </a:p>
                    <a:p>
                      <a:r>
                        <a:rPr kumimoji="1" lang="en-US" altLang="ja-JP" sz="900" dirty="0"/>
                        <a:t>RDR</a:t>
                      </a:r>
                      <a:endParaRPr kumimoji="1" lang="ja-JP" altLang="en-US" sz="900"/>
                    </a:p>
                  </a:txBody>
                  <a:tcPr>
                    <a:solidFill>
                      <a:schemeClr val="accent4">
                        <a:lumMod val="40000"/>
                        <a:lumOff val="60000"/>
                      </a:schemeClr>
                    </a:solidFill>
                  </a:tcPr>
                </a:tc>
                <a:tc hMerge="1" vMerge="1">
                  <a:txBody>
                    <a:bodyPr/>
                    <a:lstStyle/>
                    <a:p>
                      <a:r>
                        <a:rPr kumimoji="1" lang="ja-JP" altLang="en-US" sz="900"/>
                        <a:t>概念設計</a:t>
                      </a:r>
                    </a:p>
                  </a:txBody>
                  <a:tcPr>
                    <a:solidFill>
                      <a:schemeClr val="accent4">
                        <a:lumMod val="40000"/>
                        <a:lumOff val="60000"/>
                      </a:schemeClr>
                    </a:solidFill>
                  </a:tcPr>
                </a:tc>
                <a:extLst>
                  <a:ext uri="{0D108BD9-81ED-4DB2-BD59-A6C34878D82A}">
                    <a16:rowId xmlns:a16="http://schemas.microsoft.com/office/drawing/2014/main" val="100859962"/>
                  </a:ext>
                </a:extLst>
              </a:tr>
              <a:tr h="135428">
                <a:tc rowSpan="2">
                  <a:txBody>
                    <a:bodyPr/>
                    <a:lstStyle/>
                    <a:p>
                      <a:r>
                        <a:rPr kumimoji="1" lang="en-US" altLang="ja-JP" sz="1000" dirty="0">
                          <a:solidFill>
                            <a:schemeClr val="tx1"/>
                          </a:solidFill>
                        </a:rPr>
                        <a:t>Research to prove feasibility</a:t>
                      </a:r>
                      <a:endParaRPr kumimoji="1" lang="ja-JP" altLang="en-US" sz="1000">
                        <a:solidFill>
                          <a:schemeClr val="tx1"/>
                        </a:solidFill>
                      </a:endParaRPr>
                    </a:p>
                  </a:txBody>
                  <a:tcPr anchor="ctr">
                    <a:solidFill>
                      <a:schemeClr val="accent5">
                        <a:lumMod val="40000"/>
                        <a:lumOff val="60000"/>
                      </a:schemeClr>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pPr algn="ctr"/>
                      <a:r>
                        <a:rPr kumimoji="1" lang="en-US" altLang="ja-JP" sz="1050" b="1" dirty="0">
                          <a:solidFill>
                            <a:srgbClr val="0070C0"/>
                          </a:solidFill>
                        </a:rPr>
                        <a:t>RDR </a:t>
                      </a:r>
                      <a:r>
                        <a:rPr kumimoji="1" lang="en-US" altLang="ja-JP" sz="1050" dirty="0">
                          <a:solidFill>
                            <a:srgbClr val="0070C0"/>
                          </a:solidFill>
                        </a:rPr>
                        <a:t>(Reference Design Report)</a:t>
                      </a:r>
                      <a:endParaRPr kumimoji="1" lang="en-US" altLang="ja-JP" sz="900" dirty="0">
                        <a:solidFill>
                          <a:srgbClr val="0070C0"/>
                        </a:solidFill>
                      </a:endParaRPr>
                    </a:p>
                  </a:txBody>
                  <a:tcPr>
                    <a:solidFill>
                      <a:schemeClr val="accent4">
                        <a:lumMod val="40000"/>
                        <a:lumOff val="60000"/>
                      </a:schemeClr>
                    </a:solidFill>
                  </a:tcPr>
                </a:tc>
                <a:tc hMerge="1" vMerge="1">
                  <a:txBody>
                    <a:bodyPr/>
                    <a:lstStyle/>
                    <a:p>
                      <a:endParaRPr kumimoji="1" lang="ja-JP" altLang="en-US" sz="900"/>
                    </a:p>
                  </a:txBody>
                  <a:tcPr>
                    <a:solidFill>
                      <a:schemeClr val="accent4">
                        <a:lumMod val="40000"/>
                        <a:lumOff val="60000"/>
                      </a:schemeClr>
                    </a:solidFill>
                  </a:tcPr>
                </a:tc>
                <a:extLst>
                  <a:ext uri="{0D108BD9-81ED-4DB2-BD59-A6C34878D82A}">
                    <a16:rowId xmlns:a16="http://schemas.microsoft.com/office/drawing/2014/main" val="1512683506"/>
                  </a:ext>
                </a:extLst>
              </a:tr>
              <a:tr h="672343">
                <a:tc vMerge="1">
                  <a:txBody>
                    <a:bodyPr/>
                    <a:lstStyle/>
                    <a:p>
                      <a:endParaRPr kumimoji="1" lang="ja-JP" altLang="en-US"/>
                    </a:p>
                  </a:txBody>
                  <a:tcPr/>
                </a:tc>
                <a:tc>
                  <a:txBody>
                    <a:bodyPr/>
                    <a:lstStyle/>
                    <a:p>
                      <a:pPr algn="ctr"/>
                      <a:r>
                        <a:rPr kumimoji="1" lang="en-US" altLang="ja-JP" sz="1400" b="1">
                          <a:solidFill>
                            <a:srgbClr val="002060"/>
                          </a:solidFill>
                        </a:rPr>
                        <a:t>3</a:t>
                      </a:r>
                      <a:endParaRPr kumimoji="1" lang="en-US" altLang="ja-JP" sz="1400" b="1" dirty="0">
                        <a:solidFill>
                          <a:srgbClr val="002060"/>
                        </a:solidFill>
                      </a:endParaRPr>
                    </a:p>
                  </a:txBody>
                  <a:tcPr anchor="ctr">
                    <a:solidFill>
                      <a:schemeClr val="bg1"/>
                    </a:solidFill>
                  </a:tcPr>
                </a:tc>
                <a:tc>
                  <a:txBody>
                    <a:bodyPr/>
                    <a:lstStyle/>
                    <a:p>
                      <a:r>
                        <a:rPr kumimoji="1" lang="en-US" altLang="ja-JP" sz="1000" dirty="0"/>
                        <a:t>- Analytical and exp. critical function and/or charact. </a:t>
                      </a:r>
                      <a:r>
                        <a:rPr kumimoji="1" lang="en-US" altLang="ja-JP" sz="1000" b="1" u="sng" dirty="0">
                          <a:solidFill>
                            <a:schemeClr val="tx1"/>
                          </a:solidFill>
                        </a:rPr>
                        <a:t>proof of concept</a:t>
                      </a:r>
                      <a:endParaRPr kumimoji="1" lang="ja-JP" altLang="en-US" sz="1050" b="1">
                        <a:solidFill>
                          <a:srgbClr val="0070C0"/>
                        </a:solidFill>
                      </a:endParaRPr>
                    </a:p>
                  </a:txBody>
                  <a:tcPr/>
                </a:tc>
                <a:tc>
                  <a:txBody>
                    <a:bodyPr/>
                    <a:lstStyle/>
                    <a:p>
                      <a:r>
                        <a:rPr kumimoji="1" lang="en-US" altLang="ja-JP" sz="1000">
                          <a:solidFill>
                            <a:schemeClr val="tx1"/>
                          </a:solidFill>
                        </a:rPr>
                        <a:t>Experimental </a:t>
                      </a:r>
                      <a:r>
                        <a:rPr kumimoji="1" lang="en-US" altLang="ja-JP" sz="1000" b="1">
                          <a:solidFill>
                            <a:schemeClr val="tx1"/>
                          </a:solidFill>
                        </a:rPr>
                        <a:t>proof</a:t>
                      </a:r>
                      <a:r>
                        <a:rPr kumimoji="1" lang="en-US" altLang="ja-JP" sz="1000">
                          <a:solidFill>
                            <a:schemeClr val="tx1"/>
                          </a:solidFill>
                        </a:rPr>
                        <a:t> of </a:t>
                      </a:r>
                      <a:r>
                        <a:rPr kumimoji="1" lang="en-US" altLang="ja-JP" sz="1000" b="1">
                          <a:solidFill>
                            <a:schemeClr val="tx1"/>
                          </a:solidFill>
                        </a:rPr>
                        <a:t>concept</a:t>
                      </a:r>
                      <a:endParaRPr kumimoji="1" lang="ja-JP" altLang="en-US" sz="1000"/>
                    </a:p>
                  </a:txBody>
                  <a:tcPr/>
                </a:tc>
                <a:tc vMerge="1">
                  <a:txBody>
                    <a:bodyPr/>
                    <a:lstStyle/>
                    <a:p>
                      <a:endParaRPr kumimoji="1" lang="ja-JP" altLang="en-US"/>
                    </a:p>
                  </a:txBody>
                  <a:tcPr/>
                </a:tc>
                <a:tc rowSpan="2" gridSpan="2">
                  <a:txBody>
                    <a:bodyPr/>
                    <a:lstStyle/>
                    <a:p>
                      <a:pPr marL="0" indent="0">
                        <a:buNone/>
                      </a:pPr>
                      <a:r>
                        <a:rPr lang="ja-JP" altLang="en-US" sz="900"/>
                        <a:t>技術設計：</a:t>
                      </a:r>
                      <a:r>
                        <a:rPr lang="en-US" altLang="ja-JP" sz="900" dirty="0"/>
                        <a:t>  Technical  design </a:t>
                      </a:r>
                    </a:p>
                    <a:p>
                      <a:pPr marL="0" indent="0">
                        <a:buNone/>
                      </a:pPr>
                      <a:r>
                        <a:rPr lang="ja-JP" altLang="en-US" sz="900"/>
                        <a:t>要素技術開発：</a:t>
                      </a:r>
                      <a:r>
                        <a:rPr lang="en-US" altLang="ja-JP" sz="900" dirty="0"/>
                        <a:t> Component development </a:t>
                      </a:r>
                    </a:p>
                    <a:p>
                      <a:r>
                        <a:rPr kumimoji="1" lang="ja-JP" altLang="en-US" sz="900"/>
                        <a:t>要素・モデルワーク</a:t>
                      </a:r>
                      <a:r>
                        <a:rPr kumimoji="1" lang="en-US" altLang="ja-JP" sz="900" dirty="0"/>
                        <a:t>: Comp.  model-work</a:t>
                      </a:r>
                    </a:p>
                    <a:p>
                      <a:endParaRPr kumimoji="1" lang="en-US" altLang="ja-JP" sz="900" dirty="0">
                        <a:sym typeface="Wingdings" pitchFamily="2" charset="2"/>
                      </a:endParaRPr>
                    </a:p>
                    <a:p>
                      <a:pPr marL="171450" indent="-171450">
                        <a:buFont typeface="Wingdings" pitchFamily="2" charset="2"/>
                        <a:buChar char="à"/>
                      </a:pPr>
                      <a:r>
                        <a:rPr kumimoji="1" lang="ja-JP" altLang="en-US" sz="900">
                          <a:sym typeface="Wingdings" pitchFamily="2" charset="2"/>
                        </a:rPr>
                        <a:t>技術・コストレビュー：</a:t>
                      </a:r>
                      <a:endParaRPr kumimoji="1" lang="en-US" altLang="ja-JP" sz="900" dirty="0">
                        <a:sym typeface="Wingdings" pitchFamily="2" charset="2"/>
                      </a:endParaRPr>
                    </a:p>
                    <a:p>
                      <a:pPr marL="0" indent="0">
                        <a:buFont typeface="Wingdings" pitchFamily="2" charset="2"/>
                        <a:buNone/>
                      </a:pPr>
                      <a:r>
                        <a:rPr kumimoji="1" lang="en-US" altLang="ja-JP" sz="900" dirty="0">
                          <a:sym typeface="Wingdings" pitchFamily="2" charset="2"/>
                        </a:rPr>
                        <a:t>      Technology and Cost-Estimate  Review</a:t>
                      </a:r>
                    </a:p>
                    <a:p>
                      <a:pPr marL="171450" indent="-171450">
                        <a:buFont typeface="Wingdings" pitchFamily="2" charset="2"/>
                        <a:buChar char="à"/>
                      </a:pPr>
                      <a:r>
                        <a:rPr kumimoji="1" lang="en-US" altLang="ja-JP" sz="1200" b="1" dirty="0">
                          <a:solidFill>
                            <a:schemeClr val="tx1"/>
                          </a:solidFill>
                        </a:rPr>
                        <a:t>TDR</a:t>
                      </a:r>
                      <a:r>
                        <a:rPr kumimoji="1" lang="en-US" altLang="ja-JP" sz="1200" dirty="0">
                          <a:solidFill>
                            <a:schemeClr val="tx1"/>
                          </a:solidFill>
                        </a:rPr>
                        <a:t> (Technical Design Report)</a:t>
                      </a:r>
                      <a:endParaRPr kumimoji="1" lang="ja-JP" altLang="en-US" sz="1200">
                        <a:solidFill>
                          <a:schemeClr val="tx1"/>
                        </a:solidFill>
                      </a:endParaRPr>
                    </a:p>
                  </a:txBody>
                  <a:tcPr>
                    <a:solidFill>
                      <a:schemeClr val="accent4">
                        <a:lumMod val="40000"/>
                        <a:lumOff val="60000"/>
                      </a:schemeClr>
                    </a:solidFill>
                  </a:tcPr>
                </a:tc>
                <a:tc rowSpan="2" hMerge="1">
                  <a:txBody>
                    <a:bodyPr/>
                    <a:lstStyle/>
                    <a:p>
                      <a:r>
                        <a:rPr kumimoji="1" lang="ja-JP" altLang="en-US" sz="900"/>
                        <a:t>要素技術開発</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t> Tech. Development (component)</a:t>
                      </a:r>
                      <a:endParaRPr kumimoji="1" lang="ja-JP" altLang="en-US"/>
                    </a:p>
                  </a:txBody>
                  <a:tcPr>
                    <a:solidFill>
                      <a:schemeClr val="accent4">
                        <a:lumMod val="40000"/>
                        <a:lumOff val="60000"/>
                      </a:schemeClr>
                    </a:solidFill>
                  </a:tcPr>
                </a:tc>
                <a:extLst>
                  <a:ext uri="{0D108BD9-81ED-4DB2-BD59-A6C34878D82A}">
                    <a16:rowId xmlns:a16="http://schemas.microsoft.com/office/drawing/2014/main" val="2141471195"/>
                  </a:ext>
                </a:extLst>
              </a:tr>
              <a:tr h="371708">
                <a:tc rowSpan="2">
                  <a:txBody>
                    <a:bodyPr/>
                    <a:lstStyle/>
                    <a:p>
                      <a:r>
                        <a:rPr kumimoji="1" lang="en-US" altLang="ja-JP" sz="1000" dirty="0">
                          <a:solidFill>
                            <a:schemeClr val="tx1"/>
                          </a:solidFill>
                        </a:rPr>
                        <a:t>Technology development</a:t>
                      </a:r>
                      <a:endParaRPr kumimoji="1" lang="ja-JP" altLang="en-US" sz="1000">
                        <a:solidFill>
                          <a:schemeClr val="tx1"/>
                        </a:solidFill>
                      </a:endParaRPr>
                    </a:p>
                  </a:txBody>
                  <a:tcPr anchor="ctr">
                    <a:solidFill>
                      <a:schemeClr val="accent5">
                        <a:lumMod val="40000"/>
                        <a:lumOff val="60000"/>
                      </a:schemeClr>
                    </a:solidFill>
                  </a:tcPr>
                </a:tc>
                <a:tc>
                  <a:txBody>
                    <a:bodyPr/>
                    <a:lstStyle/>
                    <a:p>
                      <a:pPr algn="ctr"/>
                      <a:r>
                        <a:rPr kumimoji="1" lang="en-US" altLang="ja-JP" sz="1400" b="1" dirty="0">
                          <a:solidFill>
                            <a:srgbClr val="002060"/>
                          </a:solidFill>
                        </a:rPr>
                        <a:t>4</a:t>
                      </a:r>
                      <a:endParaRPr kumimoji="1" lang="ja-JP" altLang="en-US"/>
                    </a:p>
                  </a:txBody>
                  <a:tcPr anchor="ctr">
                    <a:solidFill>
                      <a:schemeClr val="bg1"/>
                    </a:solidFill>
                  </a:tcPr>
                </a:tc>
                <a:tc>
                  <a:txBody>
                    <a:bodyPr/>
                    <a:lstStyle/>
                    <a:p>
                      <a:r>
                        <a:rPr kumimoji="1" lang="en-US" altLang="ja-JP" sz="1000" dirty="0"/>
                        <a:t>- Component and/or system </a:t>
                      </a:r>
                      <a:r>
                        <a:rPr kumimoji="1" lang="en-US" altLang="ja-JP" sz="1000" b="0" u="sng" dirty="0">
                          <a:solidFill>
                            <a:schemeClr val="tx1"/>
                          </a:solidFill>
                        </a:rPr>
                        <a:t>validation in Lab. </a:t>
                      </a:r>
                      <a:r>
                        <a:rPr kumimoji="1" lang="en-US" altLang="ja-JP" sz="1000" dirty="0"/>
                        <a:t>environment. </a:t>
                      </a:r>
                      <a:r>
                        <a:rPr kumimoji="1" lang="en-US" altLang="ja-JP" sz="1000" dirty="0">
                          <a:sym typeface="Wingdings" pitchFamily="2" charset="2"/>
                        </a:rPr>
                        <a:t>        </a:t>
                      </a:r>
                      <a:endParaRPr kumimoji="1" lang="ja-JP" altLang="en-US"/>
                    </a:p>
                  </a:txBody>
                  <a:tcPr/>
                </a:tc>
                <a:tc>
                  <a:txBody>
                    <a:bodyPr/>
                    <a:lstStyle/>
                    <a:p>
                      <a:r>
                        <a:rPr kumimoji="1" lang="en-US" altLang="ja-JP" sz="1000" dirty="0"/>
                        <a:t>Technology </a:t>
                      </a:r>
                      <a:r>
                        <a:rPr kumimoji="1" lang="en-US" altLang="ja-JP" sz="1000" b="1" dirty="0">
                          <a:solidFill>
                            <a:schemeClr val="tx1"/>
                          </a:solidFill>
                        </a:rPr>
                        <a:t>validation in Lab</a:t>
                      </a:r>
                      <a:r>
                        <a:rPr kumimoji="1" lang="en-US" altLang="ja-JP" sz="1000" dirty="0">
                          <a:solidFill>
                            <a:schemeClr val="tx1"/>
                          </a:solidFill>
                        </a:rPr>
                        <a:t>. </a:t>
                      </a:r>
                      <a:endParaRPr kumimoji="1" lang="ja-JP" altLang="en-US"/>
                    </a:p>
                  </a:txBody>
                  <a:tcPr/>
                </a:tc>
                <a:tc vMerge="1">
                  <a:txBody>
                    <a:bodyPr/>
                    <a:lstStyle/>
                    <a:p>
                      <a:endParaRPr kumimoji="1" lang="ja-JP" altLang="en-US"/>
                    </a:p>
                  </a:txBody>
                  <a:tcPr/>
                </a:tc>
                <a:tc gridSpan="2" vMerge="1">
                  <a:txBody>
                    <a:bodyPr/>
                    <a:lstStyle/>
                    <a:p>
                      <a:r>
                        <a:rPr kumimoji="1" lang="ja-JP" altLang="en-US" sz="900"/>
                        <a:t>要素・モデルワーク</a:t>
                      </a:r>
                      <a:r>
                        <a:rPr kumimoji="1" lang="en-US" altLang="ja-JP" sz="900" dirty="0"/>
                        <a:t>: Comp.  model-work</a:t>
                      </a:r>
                    </a:p>
                    <a:p>
                      <a:r>
                        <a:rPr kumimoji="1" lang="en-US" altLang="ja-JP" sz="900" dirty="0">
                          <a:sym typeface="Wingdings" pitchFamily="2" charset="2"/>
                        </a:rPr>
                        <a:t> </a:t>
                      </a:r>
                      <a:r>
                        <a:rPr kumimoji="1" lang="ja-JP" altLang="en-US" sz="900">
                          <a:sym typeface="Wingdings" pitchFamily="2" charset="2"/>
                        </a:rPr>
                        <a:t>技術・コストレビュー：　</a:t>
                      </a:r>
                      <a:r>
                        <a:rPr kumimoji="1" lang="en-US" altLang="ja-JP" sz="900" dirty="0">
                          <a:sym typeface="Wingdings" pitchFamily="2" charset="2"/>
                        </a:rPr>
                        <a:t>T-C Review </a:t>
                      </a:r>
                      <a:endParaRPr kumimoji="1" lang="ja-JP" altLang="en-US" sz="900"/>
                    </a:p>
                  </a:txBody>
                  <a:tcPr>
                    <a:solidFill>
                      <a:schemeClr val="accent4">
                        <a:lumMod val="40000"/>
                        <a:lumOff val="60000"/>
                      </a:schemeClr>
                    </a:solidFill>
                  </a:tcPr>
                </a:tc>
                <a:tc hMerge="1" vMerge="1">
                  <a:txBody>
                    <a:bodyPr/>
                    <a:lstStyle/>
                    <a:p>
                      <a:r>
                        <a:rPr kumimoji="1" lang="ja-JP" altLang="en-US" sz="900"/>
                        <a:t>要素モデルワーク</a:t>
                      </a:r>
                    </a:p>
                  </a:txBody>
                  <a:tcPr>
                    <a:solidFill>
                      <a:schemeClr val="accent4">
                        <a:lumMod val="40000"/>
                        <a:lumOff val="60000"/>
                      </a:schemeClr>
                    </a:solidFill>
                  </a:tcPr>
                </a:tc>
                <a:extLst>
                  <a:ext uri="{0D108BD9-81ED-4DB2-BD59-A6C34878D82A}">
                    <a16:rowId xmlns:a16="http://schemas.microsoft.com/office/drawing/2014/main" val="1154600757"/>
                  </a:ext>
                </a:extLst>
              </a:tr>
              <a:tr h="580606">
                <a:tc vMerge="1">
                  <a:txBody>
                    <a:bodyPr/>
                    <a:lstStyle/>
                    <a:p>
                      <a:endParaRPr kumimoji="1" lang="ja-JP" altLang="en-US" sz="1200"/>
                    </a:p>
                  </a:txBody>
                  <a:tcPr>
                    <a:solidFill>
                      <a:schemeClr val="accent5">
                        <a:lumMod val="60000"/>
                        <a:lumOff val="40000"/>
                      </a:schemeClr>
                    </a:solidFill>
                  </a:tcPr>
                </a:tc>
                <a:tc>
                  <a:txBody>
                    <a:bodyPr/>
                    <a:lstStyle/>
                    <a:p>
                      <a:pPr algn="ctr"/>
                      <a:r>
                        <a:rPr kumimoji="1" lang="en-US" altLang="ja-JP" sz="1400" b="1" dirty="0">
                          <a:solidFill>
                            <a:srgbClr val="002060"/>
                          </a:solidFill>
                        </a:rPr>
                        <a:t>5</a:t>
                      </a:r>
                    </a:p>
                  </a:txBody>
                  <a:tcPr anchor="ctr">
                    <a:solidFill>
                      <a:schemeClr val="bg1"/>
                    </a:solidFill>
                  </a:tcPr>
                </a:tc>
                <a:tc>
                  <a:txBody>
                    <a:bodyPr/>
                    <a:lstStyle/>
                    <a:p>
                      <a:r>
                        <a:rPr kumimoji="1" lang="en-US" altLang="ja-JP" sz="1000" dirty="0"/>
                        <a:t>-  Lab-scale, similar system </a:t>
                      </a:r>
                      <a:r>
                        <a:rPr kumimoji="1" lang="en-US" altLang="ja-JP" sz="1000" b="0" u="sng" dirty="0">
                          <a:solidFill>
                            <a:schemeClr val="tx1"/>
                          </a:solidFill>
                        </a:rPr>
                        <a:t>validation </a:t>
                      </a:r>
                      <a:r>
                        <a:rPr kumimoji="1" lang="en-US" altLang="ja-JP" sz="1000" dirty="0"/>
                        <a:t>in relevant env., (industry ,,)</a:t>
                      </a:r>
                      <a:endParaRPr kumimoji="1" lang="ja-JP" altLang="en-US" sz="1000">
                        <a:solidFill>
                          <a:schemeClr val="accent4">
                            <a:lumMod val="75000"/>
                          </a:schemeClr>
                        </a:solidFill>
                      </a:endParaRPr>
                    </a:p>
                  </a:txBody>
                  <a:tcPr/>
                </a:tc>
                <a:tc>
                  <a:txBody>
                    <a:bodyPr/>
                    <a:lstStyle/>
                    <a:p>
                      <a:r>
                        <a:rPr kumimoji="1" lang="en-US" altLang="ja-JP" sz="1000" dirty="0"/>
                        <a:t>Technology</a:t>
                      </a:r>
                      <a:r>
                        <a:rPr kumimoji="1" lang="en-US" altLang="ja-JP" sz="1000" b="1" dirty="0">
                          <a:solidFill>
                            <a:schemeClr val="tx1"/>
                          </a:solidFill>
                        </a:rPr>
                        <a:t> validated </a:t>
                      </a:r>
                      <a:r>
                        <a:rPr kumimoji="1" lang="en-US" altLang="ja-JP" sz="1000" dirty="0"/>
                        <a:t>in relevant environment (</a:t>
                      </a:r>
                      <a:r>
                        <a:rPr kumimoji="1" lang="en-US" altLang="ja-JP" sz="1000" b="1" dirty="0">
                          <a:solidFill>
                            <a:schemeClr val="tx1"/>
                          </a:solidFill>
                        </a:rPr>
                        <a:t>industrially</a:t>
                      </a:r>
                      <a:r>
                        <a:rPr kumimoji="1" lang="en-US" altLang="ja-JP" sz="1000" dirty="0"/>
                        <a:t> relevant,,,)</a:t>
                      </a:r>
                      <a:endParaRPr kumimoji="1" lang="ja-JP" altLang="en-US" sz="1000"/>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dirty="0"/>
                        <a:t>LCC</a:t>
                      </a:r>
                      <a:r>
                        <a:rPr lang="ja-JP" altLang="en-US" sz="1000"/>
                        <a:t>ー</a:t>
                      </a:r>
                      <a:r>
                        <a:rPr lang="en-US" altLang="ja-JP" sz="1000" dirty="0"/>
                        <a:t>IDT</a:t>
                      </a:r>
                    </a:p>
                  </a:txBody>
                  <a:tcPr vert="vert" anchor="ctr">
                    <a:solidFill>
                      <a:schemeClr val="accent6">
                        <a:lumMod val="20000"/>
                        <a:lumOff val="80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a:t>要素技術実証</a:t>
                      </a:r>
                      <a:endParaRPr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dirty="0">
                          <a:solidFill>
                            <a:schemeClr val="tx1"/>
                          </a:solidFill>
                          <a:sym typeface="Wingdings" pitchFamily="2" charset="2"/>
                        </a:rPr>
                        <a:t>Component technology validation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dirty="0">
                          <a:solidFill>
                            <a:schemeClr val="tx1"/>
                          </a:solidFill>
                          <a:sym typeface="Wingdings" pitchFamily="2" charset="2"/>
                        </a:rPr>
                        <a:t>Comp. Prototype</a:t>
                      </a:r>
                      <a:endParaRPr kumimoji="1" lang="en-US" altLang="ja-JP" sz="900" dirty="0"/>
                    </a:p>
                  </a:txBody>
                  <a:tcPr>
                    <a:solidFill>
                      <a:schemeClr val="accent6">
                        <a:lumMod val="20000"/>
                        <a:lumOff val="80000"/>
                      </a:schemeClr>
                    </a:solidFill>
                  </a:tcPr>
                </a:tc>
                <a:tc hMerge="1">
                  <a:txBody>
                    <a:bodyPr/>
                    <a:lstStyle/>
                    <a:p>
                      <a:r>
                        <a:rPr kumimoji="1" lang="ja-JP" altLang="en-US" sz="900"/>
                        <a:t>要素・プロトタイプ</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b="0" dirty="0">
                        <a:solidFill>
                          <a:schemeClr val="tx1"/>
                        </a:solidFill>
                        <a:sym typeface="Wingdings"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dirty="0">
                          <a:solidFill>
                            <a:schemeClr val="tx1"/>
                          </a:solidFill>
                          <a:sym typeface="Wingdings" pitchFamily="2" charset="2"/>
                        </a:rPr>
                        <a:t>Comp. Prototype</a:t>
                      </a:r>
                      <a:endParaRPr kumimoji="1" lang="en-US" altLang="ja-JP" sz="900" dirty="0"/>
                    </a:p>
                  </a:txBody>
                  <a:tcPr>
                    <a:solidFill>
                      <a:schemeClr val="accent6">
                        <a:lumMod val="20000"/>
                        <a:lumOff val="80000"/>
                      </a:schemeClr>
                    </a:solidFill>
                  </a:tcPr>
                </a:tc>
                <a:extLst>
                  <a:ext uri="{0D108BD9-81ED-4DB2-BD59-A6C34878D82A}">
                    <a16:rowId xmlns:a16="http://schemas.microsoft.com/office/drawing/2014/main" val="909632746"/>
                  </a:ext>
                </a:extLst>
              </a:tr>
              <a:tr h="379142">
                <a:tc rowSpan="2">
                  <a:txBody>
                    <a:bodyPr/>
                    <a:lstStyle/>
                    <a:p>
                      <a:r>
                        <a:rPr kumimoji="1" lang="en-US" altLang="ja-JP" sz="1000" dirty="0">
                          <a:solidFill>
                            <a:schemeClr val="tx1"/>
                          </a:solidFill>
                        </a:rPr>
                        <a:t>Technology demonstration</a:t>
                      </a:r>
                      <a:endParaRPr kumimoji="1" lang="ja-JP" altLang="en-US" sz="1000">
                        <a:solidFill>
                          <a:schemeClr val="tx1"/>
                        </a:solidFill>
                      </a:endParaRPr>
                    </a:p>
                  </a:txBody>
                  <a:tcPr anchor="ctr">
                    <a:solidFill>
                      <a:schemeClr val="accent5">
                        <a:lumMod val="40000"/>
                        <a:lumOff val="60000"/>
                      </a:schemeClr>
                    </a:solidFill>
                  </a:tcPr>
                </a:tc>
                <a:tc rowSpan="2">
                  <a:txBody>
                    <a:bodyPr/>
                    <a:lstStyle/>
                    <a:p>
                      <a:pPr algn="ctr"/>
                      <a:r>
                        <a:rPr kumimoji="1" lang="en-US" altLang="ja-JP" sz="1400" b="1" dirty="0">
                          <a:solidFill>
                            <a:srgbClr val="002060"/>
                          </a:solidFill>
                        </a:rPr>
                        <a:t>6</a:t>
                      </a:r>
                    </a:p>
                  </a:txBody>
                  <a:tcPr anchor="ctr">
                    <a:solidFill>
                      <a:schemeClr val="bg1"/>
                    </a:solidFill>
                  </a:tcPr>
                </a:tc>
                <a:tc rowSpan="2">
                  <a:txBody>
                    <a:bodyPr/>
                    <a:lstStyle/>
                    <a:p>
                      <a:r>
                        <a:rPr kumimoji="1" lang="en-US" altLang="ja-JP" sz="1000" b="0" u="sng" dirty="0">
                          <a:solidFill>
                            <a:schemeClr val="tx1"/>
                          </a:solidFill>
                        </a:rPr>
                        <a:t>-  Engineering pilot-scale, </a:t>
                      </a:r>
                      <a:r>
                        <a:rPr kumimoji="1" lang="en-US" altLang="ja-JP" sz="1000" b="0" dirty="0"/>
                        <a:t>similar (prototypical) system validation  in rel.  env.(</a:t>
                      </a:r>
                      <a:r>
                        <a:rPr kumimoji="1" lang="en-US" altLang="ja-JP" sz="1000" b="0" u="sng" dirty="0"/>
                        <a:t>industry </a:t>
                      </a:r>
                      <a:r>
                        <a:rPr kumimoji="1" lang="en-US" altLang="ja-JP" sz="1000" b="0" dirty="0"/>
                        <a:t>,,,)</a:t>
                      </a:r>
                      <a:endParaRPr kumimoji="1" lang="ja-JP" altLang="en-US" sz="1000">
                        <a:solidFill>
                          <a:schemeClr val="accent4">
                            <a:lumMod val="75000"/>
                          </a:schemeClr>
                        </a:solidFill>
                      </a:endParaRPr>
                    </a:p>
                  </a:txBody>
                  <a:tcPr/>
                </a:tc>
                <a:tc rowSpan="2">
                  <a:txBody>
                    <a:bodyPr/>
                    <a:lstStyle/>
                    <a:p>
                      <a:r>
                        <a:rPr kumimoji="1" lang="en-US" altLang="ja-JP" sz="1000" dirty="0"/>
                        <a:t>Technology</a:t>
                      </a:r>
                      <a:r>
                        <a:rPr kumimoji="1" lang="en-US" altLang="ja-JP" sz="1000" dirty="0">
                          <a:solidFill>
                            <a:schemeClr val="tx1"/>
                          </a:solidFill>
                        </a:rPr>
                        <a:t> </a:t>
                      </a:r>
                      <a:r>
                        <a:rPr kumimoji="1" lang="en-US" altLang="ja-JP" sz="1000" b="1" dirty="0">
                          <a:solidFill>
                            <a:schemeClr val="tx1"/>
                          </a:solidFill>
                        </a:rPr>
                        <a:t>demonstrated</a:t>
                      </a:r>
                      <a:r>
                        <a:rPr kumimoji="1" lang="en-US" altLang="ja-JP" sz="1000" dirty="0">
                          <a:solidFill>
                            <a:schemeClr val="tx1"/>
                          </a:solidFill>
                        </a:rPr>
                        <a:t> </a:t>
                      </a:r>
                      <a:r>
                        <a:rPr kumimoji="1" lang="en-US" altLang="ja-JP" sz="1000" dirty="0"/>
                        <a:t>in relevant environment </a:t>
                      </a:r>
                      <a:r>
                        <a:rPr kumimoji="1" lang="en-US" altLang="ja-JP" sz="1000" dirty="0">
                          <a:solidFill>
                            <a:schemeClr val="tx1"/>
                          </a:solidFill>
                        </a:rPr>
                        <a:t>(</a:t>
                      </a:r>
                      <a:r>
                        <a:rPr kumimoji="1" lang="en-US" altLang="ja-JP" sz="1000" b="1" dirty="0">
                          <a:solidFill>
                            <a:schemeClr val="tx1"/>
                          </a:solidFill>
                        </a:rPr>
                        <a:t>industrially</a:t>
                      </a:r>
                      <a:r>
                        <a:rPr kumimoji="1" lang="en-US" altLang="ja-JP" sz="1000" dirty="0">
                          <a:solidFill>
                            <a:schemeClr val="tx1"/>
                          </a:solidFill>
                        </a:rPr>
                        <a:t> </a:t>
                      </a:r>
                      <a:r>
                        <a:rPr kumimoji="1" lang="en-US" altLang="ja-JP" sz="1000" dirty="0"/>
                        <a:t>relevant ,,,)</a:t>
                      </a:r>
                      <a:endParaRPr kumimoji="1" lang="ja-JP" altLang="en-US" sz="1000"/>
                    </a:p>
                  </a:txBody>
                  <a:tcPr/>
                </a:tc>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a:t>加速器での実証</a:t>
                      </a:r>
                      <a:r>
                        <a:rPr lang="en-US" altLang="ja-JP" sz="9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ym typeface="Wingdings" pitchFamily="2" charset="2"/>
                        </a:rPr>
                        <a:t> </a:t>
                      </a:r>
                      <a:r>
                        <a:rPr lang="en-US" altLang="ja-JP" sz="900" dirty="0"/>
                        <a:t> </a:t>
                      </a:r>
                      <a:r>
                        <a:rPr lang="en-US" altLang="ja-JP" sz="1000" b="1" dirty="0">
                          <a:solidFill>
                            <a:srgbClr val="00B050"/>
                          </a:solidFill>
                          <a:sym typeface="Wingdings" pitchFamily="2" charset="2"/>
                        </a:rPr>
                        <a:t>Eu-XFEL </a:t>
                      </a:r>
                      <a:endParaRPr lang="en-US" altLang="ja-JP" sz="900" b="1" dirty="0">
                        <a:solidFill>
                          <a:srgbClr val="00B050"/>
                        </a:solidFill>
                      </a:endParaRPr>
                    </a:p>
                  </a:txBody>
                  <a:tcPr>
                    <a:solidFill>
                      <a:schemeClr val="accent6">
                        <a:lumMod val="20000"/>
                        <a:lumOff val="80000"/>
                      </a:schemeClr>
                    </a:solidFill>
                  </a:tcPr>
                </a:tc>
                <a:tc>
                  <a:txBody>
                    <a:bodyPr/>
                    <a:lstStyle/>
                    <a:p>
                      <a:r>
                        <a:rPr kumimoji="1" lang="ja-JP" altLang="en-US" sz="900"/>
                        <a:t>加速器での実証</a:t>
                      </a:r>
                      <a:endParaRPr kumimoji="1" lang="en-US" altLang="ja-JP" sz="900" dirty="0"/>
                    </a:p>
                    <a:p>
                      <a:r>
                        <a:rPr kumimoji="1" lang="en-US" altLang="ja-JP" sz="900" dirty="0">
                          <a:sym typeface="Wingdings" pitchFamily="2" charset="2"/>
                        </a:rPr>
                        <a:t> </a:t>
                      </a:r>
                      <a:r>
                        <a:rPr kumimoji="1" lang="en-US" altLang="ja-JP" sz="1000" b="1" dirty="0">
                          <a:solidFill>
                            <a:srgbClr val="00B050"/>
                          </a:solidFill>
                          <a:sym typeface="Wingdings" pitchFamily="2" charset="2"/>
                        </a:rPr>
                        <a:t>KEK-ATF &amp; Others</a:t>
                      </a:r>
                      <a:endParaRPr kumimoji="1" lang="en-US" altLang="ja-JP" sz="900" b="1" dirty="0">
                        <a:solidFill>
                          <a:srgbClr val="00B050"/>
                        </a:solidFill>
                      </a:endParaRPr>
                    </a:p>
                  </a:txBody>
                  <a:tcPr>
                    <a:solidFill>
                      <a:schemeClr val="accent6">
                        <a:lumMod val="20000"/>
                        <a:lumOff val="80000"/>
                      </a:schemeClr>
                    </a:solidFill>
                  </a:tcPr>
                </a:tc>
                <a:extLst>
                  <a:ext uri="{0D108BD9-81ED-4DB2-BD59-A6C34878D82A}">
                    <a16:rowId xmlns:a16="http://schemas.microsoft.com/office/drawing/2014/main" val="968283201"/>
                  </a:ext>
                </a:extLst>
              </a:tr>
              <a:tr h="35052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indent="0" algn="ctr">
                        <a:buNone/>
                      </a:pPr>
                      <a:r>
                        <a:rPr kumimoji="1" lang="en-US" altLang="ja-JP" sz="1000" dirty="0">
                          <a:solidFill>
                            <a:srgbClr val="0070C0"/>
                          </a:solidFill>
                        </a:rPr>
                        <a:t>Pre-Lab</a:t>
                      </a:r>
                      <a:endParaRPr lang="en-US" altLang="ja-JP" sz="1000" dirty="0"/>
                    </a:p>
                  </a:txBody>
                  <a:tcPr vert="vert" anchor="ctr">
                    <a:solidFill>
                      <a:schemeClr val="accent5">
                        <a:lumMod val="40000"/>
                        <a:lumOff val="60000"/>
                      </a:schemeClr>
                    </a:solidFill>
                  </a:tcPr>
                </a:tc>
                <a:tc>
                  <a:txBody>
                    <a:bodyPr/>
                    <a:lstStyle/>
                    <a:p>
                      <a:pPr marL="0" indent="0">
                        <a:buNone/>
                      </a:pPr>
                      <a:r>
                        <a:rPr lang="ja-JP" altLang="en-US" sz="900" b="1">
                          <a:solidFill>
                            <a:srgbClr val="0070C0"/>
                          </a:solidFill>
                        </a:rPr>
                        <a:t>国際分担・量産技術、　国際移送・性能実証</a:t>
                      </a:r>
                      <a:endParaRPr lang="en-US" altLang="ja-JP" sz="900" b="1" dirty="0">
                        <a:solidFill>
                          <a:srgbClr val="0070C0"/>
                        </a:solidFill>
                      </a:endParaRPr>
                    </a:p>
                    <a:p>
                      <a:pPr marL="0" indent="0">
                        <a:buNone/>
                      </a:pPr>
                      <a:r>
                        <a:rPr lang="en-US" altLang="ja-JP" sz="900" dirty="0">
                          <a:solidFill>
                            <a:srgbClr val="0070C0"/>
                          </a:solidFill>
                        </a:rPr>
                        <a:t>Prod. Readiness, Trans.</a:t>
                      </a:r>
                    </a:p>
                  </a:txBody>
                  <a:tcPr>
                    <a:solidFill>
                      <a:schemeClr val="accent5">
                        <a:lumMod val="40000"/>
                        <a:lumOff val="60000"/>
                      </a:schemeClr>
                    </a:solidFill>
                  </a:tcPr>
                </a:tc>
                <a:tc>
                  <a:txBody>
                    <a:bodyPr/>
                    <a:lstStyle/>
                    <a:p>
                      <a:r>
                        <a:rPr kumimoji="1" lang="ja-JP" altLang="en-US" sz="900" b="1">
                          <a:solidFill>
                            <a:srgbClr val="0070C0"/>
                          </a:solidFill>
                        </a:rPr>
                        <a:t>課題技術実証</a:t>
                      </a:r>
                      <a:endParaRPr kumimoji="1" lang="en-US" altLang="ja-JP" sz="900" b="1" dirty="0">
                        <a:solidFill>
                          <a:srgbClr val="0070C0"/>
                        </a:solidFill>
                      </a:endParaRPr>
                    </a:p>
                    <a:p>
                      <a:r>
                        <a:rPr kumimoji="1" lang="en-US" altLang="ja-JP" sz="900" dirty="0">
                          <a:solidFill>
                            <a:srgbClr val="0070C0"/>
                          </a:solidFill>
                        </a:rPr>
                        <a:t>Tech. Readiness</a:t>
                      </a:r>
                      <a:endParaRPr kumimoji="1" lang="ja-JP" altLang="en-US">
                        <a:solidFill>
                          <a:srgbClr val="0070C0"/>
                        </a:solidFill>
                      </a:endParaRPr>
                    </a:p>
                  </a:txBody>
                  <a:tcPr>
                    <a:solidFill>
                      <a:schemeClr val="accent5">
                        <a:lumMod val="40000"/>
                        <a:lumOff val="60000"/>
                      </a:schemeClr>
                    </a:solidFill>
                  </a:tcPr>
                </a:tc>
                <a:extLst>
                  <a:ext uri="{0D108BD9-81ED-4DB2-BD59-A6C34878D82A}">
                    <a16:rowId xmlns:a16="http://schemas.microsoft.com/office/drawing/2014/main" val="3793292266"/>
                  </a:ext>
                </a:extLst>
              </a:tr>
              <a:tr h="441598">
                <a:tc rowSpan="2">
                  <a:txBody>
                    <a:bodyPr/>
                    <a:lstStyle/>
                    <a:p>
                      <a:r>
                        <a:rPr kumimoji="1" lang="en-US" altLang="ja-JP" sz="1000" dirty="0">
                          <a:solidFill>
                            <a:schemeClr val="tx1"/>
                          </a:solidFill>
                        </a:rPr>
                        <a:t>System commissioning</a:t>
                      </a:r>
                      <a:endParaRPr kumimoji="1" lang="ja-JP" altLang="en-US" sz="1000">
                        <a:solidFill>
                          <a:schemeClr val="tx1"/>
                        </a:solidFill>
                      </a:endParaRPr>
                    </a:p>
                  </a:txBody>
                  <a:tcPr anchor="ctr">
                    <a:solidFill>
                      <a:schemeClr val="accent5">
                        <a:lumMod val="40000"/>
                        <a:lumOff val="60000"/>
                      </a:schemeClr>
                    </a:solidFill>
                  </a:tcPr>
                </a:tc>
                <a:tc>
                  <a:txBody>
                    <a:bodyPr/>
                    <a:lstStyle/>
                    <a:p>
                      <a:pPr algn="ctr"/>
                      <a:r>
                        <a:rPr kumimoji="1" lang="en-US" altLang="ja-JP" sz="1400" b="1" dirty="0">
                          <a:solidFill>
                            <a:srgbClr val="002060"/>
                          </a:solidFill>
                        </a:rPr>
                        <a:t>7</a:t>
                      </a:r>
                      <a:endParaRPr kumimoji="1" lang="ja-JP" altLang="en-US" sz="1400" b="1">
                        <a:solidFill>
                          <a:srgbClr val="002060"/>
                        </a:solidFill>
                      </a:endParaRPr>
                    </a:p>
                  </a:txBody>
                  <a:tcPr anchor="ctr">
                    <a:solidFill>
                      <a:schemeClr val="bg1"/>
                    </a:solidFill>
                  </a:tcPr>
                </a:tc>
                <a:tc>
                  <a:txBody>
                    <a:bodyPr/>
                    <a:lstStyle/>
                    <a:p>
                      <a:r>
                        <a:rPr kumimoji="1" lang="en-US" altLang="ja-JP" sz="1000" b="0" u="sng" dirty="0">
                          <a:solidFill>
                            <a:schemeClr val="tx1"/>
                          </a:solidFill>
                        </a:rPr>
                        <a:t>- Full-scale</a:t>
                      </a:r>
                      <a:r>
                        <a:rPr kumimoji="1" lang="en-US" altLang="ja-JP" sz="1000" dirty="0"/>
                        <a:t>, similar (prototypical) system </a:t>
                      </a:r>
                      <a:r>
                        <a:rPr kumimoji="1" lang="en-US" altLang="ja-JP" sz="1000" b="0" u="sng" dirty="0">
                          <a:solidFill>
                            <a:schemeClr val="tx1"/>
                          </a:solidFill>
                        </a:rPr>
                        <a:t>demonstrated</a:t>
                      </a:r>
                      <a:r>
                        <a:rPr kumimoji="1" lang="en-US" altLang="ja-JP" sz="1000" dirty="0"/>
                        <a:t> in a relevant environment </a:t>
                      </a:r>
                      <a:endParaRPr kumimoji="1" lang="ja-JP" altLang="en-US" sz="1000"/>
                    </a:p>
                  </a:txBody>
                  <a:tcPr/>
                </a:tc>
                <a:tc>
                  <a:txBody>
                    <a:bodyPr/>
                    <a:lstStyle/>
                    <a:p>
                      <a:r>
                        <a:rPr kumimoji="1" lang="en-US" altLang="ja-JP" sz="1000" b="1" dirty="0">
                          <a:solidFill>
                            <a:schemeClr val="tx1"/>
                          </a:solidFill>
                        </a:rPr>
                        <a:t>System prototype </a:t>
                      </a:r>
                      <a:r>
                        <a:rPr kumimoji="1" lang="en-US" altLang="ja-JP" sz="1000" b="0" dirty="0">
                          <a:solidFill>
                            <a:schemeClr val="tx1"/>
                          </a:solidFill>
                        </a:rPr>
                        <a:t>demonstration</a:t>
                      </a:r>
                      <a:r>
                        <a:rPr kumimoji="1" lang="en-US" altLang="ja-JP" sz="1000" b="1" dirty="0">
                          <a:solidFill>
                            <a:srgbClr val="0070C0"/>
                          </a:solidFill>
                        </a:rPr>
                        <a:t> </a:t>
                      </a:r>
                      <a:r>
                        <a:rPr kumimoji="1" lang="en-US" altLang="ja-JP" sz="1000" dirty="0"/>
                        <a:t>in operational environment </a:t>
                      </a:r>
                      <a:endParaRPr kumimoji="1" lang="ja-JP" altLang="en-US" sz="1000"/>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dirty="0">
                          <a:solidFill>
                            <a:srgbClr val="0070C0"/>
                          </a:solidFill>
                        </a:rPr>
                        <a:t>Construction</a:t>
                      </a:r>
                    </a:p>
                  </a:txBody>
                  <a:tcPr vert="vert" anchor="ctr">
                    <a:solidFill>
                      <a:schemeClr val="bg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a:solidFill>
                            <a:srgbClr val="0070C0"/>
                          </a:solidFill>
                        </a:rPr>
                        <a:t>工業化プレシリーズ</a:t>
                      </a:r>
                      <a:endParaRPr lang="en-US" altLang="ja-JP" sz="900" dirty="0">
                        <a:solidFill>
                          <a:srgbClr val="0070C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srgbClr val="0070C0"/>
                          </a:solidFill>
                        </a:rPr>
                        <a:t>Industrial  Pre-series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a:solidFill>
                            <a:srgbClr val="0070C0"/>
                          </a:solidFill>
                        </a:rPr>
                        <a:t>量産</a:t>
                      </a:r>
                      <a:endParaRPr lang="en-US" altLang="ja-JP" sz="900" dirty="0">
                        <a:solidFill>
                          <a:srgbClr val="0070C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srgbClr val="0070C0"/>
                          </a:solidFill>
                        </a:rPr>
                        <a:t>Mass production</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a:solidFill>
                            <a:srgbClr val="0070C0"/>
                          </a:solidFill>
                        </a:rPr>
                        <a:t>組み込み</a:t>
                      </a:r>
                      <a:endParaRPr lang="en-US" altLang="ja-JP" sz="900" dirty="0">
                        <a:solidFill>
                          <a:srgbClr val="0070C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srgbClr val="0070C0"/>
                          </a:solidFill>
                        </a:rPr>
                        <a:t>Installation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a:solidFill>
                            <a:srgbClr val="0070C0"/>
                          </a:solidFill>
                        </a:rPr>
                        <a:t>コミッショニング</a:t>
                      </a:r>
                      <a:endParaRPr lang="en-US" altLang="ja-JP" sz="900" dirty="0">
                        <a:solidFill>
                          <a:srgbClr val="0070C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srgbClr val="0070C0"/>
                          </a:solidFill>
                        </a:rPr>
                        <a:t>Commissioning </a:t>
                      </a:r>
                    </a:p>
                  </a:txBody>
                  <a:tcPr>
                    <a:solidFill>
                      <a:schemeClr val="bg1"/>
                    </a:solidFill>
                  </a:tcPr>
                </a:tc>
                <a:tc rowSpan="2">
                  <a:txBody>
                    <a:bodyPr/>
                    <a:lstStyle/>
                    <a:p>
                      <a:r>
                        <a:rPr kumimoji="1" lang="ja-JP" altLang="en-US" sz="900">
                          <a:solidFill>
                            <a:srgbClr val="0070C0"/>
                          </a:solidFill>
                        </a:rPr>
                        <a:t>システムプロト実証、</a:t>
                      </a:r>
                      <a:endParaRPr kumimoji="1" lang="en-US" altLang="ja-JP" sz="900" dirty="0">
                        <a:solidFill>
                          <a:srgbClr val="0070C0"/>
                        </a:solidFill>
                      </a:endParaRPr>
                    </a:p>
                    <a:p>
                      <a:r>
                        <a:rPr kumimoji="1" lang="en-US" altLang="ja-JP" sz="900" dirty="0">
                          <a:solidFill>
                            <a:srgbClr val="0070C0"/>
                          </a:solidFill>
                        </a:rPr>
                        <a:t>System </a:t>
                      </a:r>
                      <a:r>
                        <a:rPr kumimoji="1" lang="en-US" altLang="ja-JP" sz="900" dirty="0" err="1">
                          <a:solidFill>
                            <a:srgbClr val="0070C0"/>
                          </a:solidFill>
                        </a:rPr>
                        <a:t>Prototoype</a:t>
                      </a:r>
                      <a:endParaRPr kumimoji="1" lang="en-US" altLang="ja-JP" sz="900" dirty="0">
                        <a:solidFill>
                          <a:srgbClr val="0070C0"/>
                        </a:solidFill>
                      </a:endParaRPr>
                    </a:p>
                    <a:p>
                      <a:r>
                        <a:rPr kumimoji="1" lang="ja-JP" altLang="en-US" sz="900">
                          <a:solidFill>
                            <a:srgbClr val="0070C0"/>
                          </a:solidFill>
                        </a:rPr>
                        <a:t>建設</a:t>
                      </a:r>
                      <a:endParaRPr kumimoji="1" lang="en-US" altLang="ja-JP" sz="900" dirty="0">
                        <a:solidFill>
                          <a:srgbClr val="0070C0"/>
                        </a:solidFill>
                      </a:endParaRPr>
                    </a:p>
                    <a:p>
                      <a:r>
                        <a:rPr kumimoji="1" lang="en-US" altLang="ja-JP" sz="900" dirty="0">
                          <a:solidFill>
                            <a:srgbClr val="0070C0"/>
                          </a:solidFill>
                        </a:rPr>
                        <a:t>Construction </a:t>
                      </a:r>
                    </a:p>
                    <a:p>
                      <a:r>
                        <a:rPr kumimoji="1" lang="ja-JP" altLang="en-US" sz="900">
                          <a:solidFill>
                            <a:srgbClr val="0070C0"/>
                          </a:solidFill>
                        </a:rPr>
                        <a:t>組み込み</a:t>
                      </a:r>
                      <a:endParaRPr kumimoji="1" lang="en-US" altLang="ja-JP" sz="900" dirty="0">
                        <a:solidFill>
                          <a:srgbClr val="0070C0"/>
                        </a:solidFill>
                      </a:endParaRPr>
                    </a:p>
                    <a:p>
                      <a:r>
                        <a:rPr kumimoji="1" lang="en-US" altLang="ja-JP" sz="900" dirty="0">
                          <a:solidFill>
                            <a:srgbClr val="0070C0"/>
                          </a:solidFill>
                        </a:rPr>
                        <a:t>Installation</a:t>
                      </a:r>
                    </a:p>
                    <a:p>
                      <a:r>
                        <a:rPr kumimoji="1" lang="ja-JP" altLang="en-US" sz="900">
                          <a:solidFill>
                            <a:srgbClr val="0070C0"/>
                          </a:solidFill>
                        </a:rPr>
                        <a:t>コミッショニング</a:t>
                      </a:r>
                      <a:endParaRPr kumimoji="1" lang="en-US" altLang="ja-JP" sz="900" dirty="0">
                        <a:solidFill>
                          <a:srgbClr val="0070C0"/>
                        </a:solidFill>
                      </a:endParaRPr>
                    </a:p>
                    <a:p>
                      <a:r>
                        <a:rPr kumimoji="1" lang="en-US" altLang="ja-JP" sz="900" dirty="0">
                          <a:solidFill>
                            <a:srgbClr val="0070C0"/>
                          </a:solidFill>
                        </a:rPr>
                        <a:t>Commissioning </a:t>
                      </a:r>
                      <a:endParaRPr kumimoji="1" lang="ja-JP" altLang="en-US" sz="900">
                        <a:solidFill>
                          <a:srgbClr val="0070C0"/>
                        </a:solidFill>
                      </a:endParaRPr>
                    </a:p>
                  </a:txBody>
                  <a:tcPr/>
                </a:tc>
                <a:extLst>
                  <a:ext uri="{0D108BD9-81ED-4DB2-BD59-A6C34878D82A}">
                    <a16:rowId xmlns:a16="http://schemas.microsoft.com/office/drawing/2014/main" val="1266098933"/>
                  </a:ext>
                </a:extLst>
              </a:tr>
              <a:tr h="489884">
                <a:tc vMerge="1">
                  <a:txBody>
                    <a:bodyPr/>
                    <a:lstStyle/>
                    <a:p>
                      <a:endParaRPr kumimoji="1" lang="ja-JP" altLang="en-US" sz="1200"/>
                    </a:p>
                  </a:txBody>
                  <a:tcPr>
                    <a:solidFill>
                      <a:schemeClr val="accent5">
                        <a:lumMod val="60000"/>
                        <a:lumOff val="40000"/>
                      </a:schemeClr>
                    </a:solidFill>
                  </a:tcPr>
                </a:tc>
                <a:tc>
                  <a:txBody>
                    <a:bodyPr/>
                    <a:lstStyle/>
                    <a:p>
                      <a:pPr algn="ctr"/>
                      <a:r>
                        <a:rPr kumimoji="1" lang="en-US" altLang="ja-JP" sz="1400" b="1" dirty="0">
                          <a:solidFill>
                            <a:srgbClr val="002060"/>
                          </a:solidFill>
                        </a:rPr>
                        <a:t>8</a:t>
                      </a:r>
                    </a:p>
                  </a:txBody>
                  <a:tcPr anchor="ctr">
                    <a:solidFill>
                      <a:schemeClr val="bg1"/>
                    </a:solidFill>
                  </a:tcPr>
                </a:tc>
                <a:tc>
                  <a:txBody>
                    <a:bodyPr/>
                    <a:lstStyle/>
                    <a:p>
                      <a:r>
                        <a:rPr kumimoji="1" lang="en-US" altLang="ja-JP" sz="1000" dirty="0"/>
                        <a:t>- Actual </a:t>
                      </a:r>
                      <a:r>
                        <a:rPr kumimoji="1" lang="en-US" altLang="ja-JP" sz="1000" b="0" u="sng" dirty="0">
                          <a:solidFill>
                            <a:schemeClr val="tx1"/>
                          </a:solidFill>
                        </a:rPr>
                        <a:t>system completed </a:t>
                      </a:r>
                      <a:r>
                        <a:rPr kumimoji="1" lang="en-US" altLang="ja-JP" sz="1000" dirty="0"/>
                        <a:t>and qualified through test &amp; demonstration </a:t>
                      </a:r>
                      <a:endParaRPr kumimoji="1" lang="ja-JP" altLang="en-US" sz="1000">
                        <a:solidFill>
                          <a:srgbClr val="FF0000"/>
                        </a:solidFill>
                      </a:endParaRPr>
                    </a:p>
                  </a:txBody>
                  <a:tcPr/>
                </a:tc>
                <a:tc>
                  <a:txBody>
                    <a:bodyPr/>
                    <a:lstStyle/>
                    <a:p>
                      <a:r>
                        <a:rPr kumimoji="1" lang="en-US" altLang="ja-JP" sz="1000" b="1" dirty="0">
                          <a:solidFill>
                            <a:schemeClr val="tx1"/>
                          </a:solidFill>
                        </a:rPr>
                        <a:t>System completed </a:t>
                      </a:r>
                      <a:r>
                        <a:rPr kumimoji="1" lang="en-US" altLang="ja-JP" sz="1000" dirty="0"/>
                        <a:t>and qualified </a:t>
                      </a:r>
                      <a:endParaRPr kumimoji="1" lang="ja-JP" altLang="en-US" sz="100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900" dirty="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t>SRF LINAC </a:t>
                      </a:r>
                      <a:r>
                        <a:rPr lang="ja-JP" altLang="en-US" sz="900"/>
                        <a:t>建設</a:t>
                      </a:r>
                      <a:endParaRPr lang="en-US" altLang="ja-JP" sz="900" dirty="0"/>
                    </a:p>
                  </a:txBody>
                  <a:tcPr/>
                </a:tc>
                <a:tc vMerge="1">
                  <a:txBody>
                    <a:bodyPr/>
                    <a:lstStyle/>
                    <a:p>
                      <a:endParaRPr kumimoji="1" lang="ja-JP" altLang="en-US" sz="900"/>
                    </a:p>
                  </a:txBody>
                  <a:tcPr/>
                </a:tc>
                <a:extLst>
                  <a:ext uri="{0D108BD9-81ED-4DB2-BD59-A6C34878D82A}">
                    <a16:rowId xmlns:a16="http://schemas.microsoft.com/office/drawing/2014/main" val="1424348809"/>
                  </a:ext>
                </a:extLst>
              </a:tr>
              <a:tr h="544436">
                <a:tc>
                  <a:txBody>
                    <a:bodyPr/>
                    <a:lstStyle/>
                    <a:p>
                      <a:r>
                        <a:rPr kumimoji="1" lang="en-US" altLang="ja-JP" sz="1000" dirty="0">
                          <a:solidFill>
                            <a:schemeClr val="tx1"/>
                          </a:solidFill>
                        </a:rPr>
                        <a:t>System operation</a:t>
                      </a:r>
                      <a:endParaRPr kumimoji="1" lang="ja-JP" altLang="en-US" sz="1000">
                        <a:solidFill>
                          <a:schemeClr val="tx1"/>
                        </a:solidFill>
                      </a:endParaRPr>
                    </a:p>
                  </a:txBody>
                  <a:tcPr anchor="ctr">
                    <a:solidFill>
                      <a:schemeClr val="accent5">
                        <a:lumMod val="40000"/>
                        <a:lumOff val="60000"/>
                      </a:schemeClr>
                    </a:solidFill>
                  </a:tcPr>
                </a:tc>
                <a:tc>
                  <a:txBody>
                    <a:bodyPr/>
                    <a:lstStyle/>
                    <a:p>
                      <a:pPr algn="ctr"/>
                      <a:r>
                        <a:rPr kumimoji="1" lang="en-US" altLang="ja-JP" sz="1400" b="1" dirty="0">
                          <a:solidFill>
                            <a:schemeClr val="tx1"/>
                          </a:solidFill>
                        </a:rPr>
                        <a:t>9</a:t>
                      </a:r>
                      <a:endParaRPr kumimoji="1" lang="ja-JP" altLang="en-US" sz="1400" b="1">
                        <a:solidFill>
                          <a:schemeClr val="tx1"/>
                        </a:solidFill>
                      </a:endParaRPr>
                    </a:p>
                  </a:txBody>
                  <a:tcPr anchor="ctr">
                    <a:solidFill>
                      <a:schemeClr val="bg1"/>
                    </a:solidFill>
                  </a:tcPr>
                </a:tc>
                <a:tc>
                  <a:txBody>
                    <a:bodyPr/>
                    <a:lstStyle/>
                    <a:p>
                      <a:r>
                        <a:rPr kumimoji="1" lang="en-US" altLang="ja-JP" sz="1000" dirty="0"/>
                        <a:t>- Actual </a:t>
                      </a:r>
                      <a:r>
                        <a:rPr kumimoji="1" lang="en-US" altLang="ja-JP" sz="1000" b="0" u="sng" dirty="0">
                          <a:solidFill>
                            <a:schemeClr val="tx1"/>
                          </a:solidFill>
                        </a:rPr>
                        <a:t>system operated </a:t>
                      </a:r>
                      <a:r>
                        <a:rPr kumimoji="1" lang="en-US" altLang="ja-JP" sz="1000" dirty="0"/>
                        <a:t>over the full range of expected condition</a:t>
                      </a:r>
                      <a:endParaRPr kumimoji="1" lang="ja-JP" altLang="en-US" sz="1000"/>
                    </a:p>
                  </a:txBody>
                  <a:tcPr/>
                </a:tc>
                <a:tc>
                  <a:txBody>
                    <a:bodyPr/>
                    <a:lstStyle/>
                    <a:p>
                      <a:r>
                        <a:rPr kumimoji="1" lang="en-US" altLang="ja-JP" sz="1000" dirty="0"/>
                        <a:t>Actual</a:t>
                      </a:r>
                      <a:r>
                        <a:rPr kumimoji="1" lang="en-US" altLang="ja-JP" sz="1000" dirty="0">
                          <a:solidFill>
                            <a:schemeClr val="tx1"/>
                          </a:solidFill>
                        </a:rPr>
                        <a:t> </a:t>
                      </a:r>
                      <a:r>
                        <a:rPr kumimoji="1" lang="en-US" altLang="ja-JP" sz="1000" b="1" dirty="0">
                          <a:solidFill>
                            <a:schemeClr val="tx1"/>
                          </a:solidFill>
                        </a:rPr>
                        <a:t>system </a:t>
                      </a:r>
                      <a:r>
                        <a:rPr kumimoji="1" lang="en-US" altLang="ja-JP" sz="1000" b="0" dirty="0">
                          <a:solidFill>
                            <a:schemeClr val="tx1"/>
                          </a:solidFill>
                        </a:rPr>
                        <a:t>proven in </a:t>
                      </a:r>
                      <a:r>
                        <a:rPr kumimoji="1" lang="en-US" altLang="ja-JP" sz="1000" b="1" dirty="0">
                          <a:solidFill>
                            <a:schemeClr val="tx1"/>
                          </a:solidFill>
                        </a:rPr>
                        <a:t>operational </a:t>
                      </a:r>
                      <a:r>
                        <a:rPr kumimoji="1" lang="en-US" altLang="ja-JP" sz="1000" dirty="0"/>
                        <a:t>environment (competitive manufacturing ,,,)</a:t>
                      </a:r>
                      <a:endParaRPr kumimoji="1" lang="ja-JP" altLang="en-US" sz="1000"/>
                    </a:p>
                  </a:txBody>
                  <a:tcPr/>
                </a:tc>
                <a:tc>
                  <a:txBody>
                    <a:bodyPr/>
                    <a:lstStyle/>
                    <a:p>
                      <a:pPr algn="ctr"/>
                      <a:r>
                        <a:rPr kumimoji="1" lang="en-US" altLang="ja-JP" sz="800" dirty="0">
                          <a:solidFill>
                            <a:srgbClr val="0070C0"/>
                          </a:solidFill>
                        </a:rPr>
                        <a:t>Operatio</a:t>
                      </a:r>
                      <a:r>
                        <a:rPr kumimoji="1" lang="en-US" altLang="ja-JP" sz="800" dirty="0">
                          <a:solidFill>
                            <a:schemeClr val="bg1"/>
                          </a:solidFill>
                        </a:rPr>
                        <a:t>n</a:t>
                      </a:r>
                      <a:endParaRPr kumimoji="1" lang="ja-JP" altLang="en-US" sz="800" dirty="0">
                        <a:solidFill>
                          <a:schemeClr val="bg1"/>
                        </a:solidFill>
                      </a:endParaRPr>
                    </a:p>
                  </a:txBody>
                  <a:tcPr vert="vert" anchor="ctr">
                    <a:solidFill>
                      <a:schemeClr val="bg1"/>
                    </a:solidFill>
                  </a:tcPr>
                </a:tc>
                <a:tc gridSpan="2">
                  <a:txBody>
                    <a:bodyPr/>
                    <a:lstStyle/>
                    <a:p>
                      <a:pPr algn="ctr"/>
                      <a:r>
                        <a:rPr kumimoji="1" lang="ja-JP" altLang="en-US" sz="900" dirty="0">
                          <a:solidFill>
                            <a:srgbClr val="0070C0"/>
                          </a:solidFill>
                        </a:rPr>
                        <a:t>加速器運転・物理実験</a:t>
                      </a:r>
                      <a:endParaRPr kumimoji="1" lang="en-US" altLang="ja-JP" sz="900" dirty="0">
                        <a:solidFill>
                          <a:srgbClr val="0070C0"/>
                        </a:solidFill>
                      </a:endParaRPr>
                    </a:p>
                    <a:p>
                      <a:pPr algn="ctr"/>
                      <a:r>
                        <a:rPr kumimoji="1" lang="en-US" altLang="ja-JP" sz="900" dirty="0">
                          <a:solidFill>
                            <a:srgbClr val="0070C0"/>
                          </a:solidFill>
                        </a:rPr>
                        <a:t>Acc. Operation and Physics </a:t>
                      </a:r>
                      <a:endParaRPr kumimoji="1" lang="ja-JP" altLang="en-US" sz="900" dirty="0">
                        <a:solidFill>
                          <a:srgbClr val="0070C0"/>
                        </a:solidFill>
                      </a:endParaRPr>
                    </a:p>
                  </a:txBody>
                  <a:tcPr/>
                </a:tc>
                <a:tc hMerge="1">
                  <a:txBody>
                    <a:bodyPr/>
                    <a:lstStyle/>
                    <a:p>
                      <a:endParaRPr kumimoji="1" lang="ja-JP" altLang="en-US"/>
                    </a:p>
                  </a:txBody>
                  <a:tcPr/>
                </a:tc>
                <a:extLst>
                  <a:ext uri="{0D108BD9-81ED-4DB2-BD59-A6C34878D82A}">
                    <a16:rowId xmlns:a16="http://schemas.microsoft.com/office/drawing/2014/main" val="2972241548"/>
                  </a:ext>
                </a:extLst>
              </a:tr>
            </a:tbl>
          </a:graphicData>
        </a:graphic>
      </p:graphicFrame>
      <p:sp>
        <p:nvSpPr>
          <p:cNvPr id="4" name="スライド番号プレースホルダー 3">
            <a:extLst>
              <a:ext uri="{FF2B5EF4-FFF2-40B4-BE49-F238E27FC236}">
                <a16:creationId xmlns:a16="http://schemas.microsoft.com/office/drawing/2014/main" id="{5EE28637-C28B-FB49-B1F6-FC4D01D2F836}"/>
              </a:ext>
            </a:extLst>
          </p:cNvPr>
          <p:cNvSpPr>
            <a:spLocks noGrp="1"/>
          </p:cNvSpPr>
          <p:nvPr>
            <p:ph type="sldNum" sz="quarter" idx="12"/>
          </p:nvPr>
        </p:nvSpPr>
        <p:spPr/>
        <p:txBody>
          <a:bodyPr/>
          <a:lstStyle/>
          <a:p>
            <a:fld id="{D2D8002D-B5B0-4BAC-B1F6-782DDCCE6D9C}" type="slidenum">
              <a:rPr kumimoji="1" lang="ja-JP" altLang="en-US" smtClean="0"/>
              <a:pPr/>
              <a:t>16</a:t>
            </a:fld>
            <a:endParaRPr kumimoji="1" lang="ja-JP" altLang="en-US"/>
          </a:p>
        </p:txBody>
      </p:sp>
      <p:grpSp>
        <p:nvGrpSpPr>
          <p:cNvPr id="18" name="グループ化 17">
            <a:extLst>
              <a:ext uri="{FF2B5EF4-FFF2-40B4-BE49-F238E27FC236}">
                <a16:creationId xmlns:a16="http://schemas.microsoft.com/office/drawing/2014/main" id="{82785CB2-1625-4442-A81A-DCA0EFE0B1A7}"/>
              </a:ext>
            </a:extLst>
          </p:cNvPr>
          <p:cNvGrpSpPr/>
          <p:nvPr/>
        </p:nvGrpSpPr>
        <p:grpSpPr>
          <a:xfrm>
            <a:off x="2800823" y="1889988"/>
            <a:ext cx="524401" cy="4270222"/>
            <a:chOff x="3603982" y="2023483"/>
            <a:chExt cx="524401" cy="4270222"/>
          </a:xfrm>
        </p:grpSpPr>
        <p:sp>
          <p:nvSpPr>
            <p:cNvPr id="13" name="角丸四角形 12">
              <a:extLst>
                <a:ext uri="{FF2B5EF4-FFF2-40B4-BE49-F238E27FC236}">
                  <a16:creationId xmlns:a16="http://schemas.microsoft.com/office/drawing/2014/main" id="{EEF161CE-71F6-E049-89A7-9C6DC2C7F2C7}"/>
                </a:ext>
              </a:extLst>
            </p:cNvPr>
            <p:cNvSpPr/>
            <p:nvPr/>
          </p:nvSpPr>
          <p:spPr>
            <a:xfrm>
              <a:off x="3634450" y="2023483"/>
              <a:ext cx="493933" cy="175401"/>
            </a:xfrm>
            <a:prstGeom prst="round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CD0</a:t>
              </a:r>
              <a:endParaRPr kumimoji="1" lang="ja-JP" altLang="en-US" sz="1200">
                <a:solidFill>
                  <a:schemeClr val="tx1"/>
                </a:solidFill>
              </a:endParaRPr>
            </a:p>
          </p:txBody>
        </p:sp>
        <p:sp>
          <p:nvSpPr>
            <p:cNvPr id="14" name="角丸四角形 13">
              <a:extLst>
                <a:ext uri="{FF2B5EF4-FFF2-40B4-BE49-F238E27FC236}">
                  <a16:creationId xmlns:a16="http://schemas.microsoft.com/office/drawing/2014/main" id="{E0C1611D-D19C-BF41-AD46-8BEA757EE316}"/>
                </a:ext>
              </a:extLst>
            </p:cNvPr>
            <p:cNvSpPr/>
            <p:nvPr/>
          </p:nvSpPr>
          <p:spPr>
            <a:xfrm>
              <a:off x="3630672" y="3253598"/>
              <a:ext cx="493933" cy="175401"/>
            </a:xfrm>
            <a:prstGeom prst="roundRect">
              <a:avLst/>
            </a:prstGeom>
            <a:solidFill>
              <a:schemeClr val="accent4"/>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CD1</a:t>
              </a:r>
              <a:endParaRPr kumimoji="1" lang="ja-JP" altLang="en-US" sz="1200">
                <a:solidFill>
                  <a:schemeClr val="tx1"/>
                </a:solidFill>
              </a:endParaRPr>
            </a:p>
          </p:txBody>
        </p:sp>
        <p:sp>
          <p:nvSpPr>
            <p:cNvPr id="15" name="角丸四角形 14">
              <a:extLst>
                <a:ext uri="{FF2B5EF4-FFF2-40B4-BE49-F238E27FC236}">
                  <a16:creationId xmlns:a16="http://schemas.microsoft.com/office/drawing/2014/main" id="{49B1363F-BA71-AC44-B3E0-C05E598DEF51}"/>
                </a:ext>
              </a:extLst>
            </p:cNvPr>
            <p:cNvSpPr/>
            <p:nvPr/>
          </p:nvSpPr>
          <p:spPr>
            <a:xfrm>
              <a:off x="3615319" y="3847088"/>
              <a:ext cx="493933" cy="175401"/>
            </a:xfrm>
            <a:prstGeom prst="roundRect">
              <a:avLst/>
            </a:prstGeom>
            <a:solidFill>
              <a:srgbClr val="00B05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bg1"/>
                  </a:solidFill>
                </a:rPr>
                <a:t>CD2</a:t>
              </a:r>
              <a:endParaRPr kumimoji="1" lang="ja-JP" altLang="en-US" sz="1200">
                <a:solidFill>
                  <a:schemeClr val="bg1"/>
                </a:solidFill>
              </a:endParaRPr>
            </a:p>
          </p:txBody>
        </p:sp>
        <p:sp>
          <p:nvSpPr>
            <p:cNvPr id="16" name="角丸四角形 15">
              <a:extLst>
                <a:ext uri="{FF2B5EF4-FFF2-40B4-BE49-F238E27FC236}">
                  <a16:creationId xmlns:a16="http://schemas.microsoft.com/office/drawing/2014/main" id="{8A643CE7-E3B8-E54B-82F9-85DA744CEC23}"/>
                </a:ext>
              </a:extLst>
            </p:cNvPr>
            <p:cNvSpPr/>
            <p:nvPr/>
          </p:nvSpPr>
          <p:spPr>
            <a:xfrm>
              <a:off x="3603982" y="4860366"/>
              <a:ext cx="493933" cy="175401"/>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bg1"/>
                  </a:solidFill>
                </a:rPr>
                <a:t>CD3</a:t>
              </a:r>
              <a:endParaRPr kumimoji="1" lang="ja-JP" altLang="en-US" sz="1200">
                <a:solidFill>
                  <a:schemeClr val="bg1"/>
                </a:solidFill>
              </a:endParaRPr>
            </a:p>
          </p:txBody>
        </p:sp>
        <p:sp>
          <p:nvSpPr>
            <p:cNvPr id="17" name="角丸四角形 16">
              <a:extLst>
                <a:ext uri="{FF2B5EF4-FFF2-40B4-BE49-F238E27FC236}">
                  <a16:creationId xmlns:a16="http://schemas.microsoft.com/office/drawing/2014/main" id="{A4FA4BFE-260E-AE49-B791-86582298C09D}"/>
                </a:ext>
              </a:extLst>
            </p:cNvPr>
            <p:cNvSpPr/>
            <p:nvPr/>
          </p:nvSpPr>
          <p:spPr>
            <a:xfrm>
              <a:off x="3611777" y="6118304"/>
              <a:ext cx="493933" cy="17540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bg1"/>
                  </a:solidFill>
                </a:rPr>
                <a:t>CD4</a:t>
              </a:r>
              <a:endParaRPr kumimoji="1" lang="ja-JP" altLang="en-US" sz="1200">
                <a:solidFill>
                  <a:schemeClr val="bg1"/>
                </a:solidFill>
              </a:endParaRPr>
            </a:p>
          </p:txBody>
        </p:sp>
      </p:grpSp>
    </p:spTree>
    <p:extLst>
      <p:ext uri="{BB962C8B-B14F-4D97-AF65-F5344CB8AC3E}">
        <p14:creationId xmlns:p14="http://schemas.microsoft.com/office/powerpoint/2010/main" val="972095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112152-F5A7-4553-83B1-034FC3403B27}"/>
              </a:ext>
            </a:extLst>
          </p:cNvPr>
          <p:cNvSpPr>
            <a:spLocks noGrp="1"/>
          </p:cNvSpPr>
          <p:nvPr>
            <p:ph type="title"/>
          </p:nvPr>
        </p:nvSpPr>
        <p:spPr/>
        <p:txBody>
          <a:bodyPr/>
          <a:lstStyle/>
          <a:p>
            <a:r>
              <a:rPr kumimoji="1" lang="en-US" altLang="ja-JP" dirty="0"/>
              <a:t>Backup Materials</a:t>
            </a:r>
            <a:br>
              <a:rPr kumimoji="1" lang="en-US" altLang="ja-JP" dirty="0"/>
            </a:br>
            <a:r>
              <a:rPr kumimoji="1" lang="en-US" altLang="ja-JP" dirty="0"/>
              <a:t>Work Packages</a:t>
            </a:r>
            <a:endParaRPr kumimoji="1" lang="ja-JP" altLang="en-US" dirty="0"/>
          </a:p>
        </p:txBody>
      </p:sp>
      <p:sp>
        <p:nvSpPr>
          <p:cNvPr id="3" name="コンテンツ プレースホルダー 2">
            <a:extLst>
              <a:ext uri="{FF2B5EF4-FFF2-40B4-BE49-F238E27FC236}">
                <a16:creationId xmlns:a16="http://schemas.microsoft.com/office/drawing/2014/main" id="{9E74C13E-8C52-45E9-A4BA-D3F73CC89A2A}"/>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846028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083B527D-C301-4E6A-9A60-286C979B86B0}"/>
              </a:ext>
            </a:extLst>
          </p:cNvPr>
          <p:cNvSpPr>
            <a:spLocks noGrp="1"/>
          </p:cNvSpPr>
          <p:nvPr>
            <p:ph type="title"/>
          </p:nvPr>
        </p:nvSpPr>
        <p:spPr>
          <a:xfrm>
            <a:off x="0" y="1"/>
            <a:ext cx="9144000" cy="630114"/>
          </a:xfrm>
          <a:solidFill>
            <a:srgbClr val="92D050"/>
          </a:solidFill>
        </p:spPr>
        <p:txBody>
          <a:bodyPr>
            <a:normAutofit/>
          </a:bodyPr>
          <a:lstStyle/>
          <a:p>
            <a:pPr algn="ctr"/>
            <a:r>
              <a:rPr lang="en-US" altLang="ja-JP" sz="3200" dirty="0">
                <a:latin typeface="ＭＳ Ｐゴシック" panose="020B0600070205080204" pitchFamily="50" charset="-128"/>
                <a:ea typeface="ＭＳ Ｐゴシック" panose="020B0600070205080204" pitchFamily="50" charset="-128"/>
              </a:rPr>
              <a:t>IDT (2019B)</a:t>
            </a:r>
            <a:endParaRPr lang="ja-JP" altLang="en-US" sz="3200" dirty="0">
              <a:latin typeface="ＭＳ Ｐゴシック" panose="020B0600070205080204" pitchFamily="50" charset="-128"/>
              <a:ea typeface="ＭＳ Ｐゴシック" panose="020B0600070205080204" pitchFamily="50" charset="-128"/>
            </a:endParaRPr>
          </a:p>
        </p:txBody>
      </p:sp>
      <p:sp>
        <p:nvSpPr>
          <p:cNvPr id="2" name="フッター プレースホルダー 1"/>
          <p:cNvSpPr>
            <a:spLocks noGrp="1"/>
          </p:cNvSpPr>
          <p:nvPr>
            <p:ph type="ftr" sz="quarter" idx="11"/>
          </p:nvPr>
        </p:nvSpPr>
        <p:spPr/>
        <p:txBody>
          <a:bodyPr/>
          <a:lstStyle/>
          <a:p>
            <a:endParaRPr lang="ja-JP" altLang="en-US" dirty="0">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690BD53D-0F42-B742-A897-5EF936631EAF}" type="slidenum">
              <a:rPr lang="ja-JP" altLang="en-US" smtClean="0">
                <a:solidFill>
                  <a:prstClr val="black">
                    <a:tint val="75000"/>
                  </a:prstClr>
                </a:solidFill>
                <a:ea typeface="ＭＳ Ｐゴシック" panose="020B0600070205080204" pitchFamily="50" charset="-128"/>
              </a:rPr>
              <a:pPr/>
              <a:t>18</a:t>
            </a:fld>
            <a:endParaRPr lang="ja-JP" altLang="en-US" dirty="0">
              <a:solidFill>
                <a:prstClr val="black">
                  <a:tint val="75000"/>
                </a:prstClr>
              </a:solidFill>
              <a:ea typeface="ＭＳ Ｐゴシック" panose="020B0600070205080204" pitchFamily="50" charset="-128"/>
            </a:endParaRPr>
          </a:p>
        </p:txBody>
      </p:sp>
      <p:pic>
        <p:nvPicPr>
          <p:cNvPr id="4" name="図 3">
            <a:extLst>
              <a:ext uri="{FF2B5EF4-FFF2-40B4-BE49-F238E27FC236}">
                <a16:creationId xmlns:a16="http://schemas.microsoft.com/office/drawing/2014/main" id="{09F91E5A-C5AD-4C81-9769-EC67BE1B13A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6309"/>
          <a:stretch/>
        </p:blipFill>
        <p:spPr>
          <a:xfrm>
            <a:off x="846396" y="1496582"/>
            <a:ext cx="5716549" cy="5042331"/>
          </a:xfrm>
          <a:prstGeom prst="rect">
            <a:avLst/>
          </a:prstGeom>
        </p:spPr>
      </p:pic>
      <p:sp>
        <p:nvSpPr>
          <p:cNvPr id="8" name="テキスト ボックス 7">
            <a:extLst>
              <a:ext uri="{FF2B5EF4-FFF2-40B4-BE49-F238E27FC236}">
                <a16:creationId xmlns:a16="http://schemas.microsoft.com/office/drawing/2014/main" id="{0E0EE415-DE23-4CA2-9DDE-89AD08558F5A}"/>
              </a:ext>
            </a:extLst>
          </p:cNvPr>
          <p:cNvSpPr txBox="1"/>
          <p:nvPr/>
        </p:nvSpPr>
        <p:spPr>
          <a:xfrm>
            <a:off x="137046" y="2336365"/>
            <a:ext cx="954108" cy="276999"/>
          </a:xfrm>
          <a:prstGeom prst="rect">
            <a:avLst/>
          </a:prstGeom>
          <a:noFill/>
          <a:ln w="38100">
            <a:solidFill>
              <a:srgbClr val="6C9BD2"/>
            </a:solidFill>
          </a:ln>
        </p:spPr>
        <p:txBody>
          <a:bodyPr wrap="none" rtlCol="0">
            <a:spAutoFit/>
          </a:bodyPr>
          <a:lstStyle/>
          <a:p>
            <a:pPr algn="r"/>
            <a:r>
              <a:rPr kumimoji="1" lang="ja-JP" altLang="en-US" sz="1200" dirty="0">
                <a:latin typeface="ＭＳ Ｐゴシック" panose="020B0600070205080204" pitchFamily="50" charset="-128"/>
                <a:ea typeface="ＭＳ Ｐゴシック" panose="020B0600070205080204" pitchFamily="50" charset="-128"/>
              </a:rPr>
              <a:t>超伝導空洞</a:t>
            </a:r>
          </a:p>
        </p:txBody>
      </p:sp>
      <p:sp>
        <p:nvSpPr>
          <p:cNvPr id="9" name="テキスト ボックス 8">
            <a:extLst>
              <a:ext uri="{FF2B5EF4-FFF2-40B4-BE49-F238E27FC236}">
                <a16:creationId xmlns:a16="http://schemas.microsoft.com/office/drawing/2014/main" id="{10664355-06E3-46B5-BDB7-2CA1A417256D}"/>
              </a:ext>
            </a:extLst>
          </p:cNvPr>
          <p:cNvSpPr txBox="1"/>
          <p:nvPr/>
        </p:nvSpPr>
        <p:spPr>
          <a:xfrm>
            <a:off x="159970" y="3296350"/>
            <a:ext cx="800219" cy="276999"/>
          </a:xfrm>
          <a:prstGeom prst="rect">
            <a:avLst/>
          </a:prstGeom>
          <a:noFill/>
          <a:ln w="38100">
            <a:solidFill>
              <a:srgbClr val="6C9BD2"/>
            </a:solidFill>
          </a:ln>
        </p:spPr>
        <p:txBody>
          <a:bodyPr wrap="none" rtlCol="0">
            <a:spAutoFit/>
          </a:bodyPr>
          <a:lstStyle/>
          <a:p>
            <a:pPr algn="r"/>
            <a:r>
              <a:rPr kumimoji="1" lang="ja-JP" altLang="en-US" sz="1200" dirty="0">
                <a:latin typeface="ＭＳ Ｐゴシック" panose="020B0600070205080204" pitchFamily="50" charset="-128"/>
                <a:ea typeface="ＭＳ Ｐゴシック" panose="020B0600070205080204" pitchFamily="50" charset="-128"/>
              </a:rPr>
              <a:t>陽電子源</a:t>
            </a:r>
          </a:p>
        </p:txBody>
      </p:sp>
      <p:sp>
        <p:nvSpPr>
          <p:cNvPr id="10" name="テキスト ボックス 9">
            <a:extLst>
              <a:ext uri="{FF2B5EF4-FFF2-40B4-BE49-F238E27FC236}">
                <a16:creationId xmlns:a16="http://schemas.microsoft.com/office/drawing/2014/main" id="{8A5C6680-693C-4A2A-BE33-794AFFE1046E}"/>
              </a:ext>
            </a:extLst>
          </p:cNvPr>
          <p:cNvSpPr txBox="1"/>
          <p:nvPr/>
        </p:nvSpPr>
        <p:spPr>
          <a:xfrm>
            <a:off x="96772" y="3977689"/>
            <a:ext cx="1263487" cy="276999"/>
          </a:xfrm>
          <a:prstGeom prst="rect">
            <a:avLst/>
          </a:prstGeom>
          <a:noFill/>
          <a:ln w="38100">
            <a:solidFill>
              <a:srgbClr val="6C9BD2"/>
            </a:solidFill>
          </a:ln>
        </p:spPr>
        <p:txBody>
          <a:bodyPr wrap="none" rtlCol="0">
            <a:spAutoFit/>
          </a:bodyPr>
          <a:lstStyle/>
          <a:p>
            <a:pPr algn="r"/>
            <a:r>
              <a:rPr kumimoji="1" lang="ja-JP" altLang="en-US" sz="1200" dirty="0">
                <a:latin typeface="ＭＳ Ｐゴシック" panose="020B0600070205080204" pitchFamily="50" charset="-128"/>
                <a:ea typeface="ＭＳ Ｐゴシック" panose="020B0600070205080204" pitchFamily="50" charset="-128"/>
              </a:rPr>
              <a:t>ダンピングリング</a:t>
            </a:r>
          </a:p>
        </p:txBody>
      </p:sp>
      <p:sp>
        <p:nvSpPr>
          <p:cNvPr id="11" name="テキスト ボックス 10">
            <a:extLst>
              <a:ext uri="{FF2B5EF4-FFF2-40B4-BE49-F238E27FC236}">
                <a16:creationId xmlns:a16="http://schemas.microsoft.com/office/drawing/2014/main" id="{E35D4F24-DECD-48EE-890B-07ADF17D48D1}"/>
              </a:ext>
            </a:extLst>
          </p:cNvPr>
          <p:cNvSpPr txBox="1"/>
          <p:nvPr/>
        </p:nvSpPr>
        <p:spPr>
          <a:xfrm>
            <a:off x="137046" y="4852143"/>
            <a:ext cx="646331" cy="276999"/>
          </a:xfrm>
          <a:prstGeom prst="rect">
            <a:avLst/>
          </a:prstGeom>
          <a:noFill/>
          <a:ln w="38100">
            <a:solidFill>
              <a:srgbClr val="6C9BD2"/>
            </a:solidFill>
          </a:ln>
        </p:spPr>
        <p:txBody>
          <a:bodyPr wrap="none" rtlCol="0">
            <a:spAutoFit/>
          </a:bodyPr>
          <a:lstStyle/>
          <a:p>
            <a:pPr algn="r"/>
            <a:r>
              <a:rPr kumimoji="1" lang="ja-JP" altLang="en-US" sz="1200" dirty="0">
                <a:latin typeface="ＭＳ Ｐゴシック" panose="020B0600070205080204" pitchFamily="50" charset="-128"/>
                <a:ea typeface="ＭＳ Ｐゴシック" panose="020B0600070205080204" pitchFamily="50" charset="-128"/>
              </a:rPr>
              <a:t>衝突点</a:t>
            </a:r>
          </a:p>
        </p:txBody>
      </p:sp>
      <p:sp>
        <p:nvSpPr>
          <p:cNvPr id="12" name="テキスト ボックス 11">
            <a:extLst>
              <a:ext uri="{FF2B5EF4-FFF2-40B4-BE49-F238E27FC236}">
                <a16:creationId xmlns:a16="http://schemas.microsoft.com/office/drawing/2014/main" id="{177BE2DC-1582-4C67-A01A-F04B33826D17}"/>
              </a:ext>
            </a:extLst>
          </p:cNvPr>
          <p:cNvSpPr txBox="1"/>
          <p:nvPr/>
        </p:nvSpPr>
        <p:spPr>
          <a:xfrm>
            <a:off x="137046" y="5480513"/>
            <a:ext cx="1027845" cy="276999"/>
          </a:xfrm>
          <a:prstGeom prst="rect">
            <a:avLst/>
          </a:prstGeom>
          <a:noFill/>
          <a:ln w="38100">
            <a:solidFill>
              <a:srgbClr val="6C9BD2"/>
            </a:solidFill>
          </a:ln>
        </p:spPr>
        <p:txBody>
          <a:bodyPr wrap="none" rtlCol="0">
            <a:spAutoFit/>
          </a:bodyPr>
          <a:lstStyle/>
          <a:p>
            <a:pPr algn="r"/>
            <a:r>
              <a:rPr kumimoji="1" lang="ja-JP" altLang="en-US" sz="1200" dirty="0">
                <a:latin typeface="ＭＳ Ｐゴシック" panose="020B0600070205080204" pitchFamily="50" charset="-128"/>
                <a:ea typeface="ＭＳ Ｐゴシック" panose="020B0600070205080204" pitchFamily="50" charset="-128"/>
              </a:rPr>
              <a:t>ビームダンプ</a:t>
            </a:r>
          </a:p>
        </p:txBody>
      </p:sp>
      <p:pic>
        <p:nvPicPr>
          <p:cNvPr id="16" name="図 15">
            <a:extLst>
              <a:ext uri="{FF2B5EF4-FFF2-40B4-BE49-F238E27FC236}">
                <a16:creationId xmlns:a16="http://schemas.microsoft.com/office/drawing/2014/main" id="{49A73899-BEB3-4D24-A4C4-527E8809AB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9330" y="3925589"/>
            <a:ext cx="3773964" cy="1642976"/>
          </a:xfrm>
          <a:prstGeom prst="rect">
            <a:avLst/>
          </a:prstGeom>
        </p:spPr>
      </p:pic>
      <p:sp>
        <p:nvSpPr>
          <p:cNvPr id="17" name="正方形/長方形 16">
            <a:extLst>
              <a:ext uri="{FF2B5EF4-FFF2-40B4-BE49-F238E27FC236}">
                <a16:creationId xmlns:a16="http://schemas.microsoft.com/office/drawing/2014/main" id="{FC0A2EDA-3E61-4366-8465-CD4A98185B18}"/>
              </a:ext>
            </a:extLst>
          </p:cNvPr>
          <p:cNvSpPr/>
          <p:nvPr/>
        </p:nvSpPr>
        <p:spPr>
          <a:xfrm>
            <a:off x="5597014" y="2379889"/>
            <a:ext cx="3611886" cy="646331"/>
          </a:xfrm>
          <a:prstGeom prst="rect">
            <a:avLst/>
          </a:prstGeom>
          <a:solidFill>
            <a:srgbClr val="FFFF00"/>
          </a:solidFill>
        </p:spPr>
        <p:txBody>
          <a:bodyPr wrap="none">
            <a:spAutoFit/>
          </a:bodyPr>
          <a:lstStyle/>
          <a:p>
            <a:r>
              <a:rPr lang="en-US" altLang="ja-JP" sz="1200" dirty="0">
                <a:latin typeface="ＭＳ Ｐゴシック" panose="020B0600070205080204" pitchFamily="50" charset="-128"/>
                <a:ea typeface="ＭＳ Ｐゴシック" panose="020B0600070205080204" pitchFamily="50" charset="-128"/>
              </a:rPr>
              <a:t>ILC</a:t>
            </a:r>
            <a:r>
              <a:rPr lang="ja-JP" altLang="en-US" sz="1200" dirty="0">
                <a:latin typeface="ＭＳ Ｐゴシック" panose="020B0600070205080204" pitchFamily="50" charset="-128"/>
                <a:ea typeface="ＭＳ Ｐゴシック" panose="020B0600070205080204" pitchFamily="50" charset="-128"/>
              </a:rPr>
              <a:t>国際ワーキンググループ報告書の提言より</a:t>
            </a:r>
            <a:endParaRPr lang="en-US" altLang="ja-JP" sz="1200" dirty="0">
              <a:latin typeface="ＭＳ Ｐゴシック" panose="020B0600070205080204" pitchFamily="50" charset="-128"/>
              <a:ea typeface="ＭＳ Ｐゴシック" panose="020B0600070205080204" pitchFamily="50" charset="-128"/>
            </a:endParaRPr>
          </a:p>
          <a:p>
            <a:r>
              <a:rPr lang="ja-JP" altLang="en-US" sz="1200" dirty="0">
                <a:latin typeface="ＭＳ Ｐゴシック" panose="020B0600070205080204" pitchFamily="50" charset="-128"/>
                <a:ea typeface="ＭＳ Ｐゴシック" panose="020B0600070205080204" pitchFamily="50" charset="-128"/>
                <a:hlinkClick r:id="rId4"/>
              </a:rPr>
              <a:t>https://www.kek.jp/ja/newsroom/2019/10/02/1000/</a:t>
            </a:r>
            <a:endParaRPr lang="en-US" altLang="ja-JP" sz="1200" dirty="0">
              <a:latin typeface="ＭＳ Ｐゴシック" panose="020B0600070205080204" pitchFamily="50" charset="-128"/>
              <a:ea typeface="ＭＳ Ｐゴシック" panose="020B0600070205080204" pitchFamily="50" charset="-128"/>
            </a:endParaRPr>
          </a:p>
          <a:p>
            <a:r>
              <a:rPr lang="ja-JP" altLang="en-US" sz="1200" dirty="0">
                <a:solidFill>
                  <a:srgbClr val="FF0000"/>
                </a:solidFill>
                <a:latin typeface="ＭＳ Ｐゴシック" panose="020B0600070205080204" pitchFamily="50" charset="-128"/>
                <a:ea typeface="ＭＳ Ｐゴシック" panose="020B0600070205080204" pitchFamily="50" charset="-128"/>
              </a:rPr>
              <a:t>これを基に、</a:t>
            </a:r>
            <a:r>
              <a:rPr lang="en-US" altLang="ja-JP" sz="1200" dirty="0">
                <a:solidFill>
                  <a:srgbClr val="FF0000"/>
                </a:solidFill>
                <a:latin typeface="ＭＳ Ｐゴシック" panose="020B0600070205080204" pitchFamily="50" charset="-128"/>
                <a:ea typeface="ＭＳ Ｐゴシック" panose="020B0600070205080204" pitchFamily="50" charset="-128"/>
              </a:rPr>
              <a:t>IDT-WG2</a:t>
            </a:r>
            <a:r>
              <a:rPr lang="ja-JP" altLang="en-US" sz="1200" dirty="0">
                <a:solidFill>
                  <a:srgbClr val="FF0000"/>
                </a:solidFill>
                <a:latin typeface="ＭＳ Ｐゴシック" panose="020B0600070205080204" pitchFamily="50" charset="-128"/>
                <a:ea typeface="ＭＳ Ｐゴシック" panose="020B0600070205080204" pitchFamily="50" charset="-128"/>
              </a:rPr>
              <a:t>で検討を進めた。</a:t>
            </a:r>
          </a:p>
        </p:txBody>
      </p:sp>
      <p:sp>
        <p:nvSpPr>
          <p:cNvPr id="18" name="テキスト ボックス 17">
            <a:extLst>
              <a:ext uri="{FF2B5EF4-FFF2-40B4-BE49-F238E27FC236}">
                <a16:creationId xmlns:a16="http://schemas.microsoft.com/office/drawing/2014/main" id="{52244AA4-D36F-4E12-A4CF-A0D17BB0D5F0}"/>
              </a:ext>
            </a:extLst>
          </p:cNvPr>
          <p:cNvSpPr txBox="1"/>
          <p:nvPr/>
        </p:nvSpPr>
        <p:spPr>
          <a:xfrm>
            <a:off x="35983" y="670877"/>
            <a:ext cx="9072033" cy="738664"/>
          </a:xfrm>
          <a:prstGeom prst="rect">
            <a:avLst/>
          </a:prstGeom>
          <a:solidFill>
            <a:schemeClr val="accent6">
              <a:lumMod val="20000"/>
              <a:lumOff val="80000"/>
            </a:schemeClr>
          </a:solidFill>
        </p:spPr>
        <p:txBody>
          <a:bodyPr wrap="square">
            <a:spAutoFit/>
          </a:bodyPr>
          <a:lstStyle/>
          <a:p>
            <a:r>
              <a:rPr lang="en-US" altLang="ja-JP" sz="1400" dirty="0">
                <a:latin typeface="ＭＳ Ｐゴシック" panose="020B0600070205080204" pitchFamily="50" charset="-128"/>
                <a:ea typeface="ＭＳ Ｐゴシック" panose="020B0600070205080204" pitchFamily="50" charset="-128"/>
              </a:rPr>
              <a:t>The International Working Group presented a technical preparation plan for the issues pointed out by the Advisory Panel SCJ. The report outlines the necessary technical issues that should be addressed through international cooperation, as well as potential partners for international cooperation.</a:t>
            </a:r>
            <a:endParaRPr lang="ja-JP" altLang="en-US" sz="1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223850045"/>
      </p:ext>
    </p:extLst>
  </p:cSld>
  <p:clrMapOvr>
    <a:masterClrMapping/>
  </p:clrMapOvr>
  <mc:AlternateContent xmlns:mc="http://schemas.openxmlformats.org/markup-compatibility/2006" xmlns:p14="http://schemas.microsoft.com/office/powerpoint/2010/main">
    <mc:Choice Requires="p14">
      <p:transition p14:dur="10" advTm="3480"/>
    </mc:Choice>
    <mc:Fallback xmlns="">
      <p:transition advTm="348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a16="http://schemas.microsoft.com/office/drawing/2014/main" id="{11264E81-4BFF-4A38-B80C-40422A748E6B}"/>
              </a:ext>
            </a:extLst>
          </p:cNvPr>
          <p:cNvSpPr>
            <a:spLocks noChangeArrowheads="1"/>
          </p:cNvSpPr>
          <p:nvPr/>
        </p:nvSpPr>
        <p:spPr bwMode="auto">
          <a:xfrm>
            <a:off x="0" y="5706"/>
            <a:ext cx="9144000" cy="561692"/>
          </a:xfrm>
          <a:prstGeom prst="rect">
            <a:avLst/>
          </a:prstGeom>
          <a:solidFill>
            <a:srgbClr val="92D050"/>
          </a:solidFill>
          <a:ln>
            <a:noFill/>
          </a:ln>
          <a:effec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n-US" altLang="ja-JP" sz="3200" dirty="0">
                <a:latin typeface="ＭＳ Ｐゴシック" panose="020B0600070205080204" pitchFamily="50" charset="-128"/>
                <a:ea typeface="ＭＳ Ｐゴシック" panose="020B0600070205080204" pitchFamily="50" charset="-128"/>
              </a:rPr>
              <a:t>Technical Issues</a:t>
            </a:r>
            <a:endParaRPr lang="ja-JP" altLang="ja-JP" sz="3200" dirty="0">
              <a:latin typeface="ＭＳ Ｐゴシック" panose="020B0600070205080204" pitchFamily="50" charset="-128"/>
              <a:ea typeface="ＭＳ Ｐゴシック" panose="020B0600070205080204" pitchFamily="50" charset="-128"/>
            </a:endParaRPr>
          </a:p>
        </p:txBody>
      </p:sp>
      <p:sp>
        <p:nvSpPr>
          <p:cNvPr id="69" name="テキスト ボックス 68">
            <a:extLst>
              <a:ext uri="{FF2B5EF4-FFF2-40B4-BE49-F238E27FC236}">
                <a16:creationId xmlns:a16="http://schemas.microsoft.com/office/drawing/2014/main" id="{DDB848F8-CCD4-4335-8AF8-C149926F0FE7}"/>
              </a:ext>
            </a:extLst>
          </p:cNvPr>
          <p:cNvSpPr txBox="1"/>
          <p:nvPr/>
        </p:nvSpPr>
        <p:spPr>
          <a:xfrm>
            <a:off x="138445" y="5665118"/>
            <a:ext cx="8247631" cy="1169551"/>
          </a:xfrm>
          <a:prstGeom prst="rect">
            <a:avLst/>
          </a:prstGeom>
          <a:solidFill>
            <a:schemeClr val="tx2">
              <a:lumMod val="20000"/>
              <a:lumOff val="80000"/>
            </a:schemeClr>
          </a:solidFill>
        </p:spPr>
        <p:txBody>
          <a:bodyPr wrap="square" rtlCol="0">
            <a:spAutoFit/>
          </a:bodyPr>
          <a:lstStyle/>
          <a:p>
            <a:pPr marL="65485" indent="-65485">
              <a:buFont typeface="Wingdings" panose="05000000000000000000" pitchFamily="2" charset="2"/>
              <a:buChar char="l"/>
            </a:pPr>
            <a:r>
              <a:rPr lang="en-US" altLang="ja-JP" sz="1400" dirty="0" err="1">
                <a:latin typeface="ＭＳ Ｐゴシック" panose="020B0600070205080204" pitchFamily="50" charset="-128"/>
                <a:ea typeface="ＭＳ Ｐゴシック" panose="020B0600070205080204" pitchFamily="50" charset="-128"/>
                <a:cs typeface="Calibri" panose="020F0502020204030204" pitchFamily="34" charset="0"/>
              </a:rPr>
              <a:t>技術課題提案書は</a:t>
            </a:r>
            <a:r>
              <a:rPr lang="ja-JP" altLang="en-US" sz="1400" dirty="0">
                <a:latin typeface="ＭＳ Ｐゴシック" panose="020B0600070205080204" pitchFamily="50" charset="-128"/>
                <a:ea typeface="ＭＳ Ｐゴシック" panose="020B0600070205080204" pitchFamily="50" charset="-128"/>
                <a:cs typeface="Calibri" panose="020F0502020204030204" pitchFamily="34" charset="0"/>
              </a:rPr>
              <a:t>、</a:t>
            </a:r>
            <a:r>
              <a:rPr lang="en-US" altLang="ja-JP" sz="1400" dirty="0">
                <a:latin typeface="ＭＳ Ｐゴシック" panose="020B0600070205080204" pitchFamily="50" charset="-128"/>
                <a:ea typeface="ＭＳ Ｐゴシック" panose="020B0600070205080204" pitchFamily="50" charset="-128"/>
                <a:cs typeface="Calibri" panose="020F0502020204030204" pitchFamily="34" charset="0"/>
              </a:rPr>
              <a:t>Tor Raubenheimer氏（SLAC国立加速器研究所、加速器部門・加速器研究系研究主幹）を委員長とする</a:t>
            </a:r>
            <a:r>
              <a:rPr lang="en-US" altLang="ja-JP" sz="1400" dirty="0">
                <a:solidFill>
                  <a:srgbClr val="FF0000"/>
                </a:solidFill>
                <a:latin typeface="ＭＳ Ｐゴシック" panose="020B0600070205080204" pitchFamily="50" charset="-128"/>
                <a:ea typeface="ＭＳ Ｐゴシック" panose="020B0600070205080204" pitchFamily="50" charset="-128"/>
                <a:cs typeface="Calibri" panose="020F0502020204030204" pitchFamily="34" charset="0"/>
              </a:rPr>
              <a:t>レビュー委員会</a:t>
            </a:r>
            <a:r>
              <a:rPr lang="en-US" altLang="ja-JP" sz="1400" dirty="0">
                <a:latin typeface="ＭＳ Ｐゴシック" panose="020B0600070205080204" pitchFamily="50" charset="-128"/>
                <a:ea typeface="ＭＳ Ｐゴシック" panose="020B0600070205080204" pitchFamily="50" charset="-128"/>
                <a:cs typeface="Calibri" panose="020F0502020204030204" pitchFamily="34" charset="0"/>
              </a:rPr>
              <a:t>で審議された。</a:t>
            </a:r>
          </a:p>
          <a:p>
            <a:pPr marL="65485" indent="-65485">
              <a:buFont typeface="Wingdings" panose="05000000000000000000" pitchFamily="2" charset="2"/>
              <a:buChar char="l"/>
            </a:pPr>
            <a:r>
              <a:rPr lang="ja-JP" altLang="en-US" sz="1400" dirty="0">
                <a:latin typeface="ＭＳ Ｐゴシック" panose="020B0600070205080204" pitchFamily="50" charset="-128"/>
                <a:ea typeface="ＭＳ Ｐゴシック" panose="020B0600070205080204" pitchFamily="50" charset="-128"/>
                <a:cs typeface="Calibri" panose="020F0502020204030204" pitchFamily="34" charset="0"/>
              </a:rPr>
              <a:t>世界全体で約</a:t>
            </a:r>
            <a:r>
              <a:rPr lang="en-US" altLang="ja-JP" sz="1400" dirty="0">
                <a:latin typeface="ＭＳ Ｐゴシック" panose="020B0600070205080204" pitchFamily="50" charset="-128"/>
                <a:ea typeface="ＭＳ Ｐゴシック" panose="020B0600070205080204" pitchFamily="50" charset="-128"/>
                <a:cs typeface="Calibri" panose="020F0502020204030204" pitchFamily="34" charset="0"/>
              </a:rPr>
              <a:t>60</a:t>
            </a:r>
            <a:r>
              <a:rPr lang="ja-JP" altLang="en-US" sz="1400" dirty="0">
                <a:latin typeface="ＭＳ Ｐゴシック" panose="020B0600070205080204" pitchFamily="50" charset="-128"/>
                <a:ea typeface="ＭＳ Ｐゴシック" panose="020B0600070205080204" pitchFamily="50" charset="-128"/>
                <a:cs typeface="Calibri" panose="020F0502020204030204" pitchFamily="34" charset="0"/>
              </a:rPr>
              <a:t>億円</a:t>
            </a:r>
            <a:r>
              <a:rPr lang="ja-JP" altLang="en-US" sz="1400" baseline="30000" dirty="0">
                <a:latin typeface="ＭＳ Ｐゴシック" panose="020B0600070205080204" pitchFamily="50" charset="-128"/>
                <a:ea typeface="ＭＳ Ｐゴシック" panose="020B0600070205080204" pitchFamily="50" charset="-128"/>
                <a:cs typeface="Calibri" panose="020F0502020204030204" pitchFamily="34" charset="0"/>
              </a:rPr>
              <a:t>*</a:t>
            </a:r>
            <a:r>
              <a:rPr lang="ja-JP" altLang="en-US" sz="1400" dirty="0">
                <a:latin typeface="ＭＳ Ｐゴシック" panose="020B0600070205080204" pitchFamily="50" charset="-128"/>
                <a:ea typeface="ＭＳ Ｐゴシック" panose="020B0600070205080204" pitchFamily="50" charset="-128"/>
                <a:cs typeface="Calibri" panose="020F0502020204030204" pitchFamily="34" charset="0"/>
              </a:rPr>
              <a:t>、</a:t>
            </a:r>
            <a:r>
              <a:rPr lang="en-US" altLang="ja-JP" sz="1400" dirty="0">
                <a:latin typeface="ＭＳ Ｐゴシック" panose="020B0600070205080204" pitchFamily="50" charset="-128"/>
                <a:ea typeface="ＭＳ Ｐゴシック" panose="020B0600070205080204" pitchFamily="50" charset="-128"/>
                <a:cs typeface="Calibri" panose="020F0502020204030204" pitchFamily="34" charset="0"/>
              </a:rPr>
              <a:t>360fte-y</a:t>
            </a:r>
            <a:r>
              <a:rPr lang="ja-JP" altLang="en-US" sz="1400" dirty="0">
                <a:latin typeface="ＭＳ Ｐゴシック" panose="020B0600070205080204" pitchFamily="50" charset="-128"/>
                <a:ea typeface="ＭＳ Ｐゴシック" panose="020B0600070205080204" pitchFamily="50" charset="-128"/>
                <a:cs typeface="Calibri" panose="020F0502020204030204" pitchFamily="34" charset="0"/>
              </a:rPr>
              <a:t>程度を分担する。（ここには、</a:t>
            </a:r>
            <a:r>
              <a:rPr lang="en-US" altLang="ja-JP" sz="1400" dirty="0">
                <a:solidFill>
                  <a:srgbClr val="FF0000"/>
                </a:solidFill>
                <a:latin typeface="ＭＳ Ｐゴシック" panose="020B0600070205080204" pitchFamily="50" charset="-128"/>
                <a:ea typeface="ＭＳ Ｐゴシック" panose="020B0600070205080204" pitchFamily="50" charset="-128"/>
                <a:cs typeface="Calibri" panose="020F0502020204030204" pitchFamily="34" charset="0"/>
              </a:rPr>
              <a:t>WP</a:t>
            </a:r>
            <a:r>
              <a:rPr lang="ja-JP" altLang="en-US" sz="1400" dirty="0">
                <a:solidFill>
                  <a:srgbClr val="FF0000"/>
                </a:solidFill>
                <a:latin typeface="ＭＳ Ｐゴシック" panose="020B0600070205080204" pitchFamily="50" charset="-128"/>
                <a:ea typeface="ＭＳ Ｐゴシック" panose="020B0600070205080204" pitchFamily="50" charset="-128"/>
                <a:cs typeface="Calibri" panose="020F0502020204030204" pitchFamily="34" charset="0"/>
              </a:rPr>
              <a:t>実施に必要となる基盤設備の整備費用は含まれていない</a:t>
            </a:r>
            <a:r>
              <a:rPr lang="ja-JP" altLang="en-US" sz="1400" dirty="0">
                <a:latin typeface="ＭＳ Ｐゴシック" panose="020B0600070205080204" pitchFamily="50" charset="-128"/>
                <a:ea typeface="ＭＳ Ｐゴシック" panose="020B0600070205080204" pitchFamily="50" charset="-128"/>
                <a:cs typeface="Calibri" panose="020F0502020204030204" pitchFamily="34" charset="0"/>
              </a:rPr>
              <a:t>。）</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a:t>
            </a:r>
            <a:r>
              <a:rPr lang="ja-JP" altLang="en-US" sz="1050" baseline="30000" dirty="0">
                <a:latin typeface="ＭＳ Ｐゴシック" panose="020B0600070205080204" pitchFamily="50" charset="-128"/>
                <a:ea typeface="ＭＳ Ｐゴシック" panose="020B0600070205080204" pitchFamily="50" charset="-128"/>
                <a:cs typeface="Calibri" panose="020F0502020204030204" pitchFamily="34" charset="0"/>
              </a:rPr>
              <a:t> * </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ILCU</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2013</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年の米ドル）を</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100</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円と換算した金額）</a:t>
            </a:r>
            <a:endPar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endParaRPr>
          </a:p>
          <a:p>
            <a:pPr marL="65485" indent="-65485">
              <a:buFont typeface="Wingdings" panose="05000000000000000000" pitchFamily="2" charset="2"/>
              <a:buChar char="l"/>
            </a:pPr>
            <a:r>
              <a:rPr lang="ja-JP" altLang="en-US" sz="1400" dirty="0">
                <a:solidFill>
                  <a:srgbClr val="FF0000"/>
                </a:solidFill>
                <a:latin typeface="ＭＳ Ｐゴシック" panose="020B0600070205080204" pitchFamily="50" charset="-128"/>
                <a:ea typeface="ＭＳ Ｐゴシック" panose="020B0600070205080204" pitchFamily="50" charset="-128"/>
                <a:cs typeface="Calibri" panose="020F0502020204030204" pitchFamily="34" charset="0"/>
              </a:rPr>
              <a:t>物納貢献</a:t>
            </a:r>
            <a:r>
              <a:rPr lang="ja-JP" altLang="en-US" sz="1400" dirty="0">
                <a:latin typeface="ＭＳ Ｐゴシック" panose="020B0600070205080204" pitchFamily="50" charset="-128"/>
                <a:ea typeface="ＭＳ Ｐゴシック" panose="020B0600070205080204" pitchFamily="50" charset="-128"/>
                <a:cs typeface="Calibri" panose="020F0502020204030204" pitchFamily="34" charset="0"/>
              </a:rPr>
              <a:t>として国際的に分担される。</a:t>
            </a:r>
            <a:endParaRPr lang="en-US" altLang="ja-JP" sz="140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4" name="スライド番号プレースホルダー 3">
            <a:extLst>
              <a:ext uri="{FF2B5EF4-FFF2-40B4-BE49-F238E27FC236}">
                <a16:creationId xmlns:a16="http://schemas.microsoft.com/office/drawing/2014/main" id="{609A22CD-2DB9-4FDD-844F-62CC1A915B24}"/>
              </a:ext>
            </a:extLst>
          </p:cNvPr>
          <p:cNvSpPr>
            <a:spLocks noGrp="1"/>
          </p:cNvSpPr>
          <p:nvPr>
            <p:ph type="sldNum" sz="quarter" idx="12"/>
          </p:nvPr>
        </p:nvSpPr>
        <p:spPr/>
        <p:txBody>
          <a:bodyPr/>
          <a:lstStyle/>
          <a:p>
            <a:fld id="{48F63A3B-78C7-47BE-AE5E-E10140E04643}" type="slidenum">
              <a:rPr lang="en-US" smtClean="0"/>
              <a:t>19</a:t>
            </a:fld>
            <a:endParaRPr lang="en-US" dirty="0"/>
          </a:p>
        </p:txBody>
      </p:sp>
      <p:sp>
        <p:nvSpPr>
          <p:cNvPr id="80" name="テキスト ボックス 79">
            <a:extLst>
              <a:ext uri="{FF2B5EF4-FFF2-40B4-BE49-F238E27FC236}">
                <a16:creationId xmlns:a16="http://schemas.microsoft.com/office/drawing/2014/main" id="{C1F67A20-B648-4EB2-825E-8B4554EAEA9C}"/>
              </a:ext>
            </a:extLst>
          </p:cNvPr>
          <p:cNvSpPr txBox="1"/>
          <p:nvPr/>
        </p:nvSpPr>
        <p:spPr>
          <a:xfrm>
            <a:off x="955881" y="1563591"/>
            <a:ext cx="1034257" cy="577081"/>
          </a:xfrm>
          <a:prstGeom prst="rect">
            <a:avLst/>
          </a:prstGeom>
          <a:noFill/>
        </p:spPr>
        <p:txBody>
          <a:bodyPr wrap="none" rtlCol="0">
            <a:spAutoFit/>
          </a:bodyPr>
          <a:lstStyle/>
          <a:p>
            <a:r>
              <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rPr>
              <a:t>SRF</a:t>
            </a:r>
          </a:p>
          <a:p>
            <a:r>
              <a:rPr lang="ja-JP" altLang="en-US" sz="1050" kern="0" dirty="0">
                <a:effectLst/>
                <a:ea typeface="ＭＳ Ｐゴシック" panose="020B0600070205080204" pitchFamily="50" charset="-128"/>
              </a:rPr>
              <a:t>～</a:t>
            </a:r>
            <a:r>
              <a:rPr lang="en-US" altLang="ja-JP" sz="1050" kern="0" dirty="0">
                <a:effectLst/>
                <a:ea typeface="ＭＳ Ｐゴシック" panose="020B0600070205080204" pitchFamily="50" charset="-128"/>
              </a:rPr>
              <a:t>41 </a:t>
            </a:r>
            <a:r>
              <a:rPr lang="en-US" altLang="ja-JP" sz="1050" kern="0" dirty="0" err="1">
                <a:effectLst/>
                <a:ea typeface="ＭＳ Ｐゴシック" panose="020B0600070205080204" pitchFamily="50" charset="-128"/>
              </a:rPr>
              <a:t>OkuYen</a:t>
            </a:r>
            <a:r>
              <a:rPr lang="en-US" altLang="ja-JP" sz="1050" kern="0" dirty="0">
                <a:effectLst/>
                <a:ea typeface="ＭＳ Ｐゴシック" panose="020B0600070205080204" pitchFamily="50" charset="-128"/>
              </a:rPr>
              <a:t>,</a:t>
            </a:r>
          </a:p>
          <a:p>
            <a:r>
              <a:rPr lang="en-US" altLang="ja-JP" sz="1050" kern="0" dirty="0">
                <a:effectLst/>
                <a:ea typeface="ＭＳ Ｐゴシック" panose="020B0600070205080204" pitchFamily="50" charset="-128"/>
              </a:rPr>
              <a:t>285 </a:t>
            </a:r>
            <a:r>
              <a:rPr lang="en-US" altLang="ja-JP" sz="1050" kern="0" dirty="0" err="1">
                <a:ea typeface="ＭＳ Ｐゴシック" panose="020B0600070205080204" pitchFamily="50" charset="-128"/>
              </a:rPr>
              <a:t>ftey</a:t>
            </a:r>
            <a:endParaRPr lang="ja-JP" altLang="en-US" sz="1050" dirty="0">
              <a:ea typeface="ＭＳ Ｐゴシック" panose="020B0600070205080204" pitchFamily="50" charset="-128"/>
            </a:endParaRPr>
          </a:p>
        </p:txBody>
      </p:sp>
      <p:sp>
        <p:nvSpPr>
          <p:cNvPr id="81" name="テキスト ボックス 80">
            <a:extLst>
              <a:ext uri="{FF2B5EF4-FFF2-40B4-BE49-F238E27FC236}">
                <a16:creationId xmlns:a16="http://schemas.microsoft.com/office/drawing/2014/main" id="{7BFA6F4A-9C93-436D-A6BF-C9CF588D81AF}"/>
              </a:ext>
            </a:extLst>
          </p:cNvPr>
          <p:cNvSpPr txBox="1"/>
          <p:nvPr/>
        </p:nvSpPr>
        <p:spPr>
          <a:xfrm>
            <a:off x="815783" y="2086189"/>
            <a:ext cx="1317307" cy="297517"/>
          </a:xfrm>
          <a:prstGeom prst="rect">
            <a:avLst/>
          </a:prstGeom>
          <a:solidFill>
            <a:schemeClr val="accent4">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Cavity</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83" name="テキスト ボックス 82">
            <a:extLst>
              <a:ext uri="{FF2B5EF4-FFF2-40B4-BE49-F238E27FC236}">
                <a16:creationId xmlns:a16="http://schemas.microsoft.com/office/drawing/2014/main" id="{E2ACCCA9-870D-4279-8539-D9E23B50499F}"/>
              </a:ext>
            </a:extLst>
          </p:cNvPr>
          <p:cNvSpPr txBox="1"/>
          <p:nvPr/>
        </p:nvSpPr>
        <p:spPr>
          <a:xfrm>
            <a:off x="807320" y="2491939"/>
            <a:ext cx="1317310" cy="297517"/>
          </a:xfrm>
          <a:prstGeom prst="rect">
            <a:avLst/>
          </a:prstGeom>
          <a:solidFill>
            <a:schemeClr val="accent4">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WP-2</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Module</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84" name="テキスト ボックス 83">
            <a:extLst>
              <a:ext uri="{FF2B5EF4-FFF2-40B4-BE49-F238E27FC236}">
                <a16:creationId xmlns:a16="http://schemas.microsoft.com/office/drawing/2014/main" id="{4629F967-4493-4E5A-9071-9AAF7FA53160}"/>
              </a:ext>
            </a:extLst>
          </p:cNvPr>
          <p:cNvSpPr txBox="1"/>
          <p:nvPr/>
        </p:nvSpPr>
        <p:spPr>
          <a:xfrm>
            <a:off x="815784" y="2894469"/>
            <a:ext cx="1317307" cy="297517"/>
          </a:xfrm>
          <a:prstGeom prst="rect">
            <a:avLst/>
          </a:prstGeom>
          <a:solidFill>
            <a:schemeClr val="accent4">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WP-3</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Crab Cavity</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85" name="テキスト ボックス 84">
            <a:extLst>
              <a:ext uri="{FF2B5EF4-FFF2-40B4-BE49-F238E27FC236}">
                <a16:creationId xmlns:a16="http://schemas.microsoft.com/office/drawing/2014/main" id="{9B9AEDA3-927C-4EDC-8E4C-7A0DB5058EAD}"/>
              </a:ext>
            </a:extLst>
          </p:cNvPr>
          <p:cNvSpPr txBox="1"/>
          <p:nvPr/>
        </p:nvSpPr>
        <p:spPr>
          <a:xfrm>
            <a:off x="2380520" y="1924597"/>
            <a:ext cx="1359525" cy="297517"/>
          </a:xfrm>
          <a:prstGeom prst="rect">
            <a:avLst/>
          </a:prstGeom>
          <a:solidFill>
            <a:schemeClr val="accent6">
              <a:lumMod val="20000"/>
              <a:lumOff val="8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WP-4</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Electron gun</a:t>
            </a:r>
          </a:p>
        </p:txBody>
      </p:sp>
      <p:sp>
        <p:nvSpPr>
          <p:cNvPr id="86" name="テキスト ボックス 85">
            <a:extLst>
              <a:ext uri="{FF2B5EF4-FFF2-40B4-BE49-F238E27FC236}">
                <a16:creationId xmlns:a16="http://schemas.microsoft.com/office/drawing/2014/main" id="{39C5B1C8-8EF8-46B3-B22F-0023BCE5DD77}"/>
              </a:ext>
            </a:extLst>
          </p:cNvPr>
          <p:cNvSpPr txBox="1"/>
          <p:nvPr/>
        </p:nvSpPr>
        <p:spPr>
          <a:xfrm>
            <a:off x="2333683" y="1540989"/>
            <a:ext cx="1345240" cy="415498"/>
          </a:xfrm>
          <a:prstGeom prst="rect">
            <a:avLst/>
          </a:prstGeom>
          <a:noFill/>
        </p:spPr>
        <p:txBody>
          <a:bodyPr wrap="none" rtlCol="0">
            <a:spAutoFit/>
          </a:bodyPr>
          <a:lstStyle/>
          <a:p>
            <a:r>
              <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rPr>
              <a:t>Electron</a:t>
            </a:r>
            <a:r>
              <a:rPr lang="ja-JP" altLang="en-US" sz="1050" b="1" i="1" dirty="0">
                <a:latin typeface="ＭＳ Ｐゴシック" panose="020B0600070205080204" pitchFamily="50" charset="-128"/>
                <a:ea typeface="ＭＳ Ｐゴシック" panose="020B0600070205080204" pitchFamily="50" charset="-128"/>
                <a:cs typeface="Calibri" panose="020F0502020204030204" pitchFamily="34" charset="0"/>
              </a:rPr>
              <a:t>　</a:t>
            </a:r>
            <a:endPar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endParaRPr>
          </a:p>
          <a:p>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2.5OkuYen</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6</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fte</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-y</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87" name="テキスト ボックス 86">
            <a:extLst>
              <a:ext uri="{FF2B5EF4-FFF2-40B4-BE49-F238E27FC236}">
                <a16:creationId xmlns:a16="http://schemas.microsoft.com/office/drawing/2014/main" id="{A697832B-9683-43A8-8345-EAAF2B2B9F41}"/>
              </a:ext>
            </a:extLst>
          </p:cNvPr>
          <p:cNvSpPr txBox="1"/>
          <p:nvPr/>
        </p:nvSpPr>
        <p:spPr>
          <a:xfrm>
            <a:off x="2433737" y="2717563"/>
            <a:ext cx="1324583" cy="297517"/>
          </a:xfrm>
          <a:prstGeom prst="rect">
            <a:avLst/>
          </a:prstGeom>
          <a:solidFill>
            <a:schemeClr val="accent6">
              <a:lumMod val="20000"/>
              <a:lumOff val="8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WP-5</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Undulator</a:t>
            </a:r>
          </a:p>
        </p:txBody>
      </p:sp>
      <p:sp>
        <p:nvSpPr>
          <p:cNvPr id="88" name="テキスト ボックス 87">
            <a:extLst>
              <a:ext uri="{FF2B5EF4-FFF2-40B4-BE49-F238E27FC236}">
                <a16:creationId xmlns:a16="http://schemas.microsoft.com/office/drawing/2014/main" id="{BC1A8C0A-88FB-430D-8E94-D122A6091BE2}"/>
              </a:ext>
            </a:extLst>
          </p:cNvPr>
          <p:cNvSpPr txBox="1"/>
          <p:nvPr/>
        </p:nvSpPr>
        <p:spPr>
          <a:xfrm>
            <a:off x="2185017" y="2173817"/>
            <a:ext cx="1883849" cy="415498"/>
          </a:xfrm>
          <a:prstGeom prst="rect">
            <a:avLst/>
          </a:prstGeom>
          <a:noFill/>
        </p:spPr>
        <p:txBody>
          <a:bodyPr wrap="none" rtlCol="0">
            <a:spAutoFit/>
          </a:bodyPr>
          <a:lstStyle/>
          <a:p>
            <a:r>
              <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rPr>
              <a:t>Positron</a:t>
            </a:r>
            <a:r>
              <a:rPr lang="ja-JP" altLang="en-US" sz="1050" b="1" i="1"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6OkuYen</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15</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fte</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-y</a:t>
            </a:r>
          </a:p>
          <a:p>
            <a:r>
              <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rPr>
              <a:t>Undulator type</a:t>
            </a:r>
          </a:p>
        </p:txBody>
      </p:sp>
      <p:sp>
        <p:nvSpPr>
          <p:cNvPr id="89" name="テキスト ボックス 88">
            <a:extLst>
              <a:ext uri="{FF2B5EF4-FFF2-40B4-BE49-F238E27FC236}">
                <a16:creationId xmlns:a16="http://schemas.microsoft.com/office/drawing/2014/main" id="{E2F6E233-6D76-4FD4-A994-BEBC78E983AA}"/>
              </a:ext>
            </a:extLst>
          </p:cNvPr>
          <p:cNvSpPr txBox="1"/>
          <p:nvPr/>
        </p:nvSpPr>
        <p:spPr>
          <a:xfrm>
            <a:off x="2157193" y="3859428"/>
            <a:ext cx="971741" cy="253916"/>
          </a:xfrm>
          <a:prstGeom prst="rect">
            <a:avLst/>
          </a:prstGeom>
          <a:noFill/>
        </p:spPr>
        <p:txBody>
          <a:bodyPr wrap="none" rtlCol="0">
            <a:spAutoFit/>
          </a:bodyPr>
          <a:lstStyle/>
          <a:p>
            <a:r>
              <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rPr>
              <a:t>e-Driven type</a:t>
            </a:r>
          </a:p>
        </p:txBody>
      </p:sp>
      <p:sp>
        <p:nvSpPr>
          <p:cNvPr id="90" name="テキスト ボックス 89">
            <a:extLst>
              <a:ext uri="{FF2B5EF4-FFF2-40B4-BE49-F238E27FC236}">
                <a16:creationId xmlns:a16="http://schemas.microsoft.com/office/drawing/2014/main" id="{EBEFF505-369C-4400-82C3-1126B9707DBC}"/>
              </a:ext>
            </a:extLst>
          </p:cNvPr>
          <p:cNvSpPr txBox="1"/>
          <p:nvPr/>
        </p:nvSpPr>
        <p:spPr>
          <a:xfrm>
            <a:off x="3919808" y="1545990"/>
            <a:ext cx="1412566" cy="415498"/>
          </a:xfrm>
          <a:prstGeom prst="rect">
            <a:avLst/>
          </a:prstGeom>
          <a:noFill/>
        </p:spPr>
        <p:txBody>
          <a:bodyPr wrap="none" rtlCol="0">
            <a:spAutoFit/>
          </a:bodyPr>
          <a:lstStyle/>
          <a:p>
            <a:r>
              <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rPr>
              <a:t>Damping</a:t>
            </a:r>
            <a:r>
              <a:rPr lang="ja-JP" altLang="en-US" sz="1050" b="1" i="1"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rPr>
              <a:t>Ring</a:t>
            </a:r>
          </a:p>
          <a:p>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～2.5</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OkuYen</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30</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fte</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-y</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91" name="テキスト ボックス 90">
            <a:extLst>
              <a:ext uri="{FF2B5EF4-FFF2-40B4-BE49-F238E27FC236}">
                <a16:creationId xmlns:a16="http://schemas.microsoft.com/office/drawing/2014/main" id="{8D6BE1E4-0F35-4A50-A9DE-A18E0E684733}"/>
              </a:ext>
            </a:extLst>
          </p:cNvPr>
          <p:cNvSpPr txBox="1"/>
          <p:nvPr/>
        </p:nvSpPr>
        <p:spPr>
          <a:xfrm>
            <a:off x="5459633" y="1528645"/>
            <a:ext cx="1317990" cy="415498"/>
          </a:xfrm>
          <a:prstGeom prst="rect">
            <a:avLst/>
          </a:prstGeom>
          <a:noFill/>
        </p:spPr>
        <p:txBody>
          <a:bodyPr wrap="none" rtlCol="0">
            <a:spAutoFit/>
          </a:bodyPr>
          <a:lstStyle/>
          <a:p>
            <a:r>
              <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rPr>
              <a:t>BDS</a:t>
            </a:r>
          </a:p>
          <a:p>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～2</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OkuYen</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16</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fte</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-y</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92" name="テキスト ボックス 91">
            <a:extLst>
              <a:ext uri="{FF2B5EF4-FFF2-40B4-BE49-F238E27FC236}">
                <a16:creationId xmlns:a16="http://schemas.microsoft.com/office/drawing/2014/main" id="{6DB69522-692E-4883-9DD0-6B2F37D9A309}"/>
              </a:ext>
            </a:extLst>
          </p:cNvPr>
          <p:cNvSpPr txBox="1"/>
          <p:nvPr/>
        </p:nvSpPr>
        <p:spPr>
          <a:xfrm>
            <a:off x="6798217" y="1531858"/>
            <a:ext cx="1317990" cy="415498"/>
          </a:xfrm>
          <a:prstGeom prst="rect">
            <a:avLst/>
          </a:prstGeom>
          <a:noFill/>
        </p:spPr>
        <p:txBody>
          <a:bodyPr wrap="none" rtlCol="0">
            <a:spAutoFit/>
          </a:bodyPr>
          <a:lstStyle/>
          <a:p>
            <a:r>
              <a:rPr lang="en-US" altLang="ja-JP" sz="1050" b="1" i="1" dirty="0">
                <a:latin typeface="ＭＳ Ｐゴシック" panose="020B0600070205080204" pitchFamily="50" charset="-128"/>
                <a:ea typeface="ＭＳ Ｐゴシック" panose="020B0600070205080204" pitchFamily="50" charset="-128"/>
                <a:cs typeface="Calibri" panose="020F0502020204030204" pitchFamily="34" charset="0"/>
              </a:rPr>
              <a:t>Beam Dump</a:t>
            </a:r>
          </a:p>
          <a:p>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～3</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OkuYen</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12</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fte</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-y</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93" name="テキスト ボックス 92">
            <a:extLst>
              <a:ext uri="{FF2B5EF4-FFF2-40B4-BE49-F238E27FC236}">
                <a16:creationId xmlns:a16="http://schemas.microsoft.com/office/drawing/2014/main" id="{E18439AD-9CA2-493E-A670-DC121E7C3046}"/>
              </a:ext>
            </a:extLst>
          </p:cNvPr>
          <p:cNvSpPr txBox="1"/>
          <p:nvPr/>
        </p:nvSpPr>
        <p:spPr>
          <a:xfrm>
            <a:off x="2433736" y="3120355"/>
            <a:ext cx="1314910" cy="297517"/>
          </a:xfrm>
          <a:prstGeom prst="rect">
            <a:avLst/>
          </a:prstGeom>
          <a:solidFill>
            <a:schemeClr val="accent6">
              <a:lumMod val="20000"/>
              <a:lumOff val="8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WP-6</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Rotating</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target</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95" name="テキスト ボックス 94">
            <a:extLst>
              <a:ext uri="{FF2B5EF4-FFF2-40B4-BE49-F238E27FC236}">
                <a16:creationId xmlns:a16="http://schemas.microsoft.com/office/drawing/2014/main" id="{877E661A-B9C5-4E2C-8E92-BDE7093B92B7}"/>
              </a:ext>
            </a:extLst>
          </p:cNvPr>
          <p:cNvSpPr txBox="1"/>
          <p:nvPr/>
        </p:nvSpPr>
        <p:spPr>
          <a:xfrm>
            <a:off x="2417064" y="4126507"/>
            <a:ext cx="1324583" cy="297517"/>
          </a:xfrm>
          <a:prstGeom prst="rect">
            <a:avLst/>
          </a:prstGeom>
          <a:solidFill>
            <a:schemeClr val="accent6">
              <a:lumMod val="20000"/>
              <a:lumOff val="8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WP-8</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Rotating Target</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96" name="テキスト ボックス 95">
            <a:extLst>
              <a:ext uri="{FF2B5EF4-FFF2-40B4-BE49-F238E27FC236}">
                <a16:creationId xmlns:a16="http://schemas.microsoft.com/office/drawing/2014/main" id="{EFF0492B-B23F-4149-86F6-1A5232256FE4}"/>
              </a:ext>
            </a:extLst>
          </p:cNvPr>
          <p:cNvSpPr txBox="1"/>
          <p:nvPr/>
        </p:nvSpPr>
        <p:spPr>
          <a:xfrm>
            <a:off x="2417065" y="4525764"/>
            <a:ext cx="1324583" cy="297517"/>
          </a:xfrm>
          <a:prstGeom prst="rect">
            <a:avLst/>
          </a:prstGeom>
          <a:solidFill>
            <a:schemeClr val="accent6">
              <a:lumMod val="20000"/>
              <a:lumOff val="8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WP-9</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Magnetic </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fucusing</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97" name="テキスト ボックス 96">
            <a:extLst>
              <a:ext uri="{FF2B5EF4-FFF2-40B4-BE49-F238E27FC236}">
                <a16:creationId xmlns:a16="http://schemas.microsoft.com/office/drawing/2014/main" id="{1ED3CD89-0FEA-4F4F-BA53-62DC36A9CF9B}"/>
              </a:ext>
            </a:extLst>
          </p:cNvPr>
          <p:cNvSpPr txBox="1"/>
          <p:nvPr/>
        </p:nvSpPr>
        <p:spPr>
          <a:xfrm>
            <a:off x="2433737" y="4925021"/>
            <a:ext cx="1324583" cy="297517"/>
          </a:xfrm>
          <a:prstGeom prst="rect">
            <a:avLst/>
          </a:prstGeom>
          <a:solidFill>
            <a:schemeClr val="accent6">
              <a:lumMod val="20000"/>
              <a:lumOff val="8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WP-10</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Capture</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cavity</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98" name="テキスト ボックス 97">
            <a:extLst>
              <a:ext uri="{FF2B5EF4-FFF2-40B4-BE49-F238E27FC236}">
                <a16:creationId xmlns:a16="http://schemas.microsoft.com/office/drawing/2014/main" id="{BF20D66C-9090-4E2D-8B92-E4C1D0AEC581}"/>
              </a:ext>
            </a:extLst>
          </p:cNvPr>
          <p:cNvSpPr txBox="1"/>
          <p:nvPr/>
        </p:nvSpPr>
        <p:spPr>
          <a:xfrm>
            <a:off x="3952629" y="1942990"/>
            <a:ext cx="1386712" cy="297517"/>
          </a:xfrm>
          <a:prstGeom prst="rect">
            <a:avLst/>
          </a:prstGeom>
          <a:solidFill>
            <a:schemeClr val="accent2">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WP-12</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System design</a:t>
            </a:r>
          </a:p>
        </p:txBody>
      </p:sp>
      <p:sp>
        <p:nvSpPr>
          <p:cNvPr id="99" name="テキスト ボックス 98">
            <a:extLst>
              <a:ext uri="{FF2B5EF4-FFF2-40B4-BE49-F238E27FC236}">
                <a16:creationId xmlns:a16="http://schemas.microsoft.com/office/drawing/2014/main" id="{5DB38291-4B1B-4D77-9F9B-37D3E47CAC4B}"/>
              </a:ext>
            </a:extLst>
          </p:cNvPr>
          <p:cNvSpPr txBox="1"/>
          <p:nvPr/>
        </p:nvSpPr>
        <p:spPr>
          <a:xfrm>
            <a:off x="3952628" y="2363182"/>
            <a:ext cx="1391766" cy="297517"/>
          </a:xfrm>
          <a:prstGeom prst="rect">
            <a:avLst/>
          </a:prstGeom>
          <a:solidFill>
            <a:schemeClr val="accent2">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WP-13</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Collective effect</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100" name="テキスト ボックス 99">
            <a:extLst>
              <a:ext uri="{FF2B5EF4-FFF2-40B4-BE49-F238E27FC236}">
                <a16:creationId xmlns:a16="http://schemas.microsoft.com/office/drawing/2014/main" id="{BE9DEF8D-4505-4F19-B895-760A6652474F}"/>
              </a:ext>
            </a:extLst>
          </p:cNvPr>
          <p:cNvSpPr txBox="1"/>
          <p:nvPr/>
        </p:nvSpPr>
        <p:spPr>
          <a:xfrm>
            <a:off x="3952627" y="2763842"/>
            <a:ext cx="1386713" cy="297517"/>
          </a:xfrm>
          <a:prstGeom prst="rect">
            <a:avLst/>
          </a:prstGeom>
          <a:solidFill>
            <a:schemeClr val="accent2">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WP-14</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Injection/extraction</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102" name="テキスト ボックス 101">
            <a:extLst>
              <a:ext uri="{FF2B5EF4-FFF2-40B4-BE49-F238E27FC236}">
                <a16:creationId xmlns:a16="http://schemas.microsoft.com/office/drawing/2014/main" id="{8893CB7D-82D3-4FE7-94E6-7C79C847B22D}"/>
              </a:ext>
            </a:extLst>
          </p:cNvPr>
          <p:cNvSpPr txBox="1"/>
          <p:nvPr/>
        </p:nvSpPr>
        <p:spPr>
          <a:xfrm>
            <a:off x="6909806" y="1963685"/>
            <a:ext cx="1055295" cy="297517"/>
          </a:xfrm>
          <a:prstGeom prst="rect">
            <a:avLst/>
          </a:prstGeom>
          <a:solidFill>
            <a:schemeClr val="accent3">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WP-17</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Main</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en-US" altLang="ja-JP" sz="1050" dirty="0" err="1">
                <a:latin typeface="ＭＳ Ｐゴシック" panose="020B0600070205080204" pitchFamily="50" charset="-128"/>
                <a:ea typeface="ＭＳ Ｐゴシック" panose="020B0600070205080204" pitchFamily="50" charset="-128"/>
                <a:cs typeface="Calibri" panose="020F0502020204030204" pitchFamily="34" charset="0"/>
              </a:rPr>
              <a:t>dumo</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103" name="テキスト ボックス 102">
            <a:extLst>
              <a:ext uri="{FF2B5EF4-FFF2-40B4-BE49-F238E27FC236}">
                <a16:creationId xmlns:a16="http://schemas.microsoft.com/office/drawing/2014/main" id="{1F8ECCA5-25DD-466B-A02B-715E773EC326}"/>
              </a:ext>
            </a:extLst>
          </p:cNvPr>
          <p:cNvSpPr txBox="1"/>
          <p:nvPr/>
        </p:nvSpPr>
        <p:spPr>
          <a:xfrm>
            <a:off x="6909804" y="2395691"/>
            <a:ext cx="1055297" cy="297517"/>
          </a:xfrm>
          <a:prstGeom prst="rect">
            <a:avLst/>
          </a:prstGeom>
          <a:solidFill>
            <a:schemeClr val="accent3">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WP-18</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Photon</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dump</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104" name="テキスト ボックス 103">
            <a:extLst>
              <a:ext uri="{FF2B5EF4-FFF2-40B4-BE49-F238E27FC236}">
                <a16:creationId xmlns:a16="http://schemas.microsoft.com/office/drawing/2014/main" id="{690BDAAC-0E51-40ED-AD61-1749A1692216}"/>
              </a:ext>
            </a:extLst>
          </p:cNvPr>
          <p:cNvSpPr txBox="1"/>
          <p:nvPr/>
        </p:nvSpPr>
        <p:spPr>
          <a:xfrm>
            <a:off x="2426836" y="5324279"/>
            <a:ext cx="1331486" cy="297517"/>
          </a:xfrm>
          <a:prstGeom prst="rect">
            <a:avLst/>
          </a:prstGeom>
          <a:solidFill>
            <a:schemeClr val="accent6">
              <a:lumMod val="20000"/>
              <a:lumOff val="8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WP-11</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Target Maintenance</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105" name="テキスト ボックス 104">
            <a:extLst>
              <a:ext uri="{FF2B5EF4-FFF2-40B4-BE49-F238E27FC236}">
                <a16:creationId xmlns:a16="http://schemas.microsoft.com/office/drawing/2014/main" id="{D49D8B0F-E287-42CB-923C-5F32CBB29E44}"/>
              </a:ext>
            </a:extLst>
          </p:cNvPr>
          <p:cNvSpPr txBox="1"/>
          <p:nvPr/>
        </p:nvSpPr>
        <p:spPr>
          <a:xfrm>
            <a:off x="4017591" y="1132146"/>
            <a:ext cx="889987" cy="253916"/>
          </a:xfrm>
          <a:prstGeom prst="rect">
            <a:avLst/>
          </a:prstGeom>
          <a:solidFill>
            <a:srgbClr val="FFFF00"/>
          </a:solidFill>
          <a:ln w="38100">
            <a:solidFill>
              <a:schemeClr val="accent6">
                <a:lumMod val="60000"/>
                <a:lumOff val="40000"/>
              </a:schemeClr>
            </a:solidFill>
          </a:ln>
        </p:spPr>
        <p:txBody>
          <a:bodyPr wrap="none" rtlCol="0">
            <a:spAutoFit/>
          </a:bodyPr>
          <a:lstStyle/>
          <a:p>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ILC Pre-Lab</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cxnSp>
        <p:nvCxnSpPr>
          <p:cNvPr id="106" name="直線コネクタ 105">
            <a:extLst>
              <a:ext uri="{FF2B5EF4-FFF2-40B4-BE49-F238E27FC236}">
                <a16:creationId xmlns:a16="http://schemas.microsoft.com/office/drawing/2014/main" id="{9B28264B-41B0-4E04-81E5-4B5B74FCBA4F}"/>
              </a:ext>
            </a:extLst>
          </p:cNvPr>
          <p:cNvCxnSpPr>
            <a:cxnSpLocks/>
          </p:cNvCxnSpPr>
          <p:nvPr/>
        </p:nvCxnSpPr>
        <p:spPr>
          <a:xfrm flipV="1">
            <a:off x="670560" y="1557156"/>
            <a:ext cx="6098185" cy="1732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7" name="直線コネクタ 106">
            <a:extLst>
              <a:ext uri="{FF2B5EF4-FFF2-40B4-BE49-F238E27FC236}">
                <a16:creationId xmlns:a16="http://schemas.microsoft.com/office/drawing/2014/main" id="{8A43F0AF-72ED-47F3-B455-DF15CD757A1D}"/>
              </a:ext>
            </a:extLst>
          </p:cNvPr>
          <p:cNvCxnSpPr>
            <a:cxnSpLocks/>
          </p:cNvCxnSpPr>
          <p:nvPr/>
        </p:nvCxnSpPr>
        <p:spPr>
          <a:xfrm flipH="1">
            <a:off x="674862" y="1578353"/>
            <a:ext cx="1" cy="146344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A4664D10-7F8C-49A9-BCCD-019A1EB9593D}"/>
              </a:ext>
            </a:extLst>
          </p:cNvPr>
          <p:cNvCxnSpPr>
            <a:cxnSpLocks/>
          </p:cNvCxnSpPr>
          <p:nvPr/>
        </p:nvCxnSpPr>
        <p:spPr>
          <a:xfrm flipH="1">
            <a:off x="651074" y="3041383"/>
            <a:ext cx="159199" cy="83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0" name="直線コネクタ 109">
            <a:extLst>
              <a:ext uri="{FF2B5EF4-FFF2-40B4-BE49-F238E27FC236}">
                <a16:creationId xmlns:a16="http://schemas.microsoft.com/office/drawing/2014/main" id="{E47129E9-026F-4847-973A-7E71B71ECEEE}"/>
              </a:ext>
            </a:extLst>
          </p:cNvPr>
          <p:cNvCxnSpPr>
            <a:cxnSpLocks/>
            <a:stCxn id="83" idx="1"/>
          </p:cNvCxnSpPr>
          <p:nvPr/>
        </p:nvCxnSpPr>
        <p:spPr>
          <a:xfrm flipH="1">
            <a:off x="678191" y="2640698"/>
            <a:ext cx="12912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1" name="直線コネクタ 110">
            <a:extLst>
              <a:ext uri="{FF2B5EF4-FFF2-40B4-BE49-F238E27FC236}">
                <a16:creationId xmlns:a16="http://schemas.microsoft.com/office/drawing/2014/main" id="{09A62FED-8C5B-4B96-BA34-47705C235A84}"/>
              </a:ext>
            </a:extLst>
          </p:cNvPr>
          <p:cNvCxnSpPr>
            <a:cxnSpLocks/>
            <a:stCxn id="81" idx="1"/>
          </p:cNvCxnSpPr>
          <p:nvPr/>
        </p:nvCxnSpPr>
        <p:spPr>
          <a:xfrm flipH="1">
            <a:off x="685338" y="2234948"/>
            <a:ext cx="130445" cy="422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B600A628-62F3-4688-B59F-B576E2015E2D}"/>
              </a:ext>
            </a:extLst>
          </p:cNvPr>
          <p:cNvCxnSpPr>
            <a:cxnSpLocks/>
          </p:cNvCxnSpPr>
          <p:nvPr/>
        </p:nvCxnSpPr>
        <p:spPr>
          <a:xfrm flipH="1">
            <a:off x="2222208" y="1589908"/>
            <a:ext cx="14376" cy="387680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3" name="直線コネクタ 112">
            <a:extLst>
              <a:ext uri="{FF2B5EF4-FFF2-40B4-BE49-F238E27FC236}">
                <a16:creationId xmlns:a16="http://schemas.microsoft.com/office/drawing/2014/main" id="{56FD1F53-5B2B-40AB-AC9B-E58340FFB56B}"/>
              </a:ext>
            </a:extLst>
          </p:cNvPr>
          <p:cNvCxnSpPr>
            <a:cxnSpLocks/>
          </p:cNvCxnSpPr>
          <p:nvPr/>
        </p:nvCxnSpPr>
        <p:spPr>
          <a:xfrm>
            <a:off x="3832333" y="1574483"/>
            <a:ext cx="10474" cy="141728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5" name="直線コネクタ 114">
            <a:extLst>
              <a:ext uri="{FF2B5EF4-FFF2-40B4-BE49-F238E27FC236}">
                <a16:creationId xmlns:a16="http://schemas.microsoft.com/office/drawing/2014/main" id="{F487C3BA-1092-41DC-9588-8114B771A8F9}"/>
              </a:ext>
            </a:extLst>
          </p:cNvPr>
          <p:cNvCxnSpPr>
            <a:cxnSpLocks/>
          </p:cNvCxnSpPr>
          <p:nvPr/>
        </p:nvCxnSpPr>
        <p:spPr>
          <a:xfrm>
            <a:off x="5404781" y="1589911"/>
            <a:ext cx="0" cy="93853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9" name="直線コネクタ 128">
            <a:extLst>
              <a:ext uri="{FF2B5EF4-FFF2-40B4-BE49-F238E27FC236}">
                <a16:creationId xmlns:a16="http://schemas.microsoft.com/office/drawing/2014/main" id="{12C2D9A9-663D-4DCF-943E-80A6A8788573}"/>
              </a:ext>
            </a:extLst>
          </p:cNvPr>
          <p:cNvCxnSpPr>
            <a:cxnSpLocks/>
          </p:cNvCxnSpPr>
          <p:nvPr/>
        </p:nvCxnSpPr>
        <p:spPr>
          <a:xfrm>
            <a:off x="6748972" y="1577007"/>
            <a:ext cx="0" cy="95144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0" name="直線コネクタ 129">
            <a:extLst>
              <a:ext uri="{FF2B5EF4-FFF2-40B4-BE49-F238E27FC236}">
                <a16:creationId xmlns:a16="http://schemas.microsoft.com/office/drawing/2014/main" id="{2F98605D-DEAB-4B1D-9946-EC870DC4C267}"/>
              </a:ext>
            </a:extLst>
          </p:cNvPr>
          <p:cNvCxnSpPr>
            <a:cxnSpLocks/>
            <a:endCxn id="85" idx="1"/>
          </p:cNvCxnSpPr>
          <p:nvPr/>
        </p:nvCxnSpPr>
        <p:spPr>
          <a:xfrm flipV="1">
            <a:off x="2257453" y="2073356"/>
            <a:ext cx="123067" cy="824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1" name="直線コネクタ 130">
            <a:extLst>
              <a:ext uri="{FF2B5EF4-FFF2-40B4-BE49-F238E27FC236}">
                <a16:creationId xmlns:a16="http://schemas.microsoft.com/office/drawing/2014/main" id="{FC6BA2D6-7E8A-423A-B0E0-B15ABA302672}"/>
              </a:ext>
            </a:extLst>
          </p:cNvPr>
          <p:cNvCxnSpPr>
            <a:cxnSpLocks/>
            <a:endCxn id="87" idx="1"/>
          </p:cNvCxnSpPr>
          <p:nvPr/>
        </p:nvCxnSpPr>
        <p:spPr>
          <a:xfrm flipV="1">
            <a:off x="2250961" y="2866322"/>
            <a:ext cx="182776" cy="483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2" name="直線コネクタ 131">
            <a:extLst>
              <a:ext uri="{FF2B5EF4-FFF2-40B4-BE49-F238E27FC236}">
                <a16:creationId xmlns:a16="http://schemas.microsoft.com/office/drawing/2014/main" id="{2FFC260A-49B8-477D-952C-C4C32BE64040}"/>
              </a:ext>
            </a:extLst>
          </p:cNvPr>
          <p:cNvCxnSpPr>
            <a:cxnSpLocks/>
          </p:cNvCxnSpPr>
          <p:nvPr/>
        </p:nvCxnSpPr>
        <p:spPr>
          <a:xfrm>
            <a:off x="2222208" y="3304569"/>
            <a:ext cx="22773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3" name="直線コネクタ 132">
            <a:extLst>
              <a:ext uri="{FF2B5EF4-FFF2-40B4-BE49-F238E27FC236}">
                <a16:creationId xmlns:a16="http://schemas.microsoft.com/office/drawing/2014/main" id="{12273FB6-8AAB-4DBE-BB37-6DDFCD7B86DF}"/>
              </a:ext>
            </a:extLst>
          </p:cNvPr>
          <p:cNvCxnSpPr>
            <a:cxnSpLocks/>
          </p:cNvCxnSpPr>
          <p:nvPr/>
        </p:nvCxnSpPr>
        <p:spPr>
          <a:xfrm>
            <a:off x="2232430" y="3680878"/>
            <a:ext cx="217509" cy="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4" name="直線コネクタ 133">
            <a:extLst>
              <a:ext uri="{FF2B5EF4-FFF2-40B4-BE49-F238E27FC236}">
                <a16:creationId xmlns:a16="http://schemas.microsoft.com/office/drawing/2014/main" id="{39DFD784-8325-446F-AC08-69C646660612}"/>
              </a:ext>
            </a:extLst>
          </p:cNvPr>
          <p:cNvCxnSpPr>
            <a:cxnSpLocks/>
          </p:cNvCxnSpPr>
          <p:nvPr/>
        </p:nvCxnSpPr>
        <p:spPr>
          <a:xfrm flipV="1">
            <a:off x="2222208" y="4296163"/>
            <a:ext cx="209108" cy="55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5" name="直線コネクタ 134">
            <a:extLst>
              <a:ext uri="{FF2B5EF4-FFF2-40B4-BE49-F238E27FC236}">
                <a16:creationId xmlns:a16="http://schemas.microsoft.com/office/drawing/2014/main" id="{31C5665F-D37F-42AB-B802-95F2814F2A38}"/>
              </a:ext>
            </a:extLst>
          </p:cNvPr>
          <p:cNvCxnSpPr>
            <a:cxnSpLocks/>
          </p:cNvCxnSpPr>
          <p:nvPr/>
        </p:nvCxnSpPr>
        <p:spPr>
          <a:xfrm flipV="1">
            <a:off x="2230608" y="4706867"/>
            <a:ext cx="209108" cy="55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6" name="直線コネクタ 135">
            <a:extLst>
              <a:ext uri="{FF2B5EF4-FFF2-40B4-BE49-F238E27FC236}">
                <a16:creationId xmlns:a16="http://schemas.microsoft.com/office/drawing/2014/main" id="{89DF9473-926B-41BC-8C0D-8F2D998A2AFA}"/>
              </a:ext>
            </a:extLst>
          </p:cNvPr>
          <p:cNvCxnSpPr>
            <a:cxnSpLocks/>
          </p:cNvCxnSpPr>
          <p:nvPr/>
        </p:nvCxnSpPr>
        <p:spPr>
          <a:xfrm flipV="1">
            <a:off x="2228187" y="5100594"/>
            <a:ext cx="209108" cy="55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7" name="直線コネクタ 136">
            <a:extLst>
              <a:ext uri="{FF2B5EF4-FFF2-40B4-BE49-F238E27FC236}">
                <a16:creationId xmlns:a16="http://schemas.microsoft.com/office/drawing/2014/main" id="{9714657B-A72F-4674-A4DF-4F1884459230}"/>
              </a:ext>
            </a:extLst>
          </p:cNvPr>
          <p:cNvCxnSpPr>
            <a:cxnSpLocks/>
          </p:cNvCxnSpPr>
          <p:nvPr/>
        </p:nvCxnSpPr>
        <p:spPr>
          <a:xfrm flipV="1">
            <a:off x="2209292" y="5466710"/>
            <a:ext cx="209108" cy="55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8" name="直線コネクタ 137">
            <a:extLst>
              <a:ext uri="{FF2B5EF4-FFF2-40B4-BE49-F238E27FC236}">
                <a16:creationId xmlns:a16="http://schemas.microsoft.com/office/drawing/2014/main" id="{2A2B8343-739D-4245-81C9-05E41DB2DDD4}"/>
              </a:ext>
            </a:extLst>
          </p:cNvPr>
          <p:cNvCxnSpPr>
            <a:cxnSpLocks/>
            <a:stCxn id="98" idx="1"/>
          </p:cNvCxnSpPr>
          <p:nvPr/>
        </p:nvCxnSpPr>
        <p:spPr>
          <a:xfrm flipH="1">
            <a:off x="3842807" y="2091749"/>
            <a:ext cx="10982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9" name="直線コネクタ 138">
            <a:extLst>
              <a:ext uri="{FF2B5EF4-FFF2-40B4-BE49-F238E27FC236}">
                <a16:creationId xmlns:a16="http://schemas.microsoft.com/office/drawing/2014/main" id="{36EF46E2-D862-4488-A5CF-EB41AB86AEDF}"/>
              </a:ext>
            </a:extLst>
          </p:cNvPr>
          <p:cNvCxnSpPr>
            <a:cxnSpLocks/>
          </p:cNvCxnSpPr>
          <p:nvPr/>
        </p:nvCxnSpPr>
        <p:spPr>
          <a:xfrm flipH="1">
            <a:off x="3816698" y="2575666"/>
            <a:ext cx="158341" cy="471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0" name="直線コネクタ 139">
            <a:extLst>
              <a:ext uri="{FF2B5EF4-FFF2-40B4-BE49-F238E27FC236}">
                <a16:creationId xmlns:a16="http://schemas.microsoft.com/office/drawing/2014/main" id="{E9495014-12C0-429E-BCEE-FBF50D1C717A}"/>
              </a:ext>
            </a:extLst>
          </p:cNvPr>
          <p:cNvCxnSpPr>
            <a:cxnSpLocks/>
          </p:cNvCxnSpPr>
          <p:nvPr/>
        </p:nvCxnSpPr>
        <p:spPr>
          <a:xfrm flipH="1">
            <a:off x="3829007" y="2991766"/>
            <a:ext cx="14603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1" name="直線コネクタ 140">
            <a:extLst>
              <a:ext uri="{FF2B5EF4-FFF2-40B4-BE49-F238E27FC236}">
                <a16:creationId xmlns:a16="http://schemas.microsoft.com/office/drawing/2014/main" id="{C7BF9BA2-DC73-4AF2-B4C0-682C6A6173CB}"/>
              </a:ext>
            </a:extLst>
          </p:cNvPr>
          <p:cNvCxnSpPr>
            <a:cxnSpLocks/>
          </p:cNvCxnSpPr>
          <p:nvPr/>
        </p:nvCxnSpPr>
        <p:spPr>
          <a:xfrm flipH="1">
            <a:off x="5404781" y="2091749"/>
            <a:ext cx="17579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2" name="直線コネクタ 141">
            <a:extLst>
              <a:ext uri="{FF2B5EF4-FFF2-40B4-BE49-F238E27FC236}">
                <a16:creationId xmlns:a16="http://schemas.microsoft.com/office/drawing/2014/main" id="{4C7D5192-38DD-440E-8823-4FE0D7A3FBC0}"/>
              </a:ext>
            </a:extLst>
          </p:cNvPr>
          <p:cNvCxnSpPr>
            <a:cxnSpLocks/>
          </p:cNvCxnSpPr>
          <p:nvPr/>
        </p:nvCxnSpPr>
        <p:spPr>
          <a:xfrm flipH="1">
            <a:off x="5389817" y="2529168"/>
            <a:ext cx="17579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3" name="直線コネクタ 142">
            <a:extLst>
              <a:ext uri="{FF2B5EF4-FFF2-40B4-BE49-F238E27FC236}">
                <a16:creationId xmlns:a16="http://schemas.microsoft.com/office/drawing/2014/main" id="{1BC24124-AB23-4ED2-9DDB-A3141AAD0ECB}"/>
              </a:ext>
            </a:extLst>
          </p:cNvPr>
          <p:cNvCxnSpPr>
            <a:cxnSpLocks/>
          </p:cNvCxnSpPr>
          <p:nvPr/>
        </p:nvCxnSpPr>
        <p:spPr>
          <a:xfrm flipH="1" flipV="1">
            <a:off x="6772374" y="2089287"/>
            <a:ext cx="151843" cy="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4" name="直線コネクタ 143">
            <a:extLst>
              <a:ext uri="{FF2B5EF4-FFF2-40B4-BE49-F238E27FC236}">
                <a16:creationId xmlns:a16="http://schemas.microsoft.com/office/drawing/2014/main" id="{0B24F252-ECBB-433C-AF14-376E1C4A7812}"/>
              </a:ext>
            </a:extLst>
          </p:cNvPr>
          <p:cNvCxnSpPr>
            <a:cxnSpLocks/>
          </p:cNvCxnSpPr>
          <p:nvPr/>
        </p:nvCxnSpPr>
        <p:spPr>
          <a:xfrm flipH="1">
            <a:off x="6757409" y="2512585"/>
            <a:ext cx="16680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5" name="直線コネクタ 144">
            <a:extLst>
              <a:ext uri="{FF2B5EF4-FFF2-40B4-BE49-F238E27FC236}">
                <a16:creationId xmlns:a16="http://schemas.microsoft.com/office/drawing/2014/main" id="{69608B5A-27B2-49F9-A585-FD65F2AA1C64}"/>
              </a:ext>
            </a:extLst>
          </p:cNvPr>
          <p:cNvCxnSpPr>
            <a:cxnSpLocks/>
            <a:stCxn id="105" idx="2"/>
            <a:endCxn id="90" idx="0"/>
          </p:cNvCxnSpPr>
          <p:nvPr/>
        </p:nvCxnSpPr>
        <p:spPr>
          <a:xfrm>
            <a:off x="4462585" y="1386062"/>
            <a:ext cx="163506" cy="15992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146" name="正方形/長方形 145">
            <a:extLst>
              <a:ext uri="{FF2B5EF4-FFF2-40B4-BE49-F238E27FC236}">
                <a16:creationId xmlns:a16="http://schemas.microsoft.com/office/drawing/2014/main" id="{D875D2E3-D36D-4614-98EC-2FDEA7513A66}"/>
              </a:ext>
            </a:extLst>
          </p:cNvPr>
          <p:cNvSpPr/>
          <p:nvPr/>
        </p:nvSpPr>
        <p:spPr>
          <a:xfrm>
            <a:off x="2410222" y="2693785"/>
            <a:ext cx="1331314" cy="1167564"/>
          </a:xfrm>
          <a:prstGeom prst="rect">
            <a:avLst/>
          </a:prstGeom>
          <a:noFill/>
          <a:ln w="38100">
            <a:solidFill>
              <a:schemeClr val="accent6">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50" dirty="0">
              <a:latin typeface="ＭＳ Ｐゴシック" panose="020B0600070205080204" pitchFamily="50" charset="-128"/>
              <a:ea typeface="ＭＳ Ｐゴシック" panose="020B0600070205080204" pitchFamily="50" charset="-128"/>
            </a:endParaRPr>
          </a:p>
        </p:txBody>
      </p:sp>
      <p:sp>
        <p:nvSpPr>
          <p:cNvPr id="147" name="正方形/長方形 146">
            <a:extLst>
              <a:ext uri="{FF2B5EF4-FFF2-40B4-BE49-F238E27FC236}">
                <a16:creationId xmlns:a16="http://schemas.microsoft.com/office/drawing/2014/main" id="{238F6E7D-896B-41D5-AC6A-9FFABB866269}"/>
              </a:ext>
            </a:extLst>
          </p:cNvPr>
          <p:cNvSpPr/>
          <p:nvPr/>
        </p:nvSpPr>
        <p:spPr>
          <a:xfrm>
            <a:off x="2409965" y="5318698"/>
            <a:ext cx="1368035" cy="348050"/>
          </a:xfrm>
          <a:prstGeom prst="rect">
            <a:avLst/>
          </a:prstGeom>
          <a:noFill/>
          <a:ln w="38100">
            <a:solidFill>
              <a:schemeClr val="accent6">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50" dirty="0">
              <a:latin typeface="ＭＳ Ｐゴシック" panose="020B0600070205080204" pitchFamily="50" charset="-128"/>
              <a:ea typeface="ＭＳ Ｐゴシック" panose="020B0600070205080204" pitchFamily="50" charset="-128"/>
            </a:endParaRPr>
          </a:p>
        </p:txBody>
      </p:sp>
      <p:sp>
        <p:nvSpPr>
          <p:cNvPr id="148" name="正方形/長方形 147">
            <a:extLst>
              <a:ext uri="{FF2B5EF4-FFF2-40B4-BE49-F238E27FC236}">
                <a16:creationId xmlns:a16="http://schemas.microsoft.com/office/drawing/2014/main" id="{64715F07-89B9-4FBE-AC6B-5F83593132A3}"/>
              </a:ext>
            </a:extLst>
          </p:cNvPr>
          <p:cNvSpPr/>
          <p:nvPr/>
        </p:nvSpPr>
        <p:spPr>
          <a:xfrm>
            <a:off x="6916766" y="2375630"/>
            <a:ext cx="1048335" cy="360382"/>
          </a:xfrm>
          <a:prstGeom prst="rect">
            <a:avLst/>
          </a:prstGeom>
          <a:noFill/>
          <a:ln w="38100">
            <a:solidFill>
              <a:schemeClr val="accent6">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50" dirty="0">
              <a:latin typeface="ＭＳ Ｐゴシック" panose="020B0600070205080204" pitchFamily="50" charset="-128"/>
              <a:ea typeface="ＭＳ Ｐゴシック" panose="020B0600070205080204" pitchFamily="50" charset="-128"/>
            </a:endParaRPr>
          </a:p>
        </p:txBody>
      </p:sp>
      <p:sp>
        <p:nvSpPr>
          <p:cNvPr id="149" name="正方形/長方形 148">
            <a:extLst>
              <a:ext uri="{FF2B5EF4-FFF2-40B4-BE49-F238E27FC236}">
                <a16:creationId xmlns:a16="http://schemas.microsoft.com/office/drawing/2014/main" id="{2F04B030-F66D-4CD2-B658-506C2CFE3EF0}"/>
              </a:ext>
            </a:extLst>
          </p:cNvPr>
          <p:cNvSpPr/>
          <p:nvPr/>
        </p:nvSpPr>
        <p:spPr>
          <a:xfrm>
            <a:off x="819833" y="2876661"/>
            <a:ext cx="1313251" cy="341338"/>
          </a:xfrm>
          <a:prstGeom prst="rect">
            <a:avLst/>
          </a:prstGeom>
          <a:noFill/>
          <a:ln w="38100">
            <a:solidFill>
              <a:schemeClr val="accent5">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50" dirty="0">
              <a:latin typeface="ＭＳ Ｐゴシック" panose="020B0600070205080204" pitchFamily="50" charset="-128"/>
              <a:ea typeface="ＭＳ Ｐゴシック" panose="020B0600070205080204" pitchFamily="50" charset="-128"/>
            </a:endParaRPr>
          </a:p>
        </p:txBody>
      </p:sp>
      <p:sp>
        <p:nvSpPr>
          <p:cNvPr id="150" name="正方形/長方形 149">
            <a:extLst>
              <a:ext uri="{FF2B5EF4-FFF2-40B4-BE49-F238E27FC236}">
                <a16:creationId xmlns:a16="http://schemas.microsoft.com/office/drawing/2014/main" id="{6B9C3F98-8E97-43E0-8390-1B51A1F834AD}"/>
              </a:ext>
            </a:extLst>
          </p:cNvPr>
          <p:cNvSpPr/>
          <p:nvPr/>
        </p:nvSpPr>
        <p:spPr>
          <a:xfrm>
            <a:off x="5507381" y="1961749"/>
            <a:ext cx="1154684" cy="726648"/>
          </a:xfrm>
          <a:prstGeom prst="rect">
            <a:avLst/>
          </a:prstGeom>
          <a:noFill/>
          <a:ln w="38100">
            <a:solidFill>
              <a:schemeClr val="accent5">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50" dirty="0">
              <a:latin typeface="ＭＳ Ｐゴシック" panose="020B0600070205080204" pitchFamily="50" charset="-128"/>
              <a:ea typeface="ＭＳ Ｐゴシック" panose="020B0600070205080204" pitchFamily="50" charset="-128"/>
            </a:endParaRPr>
          </a:p>
        </p:txBody>
      </p:sp>
      <p:sp>
        <p:nvSpPr>
          <p:cNvPr id="151" name="左中かっこ 150">
            <a:extLst>
              <a:ext uri="{FF2B5EF4-FFF2-40B4-BE49-F238E27FC236}">
                <a16:creationId xmlns:a16="http://schemas.microsoft.com/office/drawing/2014/main" id="{B129256D-52C0-4757-8BA9-AE78B549AECF}"/>
              </a:ext>
            </a:extLst>
          </p:cNvPr>
          <p:cNvSpPr/>
          <p:nvPr/>
        </p:nvSpPr>
        <p:spPr>
          <a:xfrm>
            <a:off x="487259" y="2065939"/>
            <a:ext cx="135746" cy="751188"/>
          </a:xfrm>
          <a:prstGeom prst="leftBrac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ja-JP" altLang="en-US" sz="1050" dirty="0">
              <a:latin typeface="ＭＳ Ｐゴシック" panose="020B0600070205080204" pitchFamily="50" charset="-128"/>
              <a:ea typeface="ＭＳ Ｐゴシック" panose="020B0600070205080204" pitchFamily="50" charset="-128"/>
            </a:endParaRPr>
          </a:p>
        </p:txBody>
      </p:sp>
      <p:sp>
        <p:nvSpPr>
          <p:cNvPr id="152" name="テキスト ボックス 151">
            <a:extLst>
              <a:ext uri="{FF2B5EF4-FFF2-40B4-BE49-F238E27FC236}">
                <a16:creationId xmlns:a16="http://schemas.microsoft.com/office/drawing/2014/main" id="{9B2EA413-DDEB-4739-93DB-22B7C0F21305}"/>
              </a:ext>
            </a:extLst>
          </p:cNvPr>
          <p:cNvSpPr txBox="1"/>
          <p:nvPr/>
        </p:nvSpPr>
        <p:spPr>
          <a:xfrm>
            <a:off x="5523527" y="1961488"/>
            <a:ext cx="1167930" cy="297517"/>
          </a:xfrm>
          <a:prstGeom prst="rect">
            <a:avLst/>
          </a:prstGeom>
          <a:solidFill>
            <a:schemeClr val="accent5">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WP-15</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Final</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focus</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153" name="テキスト ボックス 152">
            <a:extLst>
              <a:ext uri="{FF2B5EF4-FFF2-40B4-BE49-F238E27FC236}">
                <a16:creationId xmlns:a16="http://schemas.microsoft.com/office/drawing/2014/main" id="{0A2F11AE-D1E4-4144-AF93-C31A3D0822B9}"/>
              </a:ext>
            </a:extLst>
          </p:cNvPr>
          <p:cNvSpPr txBox="1"/>
          <p:nvPr/>
        </p:nvSpPr>
        <p:spPr>
          <a:xfrm rot="16200000">
            <a:off x="-731998" y="2353440"/>
            <a:ext cx="2040943" cy="276999"/>
          </a:xfrm>
          <a:prstGeom prst="rect">
            <a:avLst/>
          </a:prstGeom>
          <a:solidFill>
            <a:schemeClr val="accent4">
              <a:lumMod val="20000"/>
              <a:lumOff val="80000"/>
            </a:schemeClr>
          </a:solidFill>
        </p:spPr>
        <p:txBody>
          <a:bodyPr wrap="none" rtlCol="0">
            <a:spAutoFit/>
          </a:bodyPr>
          <a:lstStyle/>
          <a:p>
            <a:r>
              <a:rPr kumimoji="1" lang="ja-JP" altLang="en-US" sz="1200" dirty="0">
                <a:latin typeface="ＭＳ Ｐゴシック" panose="020B0600070205080204" pitchFamily="50" charset="-128"/>
                <a:ea typeface="ＭＳ Ｐゴシック" panose="020B0600070205080204" pitchFamily="50" charset="-128"/>
              </a:rPr>
              <a:t>実際の空洞・モジュール製造</a:t>
            </a:r>
          </a:p>
        </p:txBody>
      </p:sp>
      <p:sp>
        <p:nvSpPr>
          <p:cNvPr id="101" name="テキスト ボックス 100">
            <a:extLst>
              <a:ext uri="{FF2B5EF4-FFF2-40B4-BE49-F238E27FC236}">
                <a16:creationId xmlns:a16="http://schemas.microsoft.com/office/drawing/2014/main" id="{896FC308-6B5D-4E6A-8A60-829B7047E126}"/>
              </a:ext>
            </a:extLst>
          </p:cNvPr>
          <p:cNvSpPr txBox="1"/>
          <p:nvPr/>
        </p:nvSpPr>
        <p:spPr>
          <a:xfrm>
            <a:off x="5517408" y="2355893"/>
            <a:ext cx="1167930" cy="400110"/>
          </a:xfrm>
          <a:prstGeom prst="rect">
            <a:avLst/>
          </a:prstGeom>
          <a:solidFill>
            <a:schemeClr val="accent5">
              <a:lumMod val="40000"/>
              <a:lumOff val="6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WP-16</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Final</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focus</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magnet</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94" name="テキスト ボックス 93">
            <a:extLst>
              <a:ext uri="{FF2B5EF4-FFF2-40B4-BE49-F238E27FC236}">
                <a16:creationId xmlns:a16="http://schemas.microsoft.com/office/drawing/2014/main" id="{1F5F4C0C-D45C-42CF-97CF-3EE54DE4E70D}"/>
              </a:ext>
            </a:extLst>
          </p:cNvPr>
          <p:cNvSpPr txBox="1"/>
          <p:nvPr/>
        </p:nvSpPr>
        <p:spPr>
          <a:xfrm>
            <a:off x="2417064" y="3517165"/>
            <a:ext cx="1324584" cy="297517"/>
          </a:xfrm>
          <a:prstGeom prst="rect">
            <a:avLst/>
          </a:prstGeom>
          <a:solidFill>
            <a:schemeClr val="accent6">
              <a:lumMod val="20000"/>
              <a:lumOff val="80000"/>
            </a:schemeClr>
          </a:solidFill>
        </p:spPr>
        <p:txBody>
          <a:bodyPr wrap="square" rtlCol="0">
            <a:spAutoFit/>
          </a:bodyPr>
          <a:lstStyle/>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WP-7</a:t>
            </a:r>
          </a:p>
          <a:p>
            <a:pPr algn="ctr">
              <a:lnSpc>
                <a:spcPts val="788"/>
              </a:lnSpc>
            </a:pP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Magnetic</a:t>
            </a:r>
            <a:r>
              <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rPr>
              <a:t> </a:t>
            </a:r>
            <a:r>
              <a:rPr lang="en-US" altLang="ja-JP" sz="1050" dirty="0">
                <a:latin typeface="ＭＳ Ｐゴシック" panose="020B0600070205080204" pitchFamily="50" charset="-128"/>
                <a:ea typeface="ＭＳ Ｐゴシック" panose="020B0600070205080204" pitchFamily="50" charset="-128"/>
                <a:cs typeface="Calibri" panose="020F0502020204030204" pitchFamily="34" charset="0"/>
              </a:rPr>
              <a:t>focusing</a:t>
            </a:r>
            <a:endParaRPr lang="ja-JP" altLang="en-US" sz="1050" dirty="0">
              <a:latin typeface="ＭＳ Ｐゴシック" panose="020B0600070205080204" pitchFamily="50" charset="-128"/>
              <a:ea typeface="ＭＳ Ｐゴシック" panose="020B0600070205080204" pitchFamily="50" charset="-128"/>
              <a:cs typeface="Calibri" panose="020F0502020204030204" pitchFamily="34" charset="0"/>
            </a:endParaRPr>
          </a:p>
        </p:txBody>
      </p:sp>
      <p:sp>
        <p:nvSpPr>
          <p:cNvPr id="154" name="テキスト ボックス 153">
            <a:extLst>
              <a:ext uri="{FF2B5EF4-FFF2-40B4-BE49-F238E27FC236}">
                <a16:creationId xmlns:a16="http://schemas.microsoft.com/office/drawing/2014/main" id="{8AD9869F-7F5B-4178-BBF8-78AE5093016C}"/>
              </a:ext>
            </a:extLst>
          </p:cNvPr>
          <p:cNvSpPr txBox="1"/>
          <p:nvPr/>
        </p:nvSpPr>
        <p:spPr>
          <a:xfrm>
            <a:off x="4149307" y="4224443"/>
            <a:ext cx="4844720" cy="646331"/>
          </a:xfrm>
          <a:prstGeom prst="rect">
            <a:avLst/>
          </a:prstGeom>
          <a:solidFill>
            <a:schemeClr val="accent6">
              <a:lumMod val="20000"/>
              <a:lumOff val="80000"/>
            </a:schemeClr>
          </a:solidFill>
        </p:spPr>
        <p:txBody>
          <a:bodyPr wrap="square" rtlCol="0">
            <a:spAutoFit/>
          </a:bodyPr>
          <a:lstStyle/>
          <a:p>
            <a:r>
              <a:rPr kumimoji="1" lang="en-US" altLang="ja-JP" dirty="0">
                <a:ea typeface="ＭＳ Ｐゴシック" panose="020B0600070205080204" pitchFamily="50" charset="-128"/>
              </a:rPr>
              <a:t>For detail see</a:t>
            </a:r>
          </a:p>
          <a:p>
            <a:r>
              <a:rPr kumimoji="1" lang="ja-JP" altLang="en-US" dirty="0">
                <a:ea typeface="ＭＳ Ｐゴシック" panose="020B0600070205080204" pitchFamily="50" charset="-128"/>
              </a:rPr>
              <a:t>http://doi.org/10.5281/ zenodo.4742018</a:t>
            </a:r>
          </a:p>
        </p:txBody>
      </p:sp>
      <p:sp>
        <p:nvSpPr>
          <p:cNvPr id="2" name="フッター プレースホルダー 1">
            <a:extLst>
              <a:ext uri="{FF2B5EF4-FFF2-40B4-BE49-F238E27FC236}">
                <a16:creationId xmlns:a16="http://schemas.microsoft.com/office/drawing/2014/main" id="{20849D11-D409-4DEA-9F55-0D723DE92DF8}"/>
              </a:ext>
            </a:extLst>
          </p:cNvPr>
          <p:cNvSpPr>
            <a:spLocks noGrp="1"/>
          </p:cNvSpPr>
          <p:nvPr>
            <p:ph type="ftr" sz="quarter" idx="11"/>
          </p:nvPr>
        </p:nvSpPr>
        <p:spPr/>
        <p:txBody>
          <a:bodyPr/>
          <a:lstStyle/>
          <a:p>
            <a:endParaRPr kumimoji="1" lang="ja-JP" altLang="en-US" dirty="0"/>
          </a:p>
        </p:txBody>
      </p:sp>
      <p:sp>
        <p:nvSpPr>
          <p:cNvPr id="66" name="テキスト ボックス 65">
            <a:extLst>
              <a:ext uri="{FF2B5EF4-FFF2-40B4-BE49-F238E27FC236}">
                <a16:creationId xmlns:a16="http://schemas.microsoft.com/office/drawing/2014/main" id="{000B0486-DB97-4DA6-BF61-E9082CAB491A}"/>
              </a:ext>
            </a:extLst>
          </p:cNvPr>
          <p:cNvSpPr txBox="1"/>
          <p:nvPr/>
        </p:nvSpPr>
        <p:spPr>
          <a:xfrm>
            <a:off x="23672" y="585597"/>
            <a:ext cx="9096655" cy="528350"/>
          </a:xfrm>
          <a:prstGeom prst="rect">
            <a:avLst/>
          </a:prstGeom>
          <a:solidFill>
            <a:schemeClr val="accent6">
              <a:lumMod val="20000"/>
              <a:lumOff val="80000"/>
            </a:schemeClr>
          </a:solidFill>
        </p:spPr>
        <p:txBody>
          <a:bodyPr wrap="square">
            <a:spAutoFit/>
          </a:bodyPr>
          <a:lstStyle/>
          <a:p>
            <a:pPr>
              <a:lnSpc>
                <a:spcPts val="1700"/>
              </a:lnSpc>
            </a:pPr>
            <a:r>
              <a:rPr lang="en-US" altLang="ja-JP" sz="1600" dirty="0">
                <a:latin typeface="ＭＳ Ｐゴシック" panose="020B0600070205080204" pitchFamily="50" charset="-128"/>
                <a:ea typeface="ＭＳ Ｐゴシック" panose="020B0600070205080204" pitchFamily="50" charset="-128"/>
                <a:cs typeface="Calibri" panose="020F0502020204030204" pitchFamily="34" charset="0"/>
              </a:rPr>
              <a:t>IDT-WG2 discussed about the technical issues pointed out by Advisory Panel and SCJ, and summarized them as Work Packages in TPD (Technical Preparation Document)</a:t>
            </a:r>
          </a:p>
        </p:txBody>
      </p:sp>
      <p:sp>
        <p:nvSpPr>
          <p:cNvPr id="3" name="テキスト ボックス 2">
            <a:extLst>
              <a:ext uri="{FF2B5EF4-FFF2-40B4-BE49-F238E27FC236}">
                <a16:creationId xmlns:a16="http://schemas.microsoft.com/office/drawing/2014/main" id="{0D87F978-537C-4562-8CEB-2CF122AEC4CA}"/>
              </a:ext>
            </a:extLst>
          </p:cNvPr>
          <p:cNvSpPr txBox="1"/>
          <p:nvPr/>
        </p:nvSpPr>
        <p:spPr>
          <a:xfrm>
            <a:off x="4383741" y="3120355"/>
            <a:ext cx="3792070" cy="923330"/>
          </a:xfrm>
          <a:prstGeom prst="rect">
            <a:avLst/>
          </a:prstGeom>
          <a:solidFill>
            <a:schemeClr val="accent5">
              <a:lumMod val="20000"/>
              <a:lumOff val="80000"/>
            </a:schemeClr>
          </a:solidFill>
          <a:ln>
            <a:solidFill>
              <a:srgbClr val="0070C0"/>
            </a:solidFill>
          </a:ln>
        </p:spPr>
        <p:txBody>
          <a:bodyPr wrap="square" rtlCol="0">
            <a:spAutoFit/>
          </a:bodyPr>
          <a:lstStyle/>
          <a:p>
            <a:r>
              <a:rPr kumimoji="1" lang="en-US" altLang="ja-JP" dirty="0"/>
              <a:t>Sorry, I did not translate this page. </a:t>
            </a:r>
          </a:p>
          <a:p>
            <a:r>
              <a:rPr lang="en-US" altLang="ja-JP" dirty="0"/>
              <a:t>Just showing the </a:t>
            </a:r>
            <a:r>
              <a:rPr lang="en-US" altLang="ja-JP" dirty="0" err="1"/>
              <a:t>PreLab</a:t>
            </a:r>
            <a:r>
              <a:rPr lang="en-US" altLang="ja-JP" dirty="0"/>
              <a:t> Organization and </a:t>
            </a:r>
            <a:r>
              <a:rPr lang="en-US" altLang="ja-JP" dirty="0" err="1"/>
              <a:t>cost&amp;FTE</a:t>
            </a:r>
            <a:endParaRPr kumimoji="1" lang="ja-JP" altLang="en-US" dirty="0"/>
          </a:p>
        </p:txBody>
      </p:sp>
    </p:spTree>
    <p:extLst>
      <p:ext uri="{BB962C8B-B14F-4D97-AF65-F5344CB8AC3E}">
        <p14:creationId xmlns:p14="http://schemas.microsoft.com/office/powerpoint/2010/main" val="3295104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083B527D-C301-4E6A-9A60-286C979B86B0}"/>
              </a:ext>
            </a:extLst>
          </p:cNvPr>
          <p:cNvSpPr>
            <a:spLocks noGrp="1"/>
          </p:cNvSpPr>
          <p:nvPr>
            <p:ph type="title"/>
          </p:nvPr>
        </p:nvSpPr>
        <p:spPr>
          <a:xfrm>
            <a:off x="0" y="0"/>
            <a:ext cx="9144000" cy="630114"/>
          </a:xfrm>
          <a:solidFill>
            <a:schemeClr val="accent6">
              <a:lumMod val="60000"/>
              <a:lumOff val="40000"/>
            </a:schemeClr>
          </a:solidFill>
        </p:spPr>
        <p:txBody>
          <a:bodyPr>
            <a:normAutofit/>
          </a:bodyPr>
          <a:lstStyle/>
          <a:p>
            <a:pPr algn="ctr"/>
            <a:r>
              <a:rPr lang="en-US" altLang="ja-JP" sz="3200" dirty="0">
                <a:latin typeface="ＭＳ Ｐゴシック" panose="020B0600070205080204" pitchFamily="50" charset="-128"/>
                <a:ea typeface="ＭＳ Ｐゴシック" panose="020B0600070205080204" pitchFamily="50" charset="-128"/>
              </a:rPr>
              <a:t>ILC advisory panel</a:t>
            </a:r>
            <a:endParaRPr lang="ja-JP" altLang="en-US" sz="3200"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p:cNvSpPr>
            <a:spLocks noGrp="1"/>
          </p:cNvSpPr>
          <p:nvPr>
            <p:ph type="sldNum" sz="quarter" idx="12"/>
          </p:nvPr>
        </p:nvSpPr>
        <p:spPr/>
        <p:txBody>
          <a:bodyPr/>
          <a:lstStyle/>
          <a:p>
            <a:fld id="{690BD53D-0F42-B742-A897-5EF936631EAF}" type="slidenum">
              <a:rPr lang="ja-JP" altLang="en-US" smtClean="0">
                <a:solidFill>
                  <a:prstClr val="black">
                    <a:tint val="75000"/>
                  </a:prstClr>
                </a:solidFill>
                <a:ea typeface="ＭＳ Ｐゴシック" panose="020B0600070205080204" pitchFamily="50" charset="-128"/>
              </a:rPr>
              <a:pPr/>
              <a:t>2</a:t>
            </a:fld>
            <a:endParaRPr lang="ja-JP" altLang="en-US" dirty="0">
              <a:solidFill>
                <a:prstClr val="black">
                  <a:tint val="75000"/>
                </a:prstClr>
              </a:solidFill>
              <a:ea typeface="ＭＳ Ｐゴシック" panose="020B0600070205080204" pitchFamily="50" charset="-128"/>
            </a:endParaRPr>
          </a:p>
        </p:txBody>
      </p:sp>
      <p:sp>
        <p:nvSpPr>
          <p:cNvPr id="19" name="サブタイトル 2">
            <a:extLst>
              <a:ext uri="{FF2B5EF4-FFF2-40B4-BE49-F238E27FC236}">
                <a16:creationId xmlns:a16="http://schemas.microsoft.com/office/drawing/2014/main" id="{35750F3A-6FE8-4427-8C99-6EB1A6451CF6}"/>
              </a:ext>
            </a:extLst>
          </p:cNvPr>
          <p:cNvSpPr txBox="1">
            <a:spLocks/>
          </p:cNvSpPr>
          <p:nvPr/>
        </p:nvSpPr>
        <p:spPr>
          <a:xfrm>
            <a:off x="1207576" y="1023221"/>
            <a:ext cx="6164262" cy="517100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ts val="1700"/>
              </a:lnSpc>
            </a:pPr>
            <a:endParaRPr lang="en-US" altLang="ja-JP" sz="1600" dirty="0"/>
          </a:p>
        </p:txBody>
      </p:sp>
      <p:sp>
        <p:nvSpPr>
          <p:cNvPr id="4" name="テキスト ボックス 3">
            <a:extLst>
              <a:ext uri="{FF2B5EF4-FFF2-40B4-BE49-F238E27FC236}">
                <a16:creationId xmlns:a16="http://schemas.microsoft.com/office/drawing/2014/main" id="{C5D6599C-32E7-46B0-8895-9FAAAFBCED88}"/>
              </a:ext>
            </a:extLst>
          </p:cNvPr>
          <p:cNvSpPr txBox="1"/>
          <p:nvPr/>
        </p:nvSpPr>
        <p:spPr>
          <a:xfrm>
            <a:off x="92186" y="630114"/>
            <a:ext cx="8976863" cy="5909310"/>
          </a:xfrm>
          <a:prstGeom prst="rect">
            <a:avLst/>
          </a:prstGeom>
          <a:noFill/>
        </p:spPr>
        <p:txBody>
          <a:bodyPr wrap="square" rtlCol="0">
            <a:spAutoFit/>
          </a:bodyPr>
          <a:lstStyle/>
          <a:p>
            <a:r>
              <a:rPr kumimoji="1" lang="en-US" altLang="ja-JP" dirty="0"/>
              <a:t>First advisory panel was held on July 29.</a:t>
            </a:r>
          </a:p>
          <a:p>
            <a:r>
              <a:rPr kumimoji="1" lang="en-US" altLang="ja-JP" dirty="0">
                <a:hlinkClick r:id="rId2"/>
              </a:rPr>
              <a:t>https://www.mext.go.jp/kaigisiryo/2021/mext_00253.html</a:t>
            </a:r>
            <a:endParaRPr kumimoji="1" lang="en-US" altLang="ja-JP" dirty="0"/>
          </a:p>
          <a:p>
            <a:endParaRPr kumimoji="1" lang="en-US" altLang="ja-JP" dirty="0"/>
          </a:p>
          <a:p>
            <a:r>
              <a:rPr kumimoji="1" lang="en-US" altLang="ja-JP" dirty="0"/>
              <a:t>Charges of the panel:</a:t>
            </a:r>
            <a:r>
              <a:rPr kumimoji="1" lang="ja-JP" altLang="en-US" dirty="0"/>
              <a:t> </a:t>
            </a:r>
            <a:endParaRPr kumimoji="1" lang="en-US" altLang="ja-JP" dirty="0"/>
          </a:p>
          <a:p>
            <a:pPr marL="342900" indent="-342900">
              <a:buAutoNum type="arabicParenBoth"/>
            </a:pPr>
            <a:r>
              <a:rPr kumimoji="1" lang="ja-JP" altLang="en-US" dirty="0"/>
              <a:t>Prospects for </a:t>
            </a:r>
            <a:r>
              <a:rPr kumimoji="1" lang="ja-JP" altLang="en-US" dirty="0">
                <a:solidFill>
                  <a:srgbClr val="FF0000"/>
                </a:solidFill>
              </a:rPr>
              <a:t>international </a:t>
            </a:r>
            <a:r>
              <a:rPr kumimoji="1" lang="ja-JP" altLang="en-US" dirty="0"/>
              <a:t>research cooperation and </a:t>
            </a:r>
            <a:r>
              <a:rPr kumimoji="1" lang="ja-JP" altLang="en-US" dirty="0">
                <a:solidFill>
                  <a:srgbClr val="FF0000"/>
                </a:solidFill>
              </a:rPr>
              <a:t>cost sharing</a:t>
            </a:r>
            <a:endParaRPr kumimoji="1" lang="en-US" altLang="ja-JP" dirty="0">
              <a:solidFill>
                <a:srgbClr val="FF0000"/>
              </a:solidFill>
            </a:endParaRPr>
          </a:p>
          <a:p>
            <a:pPr marL="342900" indent="-342900">
              <a:buAutoNum type="arabicParenBoth"/>
            </a:pPr>
            <a:r>
              <a:rPr kumimoji="1" lang="ja-JP" altLang="en-US" dirty="0">
                <a:solidFill>
                  <a:srgbClr val="FF0000"/>
                </a:solidFill>
              </a:rPr>
              <a:t>Academic significance</a:t>
            </a:r>
            <a:r>
              <a:rPr kumimoji="1" lang="ja-JP" altLang="en-US" dirty="0"/>
              <a:t> and understanding of the public and scientific community </a:t>
            </a:r>
            <a:endParaRPr kumimoji="1" lang="en-US" altLang="ja-JP" dirty="0"/>
          </a:p>
          <a:p>
            <a:pPr marL="342900" indent="-342900">
              <a:buAutoNum type="arabicParenBoth"/>
            </a:pPr>
            <a:r>
              <a:rPr kumimoji="1" lang="ja-JP" altLang="en-US" dirty="0">
                <a:solidFill>
                  <a:srgbClr val="FF0000"/>
                </a:solidFill>
                <a:highlight>
                  <a:srgbClr val="FFFF00"/>
                </a:highlight>
              </a:rPr>
              <a:t>Clarification of technical feasibility</a:t>
            </a:r>
            <a:endParaRPr kumimoji="1" lang="en-US" altLang="ja-JP" dirty="0">
              <a:solidFill>
                <a:srgbClr val="FF0000"/>
              </a:solidFill>
              <a:highlight>
                <a:srgbClr val="FFFF00"/>
              </a:highlight>
            </a:endParaRPr>
          </a:p>
          <a:p>
            <a:pPr marL="342900" indent="-342900">
              <a:buAutoNum type="arabicParenBoth"/>
            </a:pPr>
            <a:r>
              <a:rPr kumimoji="1" lang="ja-JP" altLang="en-US" dirty="0">
                <a:solidFill>
                  <a:srgbClr val="FF0000"/>
                </a:solidFill>
                <a:highlight>
                  <a:srgbClr val="FFFF00"/>
                </a:highlight>
              </a:rPr>
              <a:t>Reasonableness of cost estimates</a:t>
            </a:r>
            <a:endParaRPr kumimoji="1" lang="en-US" altLang="ja-JP" dirty="0">
              <a:solidFill>
                <a:srgbClr val="FF0000"/>
              </a:solidFill>
              <a:highlight>
                <a:srgbClr val="FFFF00"/>
              </a:highlight>
            </a:endParaRPr>
          </a:p>
          <a:p>
            <a:pPr marL="342900" indent="-342900">
              <a:buAutoNum type="arabicParenBoth"/>
            </a:pPr>
            <a:r>
              <a:rPr kumimoji="1" lang="ja-JP" altLang="en-US" dirty="0"/>
              <a:t>Prospects for training and securing </a:t>
            </a:r>
            <a:r>
              <a:rPr kumimoji="1" lang="ja-JP" altLang="en-US" dirty="0">
                <a:solidFill>
                  <a:srgbClr val="FF0000"/>
                </a:solidFill>
              </a:rPr>
              <a:t>human resources</a:t>
            </a:r>
            <a:endParaRPr kumimoji="1" lang="en-US" altLang="ja-JP" dirty="0">
              <a:solidFill>
                <a:srgbClr val="FF0000"/>
              </a:solidFill>
            </a:endParaRPr>
          </a:p>
          <a:p>
            <a:pPr marL="342900" indent="-342900">
              <a:buAutoNum type="arabicParenBoth"/>
            </a:pPr>
            <a:r>
              <a:rPr kumimoji="1" lang="ja-JP" altLang="en-US" dirty="0"/>
              <a:t>Other issues related to ILC</a:t>
            </a:r>
            <a:endParaRPr kumimoji="1" lang="en-US" altLang="ja-JP" dirty="0"/>
          </a:p>
          <a:p>
            <a:pPr marL="342900" indent="-342900">
              <a:buAutoNum type="arabicParenBoth"/>
            </a:pPr>
            <a:endParaRPr kumimoji="1" lang="en-US" altLang="ja-JP" dirty="0"/>
          </a:p>
          <a:p>
            <a:r>
              <a:rPr kumimoji="1" lang="en-US" altLang="ja-JP" dirty="0"/>
              <a:t>Schedule:</a:t>
            </a:r>
          </a:p>
          <a:p>
            <a:r>
              <a:rPr kumimoji="1" lang="en-US" altLang="ja-JP" dirty="0"/>
              <a:t>The panel is planned to be concluded by the end of 2021, or at</a:t>
            </a:r>
            <a:r>
              <a:rPr kumimoji="1" lang="ja-JP" altLang="en-US" dirty="0"/>
              <a:t> </a:t>
            </a:r>
            <a:r>
              <a:rPr kumimoji="1" lang="en-US" altLang="ja-JP" dirty="0"/>
              <a:t>latest by the end of March 2022.</a:t>
            </a:r>
          </a:p>
          <a:p>
            <a:r>
              <a:rPr kumimoji="1" lang="en-US" altLang="ja-JP" dirty="0"/>
              <a:t>2</a:t>
            </a:r>
            <a:r>
              <a:rPr kumimoji="1" lang="en-US" altLang="ja-JP" baseline="30000" dirty="0"/>
              <a:t>nd</a:t>
            </a:r>
            <a:r>
              <a:rPr kumimoji="1" lang="en-US" altLang="ja-JP" dirty="0"/>
              <a:t> panel (120 min.)</a:t>
            </a:r>
          </a:p>
          <a:p>
            <a:r>
              <a:rPr kumimoji="1" lang="en-US" altLang="ja-JP" dirty="0"/>
              <a:t>-Overview of the ILC project and the history to date [5+5].</a:t>
            </a:r>
          </a:p>
          <a:p>
            <a:r>
              <a:rPr kumimoji="1" lang="en-US" altLang="ja-JP" dirty="0">
                <a:highlight>
                  <a:srgbClr val="FFFF00"/>
                </a:highlight>
              </a:rPr>
              <a:t>-IDT proposal [15+20].</a:t>
            </a:r>
          </a:p>
          <a:p>
            <a:r>
              <a:rPr kumimoji="1" lang="en-US" altLang="ja-JP" dirty="0">
                <a:highlight>
                  <a:srgbClr val="FFFF00"/>
                </a:highlight>
              </a:rPr>
              <a:t>-Technical feasibility and validity of cost estimate (accelerator) [20+25].</a:t>
            </a:r>
          </a:p>
          <a:p>
            <a:r>
              <a:rPr kumimoji="1" lang="en-US" altLang="ja-JP" dirty="0"/>
              <a:t>-Discussions among expert committee members [30].</a:t>
            </a:r>
          </a:p>
          <a:p>
            <a:endParaRPr kumimoji="1" lang="en-US" altLang="ja-JP" dirty="0"/>
          </a:p>
          <a:p>
            <a:r>
              <a:rPr kumimoji="1" lang="en-US" altLang="ja-JP" dirty="0"/>
              <a:t>Speakers are not decided yet. (negotiation with MEXT)</a:t>
            </a:r>
          </a:p>
        </p:txBody>
      </p:sp>
      <p:sp>
        <p:nvSpPr>
          <p:cNvPr id="5" name="テキスト ボックス 4">
            <a:extLst>
              <a:ext uri="{FF2B5EF4-FFF2-40B4-BE49-F238E27FC236}">
                <a16:creationId xmlns:a16="http://schemas.microsoft.com/office/drawing/2014/main" id="{17E4043D-913D-45C4-84BA-099ED569760C}"/>
              </a:ext>
            </a:extLst>
          </p:cNvPr>
          <p:cNvSpPr txBox="1"/>
          <p:nvPr/>
        </p:nvSpPr>
        <p:spPr>
          <a:xfrm>
            <a:off x="5768722" y="2451886"/>
            <a:ext cx="2253582" cy="523220"/>
          </a:xfrm>
          <a:prstGeom prst="rect">
            <a:avLst/>
          </a:prstGeom>
          <a:solidFill>
            <a:schemeClr val="accent6">
              <a:lumMod val="20000"/>
              <a:lumOff val="80000"/>
            </a:schemeClr>
          </a:solidFill>
        </p:spPr>
        <p:txBody>
          <a:bodyPr wrap="square" rtlCol="0">
            <a:spAutoFit/>
          </a:bodyPr>
          <a:lstStyle/>
          <a:p>
            <a:r>
              <a:rPr kumimoji="1" lang="en-US" altLang="ja-JP" sz="1400" dirty="0"/>
              <a:t>See the note on Aug.3 in the WG2 mailing list</a:t>
            </a:r>
            <a:endParaRPr kumimoji="1" lang="ja-JP" altLang="en-US" sz="1400" dirty="0"/>
          </a:p>
        </p:txBody>
      </p:sp>
      <p:sp>
        <p:nvSpPr>
          <p:cNvPr id="2" name="テキスト ボックス 1">
            <a:extLst>
              <a:ext uri="{FF2B5EF4-FFF2-40B4-BE49-F238E27FC236}">
                <a16:creationId xmlns:a16="http://schemas.microsoft.com/office/drawing/2014/main" id="{FCCBFABF-C50B-4754-8518-79F3D2A6A05E}"/>
              </a:ext>
            </a:extLst>
          </p:cNvPr>
          <p:cNvSpPr txBox="1"/>
          <p:nvPr/>
        </p:nvSpPr>
        <p:spPr>
          <a:xfrm>
            <a:off x="6798232" y="793487"/>
            <a:ext cx="2253582" cy="646331"/>
          </a:xfrm>
          <a:prstGeom prst="rect">
            <a:avLst/>
          </a:prstGeom>
          <a:noFill/>
          <a:ln>
            <a:solidFill>
              <a:schemeClr val="accent1"/>
            </a:solidFill>
          </a:ln>
        </p:spPr>
        <p:txBody>
          <a:bodyPr wrap="square" rtlCol="0">
            <a:spAutoFit/>
          </a:bodyPr>
          <a:lstStyle/>
          <a:p>
            <a:r>
              <a:rPr kumimoji="1" lang="en-US" altLang="ja-JP" dirty="0"/>
              <a:t>From </a:t>
            </a:r>
            <a:r>
              <a:rPr lang="en-US" altLang="ja-JP" dirty="0" err="1"/>
              <a:t>S</a:t>
            </a:r>
            <a:r>
              <a:rPr kumimoji="1" lang="en-US" altLang="ja-JP" dirty="0" err="1"/>
              <a:t>.Michizono</a:t>
            </a:r>
            <a:r>
              <a:rPr kumimoji="1" lang="en-US" altLang="ja-JP" dirty="0"/>
              <a:t>,</a:t>
            </a:r>
          </a:p>
          <a:p>
            <a:r>
              <a:rPr lang="en-US" altLang="ja-JP" dirty="0"/>
              <a:t>WG2 Aug.24.2021</a:t>
            </a:r>
            <a:endParaRPr kumimoji="1" lang="ja-JP" altLang="en-US" dirty="0"/>
          </a:p>
        </p:txBody>
      </p:sp>
    </p:spTree>
    <p:extLst>
      <p:ext uri="{BB962C8B-B14F-4D97-AF65-F5344CB8AC3E}">
        <p14:creationId xmlns:p14="http://schemas.microsoft.com/office/powerpoint/2010/main" val="2684194158"/>
      </p:ext>
    </p:extLst>
  </p:cSld>
  <p:clrMapOvr>
    <a:masterClrMapping/>
  </p:clrMapOvr>
  <mc:AlternateContent xmlns:mc="http://schemas.openxmlformats.org/markup-compatibility/2006" xmlns:p14="http://schemas.microsoft.com/office/powerpoint/2010/main">
    <mc:Choice Requires="p14">
      <p:transition p14:dur="10" advTm="79668"/>
    </mc:Choice>
    <mc:Fallback xmlns="">
      <p:transition advTm="7966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7F1675-ED0B-4BC9-A30B-423B19B2855F}"/>
              </a:ext>
            </a:extLst>
          </p:cNvPr>
          <p:cNvSpPr>
            <a:spLocks noGrp="1"/>
          </p:cNvSpPr>
          <p:nvPr>
            <p:ph type="title"/>
          </p:nvPr>
        </p:nvSpPr>
        <p:spPr>
          <a:xfrm>
            <a:off x="5912" y="0"/>
            <a:ext cx="9138088" cy="583324"/>
          </a:xfrm>
          <a:solidFill>
            <a:srgbClr val="92D050"/>
          </a:solidFill>
        </p:spPr>
        <p:txBody>
          <a:bodyPr>
            <a:noAutofit/>
          </a:bodyPr>
          <a:lstStyle/>
          <a:p>
            <a:pPr algn="ctr"/>
            <a:r>
              <a:rPr lang="en-US" altLang="ja-JP" sz="3200" dirty="0">
                <a:latin typeface="ＭＳ Ｐゴシック" panose="020B0600070205080204" pitchFamily="50" charset="-128"/>
                <a:ea typeface="ＭＳ Ｐゴシック" panose="020B0600070205080204" pitchFamily="50" charset="-128"/>
              </a:rPr>
              <a:t>Electron Source</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B473383D-C2E2-4F78-B7C0-7E52EF09436C}"/>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20</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3BD0B804-9B4D-4114-AB92-FAC62BAEC188}"/>
              </a:ext>
            </a:extLst>
          </p:cNvPr>
          <p:cNvSpPr>
            <a:spLocks noGrp="1"/>
          </p:cNvSpPr>
          <p:nvPr>
            <p:ph idx="4294967295"/>
          </p:nvPr>
        </p:nvSpPr>
        <p:spPr>
          <a:xfrm>
            <a:off x="45662" y="1316707"/>
            <a:ext cx="9081005" cy="2810960"/>
          </a:xfrm>
        </p:spPr>
        <p:txBody>
          <a:bodyPr>
            <a:noAutofit/>
          </a:bodyPr>
          <a:lstStyle/>
          <a:p>
            <a:pPr marL="50006" marR="67628" algn="just">
              <a:spcBef>
                <a:spcPts val="11"/>
              </a:spcBef>
            </a:pPr>
            <a:r>
              <a:rPr lang="en-US" altLang="ja-JP" sz="1800" dirty="0">
                <a:latin typeface="ＭＳ Ｐゴシック" panose="020B0600070205080204" pitchFamily="50" charset="-128"/>
                <a:ea typeface="ＭＳ Ｐゴシック" panose="020B0600070205080204" pitchFamily="50" charset="-128"/>
              </a:rPr>
              <a:t>Main components: drive laser, high voltage gun, photo cathode</a:t>
            </a:r>
          </a:p>
          <a:p>
            <a:pPr marL="50006" marR="67628" algn="just">
              <a:spcBef>
                <a:spcPts val="11"/>
              </a:spcBef>
            </a:pPr>
            <a:r>
              <a:rPr lang="ja-JP" altLang="ja-JP" sz="1800" b="1" i="1" u="sng" dirty="0">
                <a:latin typeface="ＭＳ Ｐゴシック" panose="020B0600070205080204" pitchFamily="50" charset="-128"/>
                <a:ea typeface="ＭＳ Ｐゴシック" panose="020B0600070205080204" pitchFamily="50" charset="-128"/>
              </a:rPr>
              <a:t>WP-4</a:t>
            </a:r>
            <a:r>
              <a:rPr lang="ja-JP" altLang="en-US" sz="1800" b="1" i="1" u="sng" dirty="0">
                <a:latin typeface="ＭＳ Ｐゴシック" panose="020B0600070205080204" pitchFamily="50" charset="-128"/>
                <a:ea typeface="ＭＳ Ｐゴシック" panose="020B0600070205080204" pitchFamily="50" charset="-128"/>
              </a:rPr>
              <a:t>　</a:t>
            </a:r>
            <a:r>
              <a:rPr lang="en-US" altLang="ja-JP" sz="1800" b="1" i="1" u="sng" dirty="0">
                <a:latin typeface="ＭＳ Ｐゴシック" panose="020B0600070205080204" pitchFamily="50" charset="-128"/>
                <a:ea typeface="ＭＳ Ｐゴシック" panose="020B0600070205080204" pitchFamily="50" charset="-128"/>
              </a:rPr>
              <a:t>Electron</a:t>
            </a:r>
            <a:r>
              <a:rPr lang="ja-JP" altLang="en-US" sz="1800" b="1" i="1" u="sng" dirty="0">
                <a:latin typeface="ＭＳ Ｐゴシック" panose="020B0600070205080204" pitchFamily="50" charset="-128"/>
                <a:ea typeface="ＭＳ Ｐゴシック" panose="020B0600070205080204" pitchFamily="50" charset="-128"/>
              </a:rPr>
              <a:t> </a:t>
            </a:r>
            <a:r>
              <a:rPr lang="en-US" altLang="ja-JP" sz="1800" b="1" i="1" u="sng" dirty="0">
                <a:latin typeface="ＭＳ Ｐゴシック" panose="020B0600070205080204" pitchFamily="50" charset="-128"/>
                <a:ea typeface="ＭＳ Ｐゴシック" panose="020B0600070205080204" pitchFamily="50" charset="-128"/>
              </a:rPr>
              <a:t>Gun incorporates technological progress since TDR</a:t>
            </a:r>
            <a:endParaRPr lang="en-US" altLang="ja-JP" sz="1800" dirty="0">
              <a:latin typeface="ＭＳ Ｐゴシック" panose="020B0600070205080204" pitchFamily="50" charset="-128"/>
              <a:ea typeface="ＭＳ Ｐゴシック" panose="020B0600070205080204" pitchFamily="50" charset="-128"/>
            </a:endParaRPr>
          </a:p>
          <a:p>
            <a:pPr marL="50006" marR="67628" algn="just">
              <a:spcBef>
                <a:spcPts val="11"/>
              </a:spcBef>
            </a:pPr>
            <a:r>
              <a:rPr lang="en-US" altLang="ja-JP" sz="1800" dirty="0">
                <a:latin typeface="ＭＳ Ｐゴシック" panose="020B0600070205080204" pitchFamily="50" charset="-128"/>
                <a:ea typeface="ＭＳ Ｐゴシック" panose="020B0600070205080204" pitchFamily="50" charset="-128"/>
              </a:rPr>
              <a:t>Drive laser system: revisit the laser progress and build a prototype o demonstrate the required beam pattern.</a:t>
            </a:r>
          </a:p>
          <a:p>
            <a:pPr marL="50006" marR="67628" algn="just">
              <a:spcBef>
                <a:spcPts val="11"/>
              </a:spcBef>
            </a:pPr>
            <a:r>
              <a:rPr lang="en-US" altLang="ja-JP" sz="1800" dirty="0">
                <a:latin typeface="ＭＳ Ｐゴシック" panose="020B0600070205080204" pitchFamily="50" charset="-128"/>
                <a:ea typeface="ＭＳ Ｐゴシック" panose="020B0600070205080204" pitchFamily="50" charset="-128"/>
              </a:rPr>
              <a:t>Design and prototype a photocathode electron gun with a higher voltage based on the technology incorporated in recent photocathode electron guns built for other accelerators. </a:t>
            </a:r>
          </a:p>
          <a:p>
            <a:pPr marL="50006" marR="67628" algn="just">
              <a:spcBef>
                <a:spcPts val="11"/>
              </a:spcBef>
            </a:pPr>
            <a:r>
              <a:rPr lang="en-US" altLang="ja-JP" sz="1800" dirty="0">
                <a:latin typeface="ＭＳ Ｐゴシック" panose="020B0600070205080204" pitchFamily="50" charset="-128"/>
                <a:ea typeface="ＭＳ Ｐゴシック" panose="020B0600070205080204" pitchFamily="50" charset="-128"/>
              </a:rPr>
              <a:t>A strained superlattice GaAs/</a:t>
            </a:r>
            <a:r>
              <a:rPr lang="en-US" altLang="ja-JP" sz="1800" dirty="0" err="1">
                <a:latin typeface="ＭＳ Ｐゴシック" panose="020B0600070205080204" pitchFamily="50" charset="-128"/>
                <a:ea typeface="ＭＳ Ｐゴシック" panose="020B0600070205080204" pitchFamily="50" charset="-128"/>
              </a:rPr>
              <a:t>GaAsP</a:t>
            </a:r>
            <a:r>
              <a:rPr lang="en-US" altLang="ja-JP" sz="1800" dirty="0">
                <a:latin typeface="ＭＳ Ｐゴシック" panose="020B0600070205080204" pitchFamily="50" charset="-128"/>
                <a:ea typeface="ＭＳ Ｐゴシック" panose="020B0600070205080204" pitchFamily="50" charset="-128"/>
              </a:rPr>
              <a:t> photocathode, based on recent technology, will provide even higher quantum efficiency and electron polarization.</a:t>
            </a:r>
          </a:p>
        </p:txBody>
      </p:sp>
      <p:sp>
        <p:nvSpPr>
          <p:cNvPr id="7" name="フッター プレースホルダー 6">
            <a:extLst>
              <a:ext uri="{FF2B5EF4-FFF2-40B4-BE49-F238E27FC236}">
                <a16:creationId xmlns:a16="http://schemas.microsoft.com/office/drawing/2014/main" id="{9D74084A-AB2B-4025-A385-CA60DBA80DFB}"/>
              </a:ext>
            </a:extLst>
          </p:cNvPr>
          <p:cNvSpPr>
            <a:spLocks noGrp="1"/>
          </p:cNvSpPr>
          <p:nvPr>
            <p:ph type="ftr" sz="quarter" idx="11"/>
          </p:nvPr>
        </p:nvSpPr>
        <p:spPr/>
        <p:txBody>
          <a:bodyPr/>
          <a:lstStyle/>
          <a:p>
            <a:endParaRPr kumimoji="1" lang="ja-JP" altLang="en-US"/>
          </a:p>
        </p:txBody>
      </p:sp>
      <p:sp>
        <p:nvSpPr>
          <p:cNvPr id="8" name="タイトル 1">
            <a:extLst>
              <a:ext uri="{FF2B5EF4-FFF2-40B4-BE49-F238E27FC236}">
                <a16:creationId xmlns:a16="http://schemas.microsoft.com/office/drawing/2014/main" id="{F4D84F37-DFD2-4AF9-8E32-256007C272D5}"/>
              </a:ext>
            </a:extLst>
          </p:cNvPr>
          <p:cNvSpPr txBox="1">
            <a:spLocks/>
          </p:cNvSpPr>
          <p:nvPr/>
        </p:nvSpPr>
        <p:spPr>
          <a:xfrm>
            <a:off x="3111865" y="3574393"/>
            <a:ext cx="4572000" cy="49187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a:ea typeface="ＭＳ Ｐゴシック" panose="020B0600070205080204" pitchFamily="50" charset="-128"/>
              </a:rPr>
              <a:t>Polarized Electron Source</a:t>
            </a:r>
            <a:endParaRPr lang="ja-JP" altLang="en-US" sz="2400" dirty="0">
              <a:ea typeface="ＭＳ Ｐゴシック" panose="020B0600070205080204" pitchFamily="50" charset="-128"/>
            </a:endParaRPr>
          </a:p>
        </p:txBody>
      </p:sp>
      <p:graphicFrame>
        <p:nvGraphicFramePr>
          <p:cNvPr id="9" name="コンテンツ プレースホルダー 3">
            <a:extLst>
              <a:ext uri="{FF2B5EF4-FFF2-40B4-BE49-F238E27FC236}">
                <a16:creationId xmlns:a16="http://schemas.microsoft.com/office/drawing/2014/main" id="{93DE0609-4E51-481D-9492-0BB706E7ACD0}"/>
              </a:ext>
            </a:extLst>
          </p:cNvPr>
          <p:cNvGraphicFramePr>
            <a:graphicFrameLocks noChangeAspect="1"/>
          </p:cNvGraphicFramePr>
          <p:nvPr/>
        </p:nvGraphicFramePr>
        <p:xfrm>
          <a:off x="5397865" y="4747416"/>
          <a:ext cx="2664296" cy="973923"/>
        </p:xfrm>
        <a:graphic>
          <a:graphicData uri="http://schemas.openxmlformats.org/presentationml/2006/ole">
            <mc:AlternateContent xmlns:mc="http://schemas.openxmlformats.org/markup-compatibility/2006">
              <mc:Choice xmlns:v="urn:schemas-microsoft-com:vml" Requires="v">
                <p:oleObj name="Equation" r:id="rId2" imgW="1180800" imgH="431640" progId="Equation.DSMT4">
                  <p:embed/>
                </p:oleObj>
              </mc:Choice>
              <mc:Fallback>
                <p:oleObj name="Equation" r:id="rId2" imgW="1180800" imgH="431640" progId="Equation.DSMT4">
                  <p:embed/>
                  <p:pic>
                    <p:nvPicPr>
                      <p:cNvPr id="9" name="コンテンツ プレースホルダー 3">
                        <a:extLst>
                          <a:ext uri="{FF2B5EF4-FFF2-40B4-BE49-F238E27FC236}">
                            <a16:creationId xmlns:a16="http://schemas.microsoft.com/office/drawing/2014/main" id="{93DE0609-4E51-481D-9492-0BB706E7ACD0}"/>
                          </a:ext>
                        </a:extLst>
                      </p:cNvPr>
                      <p:cNvPicPr/>
                      <p:nvPr/>
                    </p:nvPicPr>
                    <p:blipFill>
                      <a:blip r:embed="rId3"/>
                      <a:stretch>
                        <a:fillRect/>
                      </a:stretch>
                    </p:blipFill>
                    <p:spPr>
                      <a:xfrm>
                        <a:off x="5397865" y="4747416"/>
                        <a:ext cx="2664296" cy="973923"/>
                      </a:xfrm>
                      <a:prstGeom prst="rect">
                        <a:avLst/>
                      </a:prstGeom>
                      <a:solidFill>
                        <a:schemeClr val="tx2">
                          <a:lumMod val="60000"/>
                          <a:lumOff val="40000"/>
                        </a:schemeClr>
                      </a:solidFill>
                    </p:spPr>
                  </p:pic>
                </p:oleObj>
              </mc:Fallback>
            </mc:AlternateContent>
          </a:graphicData>
        </a:graphic>
      </p:graphicFrame>
      <p:grpSp>
        <p:nvGrpSpPr>
          <p:cNvPr id="10" name="グループ化 9">
            <a:extLst>
              <a:ext uri="{FF2B5EF4-FFF2-40B4-BE49-F238E27FC236}">
                <a16:creationId xmlns:a16="http://schemas.microsoft.com/office/drawing/2014/main" id="{14ABFEDF-ACFE-406B-831F-A739BD8831A4}"/>
              </a:ext>
            </a:extLst>
          </p:cNvPr>
          <p:cNvGrpSpPr/>
          <p:nvPr/>
        </p:nvGrpSpPr>
        <p:grpSpPr>
          <a:xfrm>
            <a:off x="1319864" y="4026086"/>
            <a:ext cx="4137887" cy="1831616"/>
            <a:chOff x="-619941" y="1427866"/>
            <a:chExt cx="10418805" cy="3574219"/>
          </a:xfrm>
        </p:grpSpPr>
        <p:grpSp>
          <p:nvGrpSpPr>
            <p:cNvPr id="11" name="グループ化 10">
              <a:extLst>
                <a:ext uri="{FF2B5EF4-FFF2-40B4-BE49-F238E27FC236}">
                  <a16:creationId xmlns:a16="http://schemas.microsoft.com/office/drawing/2014/main" id="{9AD52C3D-82F7-4012-97BC-4CEB13BD781A}"/>
                </a:ext>
              </a:extLst>
            </p:cNvPr>
            <p:cNvGrpSpPr/>
            <p:nvPr/>
          </p:nvGrpSpPr>
          <p:grpSpPr>
            <a:xfrm>
              <a:off x="1514428" y="2166092"/>
              <a:ext cx="4453418" cy="2835993"/>
              <a:chOff x="1640632" y="2677891"/>
              <a:chExt cx="4149710" cy="2455283"/>
            </a:xfrm>
          </p:grpSpPr>
          <p:grpSp>
            <p:nvGrpSpPr>
              <p:cNvPr id="27" name="グループ化 26">
                <a:extLst>
                  <a:ext uri="{FF2B5EF4-FFF2-40B4-BE49-F238E27FC236}">
                    <a16:creationId xmlns:a16="http://schemas.microsoft.com/office/drawing/2014/main" id="{5371F3F0-ADFA-4FDD-8425-8E33DBEEE4E0}"/>
                  </a:ext>
                </a:extLst>
              </p:cNvPr>
              <p:cNvGrpSpPr/>
              <p:nvPr/>
            </p:nvGrpSpPr>
            <p:grpSpPr>
              <a:xfrm>
                <a:off x="1640632" y="2677891"/>
                <a:ext cx="4149710" cy="2455283"/>
                <a:chOff x="1640632" y="2677891"/>
                <a:chExt cx="4149710" cy="2455283"/>
              </a:xfrm>
            </p:grpSpPr>
            <p:sp>
              <p:nvSpPr>
                <p:cNvPr id="29" name="フリーフォーム 2">
                  <a:extLst>
                    <a:ext uri="{FF2B5EF4-FFF2-40B4-BE49-F238E27FC236}">
                      <a16:creationId xmlns:a16="http://schemas.microsoft.com/office/drawing/2014/main" id="{A9F71003-7FE1-49E1-A6D0-2A0DABA113EE}"/>
                    </a:ext>
                  </a:extLst>
                </p:cNvPr>
                <p:cNvSpPr/>
                <p:nvPr/>
              </p:nvSpPr>
              <p:spPr>
                <a:xfrm>
                  <a:off x="2311756" y="2677891"/>
                  <a:ext cx="926323" cy="2455283"/>
                </a:xfrm>
                <a:custGeom>
                  <a:avLst/>
                  <a:gdLst>
                    <a:gd name="connsiteX0" fmla="*/ 0 w 934203"/>
                    <a:gd name="connsiteY0" fmla="*/ 235900 h 2485319"/>
                    <a:gd name="connsiteX1" fmla="*/ 470079 w 934203"/>
                    <a:gd name="connsiteY1" fmla="*/ 4080 h 2485319"/>
                    <a:gd name="connsiteX2" fmla="*/ 933718 w 934203"/>
                    <a:gd name="connsiteY2" fmla="*/ 409765 h 2485319"/>
                    <a:gd name="connsiteX3" fmla="*/ 560231 w 934203"/>
                    <a:gd name="connsiteY3" fmla="*/ 1214694 h 2485319"/>
                    <a:gd name="connsiteX4" fmla="*/ 933718 w 934203"/>
                    <a:gd name="connsiteY4" fmla="*/ 1987427 h 2485319"/>
                    <a:gd name="connsiteX5" fmla="*/ 463639 w 934203"/>
                    <a:gd name="connsiteY5" fmla="*/ 2476824 h 2485319"/>
                    <a:gd name="connsiteX6" fmla="*/ 19318 w 934203"/>
                    <a:gd name="connsiteY6" fmla="*/ 2251444 h 2485319"/>
                    <a:gd name="connsiteX0" fmla="*/ 0 w 934203"/>
                    <a:gd name="connsiteY0" fmla="*/ 193024 h 2442443"/>
                    <a:gd name="connsiteX1" fmla="*/ 466377 w 934203"/>
                    <a:gd name="connsiteY1" fmla="*/ 5629 h 2442443"/>
                    <a:gd name="connsiteX2" fmla="*/ 933718 w 934203"/>
                    <a:gd name="connsiteY2" fmla="*/ 366889 h 2442443"/>
                    <a:gd name="connsiteX3" fmla="*/ 560231 w 934203"/>
                    <a:gd name="connsiteY3" fmla="*/ 1171818 h 2442443"/>
                    <a:gd name="connsiteX4" fmla="*/ 933718 w 934203"/>
                    <a:gd name="connsiteY4" fmla="*/ 1944551 h 2442443"/>
                    <a:gd name="connsiteX5" fmla="*/ 463639 w 934203"/>
                    <a:gd name="connsiteY5" fmla="*/ 2433948 h 2442443"/>
                    <a:gd name="connsiteX6" fmla="*/ 19318 w 934203"/>
                    <a:gd name="connsiteY6" fmla="*/ 2208568 h 2442443"/>
                    <a:gd name="connsiteX0" fmla="*/ 0 w 934287"/>
                    <a:gd name="connsiteY0" fmla="*/ 217922 h 2467341"/>
                    <a:gd name="connsiteX1" fmla="*/ 455271 w 934287"/>
                    <a:gd name="connsiteY1" fmla="*/ 4613 h 2467341"/>
                    <a:gd name="connsiteX2" fmla="*/ 933718 w 934287"/>
                    <a:gd name="connsiteY2" fmla="*/ 391787 h 2467341"/>
                    <a:gd name="connsiteX3" fmla="*/ 560231 w 934287"/>
                    <a:gd name="connsiteY3" fmla="*/ 1196716 h 2467341"/>
                    <a:gd name="connsiteX4" fmla="*/ 933718 w 934287"/>
                    <a:gd name="connsiteY4" fmla="*/ 1969449 h 2467341"/>
                    <a:gd name="connsiteX5" fmla="*/ 463639 w 934287"/>
                    <a:gd name="connsiteY5" fmla="*/ 2458846 h 2467341"/>
                    <a:gd name="connsiteX6" fmla="*/ 19318 w 934287"/>
                    <a:gd name="connsiteY6" fmla="*/ 2233466 h 2467341"/>
                    <a:gd name="connsiteX0" fmla="*/ 0 w 934287"/>
                    <a:gd name="connsiteY0" fmla="*/ 213668 h 2463087"/>
                    <a:gd name="connsiteX1" fmla="*/ 455271 w 934287"/>
                    <a:gd name="connsiteY1" fmla="*/ 359 h 2463087"/>
                    <a:gd name="connsiteX2" fmla="*/ 933718 w 934287"/>
                    <a:gd name="connsiteY2" fmla="*/ 387533 h 2463087"/>
                    <a:gd name="connsiteX3" fmla="*/ 560231 w 934287"/>
                    <a:gd name="connsiteY3" fmla="*/ 1192462 h 2463087"/>
                    <a:gd name="connsiteX4" fmla="*/ 933718 w 934287"/>
                    <a:gd name="connsiteY4" fmla="*/ 1965195 h 2463087"/>
                    <a:gd name="connsiteX5" fmla="*/ 463639 w 934287"/>
                    <a:gd name="connsiteY5" fmla="*/ 2454592 h 2463087"/>
                    <a:gd name="connsiteX6" fmla="*/ 19318 w 934287"/>
                    <a:gd name="connsiteY6" fmla="*/ 2229212 h 2463087"/>
                    <a:gd name="connsiteX0" fmla="*/ 0 w 934272"/>
                    <a:gd name="connsiteY0" fmla="*/ 213668 h 2463087"/>
                    <a:gd name="connsiteX1" fmla="*/ 455271 w 934272"/>
                    <a:gd name="connsiteY1" fmla="*/ 359 h 2463087"/>
                    <a:gd name="connsiteX2" fmla="*/ 933718 w 934272"/>
                    <a:gd name="connsiteY2" fmla="*/ 387533 h 2463087"/>
                    <a:gd name="connsiteX3" fmla="*/ 560231 w 934272"/>
                    <a:gd name="connsiteY3" fmla="*/ 1192462 h 2463087"/>
                    <a:gd name="connsiteX4" fmla="*/ 933718 w 934272"/>
                    <a:gd name="connsiteY4" fmla="*/ 1965195 h 2463087"/>
                    <a:gd name="connsiteX5" fmla="*/ 463639 w 934272"/>
                    <a:gd name="connsiteY5" fmla="*/ 2454592 h 2463087"/>
                    <a:gd name="connsiteX6" fmla="*/ 19318 w 934272"/>
                    <a:gd name="connsiteY6" fmla="*/ 2229212 h 2463087"/>
                    <a:gd name="connsiteX0" fmla="*/ 0 w 934217"/>
                    <a:gd name="connsiteY0" fmla="*/ 213668 h 2463087"/>
                    <a:gd name="connsiteX1" fmla="*/ 455271 w 934217"/>
                    <a:gd name="connsiteY1" fmla="*/ 359 h 2463087"/>
                    <a:gd name="connsiteX2" fmla="*/ 933718 w 934217"/>
                    <a:gd name="connsiteY2" fmla="*/ 387533 h 2463087"/>
                    <a:gd name="connsiteX3" fmla="*/ 560231 w 934217"/>
                    <a:gd name="connsiteY3" fmla="*/ 1192462 h 2463087"/>
                    <a:gd name="connsiteX4" fmla="*/ 933718 w 934217"/>
                    <a:gd name="connsiteY4" fmla="*/ 1965195 h 2463087"/>
                    <a:gd name="connsiteX5" fmla="*/ 463639 w 934217"/>
                    <a:gd name="connsiteY5" fmla="*/ 2454592 h 2463087"/>
                    <a:gd name="connsiteX6" fmla="*/ 19318 w 934217"/>
                    <a:gd name="connsiteY6" fmla="*/ 2229212 h 2463087"/>
                    <a:gd name="connsiteX0" fmla="*/ 0 w 934205"/>
                    <a:gd name="connsiteY0" fmla="*/ 219588 h 2469007"/>
                    <a:gd name="connsiteX1" fmla="*/ 455271 w 934205"/>
                    <a:gd name="connsiteY1" fmla="*/ 6279 h 2469007"/>
                    <a:gd name="connsiteX2" fmla="*/ 926314 w 934205"/>
                    <a:gd name="connsiteY2" fmla="*/ 430474 h 2469007"/>
                    <a:gd name="connsiteX3" fmla="*/ 560231 w 934205"/>
                    <a:gd name="connsiteY3" fmla="*/ 1198382 h 2469007"/>
                    <a:gd name="connsiteX4" fmla="*/ 933718 w 934205"/>
                    <a:gd name="connsiteY4" fmla="*/ 1971115 h 2469007"/>
                    <a:gd name="connsiteX5" fmla="*/ 463639 w 934205"/>
                    <a:gd name="connsiteY5" fmla="*/ 2460512 h 2469007"/>
                    <a:gd name="connsiteX6" fmla="*/ 19318 w 934205"/>
                    <a:gd name="connsiteY6" fmla="*/ 2235132 h 2469007"/>
                    <a:gd name="connsiteX0" fmla="*/ 0 w 934196"/>
                    <a:gd name="connsiteY0" fmla="*/ 219588 h 2469007"/>
                    <a:gd name="connsiteX1" fmla="*/ 455271 w 934196"/>
                    <a:gd name="connsiteY1" fmla="*/ 6279 h 2469007"/>
                    <a:gd name="connsiteX2" fmla="*/ 926314 w 934196"/>
                    <a:gd name="connsiteY2" fmla="*/ 430474 h 2469007"/>
                    <a:gd name="connsiteX3" fmla="*/ 560231 w 934196"/>
                    <a:gd name="connsiteY3" fmla="*/ 1198382 h 2469007"/>
                    <a:gd name="connsiteX4" fmla="*/ 933718 w 934196"/>
                    <a:gd name="connsiteY4" fmla="*/ 1971115 h 2469007"/>
                    <a:gd name="connsiteX5" fmla="*/ 463639 w 934196"/>
                    <a:gd name="connsiteY5" fmla="*/ 2460512 h 2469007"/>
                    <a:gd name="connsiteX6" fmla="*/ 19318 w 934196"/>
                    <a:gd name="connsiteY6" fmla="*/ 2235132 h 2469007"/>
                    <a:gd name="connsiteX0" fmla="*/ 0 w 934196"/>
                    <a:gd name="connsiteY0" fmla="*/ 219588 h 2460863"/>
                    <a:gd name="connsiteX1" fmla="*/ 455271 w 934196"/>
                    <a:gd name="connsiteY1" fmla="*/ 6279 h 2460863"/>
                    <a:gd name="connsiteX2" fmla="*/ 926314 w 934196"/>
                    <a:gd name="connsiteY2" fmla="*/ 430474 h 2460863"/>
                    <a:gd name="connsiteX3" fmla="*/ 560231 w 934196"/>
                    <a:gd name="connsiteY3" fmla="*/ 1198382 h 2460863"/>
                    <a:gd name="connsiteX4" fmla="*/ 933718 w 934196"/>
                    <a:gd name="connsiteY4" fmla="*/ 1971115 h 2460863"/>
                    <a:gd name="connsiteX5" fmla="*/ 463639 w 934196"/>
                    <a:gd name="connsiteY5" fmla="*/ 2460512 h 2460863"/>
                    <a:gd name="connsiteX6" fmla="*/ 19318 w 934196"/>
                    <a:gd name="connsiteY6" fmla="*/ 2235132 h 2460863"/>
                    <a:gd name="connsiteX0" fmla="*/ 0 w 934205"/>
                    <a:gd name="connsiteY0" fmla="*/ 219588 h 2465401"/>
                    <a:gd name="connsiteX1" fmla="*/ 455271 w 934205"/>
                    <a:gd name="connsiteY1" fmla="*/ 6279 h 2465401"/>
                    <a:gd name="connsiteX2" fmla="*/ 926314 w 934205"/>
                    <a:gd name="connsiteY2" fmla="*/ 430474 h 2465401"/>
                    <a:gd name="connsiteX3" fmla="*/ 560231 w 934205"/>
                    <a:gd name="connsiteY3" fmla="*/ 1198382 h 2465401"/>
                    <a:gd name="connsiteX4" fmla="*/ 933718 w 934205"/>
                    <a:gd name="connsiteY4" fmla="*/ 2048858 h 2465401"/>
                    <a:gd name="connsiteX5" fmla="*/ 463639 w 934205"/>
                    <a:gd name="connsiteY5" fmla="*/ 2460512 h 2465401"/>
                    <a:gd name="connsiteX6" fmla="*/ 19318 w 934205"/>
                    <a:gd name="connsiteY6" fmla="*/ 2235132 h 2465401"/>
                    <a:gd name="connsiteX0" fmla="*/ 0 w 933803"/>
                    <a:gd name="connsiteY0" fmla="*/ 219588 h 2465401"/>
                    <a:gd name="connsiteX1" fmla="*/ 455271 w 933803"/>
                    <a:gd name="connsiteY1" fmla="*/ 6279 h 2465401"/>
                    <a:gd name="connsiteX2" fmla="*/ 926314 w 933803"/>
                    <a:gd name="connsiteY2" fmla="*/ 430474 h 2465401"/>
                    <a:gd name="connsiteX3" fmla="*/ 560231 w 933803"/>
                    <a:gd name="connsiteY3" fmla="*/ 1198382 h 2465401"/>
                    <a:gd name="connsiteX4" fmla="*/ 933718 w 933803"/>
                    <a:gd name="connsiteY4" fmla="*/ 2048858 h 2465401"/>
                    <a:gd name="connsiteX5" fmla="*/ 463639 w 933803"/>
                    <a:gd name="connsiteY5" fmla="*/ 2460512 h 2465401"/>
                    <a:gd name="connsiteX6" fmla="*/ 19318 w 933803"/>
                    <a:gd name="connsiteY6" fmla="*/ 2235132 h 2465401"/>
                    <a:gd name="connsiteX0" fmla="*/ 0 w 933803"/>
                    <a:gd name="connsiteY0" fmla="*/ 219588 h 2465401"/>
                    <a:gd name="connsiteX1" fmla="*/ 455271 w 933803"/>
                    <a:gd name="connsiteY1" fmla="*/ 6279 h 2465401"/>
                    <a:gd name="connsiteX2" fmla="*/ 926314 w 933803"/>
                    <a:gd name="connsiteY2" fmla="*/ 430474 h 2465401"/>
                    <a:gd name="connsiteX3" fmla="*/ 560231 w 933803"/>
                    <a:gd name="connsiteY3" fmla="*/ 1198382 h 2465401"/>
                    <a:gd name="connsiteX4" fmla="*/ 933718 w 933803"/>
                    <a:gd name="connsiteY4" fmla="*/ 2048858 h 2465401"/>
                    <a:gd name="connsiteX5" fmla="*/ 463639 w 933803"/>
                    <a:gd name="connsiteY5" fmla="*/ 2460512 h 2465401"/>
                    <a:gd name="connsiteX6" fmla="*/ 19318 w 933803"/>
                    <a:gd name="connsiteY6" fmla="*/ 2235132 h 2465401"/>
                    <a:gd name="connsiteX0" fmla="*/ 0 w 934228"/>
                    <a:gd name="connsiteY0" fmla="*/ 219588 h 2465401"/>
                    <a:gd name="connsiteX1" fmla="*/ 455271 w 934228"/>
                    <a:gd name="connsiteY1" fmla="*/ 6279 h 2465401"/>
                    <a:gd name="connsiteX2" fmla="*/ 926314 w 934228"/>
                    <a:gd name="connsiteY2" fmla="*/ 430474 h 2465401"/>
                    <a:gd name="connsiteX3" fmla="*/ 560231 w 934228"/>
                    <a:gd name="connsiteY3" fmla="*/ 1213191 h 2465401"/>
                    <a:gd name="connsiteX4" fmla="*/ 933718 w 934228"/>
                    <a:gd name="connsiteY4" fmla="*/ 2048858 h 2465401"/>
                    <a:gd name="connsiteX5" fmla="*/ 463639 w 934228"/>
                    <a:gd name="connsiteY5" fmla="*/ 2460512 h 2465401"/>
                    <a:gd name="connsiteX6" fmla="*/ 19318 w 934228"/>
                    <a:gd name="connsiteY6" fmla="*/ 2235132 h 2465401"/>
                    <a:gd name="connsiteX0" fmla="*/ 0 w 934209"/>
                    <a:gd name="connsiteY0" fmla="*/ 219588 h 2465401"/>
                    <a:gd name="connsiteX1" fmla="*/ 455271 w 934209"/>
                    <a:gd name="connsiteY1" fmla="*/ 6279 h 2465401"/>
                    <a:gd name="connsiteX2" fmla="*/ 926314 w 934209"/>
                    <a:gd name="connsiteY2" fmla="*/ 430474 h 2465401"/>
                    <a:gd name="connsiteX3" fmla="*/ 560231 w 934209"/>
                    <a:gd name="connsiteY3" fmla="*/ 1213191 h 2465401"/>
                    <a:gd name="connsiteX4" fmla="*/ 933718 w 934209"/>
                    <a:gd name="connsiteY4" fmla="*/ 2048858 h 2465401"/>
                    <a:gd name="connsiteX5" fmla="*/ 463639 w 934209"/>
                    <a:gd name="connsiteY5" fmla="*/ 2460512 h 2465401"/>
                    <a:gd name="connsiteX6" fmla="*/ 19318 w 934209"/>
                    <a:gd name="connsiteY6" fmla="*/ 2235132 h 2465401"/>
                    <a:gd name="connsiteX0" fmla="*/ 0 w 934209"/>
                    <a:gd name="connsiteY0" fmla="*/ 219588 h 2465401"/>
                    <a:gd name="connsiteX1" fmla="*/ 455271 w 934209"/>
                    <a:gd name="connsiteY1" fmla="*/ 6279 h 2465401"/>
                    <a:gd name="connsiteX2" fmla="*/ 926314 w 934209"/>
                    <a:gd name="connsiteY2" fmla="*/ 430474 h 2465401"/>
                    <a:gd name="connsiteX3" fmla="*/ 560231 w 934209"/>
                    <a:gd name="connsiteY3" fmla="*/ 1213191 h 2465401"/>
                    <a:gd name="connsiteX4" fmla="*/ 933718 w 934209"/>
                    <a:gd name="connsiteY4" fmla="*/ 2048858 h 2465401"/>
                    <a:gd name="connsiteX5" fmla="*/ 463639 w 934209"/>
                    <a:gd name="connsiteY5" fmla="*/ 2460512 h 2465401"/>
                    <a:gd name="connsiteX6" fmla="*/ 19318 w 934209"/>
                    <a:gd name="connsiteY6" fmla="*/ 2235132 h 2465401"/>
                    <a:gd name="connsiteX0" fmla="*/ 0 w 934209"/>
                    <a:gd name="connsiteY0" fmla="*/ 214147 h 2459960"/>
                    <a:gd name="connsiteX1" fmla="*/ 455271 w 934209"/>
                    <a:gd name="connsiteY1" fmla="*/ 838 h 2459960"/>
                    <a:gd name="connsiteX2" fmla="*/ 926314 w 934209"/>
                    <a:gd name="connsiteY2" fmla="*/ 425033 h 2459960"/>
                    <a:gd name="connsiteX3" fmla="*/ 560231 w 934209"/>
                    <a:gd name="connsiteY3" fmla="*/ 1207750 h 2459960"/>
                    <a:gd name="connsiteX4" fmla="*/ 933718 w 934209"/>
                    <a:gd name="connsiteY4" fmla="*/ 2043417 h 2459960"/>
                    <a:gd name="connsiteX5" fmla="*/ 463639 w 934209"/>
                    <a:gd name="connsiteY5" fmla="*/ 2455071 h 2459960"/>
                    <a:gd name="connsiteX6" fmla="*/ 19318 w 934209"/>
                    <a:gd name="connsiteY6" fmla="*/ 2229691 h 2459960"/>
                    <a:gd name="connsiteX0" fmla="*/ 0 w 934209"/>
                    <a:gd name="connsiteY0" fmla="*/ 213449 h 2459262"/>
                    <a:gd name="connsiteX1" fmla="*/ 455271 w 934209"/>
                    <a:gd name="connsiteY1" fmla="*/ 140 h 2459262"/>
                    <a:gd name="connsiteX2" fmla="*/ 926314 w 934209"/>
                    <a:gd name="connsiteY2" fmla="*/ 424335 h 2459262"/>
                    <a:gd name="connsiteX3" fmla="*/ 560231 w 934209"/>
                    <a:gd name="connsiteY3" fmla="*/ 1207052 h 2459262"/>
                    <a:gd name="connsiteX4" fmla="*/ 933718 w 934209"/>
                    <a:gd name="connsiteY4" fmla="*/ 2042719 h 2459262"/>
                    <a:gd name="connsiteX5" fmla="*/ 463639 w 934209"/>
                    <a:gd name="connsiteY5" fmla="*/ 2454373 h 2459262"/>
                    <a:gd name="connsiteX6" fmla="*/ 19318 w 934209"/>
                    <a:gd name="connsiteY6" fmla="*/ 2228993 h 2459262"/>
                    <a:gd name="connsiteX0" fmla="*/ 0 w 934209"/>
                    <a:gd name="connsiteY0" fmla="*/ 213465 h 2459278"/>
                    <a:gd name="connsiteX1" fmla="*/ 455271 w 934209"/>
                    <a:gd name="connsiteY1" fmla="*/ 156 h 2459278"/>
                    <a:gd name="connsiteX2" fmla="*/ 926314 w 934209"/>
                    <a:gd name="connsiteY2" fmla="*/ 424351 h 2459278"/>
                    <a:gd name="connsiteX3" fmla="*/ 560231 w 934209"/>
                    <a:gd name="connsiteY3" fmla="*/ 1207068 h 2459278"/>
                    <a:gd name="connsiteX4" fmla="*/ 933718 w 934209"/>
                    <a:gd name="connsiteY4" fmla="*/ 2042735 h 2459278"/>
                    <a:gd name="connsiteX5" fmla="*/ 463639 w 934209"/>
                    <a:gd name="connsiteY5" fmla="*/ 2454389 h 2459278"/>
                    <a:gd name="connsiteX6" fmla="*/ 19318 w 934209"/>
                    <a:gd name="connsiteY6" fmla="*/ 2229009 h 2459278"/>
                    <a:gd name="connsiteX0" fmla="*/ 0 w 933731"/>
                    <a:gd name="connsiteY0" fmla="*/ 213465 h 2459278"/>
                    <a:gd name="connsiteX1" fmla="*/ 455271 w 933731"/>
                    <a:gd name="connsiteY1" fmla="*/ 156 h 2459278"/>
                    <a:gd name="connsiteX2" fmla="*/ 926314 w 933731"/>
                    <a:gd name="connsiteY2" fmla="*/ 424351 h 2459278"/>
                    <a:gd name="connsiteX3" fmla="*/ 560231 w 933731"/>
                    <a:gd name="connsiteY3" fmla="*/ 1207068 h 2459278"/>
                    <a:gd name="connsiteX4" fmla="*/ 933718 w 933731"/>
                    <a:gd name="connsiteY4" fmla="*/ 2042735 h 2459278"/>
                    <a:gd name="connsiteX5" fmla="*/ 463639 w 933731"/>
                    <a:gd name="connsiteY5" fmla="*/ 2454389 h 2459278"/>
                    <a:gd name="connsiteX6" fmla="*/ 19318 w 933731"/>
                    <a:gd name="connsiteY6" fmla="*/ 2229009 h 2459278"/>
                    <a:gd name="connsiteX0" fmla="*/ 0 w 933733"/>
                    <a:gd name="connsiteY0" fmla="*/ 213465 h 2455420"/>
                    <a:gd name="connsiteX1" fmla="*/ 455271 w 933733"/>
                    <a:gd name="connsiteY1" fmla="*/ 156 h 2455420"/>
                    <a:gd name="connsiteX2" fmla="*/ 926314 w 933733"/>
                    <a:gd name="connsiteY2" fmla="*/ 424351 h 2455420"/>
                    <a:gd name="connsiteX3" fmla="*/ 560231 w 933733"/>
                    <a:gd name="connsiteY3" fmla="*/ 1207068 h 2455420"/>
                    <a:gd name="connsiteX4" fmla="*/ 933718 w 933733"/>
                    <a:gd name="connsiteY4" fmla="*/ 2042735 h 2455420"/>
                    <a:gd name="connsiteX5" fmla="*/ 463639 w 933733"/>
                    <a:gd name="connsiteY5" fmla="*/ 2454389 h 2455420"/>
                    <a:gd name="connsiteX6" fmla="*/ 19318 w 933733"/>
                    <a:gd name="connsiteY6" fmla="*/ 2229009 h 2455420"/>
                    <a:gd name="connsiteX0" fmla="*/ 0 w 933721"/>
                    <a:gd name="connsiteY0" fmla="*/ 213465 h 2455420"/>
                    <a:gd name="connsiteX1" fmla="*/ 455271 w 933721"/>
                    <a:gd name="connsiteY1" fmla="*/ 156 h 2455420"/>
                    <a:gd name="connsiteX2" fmla="*/ 926314 w 933721"/>
                    <a:gd name="connsiteY2" fmla="*/ 424351 h 2455420"/>
                    <a:gd name="connsiteX3" fmla="*/ 560231 w 933721"/>
                    <a:gd name="connsiteY3" fmla="*/ 1207068 h 2455420"/>
                    <a:gd name="connsiteX4" fmla="*/ 933718 w 933721"/>
                    <a:gd name="connsiteY4" fmla="*/ 2042735 h 2455420"/>
                    <a:gd name="connsiteX5" fmla="*/ 463639 w 933721"/>
                    <a:gd name="connsiteY5" fmla="*/ 2454389 h 2455420"/>
                    <a:gd name="connsiteX6" fmla="*/ 19318 w 933721"/>
                    <a:gd name="connsiteY6" fmla="*/ 2229009 h 2455420"/>
                    <a:gd name="connsiteX0" fmla="*/ 0 w 926514"/>
                    <a:gd name="connsiteY0" fmla="*/ 213465 h 2460085"/>
                    <a:gd name="connsiteX1" fmla="*/ 455271 w 926514"/>
                    <a:gd name="connsiteY1" fmla="*/ 156 h 2460085"/>
                    <a:gd name="connsiteX2" fmla="*/ 926314 w 926514"/>
                    <a:gd name="connsiteY2" fmla="*/ 424351 h 2460085"/>
                    <a:gd name="connsiteX3" fmla="*/ 560231 w 926514"/>
                    <a:gd name="connsiteY3" fmla="*/ 1207068 h 2460085"/>
                    <a:gd name="connsiteX4" fmla="*/ 915208 w 926514"/>
                    <a:gd name="connsiteY4" fmla="*/ 2024225 h 2460085"/>
                    <a:gd name="connsiteX5" fmla="*/ 463639 w 926514"/>
                    <a:gd name="connsiteY5" fmla="*/ 2454389 h 2460085"/>
                    <a:gd name="connsiteX6" fmla="*/ 19318 w 926514"/>
                    <a:gd name="connsiteY6" fmla="*/ 2229009 h 2460085"/>
                    <a:gd name="connsiteX0" fmla="*/ 0 w 926538"/>
                    <a:gd name="connsiteY0" fmla="*/ 213465 h 2460085"/>
                    <a:gd name="connsiteX1" fmla="*/ 455271 w 926538"/>
                    <a:gd name="connsiteY1" fmla="*/ 156 h 2460085"/>
                    <a:gd name="connsiteX2" fmla="*/ 926314 w 926538"/>
                    <a:gd name="connsiteY2" fmla="*/ 424351 h 2460085"/>
                    <a:gd name="connsiteX3" fmla="*/ 560231 w 926538"/>
                    <a:gd name="connsiteY3" fmla="*/ 1207068 h 2460085"/>
                    <a:gd name="connsiteX4" fmla="*/ 668373 w 926538"/>
                    <a:gd name="connsiteY4" fmla="*/ 1575783 h 2460085"/>
                    <a:gd name="connsiteX5" fmla="*/ 915208 w 926538"/>
                    <a:gd name="connsiteY5" fmla="*/ 2024225 h 2460085"/>
                    <a:gd name="connsiteX6" fmla="*/ 463639 w 926538"/>
                    <a:gd name="connsiteY6" fmla="*/ 2454389 h 2460085"/>
                    <a:gd name="connsiteX7" fmla="*/ 19318 w 926538"/>
                    <a:gd name="connsiteY7" fmla="*/ 2229009 h 2460085"/>
                    <a:gd name="connsiteX0" fmla="*/ 0 w 926538"/>
                    <a:gd name="connsiteY0" fmla="*/ 213465 h 2460085"/>
                    <a:gd name="connsiteX1" fmla="*/ 455271 w 926538"/>
                    <a:gd name="connsiteY1" fmla="*/ 156 h 2460085"/>
                    <a:gd name="connsiteX2" fmla="*/ 926314 w 926538"/>
                    <a:gd name="connsiteY2" fmla="*/ 424351 h 2460085"/>
                    <a:gd name="connsiteX3" fmla="*/ 560231 w 926538"/>
                    <a:gd name="connsiteY3" fmla="*/ 1207068 h 2460085"/>
                    <a:gd name="connsiteX4" fmla="*/ 668373 w 926538"/>
                    <a:gd name="connsiteY4" fmla="*/ 1575783 h 2460085"/>
                    <a:gd name="connsiteX5" fmla="*/ 915208 w 926538"/>
                    <a:gd name="connsiteY5" fmla="*/ 2024225 h 2460085"/>
                    <a:gd name="connsiteX6" fmla="*/ 463639 w 926538"/>
                    <a:gd name="connsiteY6" fmla="*/ 2454389 h 2460085"/>
                    <a:gd name="connsiteX7" fmla="*/ 19318 w 926538"/>
                    <a:gd name="connsiteY7" fmla="*/ 2229009 h 2460085"/>
                    <a:gd name="connsiteX0" fmla="*/ 0 w 926538"/>
                    <a:gd name="connsiteY0" fmla="*/ 213465 h 2455331"/>
                    <a:gd name="connsiteX1" fmla="*/ 455271 w 926538"/>
                    <a:gd name="connsiteY1" fmla="*/ 156 h 2455331"/>
                    <a:gd name="connsiteX2" fmla="*/ 926314 w 926538"/>
                    <a:gd name="connsiteY2" fmla="*/ 424351 h 2455331"/>
                    <a:gd name="connsiteX3" fmla="*/ 560231 w 926538"/>
                    <a:gd name="connsiteY3" fmla="*/ 1207068 h 2455331"/>
                    <a:gd name="connsiteX4" fmla="*/ 668373 w 926538"/>
                    <a:gd name="connsiteY4" fmla="*/ 1575783 h 2455331"/>
                    <a:gd name="connsiteX5" fmla="*/ 915208 w 926538"/>
                    <a:gd name="connsiteY5" fmla="*/ 2024225 h 2455331"/>
                    <a:gd name="connsiteX6" fmla="*/ 463639 w 926538"/>
                    <a:gd name="connsiteY6" fmla="*/ 2454389 h 2455331"/>
                    <a:gd name="connsiteX7" fmla="*/ 19318 w 926538"/>
                    <a:gd name="connsiteY7" fmla="*/ 2229009 h 2455331"/>
                    <a:gd name="connsiteX0" fmla="*/ 0 w 929822"/>
                    <a:gd name="connsiteY0" fmla="*/ 213390 h 2455256"/>
                    <a:gd name="connsiteX1" fmla="*/ 455271 w 929822"/>
                    <a:gd name="connsiteY1" fmla="*/ 81 h 2455256"/>
                    <a:gd name="connsiteX2" fmla="*/ 926314 w 929822"/>
                    <a:gd name="connsiteY2" fmla="*/ 424276 h 2455256"/>
                    <a:gd name="connsiteX3" fmla="*/ 664671 w 929822"/>
                    <a:gd name="connsiteY3" fmla="*/ 868621 h 2455256"/>
                    <a:gd name="connsiteX4" fmla="*/ 560231 w 929822"/>
                    <a:gd name="connsiteY4" fmla="*/ 1206993 h 2455256"/>
                    <a:gd name="connsiteX5" fmla="*/ 668373 w 929822"/>
                    <a:gd name="connsiteY5" fmla="*/ 1575708 h 2455256"/>
                    <a:gd name="connsiteX6" fmla="*/ 915208 w 929822"/>
                    <a:gd name="connsiteY6" fmla="*/ 2024150 h 2455256"/>
                    <a:gd name="connsiteX7" fmla="*/ 463639 w 929822"/>
                    <a:gd name="connsiteY7" fmla="*/ 2454314 h 2455256"/>
                    <a:gd name="connsiteX8" fmla="*/ 19318 w 929822"/>
                    <a:gd name="connsiteY8" fmla="*/ 2228934 h 2455256"/>
                    <a:gd name="connsiteX0" fmla="*/ 0 w 926323"/>
                    <a:gd name="connsiteY0" fmla="*/ 213417 h 2455283"/>
                    <a:gd name="connsiteX1" fmla="*/ 455271 w 926323"/>
                    <a:gd name="connsiteY1" fmla="*/ 108 h 2455283"/>
                    <a:gd name="connsiteX2" fmla="*/ 926314 w 926323"/>
                    <a:gd name="connsiteY2" fmla="*/ 424303 h 2455283"/>
                    <a:gd name="connsiteX3" fmla="*/ 664671 w 926323"/>
                    <a:gd name="connsiteY3" fmla="*/ 868648 h 2455283"/>
                    <a:gd name="connsiteX4" fmla="*/ 560231 w 926323"/>
                    <a:gd name="connsiteY4" fmla="*/ 1207020 h 2455283"/>
                    <a:gd name="connsiteX5" fmla="*/ 668373 w 926323"/>
                    <a:gd name="connsiteY5" fmla="*/ 1575735 h 2455283"/>
                    <a:gd name="connsiteX6" fmla="*/ 915208 w 926323"/>
                    <a:gd name="connsiteY6" fmla="*/ 2024177 h 2455283"/>
                    <a:gd name="connsiteX7" fmla="*/ 463639 w 926323"/>
                    <a:gd name="connsiteY7" fmla="*/ 2454341 h 2455283"/>
                    <a:gd name="connsiteX8" fmla="*/ 19318 w 926323"/>
                    <a:gd name="connsiteY8" fmla="*/ 2228961 h 2455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6323" h="2455283">
                      <a:moveTo>
                        <a:pt x="0" y="213417"/>
                      </a:moveTo>
                      <a:cubicBezTo>
                        <a:pt x="157229" y="83018"/>
                        <a:pt x="234248" y="5682"/>
                        <a:pt x="455271" y="108"/>
                      </a:cubicBezTo>
                      <a:cubicBezTo>
                        <a:pt x="676294" y="-5466"/>
                        <a:pt x="924732" y="205506"/>
                        <a:pt x="926314" y="424303"/>
                      </a:cubicBezTo>
                      <a:cubicBezTo>
                        <a:pt x="927896" y="643100"/>
                        <a:pt x="725685" y="738195"/>
                        <a:pt x="664671" y="868648"/>
                      </a:cubicBezTo>
                      <a:cubicBezTo>
                        <a:pt x="603657" y="999101"/>
                        <a:pt x="559614" y="1089172"/>
                        <a:pt x="560231" y="1207020"/>
                      </a:cubicBezTo>
                      <a:cubicBezTo>
                        <a:pt x="560848" y="1324868"/>
                        <a:pt x="609210" y="1439542"/>
                        <a:pt x="668373" y="1575735"/>
                      </a:cubicBezTo>
                      <a:cubicBezTo>
                        <a:pt x="727536" y="1711928"/>
                        <a:pt x="912310" y="1733364"/>
                        <a:pt x="915208" y="2024177"/>
                      </a:cubicBezTo>
                      <a:cubicBezTo>
                        <a:pt x="918106" y="2314990"/>
                        <a:pt x="612954" y="2442423"/>
                        <a:pt x="463639" y="2454341"/>
                      </a:cubicBezTo>
                      <a:cubicBezTo>
                        <a:pt x="314324" y="2466259"/>
                        <a:pt x="165278" y="2363652"/>
                        <a:pt x="19318" y="2228961"/>
                      </a:cubicBezTo>
                    </a:path>
                  </a:pathLst>
                </a:cu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cxnSp>
              <p:nvCxnSpPr>
                <p:cNvPr id="30" name="直線コネクタ 29">
                  <a:extLst>
                    <a:ext uri="{FF2B5EF4-FFF2-40B4-BE49-F238E27FC236}">
                      <a16:creationId xmlns:a16="http://schemas.microsoft.com/office/drawing/2014/main" id="{6A8292CE-ED10-473C-970F-1638C4D2FFDA}"/>
                    </a:ext>
                  </a:extLst>
                </p:cNvPr>
                <p:cNvCxnSpPr/>
                <p:nvPr/>
              </p:nvCxnSpPr>
              <p:spPr>
                <a:xfrm>
                  <a:off x="1640632" y="3273877"/>
                  <a:ext cx="1512168"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14E0FAFF-C0A5-4E22-9528-0AD7931DE79D}"/>
                    </a:ext>
                  </a:extLst>
                </p:cNvPr>
                <p:cNvCxnSpPr/>
                <p:nvPr/>
              </p:nvCxnSpPr>
              <p:spPr>
                <a:xfrm>
                  <a:off x="1656057" y="4529480"/>
                  <a:ext cx="1512168"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2" name="グループ化 31">
                  <a:extLst>
                    <a:ext uri="{FF2B5EF4-FFF2-40B4-BE49-F238E27FC236}">
                      <a16:creationId xmlns:a16="http://schemas.microsoft.com/office/drawing/2014/main" id="{B9D2C45F-A385-431D-8E82-F94BBFF4D95A}"/>
                    </a:ext>
                  </a:extLst>
                </p:cNvPr>
                <p:cNvGrpSpPr/>
                <p:nvPr/>
              </p:nvGrpSpPr>
              <p:grpSpPr>
                <a:xfrm>
                  <a:off x="3869178" y="2677891"/>
                  <a:ext cx="1921164" cy="931109"/>
                  <a:chOff x="3872880" y="2677891"/>
                  <a:chExt cx="1921164" cy="931109"/>
                </a:xfrm>
              </p:grpSpPr>
              <p:sp>
                <p:nvSpPr>
                  <p:cNvPr id="39" name="正方形/長方形 38">
                    <a:extLst>
                      <a:ext uri="{FF2B5EF4-FFF2-40B4-BE49-F238E27FC236}">
                        <a16:creationId xmlns:a16="http://schemas.microsoft.com/office/drawing/2014/main" id="{80F64C8B-1F2E-44C6-BE88-22C7651DFA6D}"/>
                      </a:ext>
                    </a:extLst>
                  </p:cNvPr>
                  <p:cNvSpPr/>
                  <p:nvPr/>
                </p:nvSpPr>
                <p:spPr>
                  <a:xfrm>
                    <a:off x="4527576" y="2677891"/>
                    <a:ext cx="304460" cy="672588"/>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A6468DFC-9556-42C7-9BA1-6C694E3AF25F}"/>
                      </a:ext>
                    </a:extLst>
                  </p:cNvPr>
                  <p:cNvSpPr/>
                  <p:nvPr/>
                </p:nvSpPr>
                <p:spPr>
                  <a:xfrm>
                    <a:off x="4629283" y="3284984"/>
                    <a:ext cx="202753" cy="2839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cxnSp>
                <p:nvCxnSpPr>
                  <p:cNvPr id="41" name="直線コネクタ 40">
                    <a:extLst>
                      <a:ext uri="{FF2B5EF4-FFF2-40B4-BE49-F238E27FC236}">
                        <a16:creationId xmlns:a16="http://schemas.microsoft.com/office/drawing/2014/main" id="{528D272F-719A-44E7-B1FA-7FE443A48F8F}"/>
                      </a:ext>
                    </a:extLst>
                  </p:cNvPr>
                  <p:cNvCxnSpPr/>
                  <p:nvPr/>
                </p:nvCxnSpPr>
                <p:spPr>
                  <a:xfrm flipH="1">
                    <a:off x="4808984" y="3519246"/>
                    <a:ext cx="985060" cy="0"/>
                  </a:xfrm>
                  <a:prstGeom prst="line">
                    <a:avLst/>
                  </a:prstGeom>
                  <a:ln w="762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E33F4E07-3C75-4AFA-962E-2907193514FD}"/>
                      </a:ext>
                    </a:extLst>
                  </p:cNvPr>
                  <p:cNvCxnSpPr/>
                  <p:nvPr/>
                </p:nvCxnSpPr>
                <p:spPr>
                  <a:xfrm flipH="1">
                    <a:off x="3944888" y="3294802"/>
                    <a:ext cx="623410" cy="240002"/>
                  </a:xfrm>
                  <a:prstGeom prst="line">
                    <a:avLst/>
                  </a:prstGeom>
                  <a:ln w="76200">
                    <a:solidFill>
                      <a:srgbClr val="0000FF"/>
                    </a:solidFill>
                  </a:ln>
                </p:spPr>
                <p:style>
                  <a:lnRef idx="1">
                    <a:schemeClr val="accent1"/>
                  </a:lnRef>
                  <a:fillRef idx="0">
                    <a:schemeClr val="accent1"/>
                  </a:fillRef>
                  <a:effectRef idx="0">
                    <a:schemeClr val="accent1"/>
                  </a:effectRef>
                  <a:fontRef idx="minor">
                    <a:schemeClr val="tx1"/>
                  </a:fontRef>
                </p:style>
              </p:cxnSp>
              <p:sp>
                <p:nvSpPr>
                  <p:cNvPr id="43" name="円/楕円 20">
                    <a:extLst>
                      <a:ext uri="{FF2B5EF4-FFF2-40B4-BE49-F238E27FC236}">
                        <a16:creationId xmlns:a16="http://schemas.microsoft.com/office/drawing/2014/main" id="{9944D45A-E63E-46CC-AD15-0B428EB19707}"/>
                      </a:ext>
                    </a:extLst>
                  </p:cNvPr>
                  <p:cNvSpPr/>
                  <p:nvPr/>
                </p:nvSpPr>
                <p:spPr>
                  <a:xfrm>
                    <a:off x="3872880" y="3429000"/>
                    <a:ext cx="180000" cy="180000"/>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grpSp>
            <p:grpSp>
              <p:nvGrpSpPr>
                <p:cNvPr id="33" name="グループ化 32">
                  <a:extLst>
                    <a:ext uri="{FF2B5EF4-FFF2-40B4-BE49-F238E27FC236}">
                      <a16:creationId xmlns:a16="http://schemas.microsoft.com/office/drawing/2014/main" id="{05215465-14DC-4CD4-B2EE-C443CC94A413}"/>
                    </a:ext>
                  </a:extLst>
                </p:cNvPr>
                <p:cNvGrpSpPr/>
                <p:nvPr/>
              </p:nvGrpSpPr>
              <p:grpSpPr>
                <a:xfrm flipV="1">
                  <a:off x="3869178" y="4174254"/>
                  <a:ext cx="1921164" cy="931109"/>
                  <a:chOff x="3872880" y="2677891"/>
                  <a:chExt cx="1921164" cy="931109"/>
                </a:xfrm>
              </p:grpSpPr>
              <p:sp>
                <p:nvSpPr>
                  <p:cNvPr id="34" name="正方形/長方形 33">
                    <a:extLst>
                      <a:ext uri="{FF2B5EF4-FFF2-40B4-BE49-F238E27FC236}">
                        <a16:creationId xmlns:a16="http://schemas.microsoft.com/office/drawing/2014/main" id="{61D86A26-74E1-4E4B-8069-7CD22FB26EBC}"/>
                      </a:ext>
                    </a:extLst>
                  </p:cNvPr>
                  <p:cNvSpPr/>
                  <p:nvPr/>
                </p:nvSpPr>
                <p:spPr>
                  <a:xfrm>
                    <a:off x="4527576" y="2677891"/>
                    <a:ext cx="304460" cy="672588"/>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34DDAF15-5CC4-4057-8086-AA7F2B7566A2}"/>
                      </a:ext>
                    </a:extLst>
                  </p:cNvPr>
                  <p:cNvSpPr/>
                  <p:nvPr/>
                </p:nvSpPr>
                <p:spPr>
                  <a:xfrm>
                    <a:off x="4629283" y="3284984"/>
                    <a:ext cx="202753" cy="2839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cxnSp>
                <p:nvCxnSpPr>
                  <p:cNvPr id="36" name="直線コネクタ 35">
                    <a:extLst>
                      <a:ext uri="{FF2B5EF4-FFF2-40B4-BE49-F238E27FC236}">
                        <a16:creationId xmlns:a16="http://schemas.microsoft.com/office/drawing/2014/main" id="{0E15B0DF-4E84-41D6-9117-2C0392365DF0}"/>
                      </a:ext>
                    </a:extLst>
                  </p:cNvPr>
                  <p:cNvCxnSpPr/>
                  <p:nvPr/>
                </p:nvCxnSpPr>
                <p:spPr>
                  <a:xfrm flipH="1">
                    <a:off x="4808984" y="3519246"/>
                    <a:ext cx="985060" cy="0"/>
                  </a:xfrm>
                  <a:prstGeom prst="line">
                    <a:avLst/>
                  </a:prstGeom>
                  <a:ln w="762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69BF818C-CE7F-4462-9BF4-1365A016B8D3}"/>
                      </a:ext>
                    </a:extLst>
                  </p:cNvPr>
                  <p:cNvCxnSpPr/>
                  <p:nvPr/>
                </p:nvCxnSpPr>
                <p:spPr>
                  <a:xfrm flipH="1">
                    <a:off x="3944888" y="3294802"/>
                    <a:ext cx="623410" cy="240002"/>
                  </a:xfrm>
                  <a:prstGeom prst="line">
                    <a:avLst/>
                  </a:prstGeom>
                  <a:ln w="76200">
                    <a:solidFill>
                      <a:srgbClr val="0000FF"/>
                    </a:solidFill>
                  </a:ln>
                </p:spPr>
                <p:style>
                  <a:lnRef idx="1">
                    <a:schemeClr val="accent1"/>
                  </a:lnRef>
                  <a:fillRef idx="0">
                    <a:schemeClr val="accent1"/>
                  </a:fillRef>
                  <a:effectRef idx="0">
                    <a:schemeClr val="accent1"/>
                  </a:effectRef>
                  <a:fontRef idx="minor">
                    <a:schemeClr val="tx1"/>
                  </a:fontRef>
                </p:style>
              </p:cxnSp>
              <p:sp>
                <p:nvSpPr>
                  <p:cNvPr id="38" name="円/楕円 27">
                    <a:extLst>
                      <a:ext uri="{FF2B5EF4-FFF2-40B4-BE49-F238E27FC236}">
                        <a16:creationId xmlns:a16="http://schemas.microsoft.com/office/drawing/2014/main" id="{B9850BCC-8C1E-43C1-BFB0-E21A35834437}"/>
                      </a:ext>
                    </a:extLst>
                  </p:cNvPr>
                  <p:cNvSpPr/>
                  <p:nvPr/>
                </p:nvSpPr>
                <p:spPr>
                  <a:xfrm>
                    <a:off x="3872880" y="3429000"/>
                    <a:ext cx="180000" cy="180000"/>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grpSp>
          </p:grpSp>
          <p:sp>
            <p:nvSpPr>
              <p:cNvPr id="28" name="フリーフォーム 7">
                <a:extLst>
                  <a:ext uri="{FF2B5EF4-FFF2-40B4-BE49-F238E27FC236}">
                    <a16:creationId xmlns:a16="http://schemas.microsoft.com/office/drawing/2014/main" id="{9FBB8B6D-E4A6-4663-A6EB-95A317DA8CD4}"/>
                  </a:ext>
                </a:extLst>
              </p:cNvPr>
              <p:cNvSpPr/>
              <p:nvPr/>
            </p:nvSpPr>
            <p:spPr>
              <a:xfrm>
                <a:off x="2637777" y="3655416"/>
                <a:ext cx="236930" cy="468916"/>
              </a:xfrm>
              <a:custGeom>
                <a:avLst/>
                <a:gdLst>
                  <a:gd name="connsiteX0" fmla="*/ 33319 w 236930"/>
                  <a:gd name="connsiteY0" fmla="*/ 11106 h 451647"/>
                  <a:gd name="connsiteX1" fmla="*/ 236930 w 236930"/>
                  <a:gd name="connsiteY1" fmla="*/ 0 h 451647"/>
                  <a:gd name="connsiteX2" fmla="*/ 233228 w 236930"/>
                  <a:gd name="connsiteY2" fmla="*/ 451647 h 451647"/>
                  <a:gd name="connsiteX3" fmla="*/ 0 w 236930"/>
                  <a:gd name="connsiteY3" fmla="*/ 451647 h 451647"/>
                  <a:gd name="connsiteX0" fmla="*/ 25864 w 236930"/>
                  <a:gd name="connsiteY0" fmla="*/ 1514 h 451647"/>
                  <a:gd name="connsiteX1" fmla="*/ 236930 w 236930"/>
                  <a:gd name="connsiteY1" fmla="*/ 0 h 451647"/>
                  <a:gd name="connsiteX2" fmla="*/ 233228 w 236930"/>
                  <a:gd name="connsiteY2" fmla="*/ 451647 h 451647"/>
                  <a:gd name="connsiteX3" fmla="*/ 0 w 236930"/>
                  <a:gd name="connsiteY3" fmla="*/ 451647 h 451647"/>
                  <a:gd name="connsiteX0" fmla="*/ 25864 w 236930"/>
                  <a:gd name="connsiteY0" fmla="*/ 0 h 452531"/>
                  <a:gd name="connsiteX1" fmla="*/ 236930 w 236930"/>
                  <a:gd name="connsiteY1" fmla="*/ 884 h 452531"/>
                  <a:gd name="connsiteX2" fmla="*/ 233228 w 236930"/>
                  <a:gd name="connsiteY2" fmla="*/ 452531 h 452531"/>
                  <a:gd name="connsiteX3" fmla="*/ 0 w 236930"/>
                  <a:gd name="connsiteY3" fmla="*/ 452531 h 452531"/>
                </a:gdLst>
                <a:ahLst/>
                <a:cxnLst>
                  <a:cxn ang="0">
                    <a:pos x="connsiteX0" y="connsiteY0"/>
                  </a:cxn>
                  <a:cxn ang="0">
                    <a:pos x="connsiteX1" y="connsiteY1"/>
                  </a:cxn>
                  <a:cxn ang="0">
                    <a:pos x="connsiteX2" y="connsiteY2"/>
                  </a:cxn>
                  <a:cxn ang="0">
                    <a:pos x="connsiteX3" y="connsiteY3"/>
                  </a:cxn>
                </a:cxnLst>
                <a:rect l="l" t="t" r="r" b="b"/>
                <a:pathLst>
                  <a:path w="236930" h="452531">
                    <a:moveTo>
                      <a:pt x="25864" y="0"/>
                    </a:moveTo>
                    <a:lnTo>
                      <a:pt x="236930" y="884"/>
                    </a:lnTo>
                    <a:lnTo>
                      <a:pt x="233228" y="452531"/>
                    </a:lnTo>
                    <a:lnTo>
                      <a:pt x="0" y="452531"/>
                    </a:lnTo>
                  </a:path>
                </a:pathLst>
              </a:custGeom>
              <a:noFill/>
              <a:ln w="76200">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grpSp>
        <p:grpSp>
          <p:nvGrpSpPr>
            <p:cNvPr id="12" name="グループ化 11">
              <a:extLst>
                <a:ext uri="{FF2B5EF4-FFF2-40B4-BE49-F238E27FC236}">
                  <a16:creationId xmlns:a16="http://schemas.microsoft.com/office/drawing/2014/main" id="{2CA89FDA-01EA-42C9-A8FA-1842503BFE26}"/>
                </a:ext>
              </a:extLst>
            </p:cNvPr>
            <p:cNvGrpSpPr/>
            <p:nvPr/>
          </p:nvGrpSpPr>
          <p:grpSpPr>
            <a:xfrm>
              <a:off x="3043215" y="1733061"/>
              <a:ext cx="1892218" cy="1695941"/>
              <a:chOff x="3296816" y="1591732"/>
              <a:chExt cx="2049902" cy="1837268"/>
            </a:xfrm>
          </p:grpSpPr>
          <p:cxnSp>
            <p:nvCxnSpPr>
              <p:cNvPr id="25" name="直線矢印コネクタ 24">
                <a:extLst>
                  <a:ext uri="{FF2B5EF4-FFF2-40B4-BE49-F238E27FC236}">
                    <a16:creationId xmlns:a16="http://schemas.microsoft.com/office/drawing/2014/main" id="{48500543-F312-46DB-96E5-0B10EE85685D}"/>
                  </a:ext>
                </a:extLst>
              </p:cNvPr>
              <p:cNvCxnSpPr/>
              <p:nvPr/>
            </p:nvCxnSpPr>
            <p:spPr>
              <a:xfrm flipH="1">
                <a:off x="3296816" y="1591732"/>
                <a:ext cx="2049902" cy="1837268"/>
              </a:xfrm>
              <a:prstGeom prst="straightConnector1">
                <a:avLst/>
              </a:prstGeom>
              <a:ln w="7620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26" name="フリーフォーム 34">
                <a:extLst>
                  <a:ext uri="{FF2B5EF4-FFF2-40B4-BE49-F238E27FC236}">
                    <a16:creationId xmlns:a16="http://schemas.microsoft.com/office/drawing/2014/main" id="{1DB7E3F7-B124-4A54-8F83-AEA61FDC6F81}"/>
                  </a:ext>
                </a:extLst>
              </p:cNvPr>
              <p:cNvSpPr/>
              <p:nvPr/>
            </p:nvSpPr>
            <p:spPr>
              <a:xfrm>
                <a:off x="4047841" y="2281596"/>
                <a:ext cx="528254" cy="482095"/>
              </a:xfrm>
              <a:custGeom>
                <a:avLst/>
                <a:gdLst>
                  <a:gd name="connsiteX0" fmla="*/ 564863 w 564863"/>
                  <a:gd name="connsiteY0" fmla="*/ 315853 h 487384"/>
                  <a:gd name="connsiteX1" fmla="*/ 100890 w 564863"/>
                  <a:gd name="connsiteY1" fmla="*/ 478413 h 487384"/>
                  <a:gd name="connsiteX2" fmla="*/ 9450 w 564863"/>
                  <a:gd name="connsiteY2" fmla="*/ 75399 h 487384"/>
                  <a:gd name="connsiteX3" fmla="*/ 253290 w 564863"/>
                  <a:gd name="connsiteY3" fmla="*/ 893 h 487384"/>
                  <a:gd name="connsiteX0" fmla="*/ 581236 w 581236"/>
                  <a:gd name="connsiteY0" fmla="*/ 315665 h 471473"/>
                  <a:gd name="connsiteX1" fmla="*/ 69849 w 581236"/>
                  <a:gd name="connsiteY1" fmla="*/ 461292 h 471473"/>
                  <a:gd name="connsiteX2" fmla="*/ 25823 w 581236"/>
                  <a:gd name="connsiteY2" fmla="*/ 75211 h 471473"/>
                  <a:gd name="connsiteX3" fmla="*/ 269663 w 581236"/>
                  <a:gd name="connsiteY3" fmla="*/ 705 h 471473"/>
                  <a:gd name="connsiteX0" fmla="*/ 628475 w 628475"/>
                  <a:gd name="connsiteY0" fmla="*/ 315021 h 466429"/>
                  <a:gd name="connsiteX1" fmla="*/ 117088 w 628475"/>
                  <a:gd name="connsiteY1" fmla="*/ 460648 h 466429"/>
                  <a:gd name="connsiteX2" fmla="*/ 12102 w 628475"/>
                  <a:gd name="connsiteY2" fmla="*/ 152460 h 466429"/>
                  <a:gd name="connsiteX3" fmla="*/ 316902 w 628475"/>
                  <a:gd name="connsiteY3" fmla="*/ 61 h 466429"/>
                  <a:gd name="connsiteX0" fmla="*/ 524891 w 524891"/>
                  <a:gd name="connsiteY0" fmla="*/ 291314 h 464278"/>
                  <a:gd name="connsiteX1" fmla="*/ 115104 w 524891"/>
                  <a:gd name="connsiteY1" fmla="*/ 460648 h 464278"/>
                  <a:gd name="connsiteX2" fmla="*/ 10118 w 524891"/>
                  <a:gd name="connsiteY2" fmla="*/ 152460 h 464278"/>
                  <a:gd name="connsiteX3" fmla="*/ 314918 w 524891"/>
                  <a:gd name="connsiteY3" fmla="*/ 61 h 464278"/>
                  <a:gd name="connsiteX0" fmla="*/ 524891 w 524891"/>
                  <a:gd name="connsiteY0" fmla="*/ 291314 h 475924"/>
                  <a:gd name="connsiteX1" fmla="*/ 115104 w 524891"/>
                  <a:gd name="connsiteY1" fmla="*/ 460648 h 475924"/>
                  <a:gd name="connsiteX2" fmla="*/ 10118 w 524891"/>
                  <a:gd name="connsiteY2" fmla="*/ 152460 h 475924"/>
                  <a:gd name="connsiteX3" fmla="*/ 314918 w 524891"/>
                  <a:gd name="connsiteY3" fmla="*/ 61 h 475924"/>
                  <a:gd name="connsiteX0" fmla="*/ 526836 w 526836"/>
                  <a:gd name="connsiteY0" fmla="*/ 291312 h 466009"/>
                  <a:gd name="connsiteX1" fmla="*/ 106889 w 526836"/>
                  <a:gd name="connsiteY1" fmla="*/ 447099 h 466009"/>
                  <a:gd name="connsiteX2" fmla="*/ 12063 w 526836"/>
                  <a:gd name="connsiteY2" fmla="*/ 152458 h 466009"/>
                  <a:gd name="connsiteX3" fmla="*/ 316863 w 526836"/>
                  <a:gd name="connsiteY3" fmla="*/ 59 h 466009"/>
                  <a:gd name="connsiteX0" fmla="*/ 528737 w 528737"/>
                  <a:gd name="connsiteY0" fmla="*/ 291312 h 478010"/>
                  <a:gd name="connsiteX1" fmla="*/ 108790 w 528737"/>
                  <a:gd name="connsiteY1" fmla="*/ 447099 h 478010"/>
                  <a:gd name="connsiteX2" fmla="*/ 13964 w 528737"/>
                  <a:gd name="connsiteY2" fmla="*/ 152458 h 478010"/>
                  <a:gd name="connsiteX3" fmla="*/ 318764 w 528737"/>
                  <a:gd name="connsiteY3" fmla="*/ 59 h 478010"/>
                  <a:gd name="connsiteX0" fmla="*/ 528254 w 528254"/>
                  <a:gd name="connsiteY0" fmla="*/ 291312 h 478010"/>
                  <a:gd name="connsiteX1" fmla="*/ 108307 w 528254"/>
                  <a:gd name="connsiteY1" fmla="*/ 447099 h 478010"/>
                  <a:gd name="connsiteX2" fmla="*/ 13481 w 528254"/>
                  <a:gd name="connsiteY2" fmla="*/ 152458 h 478010"/>
                  <a:gd name="connsiteX3" fmla="*/ 311508 w 528254"/>
                  <a:gd name="connsiteY3" fmla="*/ 59 h 478010"/>
                  <a:gd name="connsiteX0" fmla="*/ 528254 w 528254"/>
                  <a:gd name="connsiteY0" fmla="*/ 314747 h 501445"/>
                  <a:gd name="connsiteX1" fmla="*/ 108307 w 528254"/>
                  <a:gd name="connsiteY1" fmla="*/ 470534 h 501445"/>
                  <a:gd name="connsiteX2" fmla="*/ 13481 w 528254"/>
                  <a:gd name="connsiteY2" fmla="*/ 175893 h 501445"/>
                  <a:gd name="connsiteX3" fmla="*/ 311508 w 528254"/>
                  <a:gd name="connsiteY3" fmla="*/ 23494 h 501445"/>
                  <a:gd name="connsiteX0" fmla="*/ 528254 w 528254"/>
                  <a:gd name="connsiteY0" fmla="*/ 295397 h 482095"/>
                  <a:gd name="connsiteX1" fmla="*/ 108307 w 528254"/>
                  <a:gd name="connsiteY1" fmla="*/ 451184 h 482095"/>
                  <a:gd name="connsiteX2" fmla="*/ 13481 w 528254"/>
                  <a:gd name="connsiteY2" fmla="*/ 156543 h 482095"/>
                  <a:gd name="connsiteX3" fmla="*/ 311508 w 528254"/>
                  <a:gd name="connsiteY3" fmla="*/ 4144 h 482095"/>
                </a:gdLst>
                <a:ahLst/>
                <a:cxnLst>
                  <a:cxn ang="0">
                    <a:pos x="connsiteX0" y="connsiteY0"/>
                  </a:cxn>
                  <a:cxn ang="0">
                    <a:pos x="connsiteX1" y="connsiteY1"/>
                  </a:cxn>
                  <a:cxn ang="0">
                    <a:pos x="connsiteX2" y="connsiteY2"/>
                  </a:cxn>
                  <a:cxn ang="0">
                    <a:pos x="connsiteX3" y="connsiteY3"/>
                  </a:cxn>
                </a:cxnLst>
                <a:rect l="l" t="t" r="r" b="b"/>
                <a:pathLst>
                  <a:path w="528254" h="482095">
                    <a:moveTo>
                      <a:pt x="528254" y="295397"/>
                    </a:moveTo>
                    <a:cubicBezTo>
                      <a:pt x="467859" y="515248"/>
                      <a:pt x="207650" y="501419"/>
                      <a:pt x="108307" y="451184"/>
                    </a:cubicBezTo>
                    <a:cubicBezTo>
                      <a:pt x="8964" y="400949"/>
                      <a:pt x="-20386" y="231050"/>
                      <a:pt x="13481" y="156543"/>
                    </a:cubicBezTo>
                    <a:cubicBezTo>
                      <a:pt x="47348" y="82036"/>
                      <a:pt x="131168" y="-22103"/>
                      <a:pt x="311508" y="4144"/>
                    </a:cubicBezTo>
                  </a:path>
                </a:pathLst>
              </a:custGeom>
              <a:noFill/>
              <a:ln w="38100">
                <a:solidFill>
                  <a:srgbClr val="FFC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grpSp>
        <p:grpSp>
          <p:nvGrpSpPr>
            <p:cNvPr id="13" name="グループ化 12">
              <a:extLst>
                <a:ext uri="{FF2B5EF4-FFF2-40B4-BE49-F238E27FC236}">
                  <a16:creationId xmlns:a16="http://schemas.microsoft.com/office/drawing/2014/main" id="{FA833296-972D-4932-962B-EF6544549D9E}"/>
                </a:ext>
              </a:extLst>
            </p:cNvPr>
            <p:cNvGrpSpPr/>
            <p:nvPr/>
          </p:nvGrpSpPr>
          <p:grpSpPr>
            <a:xfrm>
              <a:off x="3045182" y="1736424"/>
              <a:ext cx="1892218" cy="1695941"/>
              <a:chOff x="3296816" y="1591732"/>
              <a:chExt cx="2049902" cy="1837268"/>
            </a:xfrm>
          </p:grpSpPr>
          <p:cxnSp>
            <p:nvCxnSpPr>
              <p:cNvPr id="23" name="直線矢印コネクタ 22">
                <a:extLst>
                  <a:ext uri="{FF2B5EF4-FFF2-40B4-BE49-F238E27FC236}">
                    <a16:creationId xmlns:a16="http://schemas.microsoft.com/office/drawing/2014/main" id="{785FA7AE-9DA0-46A0-BE0B-1FA29BB98402}"/>
                  </a:ext>
                </a:extLst>
              </p:cNvPr>
              <p:cNvCxnSpPr/>
              <p:nvPr/>
            </p:nvCxnSpPr>
            <p:spPr>
              <a:xfrm flipH="1">
                <a:off x="3296816" y="1591732"/>
                <a:ext cx="2049902" cy="1837268"/>
              </a:xfrm>
              <a:prstGeom prst="straightConnector1">
                <a:avLst/>
              </a:prstGeom>
              <a:ln w="7620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24" name="フリーフォーム 38">
                <a:extLst>
                  <a:ext uri="{FF2B5EF4-FFF2-40B4-BE49-F238E27FC236}">
                    <a16:creationId xmlns:a16="http://schemas.microsoft.com/office/drawing/2014/main" id="{11F23C4B-B683-4FDA-856C-0DE132185D86}"/>
                  </a:ext>
                </a:extLst>
              </p:cNvPr>
              <p:cNvSpPr/>
              <p:nvPr/>
            </p:nvSpPr>
            <p:spPr>
              <a:xfrm rot="17100000" flipV="1">
                <a:off x="4047841" y="2281596"/>
                <a:ext cx="528254" cy="482095"/>
              </a:xfrm>
              <a:custGeom>
                <a:avLst/>
                <a:gdLst>
                  <a:gd name="connsiteX0" fmla="*/ 564863 w 564863"/>
                  <a:gd name="connsiteY0" fmla="*/ 315853 h 487384"/>
                  <a:gd name="connsiteX1" fmla="*/ 100890 w 564863"/>
                  <a:gd name="connsiteY1" fmla="*/ 478413 h 487384"/>
                  <a:gd name="connsiteX2" fmla="*/ 9450 w 564863"/>
                  <a:gd name="connsiteY2" fmla="*/ 75399 h 487384"/>
                  <a:gd name="connsiteX3" fmla="*/ 253290 w 564863"/>
                  <a:gd name="connsiteY3" fmla="*/ 893 h 487384"/>
                  <a:gd name="connsiteX0" fmla="*/ 581236 w 581236"/>
                  <a:gd name="connsiteY0" fmla="*/ 315665 h 471473"/>
                  <a:gd name="connsiteX1" fmla="*/ 69849 w 581236"/>
                  <a:gd name="connsiteY1" fmla="*/ 461292 h 471473"/>
                  <a:gd name="connsiteX2" fmla="*/ 25823 w 581236"/>
                  <a:gd name="connsiteY2" fmla="*/ 75211 h 471473"/>
                  <a:gd name="connsiteX3" fmla="*/ 269663 w 581236"/>
                  <a:gd name="connsiteY3" fmla="*/ 705 h 471473"/>
                  <a:gd name="connsiteX0" fmla="*/ 628475 w 628475"/>
                  <a:gd name="connsiteY0" fmla="*/ 315021 h 466429"/>
                  <a:gd name="connsiteX1" fmla="*/ 117088 w 628475"/>
                  <a:gd name="connsiteY1" fmla="*/ 460648 h 466429"/>
                  <a:gd name="connsiteX2" fmla="*/ 12102 w 628475"/>
                  <a:gd name="connsiteY2" fmla="*/ 152460 h 466429"/>
                  <a:gd name="connsiteX3" fmla="*/ 316902 w 628475"/>
                  <a:gd name="connsiteY3" fmla="*/ 61 h 466429"/>
                  <a:gd name="connsiteX0" fmla="*/ 524891 w 524891"/>
                  <a:gd name="connsiteY0" fmla="*/ 291314 h 464278"/>
                  <a:gd name="connsiteX1" fmla="*/ 115104 w 524891"/>
                  <a:gd name="connsiteY1" fmla="*/ 460648 h 464278"/>
                  <a:gd name="connsiteX2" fmla="*/ 10118 w 524891"/>
                  <a:gd name="connsiteY2" fmla="*/ 152460 h 464278"/>
                  <a:gd name="connsiteX3" fmla="*/ 314918 w 524891"/>
                  <a:gd name="connsiteY3" fmla="*/ 61 h 464278"/>
                  <a:gd name="connsiteX0" fmla="*/ 524891 w 524891"/>
                  <a:gd name="connsiteY0" fmla="*/ 291314 h 475924"/>
                  <a:gd name="connsiteX1" fmla="*/ 115104 w 524891"/>
                  <a:gd name="connsiteY1" fmla="*/ 460648 h 475924"/>
                  <a:gd name="connsiteX2" fmla="*/ 10118 w 524891"/>
                  <a:gd name="connsiteY2" fmla="*/ 152460 h 475924"/>
                  <a:gd name="connsiteX3" fmla="*/ 314918 w 524891"/>
                  <a:gd name="connsiteY3" fmla="*/ 61 h 475924"/>
                  <a:gd name="connsiteX0" fmla="*/ 526836 w 526836"/>
                  <a:gd name="connsiteY0" fmla="*/ 291312 h 466009"/>
                  <a:gd name="connsiteX1" fmla="*/ 106889 w 526836"/>
                  <a:gd name="connsiteY1" fmla="*/ 447099 h 466009"/>
                  <a:gd name="connsiteX2" fmla="*/ 12063 w 526836"/>
                  <a:gd name="connsiteY2" fmla="*/ 152458 h 466009"/>
                  <a:gd name="connsiteX3" fmla="*/ 316863 w 526836"/>
                  <a:gd name="connsiteY3" fmla="*/ 59 h 466009"/>
                  <a:gd name="connsiteX0" fmla="*/ 528737 w 528737"/>
                  <a:gd name="connsiteY0" fmla="*/ 291312 h 478010"/>
                  <a:gd name="connsiteX1" fmla="*/ 108790 w 528737"/>
                  <a:gd name="connsiteY1" fmla="*/ 447099 h 478010"/>
                  <a:gd name="connsiteX2" fmla="*/ 13964 w 528737"/>
                  <a:gd name="connsiteY2" fmla="*/ 152458 h 478010"/>
                  <a:gd name="connsiteX3" fmla="*/ 318764 w 528737"/>
                  <a:gd name="connsiteY3" fmla="*/ 59 h 478010"/>
                  <a:gd name="connsiteX0" fmla="*/ 528254 w 528254"/>
                  <a:gd name="connsiteY0" fmla="*/ 291312 h 478010"/>
                  <a:gd name="connsiteX1" fmla="*/ 108307 w 528254"/>
                  <a:gd name="connsiteY1" fmla="*/ 447099 h 478010"/>
                  <a:gd name="connsiteX2" fmla="*/ 13481 w 528254"/>
                  <a:gd name="connsiteY2" fmla="*/ 152458 h 478010"/>
                  <a:gd name="connsiteX3" fmla="*/ 311508 w 528254"/>
                  <a:gd name="connsiteY3" fmla="*/ 59 h 478010"/>
                  <a:gd name="connsiteX0" fmla="*/ 528254 w 528254"/>
                  <a:gd name="connsiteY0" fmla="*/ 314747 h 501445"/>
                  <a:gd name="connsiteX1" fmla="*/ 108307 w 528254"/>
                  <a:gd name="connsiteY1" fmla="*/ 470534 h 501445"/>
                  <a:gd name="connsiteX2" fmla="*/ 13481 w 528254"/>
                  <a:gd name="connsiteY2" fmla="*/ 175893 h 501445"/>
                  <a:gd name="connsiteX3" fmla="*/ 311508 w 528254"/>
                  <a:gd name="connsiteY3" fmla="*/ 23494 h 501445"/>
                  <a:gd name="connsiteX0" fmla="*/ 528254 w 528254"/>
                  <a:gd name="connsiteY0" fmla="*/ 295397 h 482095"/>
                  <a:gd name="connsiteX1" fmla="*/ 108307 w 528254"/>
                  <a:gd name="connsiteY1" fmla="*/ 451184 h 482095"/>
                  <a:gd name="connsiteX2" fmla="*/ 13481 w 528254"/>
                  <a:gd name="connsiteY2" fmla="*/ 156543 h 482095"/>
                  <a:gd name="connsiteX3" fmla="*/ 311508 w 528254"/>
                  <a:gd name="connsiteY3" fmla="*/ 4144 h 482095"/>
                </a:gdLst>
                <a:ahLst/>
                <a:cxnLst>
                  <a:cxn ang="0">
                    <a:pos x="connsiteX0" y="connsiteY0"/>
                  </a:cxn>
                  <a:cxn ang="0">
                    <a:pos x="connsiteX1" y="connsiteY1"/>
                  </a:cxn>
                  <a:cxn ang="0">
                    <a:pos x="connsiteX2" y="connsiteY2"/>
                  </a:cxn>
                  <a:cxn ang="0">
                    <a:pos x="connsiteX3" y="connsiteY3"/>
                  </a:cxn>
                </a:cxnLst>
                <a:rect l="l" t="t" r="r" b="b"/>
                <a:pathLst>
                  <a:path w="528254" h="482095">
                    <a:moveTo>
                      <a:pt x="528254" y="295397"/>
                    </a:moveTo>
                    <a:cubicBezTo>
                      <a:pt x="467859" y="515248"/>
                      <a:pt x="207650" y="501419"/>
                      <a:pt x="108307" y="451184"/>
                    </a:cubicBezTo>
                    <a:cubicBezTo>
                      <a:pt x="8964" y="400949"/>
                      <a:pt x="-20386" y="231050"/>
                      <a:pt x="13481" y="156543"/>
                    </a:cubicBezTo>
                    <a:cubicBezTo>
                      <a:pt x="47348" y="82036"/>
                      <a:pt x="131168" y="-22103"/>
                      <a:pt x="311508" y="4144"/>
                    </a:cubicBezTo>
                  </a:path>
                </a:pathLst>
              </a:custGeom>
              <a:noFill/>
              <a:ln w="25400">
                <a:solidFill>
                  <a:srgbClr val="FFC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grpSp>
        <p:grpSp>
          <p:nvGrpSpPr>
            <p:cNvPr id="14" name="グループ化 13">
              <a:extLst>
                <a:ext uri="{FF2B5EF4-FFF2-40B4-BE49-F238E27FC236}">
                  <a16:creationId xmlns:a16="http://schemas.microsoft.com/office/drawing/2014/main" id="{F8C4192A-AF66-4E5A-9DE3-5CC66873DDE3}"/>
                </a:ext>
              </a:extLst>
            </p:cNvPr>
            <p:cNvGrpSpPr/>
            <p:nvPr/>
          </p:nvGrpSpPr>
          <p:grpSpPr>
            <a:xfrm rot="13260000">
              <a:off x="3033721" y="3284750"/>
              <a:ext cx="3672627" cy="487619"/>
              <a:chOff x="1867931" y="2651705"/>
              <a:chExt cx="3978678" cy="528254"/>
            </a:xfrm>
          </p:grpSpPr>
          <p:cxnSp>
            <p:nvCxnSpPr>
              <p:cNvPr id="21" name="直線矢印コネクタ 20">
                <a:extLst>
                  <a:ext uri="{FF2B5EF4-FFF2-40B4-BE49-F238E27FC236}">
                    <a16:creationId xmlns:a16="http://schemas.microsoft.com/office/drawing/2014/main" id="{D7DFBFEF-0133-46E5-9270-3685B809DE77}"/>
                  </a:ext>
                </a:extLst>
              </p:cNvPr>
              <p:cNvCxnSpPr/>
              <p:nvPr/>
            </p:nvCxnSpPr>
            <p:spPr>
              <a:xfrm rot="8340000" flipV="1">
                <a:off x="1867931" y="2892399"/>
                <a:ext cx="3978678" cy="36357"/>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2" name="フリーフォーム 41">
                <a:extLst>
                  <a:ext uri="{FF2B5EF4-FFF2-40B4-BE49-F238E27FC236}">
                    <a16:creationId xmlns:a16="http://schemas.microsoft.com/office/drawing/2014/main" id="{ED55329C-1979-4460-81FA-5063AFA00CF6}"/>
                  </a:ext>
                </a:extLst>
              </p:cNvPr>
              <p:cNvSpPr/>
              <p:nvPr/>
            </p:nvSpPr>
            <p:spPr>
              <a:xfrm rot="17100000" flipV="1">
                <a:off x="3552207" y="2674784"/>
                <a:ext cx="528254" cy="482095"/>
              </a:xfrm>
              <a:custGeom>
                <a:avLst/>
                <a:gdLst>
                  <a:gd name="connsiteX0" fmla="*/ 564863 w 564863"/>
                  <a:gd name="connsiteY0" fmla="*/ 315853 h 487384"/>
                  <a:gd name="connsiteX1" fmla="*/ 100890 w 564863"/>
                  <a:gd name="connsiteY1" fmla="*/ 478413 h 487384"/>
                  <a:gd name="connsiteX2" fmla="*/ 9450 w 564863"/>
                  <a:gd name="connsiteY2" fmla="*/ 75399 h 487384"/>
                  <a:gd name="connsiteX3" fmla="*/ 253290 w 564863"/>
                  <a:gd name="connsiteY3" fmla="*/ 893 h 487384"/>
                  <a:gd name="connsiteX0" fmla="*/ 581236 w 581236"/>
                  <a:gd name="connsiteY0" fmla="*/ 315665 h 471473"/>
                  <a:gd name="connsiteX1" fmla="*/ 69849 w 581236"/>
                  <a:gd name="connsiteY1" fmla="*/ 461292 h 471473"/>
                  <a:gd name="connsiteX2" fmla="*/ 25823 w 581236"/>
                  <a:gd name="connsiteY2" fmla="*/ 75211 h 471473"/>
                  <a:gd name="connsiteX3" fmla="*/ 269663 w 581236"/>
                  <a:gd name="connsiteY3" fmla="*/ 705 h 471473"/>
                  <a:gd name="connsiteX0" fmla="*/ 628475 w 628475"/>
                  <a:gd name="connsiteY0" fmla="*/ 315021 h 466429"/>
                  <a:gd name="connsiteX1" fmla="*/ 117088 w 628475"/>
                  <a:gd name="connsiteY1" fmla="*/ 460648 h 466429"/>
                  <a:gd name="connsiteX2" fmla="*/ 12102 w 628475"/>
                  <a:gd name="connsiteY2" fmla="*/ 152460 h 466429"/>
                  <a:gd name="connsiteX3" fmla="*/ 316902 w 628475"/>
                  <a:gd name="connsiteY3" fmla="*/ 61 h 466429"/>
                  <a:gd name="connsiteX0" fmla="*/ 524891 w 524891"/>
                  <a:gd name="connsiteY0" fmla="*/ 291314 h 464278"/>
                  <a:gd name="connsiteX1" fmla="*/ 115104 w 524891"/>
                  <a:gd name="connsiteY1" fmla="*/ 460648 h 464278"/>
                  <a:gd name="connsiteX2" fmla="*/ 10118 w 524891"/>
                  <a:gd name="connsiteY2" fmla="*/ 152460 h 464278"/>
                  <a:gd name="connsiteX3" fmla="*/ 314918 w 524891"/>
                  <a:gd name="connsiteY3" fmla="*/ 61 h 464278"/>
                  <a:gd name="connsiteX0" fmla="*/ 524891 w 524891"/>
                  <a:gd name="connsiteY0" fmla="*/ 291314 h 475924"/>
                  <a:gd name="connsiteX1" fmla="*/ 115104 w 524891"/>
                  <a:gd name="connsiteY1" fmla="*/ 460648 h 475924"/>
                  <a:gd name="connsiteX2" fmla="*/ 10118 w 524891"/>
                  <a:gd name="connsiteY2" fmla="*/ 152460 h 475924"/>
                  <a:gd name="connsiteX3" fmla="*/ 314918 w 524891"/>
                  <a:gd name="connsiteY3" fmla="*/ 61 h 475924"/>
                  <a:gd name="connsiteX0" fmla="*/ 526836 w 526836"/>
                  <a:gd name="connsiteY0" fmla="*/ 291312 h 466009"/>
                  <a:gd name="connsiteX1" fmla="*/ 106889 w 526836"/>
                  <a:gd name="connsiteY1" fmla="*/ 447099 h 466009"/>
                  <a:gd name="connsiteX2" fmla="*/ 12063 w 526836"/>
                  <a:gd name="connsiteY2" fmla="*/ 152458 h 466009"/>
                  <a:gd name="connsiteX3" fmla="*/ 316863 w 526836"/>
                  <a:gd name="connsiteY3" fmla="*/ 59 h 466009"/>
                  <a:gd name="connsiteX0" fmla="*/ 528737 w 528737"/>
                  <a:gd name="connsiteY0" fmla="*/ 291312 h 478010"/>
                  <a:gd name="connsiteX1" fmla="*/ 108790 w 528737"/>
                  <a:gd name="connsiteY1" fmla="*/ 447099 h 478010"/>
                  <a:gd name="connsiteX2" fmla="*/ 13964 w 528737"/>
                  <a:gd name="connsiteY2" fmla="*/ 152458 h 478010"/>
                  <a:gd name="connsiteX3" fmla="*/ 318764 w 528737"/>
                  <a:gd name="connsiteY3" fmla="*/ 59 h 478010"/>
                  <a:gd name="connsiteX0" fmla="*/ 528254 w 528254"/>
                  <a:gd name="connsiteY0" fmla="*/ 291312 h 478010"/>
                  <a:gd name="connsiteX1" fmla="*/ 108307 w 528254"/>
                  <a:gd name="connsiteY1" fmla="*/ 447099 h 478010"/>
                  <a:gd name="connsiteX2" fmla="*/ 13481 w 528254"/>
                  <a:gd name="connsiteY2" fmla="*/ 152458 h 478010"/>
                  <a:gd name="connsiteX3" fmla="*/ 311508 w 528254"/>
                  <a:gd name="connsiteY3" fmla="*/ 59 h 478010"/>
                  <a:gd name="connsiteX0" fmla="*/ 528254 w 528254"/>
                  <a:gd name="connsiteY0" fmla="*/ 314747 h 501445"/>
                  <a:gd name="connsiteX1" fmla="*/ 108307 w 528254"/>
                  <a:gd name="connsiteY1" fmla="*/ 470534 h 501445"/>
                  <a:gd name="connsiteX2" fmla="*/ 13481 w 528254"/>
                  <a:gd name="connsiteY2" fmla="*/ 175893 h 501445"/>
                  <a:gd name="connsiteX3" fmla="*/ 311508 w 528254"/>
                  <a:gd name="connsiteY3" fmla="*/ 23494 h 501445"/>
                  <a:gd name="connsiteX0" fmla="*/ 528254 w 528254"/>
                  <a:gd name="connsiteY0" fmla="*/ 295397 h 482095"/>
                  <a:gd name="connsiteX1" fmla="*/ 108307 w 528254"/>
                  <a:gd name="connsiteY1" fmla="*/ 451184 h 482095"/>
                  <a:gd name="connsiteX2" fmla="*/ 13481 w 528254"/>
                  <a:gd name="connsiteY2" fmla="*/ 156543 h 482095"/>
                  <a:gd name="connsiteX3" fmla="*/ 311508 w 528254"/>
                  <a:gd name="connsiteY3" fmla="*/ 4144 h 482095"/>
                </a:gdLst>
                <a:ahLst/>
                <a:cxnLst>
                  <a:cxn ang="0">
                    <a:pos x="connsiteX0" y="connsiteY0"/>
                  </a:cxn>
                  <a:cxn ang="0">
                    <a:pos x="connsiteX1" y="connsiteY1"/>
                  </a:cxn>
                  <a:cxn ang="0">
                    <a:pos x="connsiteX2" y="connsiteY2"/>
                  </a:cxn>
                  <a:cxn ang="0">
                    <a:pos x="connsiteX3" y="connsiteY3"/>
                  </a:cxn>
                </a:cxnLst>
                <a:rect l="l" t="t" r="r" b="b"/>
                <a:pathLst>
                  <a:path w="528254" h="482095">
                    <a:moveTo>
                      <a:pt x="528254" y="295397"/>
                    </a:moveTo>
                    <a:cubicBezTo>
                      <a:pt x="467859" y="515248"/>
                      <a:pt x="207650" y="501419"/>
                      <a:pt x="108307" y="451184"/>
                    </a:cubicBezTo>
                    <a:cubicBezTo>
                      <a:pt x="8964" y="400949"/>
                      <a:pt x="-20386" y="231050"/>
                      <a:pt x="13481" y="156543"/>
                    </a:cubicBezTo>
                    <a:cubicBezTo>
                      <a:pt x="47348" y="82036"/>
                      <a:pt x="131168" y="-22103"/>
                      <a:pt x="311508" y="4144"/>
                    </a:cubicBezTo>
                  </a:path>
                </a:pathLst>
              </a:custGeom>
              <a:noFill/>
              <a:ln w="38100">
                <a:solidFill>
                  <a:srgbClr val="FFC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grpSp>
        <p:grpSp>
          <p:nvGrpSpPr>
            <p:cNvPr id="15" name="グループ化 14">
              <a:extLst>
                <a:ext uri="{FF2B5EF4-FFF2-40B4-BE49-F238E27FC236}">
                  <a16:creationId xmlns:a16="http://schemas.microsoft.com/office/drawing/2014/main" id="{C7B3FBB7-B525-4E2B-B949-3F91E69428BC}"/>
                </a:ext>
              </a:extLst>
            </p:cNvPr>
            <p:cNvGrpSpPr/>
            <p:nvPr/>
          </p:nvGrpSpPr>
          <p:grpSpPr>
            <a:xfrm rot="13260000">
              <a:off x="3009982" y="3309713"/>
              <a:ext cx="3669669" cy="445011"/>
              <a:chOff x="1880553" y="2658079"/>
              <a:chExt cx="3975474" cy="482095"/>
            </a:xfrm>
          </p:grpSpPr>
          <p:cxnSp>
            <p:nvCxnSpPr>
              <p:cNvPr id="19" name="直線矢印コネクタ 18">
                <a:extLst>
                  <a:ext uri="{FF2B5EF4-FFF2-40B4-BE49-F238E27FC236}">
                    <a16:creationId xmlns:a16="http://schemas.microsoft.com/office/drawing/2014/main" id="{A209D9E4-36D1-449C-B429-0FA7A02DAB2A}"/>
                  </a:ext>
                </a:extLst>
              </p:cNvPr>
              <p:cNvCxnSpPr/>
              <p:nvPr/>
            </p:nvCxnSpPr>
            <p:spPr>
              <a:xfrm rot="8340000" flipV="1">
                <a:off x="1880553" y="2887678"/>
                <a:ext cx="3975474" cy="66265"/>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0" name="フリーフォーム 44">
                <a:extLst>
                  <a:ext uri="{FF2B5EF4-FFF2-40B4-BE49-F238E27FC236}">
                    <a16:creationId xmlns:a16="http://schemas.microsoft.com/office/drawing/2014/main" id="{3BD249B2-BD04-4B77-BCB7-8DED9C9CEFE9}"/>
                  </a:ext>
                </a:extLst>
              </p:cNvPr>
              <p:cNvSpPr/>
              <p:nvPr/>
            </p:nvSpPr>
            <p:spPr>
              <a:xfrm rot="21180000">
                <a:off x="3614743" y="2658079"/>
                <a:ext cx="528254" cy="482095"/>
              </a:xfrm>
              <a:custGeom>
                <a:avLst/>
                <a:gdLst>
                  <a:gd name="connsiteX0" fmla="*/ 564863 w 564863"/>
                  <a:gd name="connsiteY0" fmla="*/ 315853 h 487384"/>
                  <a:gd name="connsiteX1" fmla="*/ 100890 w 564863"/>
                  <a:gd name="connsiteY1" fmla="*/ 478413 h 487384"/>
                  <a:gd name="connsiteX2" fmla="*/ 9450 w 564863"/>
                  <a:gd name="connsiteY2" fmla="*/ 75399 h 487384"/>
                  <a:gd name="connsiteX3" fmla="*/ 253290 w 564863"/>
                  <a:gd name="connsiteY3" fmla="*/ 893 h 487384"/>
                  <a:gd name="connsiteX0" fmla="*/ 581236 w 581236"/>
                  <a:gd name="connsiteY0" fmla="*/ 315665 h 471473"/>
                  <a:gd name="connsiteX1" fmla="*/ 69849 w 581236"/>
                  <a:gd name="connsiteY1" fmla="*/ 461292 h 471473"/>
                  <a:gd name="connsiteX2" fmla="*/ 25823 w 581236"/>
                  <a:gd name="connsiteY2" fmla="*/ 75211 h 471473"/>
                  <a:gd name="connsiteX3" fmla="*/ 269663 w 581236"/>
                  <a:gd name="connsiteY3" fmla="*/ 705 h 471473"/>
                  <a:gd name="connsiteX0" fmla="*/ 628475 w 628475"/>
                  <a:gd name="connsiteY0" fmla="*/ 315021 h 466429"/>
                  <a:gd name="connsiteX1" fmla="*/ 117088 w 628475"/>
                  <a:gd name="connsiteY1" fmla="*/ 460648 h 466429"/>
                  <a:gd name="connsiteX2" fmla="*/ 12102 w 628475"/>
                  <a:gd name="connsiteY2" fmla="*/ 152460 h 466429"/>
                  <a:gd name="connsiteX3" fmla="*/ 316902 w 628475"/>
                  <a:gd name="connsiteY3" fmla="*/ 61 h 466429"/>
                  <a:gd name="connsiteX0" fmla="*/ 524891 w 524891"/>
                  <a:gd name="connsiteY0" fmla="*/ 291314 h 464278"/>
                  <a:gd name="connsiteX1" fmla="*/ 115104 w 524891"/>
                  <a:gd name="connsiteY1" fmla="*/ 460648 h 464278"/>
                  <a:gd name="connsiteX2" fmla="*/ 10118 w 524891"/>
                  <a:gd name="connsiteY2" fmla="*/ 152460 h 464278"/>
                  <a:gd name="connsiteX3" fmla="*/ 314918 w 524891"/>
                  <a:gd name="connsiteY3" fmla="*/ 61 h 464278"/>
                  <a:gd name="connsiteX0" fmla="*/ 524891 w 524891"/>
                  <a:gd name="connsiteY0" fmla="*/ 291314 h 475924"/>
                  <a:gd name="connsiteX1" fmla="*/ 115104 w 524891"/>
                  <a:gd name="connsiteY1" fmla="*/ 460648 h 475924"/>
                  <a:gd name="connsiteX2" fmla="*/ 10118 w 524891"/>
                  <a:gd name="connsiteY2" fmla="*/ 152460 h 475924"/>
                  <a:gd name="connsiteX3" fmla="*/ 314918 w 524891"/>
                  <a:gd name="connsiteY3" fmla="*/ 61 h 475924"/>
                  <a:gd name="connsiteX0" fmla="*/ 526836 w 526836"/>
                  <a:gd name="connsiteY0" fmla="*/ 291312 h 466009"/>
                  <a:gd name="connsiteX1" fmla="*/ 106889 w 526836"/>
                  <a:gd name="connsiteY1" fmla="*/ 447099 h 466009"/>
                  <a:gd name="connsiteX2" fmla="*/ 12063 w 526836"/>
                  <a:gd name="connsiteY2" fmla="*/ 152458 h 466009"/>
                  <a:gd name="connsiteX3" fmla="*/ 316863 w 526836"/>
                  <a:gd name="connsiteY3" fmla="*/ 59 h 466009"/>
                  <a:gd name="connsiteX0" fmla="*/ 528737 w 528737"/>
                  <a:gd name="connsiteY0" fmla="*/ 291312 h 478010"/>
                  <a:gd name="connsiteX1" fmla="*/ 108790 w 528737"/>
                  <a:gd name="connsiteY1" fmla="*/ 447099 h 478010"/>
                  <a:gd name="connsiteX2" fmla="*/ 13964 w 528737"/>
                  <a:gd name="connsiteY2" fmla="*/ 152458 h 478010"/>
                  <a:gd name="connsiteX3" fmla="*/ 318764 w 528737"/>
                  <a:gd name="connsiteY3" fmla="*/ 59 h 478010"/>
                  <a:gd name="connsiteX0" fmla="*/ 528254 w 528254"/>
                  <a:gd name="connsiteY0" fmla="*/ 291312 h 478010"/>
                  <a:gd name="connsiteX1" fmla="*/ 108307 w 528254"/>
                  <a:gd name="connsiteY1" fmla="*/ 447099 h 478010"/>
                  <a:gd name="connsiteX2" fmla="*/ 13481 w 528254"/>
                  <a:gd name="connsiteY2" fmla="*/ 152458 h 478010"/>
                  <a:gd name="connsiteX3" fmla="*/ 311508 w 528254"/>
                  <a:gd name="connsiteY3" fmla="*/ 59 h 478010"/>
                  <a:gd name="connsiteX0" fmla="*/ 528254 w 528254"/>
                  <a:gd name="connsiteY0" fmla="*/ 314747 h 501445"/>
                  <a:gd name="connsiteX1" fmla="*/ 108307 w 528254"/>
                  <a:gd name="connsiteY1" fmla="*/ 470534 h 501445"/>
                  <a:gd name="connsiteX2" fmla="*/ 13481 w 528254"/>
                  <a:gd name="connsiteY2" fmla="*/ 175893 h 501445"/>
                  <a:gd name="connsiteX3" fmla="*/ 311508 w 528254"/>
                  <a:gd name="connsiteY3" fmla="*/ 23494 h 501445"/>
                  <a:gd name="connsiteX0" fmla="*/ 528254 w 528254"/>
                  <a:gd name="connsiteY0" fmla="*/ 295397 h 482095"/>
                  <a:gd name="connsiteX1" fmla="*/ 108307 w 528254"/>
                  <a:gd name="connsiteY1" fmla="*/ 451184 h 482095"/>
                  <a:gd name="connsiteX2" fmla="*/ 13481 w 528254"/>
                  <a:gd name="connsiteY2" fmla="*/ 156543 h 482095"/>
                  <a:gd name="connsiteX3" fmla="*/ 311508 w 528254"/>
                  <a:gd name="connsiteY3" fmla="*/ 4144 h 482095"/>
                </a:gdLst>
                <a:ahLst/>
                <a:cxnLst>
                  <a:cxn ang="0">
                    <a:pos x="connsiteX0" y="connsiteY0"/>
                  </a:cxn>
                  <a:cxn ang="0">
                    <a:pos x="connsiteX1" y="connsiteY1"/>
                  </a:cxn>
                  <a:cxn ang="0">
                    <a:pos x="connsiteX2" y="connsiteY2"/>
                  </a:cxn>
                  <a:cxn ang="0">
                    <a:pos x="connsiteX3" y="connsiteY3"/>
                  </a:cxn>
                </a:cxnLst>
                <a:rect l="l" t="t" r="r" b="b"/>
                <a:pathLst>
                  <a:path w="528254" h="482095">
                    <a:moveTo>
                      <a:pt x="528254" y="295397"/>
                    </a:moveTo>
                    <a:cubicBezTo>
                      <a:pt x="467859" y="515248"/>
                      <a:pt x="207650" y="501419"/>
                      <a:pt x="108307" y="451184"/>
                    </a:cubicBezTo>
                    <a:cubicBezTo>
                      <a:pt x="8964" y="400949"/>
                      <a:pt x="-20386" y="231050"/>
                      <a:pt x="13481" y="156543"/>
                    </a:cubicBezTo>
                    <a:cubicBezTo>
                      <a:pt x="47348" y="82036"/>
                      <a:pt x="131168" y="-22103"/>
                      <a:pt x="311508" y="4144"/>
                    </a:cubicBezTo>
                  </a:path>
                </a:pathLst>
              </a:custGeom>
              <a:noFill/>
              <a:ln w="38100">
                <a:solidFill>
                  <a:srgbClr val="FFC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dirty="0">
                  <a:ea typeface="ＭＳ Ｐゴシック" panose="020B0600070205080204" pitchFamily="50" charset="-128"/>
                </a:endParaRPr>
              </a:p>
            </p:txBody>
          </p:sp>
        </p:grpSp>
        <p:sp>
          <p:nvSpPr>
            <p:cNvPr id="16" name="テキスト ボックス 15">
              <a:extLst>
                <a:ext uri="{FF2B5EF4-FFF2-40B4-BE49-F238E27FC236}">
                  <a16:creationId xmlns:a16="http://schemas.microsoft.com/office/drawing/2014/main" id="{6C39D3BD-5D70-4EB1-B876-E472F1EA6FD9}"/>
                </a:ext>
              </a:extLst>
            </p:cNvPr>
            <p:cNvSpPr txBox="1"/>
            <p:nvPr/>
          </p:nvSpPr>
          <p:spPr>
            <a:xfrm>
              <a:off x="4910692" y="1427866"/>
              <a:ext cx="4888172" cy="720715"/>
            </a:xfrm>
            <a:prstGeom prst="rect">
              <a:avLst/>
            </a:prstGeom>
            <a:noFill/>
          </p:spPr>
          <p:txBody>
            <a:bodyPr wrap="none" rtlCol="0">
              <a:spAutoFit/>
            </a:bodyPr>
            <a:lstStyle/>
            <a:p>
              <a:r>
                <a:rPr lang="en-US" altLang="ja-JP" dirty="0">
                  <a:ea typeface="ＭＳ Ｐゴシック" panose="020B0600070205080204" pitchFamily="50" charset="-128"/>
                </a:rPr>
                <a:t>circularly pol. laser</a:t>
              </a:r>
              <a:endParaRPr lang="ja-JP" altLang="en-US" dirty="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0B8E1B7F-E780-4C3D-B691-97CF53669D96}"/>
                </a:ext>
              </a:extLst>
            </p:cNvPr>
            <p:cNvSpPr txBox="1"/>
            <p:nvPr/>
          </p:nvSpPr>
          <p:spPr>
            <a:xfrm>
              <a:off x="6278642" y="2963524"/>
              <a:ext cx="2651306" cy="720715"/>
            </a:xfrm>
            <a:prstGeom prst="rect">
              <a:avLst/>
            </a:prstGeom>
            <a:noFill/>
          </p:spPr>
          <p:txBody>
            <a:bodyPr wrap="none" rtlCol="0">
              <a:spAutoFit/>
            </a:bodyPr>
            <a:lstStyle/>
            <a:p>
              <a:r>
                <a:rPr lang="en-US" altLang="ja-JP" dirty="0">
                  <a:ea typeface="ＭＳ Ｐゴシック" panose="020B0600070205080204" pitchFamily="50" charset="-128"/>
                </a:rPr>
                <a:t>electrons</a:t>
              </a:r>
              <a:endParaRPr lang="ja-JP" altLang="en-US" dirty="0">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272AA2C1-B4C0-4081-9DCA-DB53362FB6D9}"/>
                </a:ext>
              </a:extLst>
            </p:cNvPr>
            <p:cNvSpPr txBox="1"/>
            <p:nvPr/>
          </p:nvSpPr>
          <p:spPr>
            <a:xfrm>
              <a:off x="-619941" y="3089338"/>
              <a:ext cx="3968724" cy="1261252"/>
            </a:xfrm>
            <a:prstGeom prst="rect">
              <a:avLst/>
            </a:prstGeom>
            <a:noFill/>
          </p:spPr>
          <p:txBody>
            <a:bodyPr wrap="none" rtlCol="0">
              <a:spAutoFit/>
            </a:bodyPr>
            <a:lstStyle/>
            <a:p>
              <a:r>
                <a:rPr lang="en-US" altLang="ja-JP" dirty="0">
                  <a:ea typeface="ＭＳ Ｐゴシック" panose="020B0600070205080204" pitchFamily="50" charset="-128"/>
                </a:rPr>
                <a:t>GaAs</a:t>
              </a:r>
            </a:p>
            <a:p>
              <a:r>
                <a:rPr lang="en-US" altLang="ja-JP" dirty="0">
                  <a:ea typeface="ＭＳ Ｐゴシック" panose="020B0600070205080204" pitchFamily="50" charset="-128"/>
                </a:rPr>
                <a:t>Photo-cathode</a:t>
              </a:r>
              <a:endParaRPr lang="ja-JP" altLang="en-US" dirty="0">
                <a:ea typeface="ＭＳ Ｐゴシック" panose="020B0600070205080204" pitchFamily="50" charset="-128"/>
              </a:endParaRPr>
            </a:p>
          </p:txBody>
        </p:sp>
      </p:grpSp>
      <p:sp>
        <p:nvSpPr>
          <p:cNvPr id="44" name="テキスト ボックス 43">
            <a:extLst>
              <a:ext uri="{FF2B5EF4-FFF2-40B4-BE49-F238E27FC236}">
                <a16:creationId xmlns:a16="http://schemas.microsoft.com/office/drawing/2014/main" id="{58A8FB4D-6B17-4D3A-A356-989955967D23}"/>
              </a:ext>
            </a:extLst>
          </p:cNvPr>
          <p:cNvSpPr txBox="1"/>
          <p:nvPr/>
        </p:nvSpPr>
        <p:spPr>
          <a:xfrm>
            <a:off x="45662" y="623659"/>
            <a:ext cx="9144000" cy="584775"/>
          </a:xfrm>
          <a:prstGeom prst="rect">
            <a:avLst/>
          </a:prstGeom>
          <a:solidFill>
            <a:schemeClr val="accent6">
              <a:lumMod val="20000"/>
              <a:lumOff val="80000"/>
            </a:schemeClr>
          </a:solidFill>
        </p:spPr>
        <p:txBody>
          <a:bodyPr wrap="square" rtlCol="0">
            <a:spAutoFit/>
          </a:bodyPr>
          <a:lstStyle/>
          <a:p>
            <a:r>
              <a:rPr kumimoji="1" lang="en-US" altLang="ja-JP" sz="1600" dirty="0">
                <a:ea typeface="ＭＳ Ｐゴシック" panose="020B0600070205080204" pitchFamily="50" charset="-128"/>
              </a:rPr>
              <a:t>The electron source has already achieved the target specifications. What remains to be done is to incorporate new technologies after TDR.</a:t>
            </a:r>
          </a:p>
        </p:txBody>
      </p:sp>
    </p:spTree>
    <p:extLst>
      <p:ext uri="{BB962C8B-B14F-4D97-AF65-F5344CB8AC3E}">
        <p14:creationId xmlns:p14="http://schemas.microsoft.com/office/powerpoint/2010/main" val="25141096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12F5F2-87C9-4B46-B1CA-3A9E6162ED33}"/>
              </a:ext>
            </a:extLst>
          </p:cNvPr>
          <p:cNvSpPr>
            <a:spLocks noGrp="1"/>
          </p:cNvSpPr>
          <p:nvPr>
            <p:ph type="title"/>
          </p:nvPr>
        </p:nvSpPr>
        <p:spPr>
          <a:xfrm>
            <a:off x="0" y="0"/>
            <a:ext cx="9144000" cy="554964"/>
          </a:xfrm>
          <a:solidFill>
            <a:srgbClr val="92D050"/>
          </a:solidFill>
          <a:ln>
            <a:noFill/>
          </a:ln>
        </p:spPr>
        <p:txBody>
          <a:bodyPr>
            <a:normAutofit/>
          </a:bodyPr>
          <a:lstStyle/>
          <a:p>
            <a:pPr algn="ctr"/>
            <a:r>
              <a:rPr lang="en-US" altLang="ja-JP" sz="3200" dirty="0">
                <a:latin typeface="ＭＳ Ｐゴシック" panose="020B0600070205080204" pitchFamily="50" charset="-128"/>
                <a:ea typeface="ＭＳ Ｐゴシック" panose="020B0600070205080204" pitchFamily="50" charset="-128"/>
              </a:rPr>
              <a:t>WP-4</a:t>
            </a:r>
            <a:r>
              <a:rPr lang="ja-JP" altLang="en-US" sz="3200" dirty="0">
                <a:latin typeface="ＭＳ Ｐゴシック" panose="020B0600070205080204" pitchFamily="50" charset="-128"/>
                <a:ea typeface="ＭＳ Ｐゴシック" panose="020B0600070205080204" pitchFamily="50" charset="-128"/>
              </a:rPr>
              <a:t>：偏極電子源</a:t>
            </a:r>
          </a:p>
        </p:txBody>
      </p:sp>
      <p:sp>
        <p:nvSpPr>
          <p:cNvPr id="6" name="スライド番号プレースホルダー 5">
            <a:extLst>
              <a:ext uri="{FF2B5EF4-FFF2-40B4-BE49-F238E27FC236}">
                <a16:creationId xmlns:a16="http://schemas.microsoft.com/office/drawing/2014/main" id="{073C3A0C-F8FE-49FB-830E-90DCB67562D2}"/>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21</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964DE5DC-231F-4516-805B-7ED70820DD17}"/>
              </a:ext>
            </a:extLst>
          </p:cNvPr>
          <p:cNvSpPr>
            <a:spLocks noGrp="1"/>
          </p:cNvSpPr>
          <p:nvPr>
            <p:ph idx="4294967295"/>
          </p:nvPr>
        </p:nvSpPr>
        <p:spPr>
          <a:xfrm>
            <a:off x="170512" y="1003220"/>
            <a:ext cx="8536527" cy="3360074"/>
          </a:xfrm>
        </p:spPr>
        <p:txBody>
          <a:bodyPr>
            <a:noAutofit/>
          </a:bodyPr>
          <a:lstStyle/>
          <a:p>
            <a:pPr marL="4763" marR="10954" indent="-5239" algn="just">
              <a:lnSpc>
                <a:spcPct val="100000"/>
              </a:lnSpc>
              <a:spcBef>
                <a:spcPts val="0"/>
              </a:spcBef>
            </a:pP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偏極電子源の基本設計には、</a:t>
            </a: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駆動レーザー、</a:t>
            </a:r>
            <a:r>
              <a:rPr lang="en-US"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DC200kV</a:t>
            </a: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の高電圧</a:t>
            </a:r>
            <a:r>
              <a:rPr lang="ja-JP" altLang="en-US"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光陰極電子銃</a:t>
            </a: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80%</a:t>
            </a: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以上の偏極を実現する</a:t>
            </a:r>
            <a:r>
              <a:rPr lang="en-US"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GaAs/</a:t>
            </a:r>
            <a:r>
              <a:rPr lang="en-US" altLang="ja-JP" sz="1600" kern="100" dirty="0" err="1">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GaAsP</a:t>
            </a: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光電面</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、電子入射器の設計要件が含まれている。</a:t>
            </a:r>
            <a:endPar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10954" indent="-5239" algn="just">
              <a:lnSpc>
                <a:spcPct val="100000"/>
              </a:lnSpc>
              <a:spcBef>
                <a:spcPts val="0"/>
              </a:spcBef>
            </a:pPr>
            <a:endPar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10954" indent="0" algn="just">
              <a:lnSpc>
                <a:spcPct val="100000"/>
              </a:lnSpc>
              <a:spcBef>
                <a:spcPts val="0"/>
              </a:spcBef>
              <a:buNone/>
            </a:pPr>
            <a:r>
              <a:rPr kumimoji="1" lang="ja-JP" altLang="en-US" sz="1600" dirty="0">
                <a:latin typeface="ＭＳ Ｐゴシック" panose="020B0600070205080204" pitchFamily="50" charset="-128"/>
                <a:ea typeface="ＭＳ Ｐゴシック" panose="020B0600070205080204" pitchFamily="50" charset="-128"/>
                <a:cs typeface="Times New Roman" panose="02020603050405020304" pitchFamily="18" charset="0"/>
              </a:rPr>
              <a:t>（最終確認事項）</a:t>
            </a:r>
            <a:endParaRPr kumimoji="1" lang="en-US" altLang="ja-JP" sz="16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10954" indent="-5239" algn="just">
              <a:lnSpc>
                <a:spcPct val="100000"/>
              </a:lnSpc>
              <a:spcBef>
                <a:spcPts val="0"/>
              </a:spcBef>
            </a:pP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プロトタイプの</a:t>
            </a: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駆動レーザー</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を完成させ、それを使って</a:t>
            </a: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高電圧銃</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からの</a:t>
            </a: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歪んだ超格子</a:t>
            </a:r>
            <a:r>
              <a:rPr lang="en-US"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GaAs/</a:t>
            </a:r>
            <a:r>
              <a:rPr lang="en-US" altLang="ja-JP" sz="1600" kern="100" dirty="0" err="1">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GaAsP</a:t>
            </a: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光電面</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の高バンチチャージ、高ピーク電流条件を</a:t>
            </a: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確認</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する</a:t>
            </a: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10954" indent="-5239" algn="just">
              <a:lnSpc>
                <a:spcPct val="100000"/>
              </a:lnSpc>
              <a:spcBef>
                <a:spcPts val="0"/>
              </a:spcBef>
            </a:pPr>
            <a:r>
              <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TDR</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以降、レーザー、高圧ガン、光電面の技術的な改良が行われており、信頼性、性能、コストを改善する設計</a:t>
            </a: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とする</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ja-JP" sz="1600" kern="1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endParaRPr>
          </a:p>
        </p:txBody>
      </p:sp>
      <p:graphicFrame>
        <p:nvGraphicFramePr>
          <p:cNvPr id="4" name="Group 3">
            <a:extLst>
              <a:ext uri="{FF2B5EF4-FFF2-40B4-BE49-F238E27FC236}">
                <a16:creationId xmlns:a16="http://schemas.microsoft.com/office/drawing/2014/main" id="{490C0838-D1E0-42C2-A6D1-416FDDAF7FE0}"/>
              </a:ext>
            </a:extLst>
          </p:cNvPr>
          <p:cNvGraphicFramePr>
            <a:graphicFrameLocks/>
          </p:cNvGraphicFramePr>
          <p:nvPr/>
        </p:nvGraphicFramePr>
        <p:xfrm>
          <a:off x="4250138" y="3124475"/>
          <a:ext cx="4265212" cy="3060848"/>
        </p:xfrm>
        <a:graphic>
          <a:graphicData uri="http://schemas.openxmlformats.org/drawingml/2006/table">
            <a:tbl>
              <a:tblPr/>
              <a:tblGrid>
                <a:gridCol w="2852900">
                  <a:extLst>
                    <a:ext uri="{9D8B030D-6E8A-4147-A177-3AD203B41FA5}">
                      <a16:colId xmlns:a16="http://schemas.microsoft.com/office/drawing/2014/main" val="20000"/>
                    </a:ext>
                  </a:extLst>
                </a:gridCol>
                <a:gridCol w="420104">
                  <a:extLst>
                    <a:ext uri="{9D8B030D-6E8A-4147-A177-3AD203B41FA5}">
                      <a16:colId xmlns:a16="http://schemas.microsoft.com/office/drawing/2014/main" val="20001"/>
                    </a:ext>
                  </a:extLst>
                </a:gridCol>
                <a:gridCol w="992208">
                  <a:extLst>
                    <a:ext uri="{9D8B030D-6E8A-4147-A177-3AD203B41FA5}">
                      <a16:colId xmlns:a16="http://schemas.microsoft.com/office/drawing/2014/main" val="20002"/>
                    </a:ext>
                  </a:extLst>
                </a:gridCol>
              </a:tblGrid>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Parameter</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TDR</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Number Electrons per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microbunch</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N</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e</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3 x 10</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10</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Number of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microbunches</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n</a:t>
                      </a:r>
                      <a:r>
                        <a:rPr kumimoji="0" lang="en-US" sz="1100" b="0" i="0" u="none" strike="noStrike" cap="none" normalizeH="0" baseline="-30000" dirty="0" err="1">
                          <a:ln>
                            <a:noFill/>
                          </a:ln>
                          <a:solidFill>
                            <a:schemeClr val="tx1"/>
                          </a:solidFill>
                          <a:effectLst/>
                          <a:latin typeface="ＭＳ Ｐゴシック" panose="020B0600070205080204" pitchFamily="50" charset="-128"/>
                          <a:cs typeface="Times New Roman" pitchFamily="18" charset="0"/>
                        </a:rPr>
                        <a:t>b</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1312</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Width of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microbunch</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t</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b</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1 ns</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Time between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microbunches</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err="1">
                          <a:ln>
                            <a:noFill/>
                          </a:ln>
                          <a:solidFill>
                            <a:schemeClr val="tx1"/>
                          </a:solidFill>
                          <a:effectLst/>
                          <a:latin typeface="Symbol" pitchFamily="18" charset="2"/>
                          <a:cs typeface="Times New Roman" pitchFamily="18" charset="0"/>
                        </a:rPr>
                        <a:t>D</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t</a:t>
                      </a:r>
                      <a:r>
                        <a:rPr kumimoji="0" lang="en-US" sz="1100" b="0" i="0" u="none" strike="noStrike" cap="none" normalizeH="0" baseline="-30000" dirty="0" err="1">
                          <a:ln>
                            <a:noFill/>
                          </a:ln>
                          <a:solidFill>
                            <a:schemeClr val="tx1"/>
                          </a:solidFill>
                          <a:effectLst/>
                          <a:latin typeface="ＭＳ Ｐゴシック" panose="020B0600070205080204" pitchFamily="50" charset="-128"/>
                          <a:cs typeface="Times New Roman" pitchFamily="18" charset="0"/>
                        </a:rPr>
                        <a:t>b</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556 ns</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err="1">
                          <a:ln>
                            <a:noFill/>
                          </a:ln>
                          <a:solidFill>
                            <a:srgbClr val="F20000"/>
                          </a:solidFill>
                          <a:effectLst/>
                          <a:latin typeface="ＭＳ Ｐゴシック" panose="020B0600070205080204" pitchFamily="50" charset="-128"/>
                          <a:cs typeface="Times New Roman" pitchFamily="18" charset="0"/>
                        </a:rPr>
                        <a:t>Microbunch</a:t>
                      </a: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 rep rate</a:t>
                      </a:r>
                      <a:endParaRPr kumimoji="0" lang="en-US" sz="1100" b="0" i="0" u="none" strike="noStrike" cap="none" normalizeH="0" baseline="0" dirty="0">
                        <a:ln>
                          <a:noFill/>
                        </a:ln>
                        <a:solidFill>
                          <a:srgbClr val="F20000"/>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f</a:t>
                      </a:r>
                      <a:r>
                        <a:rPr kumimoji="0" lang="en-US" sz="1100" b="0" i="0" u="none" strike="noStrike" cap="none" normalizeH="0" baseline="-30000" dirty="0">
                          <a:ln>
                            <a:noFill/>
                          </a:ln>
                          <a:solidFill>
                            <a:srgbClr val="F20000"/>
                          </a:solidFill>
                          <a:effectLst/>
                          <a:latin typeface="ＭＳ Ｐゴシック" panose="020B0600070205080204" pitchFamily="50" charset="-128"/>
                          <a:cs typeface="Times New Roman" pitchFamily="18" charset="0"/>
                        </a:rPr>
                        <a:t>b</a:t>
                      </a:r>
                      <a:endParaRPr kumimoji="0" lang="en-US" sz="1100" b="0" i="0" u="none" strike="noStrike" cap="none" normalizeH="0" baseline="0" dirty="0">
                        <a:ln>
                          <a:noFill/>
                        </a:ln>
                        <a:solidFill>
                          <a:srgbClr val="F20000"/>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1.8 MHz</a:t>
                      </a:r>
                      <a:endParaRPr kumimoji="0" lang="en-US" sz="1100" b="0" i="0" u="none" strike="noStrike" cap="none" normalizeH="0" baseline="0" dirty="0">
                        <a:ln>
                          <a:noFill/>
                        </a:ln>
                        <a:solidFill>
                          <a:srgbClr val="F20000"/>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Width of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macropulse</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T</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B</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729 </a:t>
                      </a:r>
                      <a:r>
                        <a:rPr kumimoji="0" lang="en-US" sz="1100" b="0" i="0" u="none" strike="noStrike" cap="none" normalizeH="0" baseline="0" dirty="0" err="1">
                          <a:ln>
                            <a:noFill/>
                          </a:ln>
                          <a:solidFill>
                            <a:schemeClr val="tx1"/>
                          </a:solidFill>
                          <a:effectLst/>
                          <a:latin typeface="Symbol" pitchFamily="2" charset="2"/>
                          <a:cs typeface="Times New Roman" pitchFamily="18" charset="0"/>
                        </a:rPr>
                        <a:t>m</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s</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Macropulse</a:t>
                      </a: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 repetition rate</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F</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B</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5 (10) Hz</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Charge per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micropulse</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C</a:t>
                      </a:r>
                      <a:r>
                        <a:rPr kumimoji="0" lang="en-US" sz="1100" b="0" i="0" u="none" strike="noStrike" cap="none" normalizeH="0" baseline="-30000" dirty="0" err="1">
                          <a:ln>
                            <a:noFill/>
                          </a:ln>
                          <a:solidFill>
                            <a:schemeClr val="tx1"/>
                          </a:solidFill>
                          <a:effectLst/>
                          <a:latin typeface="ＭＳ Ｐゴシック" panose="020B0600070205080204" pitchFamily="50" charset="-128"/>
                          <a:cs typeface="Times New Roman" pitchFamily="18" charset="0"/>
                        </a:rPr>
                        <a:t>b</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4.8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nC</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Charge per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macropulse</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C</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B</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6300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nC</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Average current from gun (C</a:t>
                      </a:r>
                      <a:r>
                        <a:rPr kumimoji="0" lang="en-US" sz="1100" b="0" i="0" u="none" strike="noStrike" cap="none" normalizeH="0" baseline="-30000" dirty="0">
                          <a:ln>
                            <a:noFill/>
                          </a:ln>
                          <a:solidFill>
                            <a:srgbClr val="F20000"/>
                          </a:solidFill>
                          <a:effectLst/>
                          <a:latin typeface="ＭＳ Ｐゴシック" panose="020B0600070205080204" pitchFamily="50" charset="-128"/>
                          <a:cs typeface="Times New Roman" pitchFamily="18" charset="0"/>
                        </a:rPr>
                        <a:t>B </a:t>
                      </a: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x F</a:t>
                      </a:r>
                      <a:r>
                        <a:rPr kumimoji="0" lang="en-US" sz="1100" b="0" i="0" u="none" strike="noStrike" cap="none" normalizeH="0" baseline="-30000" dirty="0">
                          <a:ln>
                            <a:noFill/>
                          </a:ln>
                          <a:solidFill>
                            <a:srgbClr val="F20000"/>
                          </a:solidFill>
                          <a:effectLst/>
                          <a:latin typeface="ＭＳ Ｐゴシック" panose="020B0600070205080204" pitchFamily="50" charset="-128"/>
                          <a:cs typeface="Times New Roman" pitchFamily="18" charset="0"/>
                        </a:rPr>
                        <a:t>B</a:t>
                      </a: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a:t>
                      </a:r>
                      <a:endParaRPr kumimoji="0" lang="en-US" sz="1100" b="0" i="0" u="none" strike="noStrike" cap="none" normalizeH="0" baseline="0" dirty="0">
                        <a:ln>
                          <a:noFill/>
                        </a:ln>
                        <a:solidFill>
                          <a:srgbClr val="F20000"/>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err="1">
                          <a:ln>
                            <a:noFill/>
                          </a:ln>
                          <a:solidFill>
                            <a:srgbClr val="F20000"/>
                          </a:solidFill>
                          <a:effectLst/>
                          <a:latin typeface="ＭＳ Ｐゴシック" panose="020B0600070205080204" pitchFamily="50" charset="-128"/>
                          <a:cs typeface="Times New Roman" pitchFamily="18" charset="0"/>
                        </a:rPr>
                        <a:t>I</a:t>
                      </a:r>
                      <a:r>
                        <a:rPr kumimoji="0" lang="en-US" sz="1100" b="0" i="0" u="none" strike="noStrike" cap="none" normalizeH="0" baseline="-30000" dirty="0" err="1">
                          <a:ln>
                            <a:noFill/>
                          </a:ln>
                          <a:solidFill>
                            <a:srgbClr val="F20000"/>
                          </a:solidFill>
                          <a:effectLst/>
                          <a:latin typeface="ＭＳ Ｐゴシック" panose="020B0600070205080204" pitchFamily="50" charset="-128"/>
                          <a:cs typeface="Times New Roman" pitchFamily="18" charset="0"/>
                        </a:rPr>
                        <a:t>ave</a:t>
                      </a:r>
                      <a:endParaRPr kumimoji="0" lang="en-US" sz="1100" b="0" i="0" u="none" strike="noStrike" cap="none" normalizeH="0" baseline="0" dirty="0">
                        <a:ln>
                          <a:noFill/>
                        </a:ln>
                        <a:solidFill>
                          <a:srgbClr val="F20000"/>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31.5 (63) </a:t>
                      </a:r>
                      <a:r>
                        <a:rPr kumimoji="0" lang="en-US" sz="1100" b="0" i="0" u="none" strike="noStrike" cap="none" normalizeH="0" baseline="0" dirty="0" err="1">
                          <a:ln>
                            <a:noFill/>
                          </a:ln>
                          <a:solidFill>
                            <a:srgbClr val="F20000"/>
                          </a:solidFill>
                          <a:effectLst/>
                          <a:latin typeface="ＭＳ Ｐゴシック" panose="020B0600070205080204" pitchFamily="50" charset="-128"/>
                          <a:cs typeface="Times New Roman" pitchFamily="18" charset="0"/>
                        </a:rPr>
                        <a:t>uA</a:t>
                      </a:r>
                      <a:endParaRPr kumimoji="0" lang="en-US" sz="1100" b="0" i="0" u="none" strike="noStrike" cap="none" normalizeH="0" baseline="0" dirty="0">
                        <a:ln>
                          <a:noFill/>
                        </a:ln>
                        <a:solidFill>
                          <a:srgbClr val="F20000"/>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Average current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macropulse</a:t>
                      </a: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 (C</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B </a:t>
                      </a: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 T</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B</a:t>
                      </a: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I</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B</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19.8 mA</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Duty Factor in </a:t>
                      </a:r>
                      <a:r>
                        <a:rPr kumimoji="0" lang="en-US" sz="1100" b="0" i="0" u="none" strike="noStrike" cap="none" normalizeH="0" baseline="0" dirty="0" err="1">
                          <a:ln>
                            <a:noFill/>
                          </a:ln>
                          <a:solidFill>
                            <a:schemeClr val="tx1"/>
                          </a:solidFill>
                          <a:effectLst/>
                          <a:latin typeface="ＭＳ Ｐゴシック" panose="020B0600070205080204" pitchFamily="50" charset="-128"/>
                          <a:cs typeface="Times New Roman" pitchFamily="18" charset="0"/>
                        </a:rPr>
                        <a:t>macropulse</a:t>
                      </a: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 (1 ns / 556 ns)</a:t>
                      </a:r>
                      <a:r>
                        <a:rPr kumimoji="0" lang="en-US" sz="1100" b="0" i="0" u="none" strike="noStrike" cap="none" normalizeH="0" baseline="-30000" dirty="0">
                          <a:ln>
                            <a:noFill/>
                          </a:ln>
                          <a:solidFill>
                            <a:schemeClr val="tx1"/>
                          </a:solidFill>
                          <a:effectLst/>
                          <a:latin typeface="ＭＳ Ｐゴシック" panose="020B0600070205080204" pitchFamily="50" charset="-128"/>
                          <a:cs typeface="Times New Roman" pitchFamily="18" charset="0"/>
                        </a:rPr>
                        <a:t> </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DF</a:t>
                      </a:r>
                      <a:endParaRPr kumimoji="0" lang="en-US" sz="1100" b="0" i="0" u="none" strike="noStrike" cap="none" normalizeH="0" baseline="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ＭＳ Ｐゴシック" panose="020B0600070205080204" pitchFamily="50" charset="-128"/>
                          <a:cs typeface="Times New Roman" pitchFamily="18" charset="0"/>
                        </a:rPr>
                        <a:t>0.18 %</a:t>
                      </a:r>
                      <a:endParaRPr kumimoji="0" lang="en-US" sz="1100" b="0" i="0" u="none" strike="noStrike" cap="none" normalizeH="0" baseline="30000" dirty="0">
                        <a:ln>
                          <a:noFill/>
                        </a:ln>
                        <a:solidFill>
                          <a:schemeClr val="tx1"/>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194310">
                <a:tc>
                  <a:txBody>
                    <a:bodyPr/>
                    <a:lstStyle/>
                    <a:p>
                      <a:pPr marL="0" marR="0" lvl="0" indent="0" algn="l"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Peak current of </a:t>
                      </a:r>
                      <a:r>
                        <a:rPr kumimoji="0" lang="en-US" sz="1100" b="0" i="0" u="none" strike="noStrike" cap="none" normalizeH="0" baseline="0" dirty="0" err="1">
                          <a:ln>
                            <a:noFill/>
                          </a:ln>
                          <a:solidFill>
                            <a:srgbClr val="F20000"/>
                          </a:solidFill>
                          <a:effectLst/>
                          <a:latin typeface="ＭＳ Ｐゴシック" panose="020B0600070205080204" pitchFamily="50" charset="-128"/>
                          <a:cs typeface="Times New Roman" pitchFamily="18" charset="0"/>
                        </a:rPr>
                        <a:t>micropulse</a:t>
                      </a: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 (I</a:t>
                      </a:r>
                      <a:r>
                        <a:rPr kumimoji="0" lang="en-US" sz="1100" b="0" i="0" u="none" strike="noStrike" cap="none" normalizeH="0" baseline="-30000" dirty="0">
                          <a:ln>
                            <a:noFill/>
                          </a:ln>
                          <a:solidFill>
                            <a:srgbClr val="F20000"/>
                          </a:solidFill>
                          <a:effectLst/>
                          <a:latin typeface="ＭＳ Ｐゴシック" panose="020B0600070205080204" pitchFamily="50" charset="-128"/>
                          <a:cs typeface="Times New Roman" pitchFamily="18" charset="0"/>
                        </a:rPr>
                        <a:t>B </a:t>
                      </a: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 DF)</a:t>
                      </a:r>
                      <a:endParaRPr kumimoji="0" lang="en-US" sz="1100" b="0" i="0" u="none" strike="noStrike" cap="none" normalizeH="0" baseline="0" dirty="0">
                        <a:ln>
                          <a:noFill/>
                        </a:ln>
                        <a:solidFill>
                          <a:srgbClr val="F20000"/>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err="1">
                          <a:ln>
                            <a:noFill/>
                          </a:ln>
                          <a:solidFill>
                            <a:srgbClr val="F20000"/>
                          </a:solidFill>
                          <a:effectLst/>
                          <a:latin typeface="ＭＳ Ｐゴシック" panose="020B0600070205080204" pitchFamily="50" charset="-128"/>
                          <a:cs typeface="Times New Roman" pitchFamily="18" charset="0"/>
                        </a:rPr>
                        <a:t>I</a:t>
                      </a:r>
                      <a:r>
                        <a:rPr kumimoji="0" lang="en-US" sz="1100" b="0" i="0" u="none" strike="noStrike" cap="none" normalizeH="0" baseline="-30000" dirty="0" err="1">
                          <a:ln>
                            <a:noFill/>
                          </a:ln>
                          <a:solidFill>
                            <a:srgbClr val="F20000"/>
                          </a:solidFill>
                          <a:effectLst/>
                          <a:latin typeface="ＭＳ Ｐゴシック" panose="020B0600070205080204" pitchFamily="50" charset="-128"/>
                          <a:cs typeface="Times New Roman" pitchFamily="18" charset="0"/>
                        </a:rPr>
                        <a:t>peak</a:t>
                      </a:r>
                      <a:endParaRPr kumimoji="0" lang="en-US" sz="1100" b="0" i="0" u="none" strike="noStrike" cap="none" normalizeH="0" baseline="0" dirty="0">
                        <a:ln>
                          <a:noFill/>
                        </a:ln>
                        <a:solidFill>
                          <a:srgbClr val="F20000"/>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ts val="1500"/>
                        </a:lnSpc>
                        <a:spcBef>
                          <a:spcPct val="0"/>
                        </a:spcBef>
                        <a:spcAft>
                          <a:spcPct val="0"/>
                        </a:spcAft>
                        <a:buClrTx/>
                        <a:buSzTx/>
                        <a:buFontTx/>
                        <a:buNone/>
                        <a:tabLst/>
                      </a:pPr>
                      <a:r>
                        <a:rPr kumimoji="0" lang="en-US" sz="1100" b="0" i="0" u="none" strike="noStrike" cap="none" normalizeH="0" baseline="0" dirty="0">
                          <a:ln>
                            <a:noFill/>
                          </a:ln>
                          <a:solidFill>
                            <a:srgbClr val="F20000"/>
                          </a:solidFill>
                          <a:effectLst/>
                          <a:latin typeface="ＭＳ Ｐゴシック" panose="020B0600070205080204" pitchFamily="50" charset="-128"/>
                          <a:cs typeface="Times New Roman" pitchFamily="18" charset="0"/>
                        </a:rPr>
                        <a:t>11 A</a:t>
                      </a:r>
                      <a:endParaRPr kumimoji="0" lang="en-US" sz="1100" b="0" i="0" u="none" strike="noStrike" cap="none" normalizeH="0" baseline="0" dirty="0">
                        <a:ln>
                          <a:noFill/>
                        </a:ln>
                        <a:solidFill>
                          <a:srgbClr val="F20000"/>
                        </a:solidFill>
                        <a:effectLst/>
                        <a:latin typeface="ＭＳ Ｐゴシック" panose="020B0600070205080204" pitchFamily="50" charset="-128"/>
                      </a:endParaRPr>
                    </a:p>
                  </a:txBody>
                  <a:tcPr marL="51435" marR="51435" marT="25718" marB="2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pic>
        <p:nvPicPr>
          <p:cNvPr id="7" name="図 6">
            <a:extLst>
              <a:ext uri="{FF2B5EF4-FFF2-40B4-BE49-F238E27FC236}">
                <a16:creationId xmlns:a16="http://schemas.microsoft.com/office/drawing/2014/main" id="{097132E2-02D9-4B87-B99C-789EF7775FE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8375" y="3124476"/>
            <a:ext cx="3811398" cy="3060847"/>
          </a:xfrm>
          <a:prstGeom prst="rect">
            <a:avLst/>
          </a:prstGeom>
        </p:spPr>
      </p:pic>
      <p:sp>
        <p:nvSpPr>
          <p:cNvPr id="8" name="フッター プレースホルダー 7">
            <a:extLst>
              <a:ext uri="{FF2B5EF4-FFF2-40B4-BE49-F238E27FC236}">
                <a16:creationId xmlns:a16="http://schemas.microsoft.com/office/drawing/2014/main" id="{EC641256-0BAE-4246-A790-8FAD7EB3C3F7}"/>
              </a:ext>
            </a:extLst>
          </p:cNvPr>
          <p:cNvSpPr>
            <a:spLocks noGrp="1"/>
          </p:cNvSpPr>
          <p:nvPr>
            <p:ph type="ftr" sz="quarter" idx="11"/>
          </p:nvPr>
        </p:nvSpPr>
        <p:spPr/>
        <p:txBody>
          <a:bodyPr/>
          <a:lstStyle/>
          <a:p>
            <a:endParaRPr kumimoji="1" lang="ja-JP" altLang="en-US"/>
          </a:p>
        </p:txBody>
      </p:sp>
      <p:sp>
        <p:nvSpPr>
          <p:cNvPr id="9" name="テキスト ボックス 8">
            <a:extLst>
              <a:ext uri="{FF2B5EF4-FFF2-40B4-BE49-F238E27FC236}">
                <a16:creationId xmlns:a16="http://schemas.microsoft.com/office/drawing/2014/main" id="{B3DA3BC3-1961-4898-B0A2-2851A2A6E44B}"/>
              </a:ext>
            </a:extLst>
          </p:cNvPr>
          <p:cNvSpPr txBox="1"/>
          <p:nvPr/>
        </p:nvSpPr>
        <p:spPr>
          <a:xfrm>
            <a:off x="0" y="657628"/>
            <a:ext cx="9144000" cy="338554"/>
          </a:xfrm>
          <a:prstGeom prst="rect">
            <a:avLst/>
          </a:prstGeom>
          <a:solidFill>
            <a:schemeClr val="accent6">
              <a:lumMod val="20000"/>
              <a:lumOff val="80000"/>
            </a:schemeClr>
          </a:solidFill>
        </p:spPr>
        <p:txBody>
          <a:bodyPr wrap="square" rtlCol="0">
            <a:spAutoFit/>
          </a:bodyPr>
          <a:lstStyle/>
          <a:p>
            <a:r>
              <a:rPr kumimoji="1" lang="ja-JP" altLang="en-US" sz="1600" dirty="0">
                <a:ea typeface="ＭＳ Ｐゴシック" panose="020B0600070205080204" pitchFamily="50" charset="-128"/>
              </a:rPr>
              <a:t>電子源はすでに目標仕様を達成している。残されているのは、</a:t>
            </a:r>
            <a:r>
              <a:rPr kumimoji="1" lang="en-US" altLang="ja-JP" sz="1600" dirty="0">
                <a:ea typeface="ＭＳ Ｐゴシック" panose="020B0600070205080204" pitchFamily="50" charset="-128"/>
              </a:rPr>
              <a:t>TDR</a:t>
            </a:r>
            <a:r>
              <a:rPr kumimoji="1" lang="ja-JP" altLang="en-US" sz="1600" dirty="0">
                <a:ea typeface="ＭＳ Ｐゴシック" panose="020B0600070205080204" pitchFamily="50" charset="-128"/>
              </a:rPr>
              <a:t>以降の新技術の取り込みである。</a:t>
            </a:r>
            <a:endParaRPr kumimoji="1" lang="en-US" altLang="ja-JP" sz="1600" dirty="0">
              <a:ea typeface="ＭＳ Ｐゴシック" panose="020B0600070205080204" pitchFamily="50" charset="-128"/>
            </a:endParaRPr>
          </a:p>
        </p:txBody>
      </p:sp>
    </p:spTree>
    <p:extLst>
      <p:ext uri="{BB962C8B-B14F-4D97-AF65-F5344CB8AC3E}">
        <p14:creationId xmlns:p14="http://schemas.microsoft.com/office/powerpoint/2010/main" val="2164391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7F1675-ED0B-4BC9-A30B-423B19B2855F}"/>
              </a:ext>
            </a:extLst>
          </p:cNvPr>
          <p:cNvSpPr>
            <a:spLocks noGrp="1"/>
          </p:cNvSpPr>
          <p:nvPr>
            <p:ph type="title"/>
          </p:nvPr>
        </p:nvSpPr>
        <p:spPr>
          <a:xfrm>
            <a:off x="5912" y="0"/>
            <a:ext cx="9138088" cy="583324"/>
          </a:xfrm>
          <a:solidFill>
            <a:srgbClr val="92D050"/>
          </a:solidFill>
        </p:spPr>
        <p:txBody>
          <a:bodyPr>
            <a:noAutofit/>
          </a:bodyPr>
          <a:lstStyle/>
          <a:p>
            <a:pPr algn="ctr"/>
            <a:r>
              <a:rPr lang="en-US" altLang="ja-JP" sz="3200" dirty="0">
                <a:latin typeface="ＭＳ Ｐゴシック" panose="020B0600070205080204" pitchFamily="50" charset="-128"/>
                <a:ea typeface="ＭＳ Ｐゴシック" panose="020B0600070205080204" pitchFamily="50" charset="-128"/>
              </a:rPr>
              <a:t>Undulator-type Positron Source</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B473383D-C2E2-4F78-B7C0-7E52EF09436C}"/>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22</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3BD0B804-9B4D-4114-AB92-FAC62BAEC188}"/>
              </a:ext>
            </a:extLst>
          </p:cNvPr>
          <p:cNvSpPr>
            <a:spLocks noGrp="1"/>
          </p:cNvSpPr>
          <p:nvPr>
            <p:ph idx="4294967295"/>
          </p:nvPr>
        </p:nvSpPr>
        <p:spPr>
          <a:xfrm>
            <a:off x="62995" y="1243609"/>
            <a:ext cx="9081005" cy="2492698"/>
          </a:xfrm>
        </p:spPr>
        <p:txBody>
          <a:bodyPr>
            <a:noAutofit/>
          </a:bodyPr>
          <a:lstStyle/>
          <a:p>
            <a:pPr marL="50006" marR="67628" algn="just">
              <a:spcBef>
                <a:spcPts val="11"/>
              </a:spcBef>
            </a:pPr>
            <a:r>
              <a:rPr lang="en-US" altLang="ja-JP" sz="1800" dirty="0">
                <a:latin typeface="ＭＳ Ｐゴシック" panose="020B0600070205080204" pitchFamily="50" charset="-128"/>
                <a:ea typeface="ＭＳ Ｐゴシック" panose="020B0600070205080204" pitchFamily="50" charset="-128"/>
              </a:rPr>
              <a:t>To generate a circularly polarized photon, a helical magnetic field is created (undulator).</a:t>
            </a:r>
          </a:p>
          <a:p>
            <a:pPr marL="50006" marR="67628" algn="just">
              <a:spcBef>
                <a:spcPts val="11"/>
              </a:spcBef>
            </a:pPr>
            <a:r>
              <a:rPr lang="en-US" altLang="ja-JP" sz="1800" dirty="0">
                <a:latin typeface="ＭＳ Ｐゴシック" panose="020B0600070205080204" pitchFamily="50" charset="-128"/>
                <a:ea typeface="ＭＳ Ｐゴシック" panose="020B0600070205080204" pitchFamily="50" charset="-128"/>
              </a:rPr>
              <a:t>230m undulator needed for sufficient number of photons</a:t>
            </a:r>
          </a:p>
          <a:p>
            <a:pPr marL="50006" marR="67628" algn="just">
              <a:spcBef>
                <a:spcPts val="11"/>
              </a:spcBef>
            </a:pPr>
            <a:r>
              <a:rPr lang="en-US" altLang="ja-JP" sz="1800" dirty="0">
                <a:latin typeface="ＭＳ Ｐゴシック" panose="020B0600070205080204" pitchFamily="50" charset="-128"/>
                <a:ea typeface="ＭＳ Ｐゴシック" panose="020B0600070205080204" pitchFamily="50" charset="-128"/>
              </a:rPr>
              <a:t>Polarized photons hit the target and create polarized positrons</a:t>
            </a:r>
          </a:p>
          <a:p>
            <a:pPr marL="50006" marR="67628" algn="just">
              <a:spcBef>
                <a:spcPts val="11"/>
              </a:spcBef>
            </a:pPr>
            <a:r>
              <a:rPr lang="en-US" altLang="ja-JP" sz="1800" dirty="0">
                <a:latin typeface="ＭＳ Ｐゴシック" panose="020B0600070205080204" pitchFamily="50" charset="-128"/>
                <a:ea typeface="ＭＳ Ｐゴシック" panose="020B0600070205080204" pitchFamily="50" charset="-128"/>
              </a:rPr>
              <a:t>The target is rotated and cooled handle the heat load of photons</a:t>
            </a:r>
          </a:p>
          <a:p>
            <a:pPr marL="50006" marR="67628" algn="just">
              <a:spcBef>
                <a:spcPts val="11"/>
              </a:spcBef>
            </a:pPr>
            <a:r>
              <a:rPr lang="en-US" altLang="ja-JP" sz="1800" dirty="0">
                <a:latin typeface="ＭＳ Ｐゴシック" panose="020B0600070205080204" pitchFamily="50" charset="-128"/>
                <a:ea typeface="ＭＳ Ｐゴシック" panose="020B0600070205080204" pitchFamily="50" charset="-128"/>
              </a:rPr>
              <a:t>Produced positrons are effectively captured by the magnetic focusing system</a:t>
            </a:r>
          </a:p>
          <a:p>
            <a:pPr marL="50006" marR="67628" algn="just">
              <a:spcBef>
                <a:spcPts val="11"/>
              </a:spcBef>
            </a:pPr>
            <a:endParaRPr lang="en-US" altLang="ja-JP" sz="1000" dirty="0">
              <a:latin typeface="ＭＳ Ｐゴシック" panose="020B0600070205080204" pitchFamily="50" charset="-128"/>
              <a:ea typeface="ＭＳ Ｐゴシック" panose="020B0600070205080204" pitchFamily="50" charset="-128"/>
            </a:endParaRPr>
          </a:p>
          <a:p>
            <a:pPr marL="0" marR="67628" indent="0" algn="just">
              <a:spcBef>
                <a:spcPts val="11"/>
              </a:spcBef>
              <a:buNone/>
            </a:pPr>
            <a:r>
              <a:rPr lang="en-US" altLang="ja-JP" sz="1800" b="1" i="1" u="sng" dirty="0">
                <a:latin typeface="ＭＳ Ｐゴシック" panose="020B0600070205080204" pitchFamily="50" charset="-128"/>
                <a:ea typeface="ＭＳ Ｐゴシック" panose="020B0600070205080204" pitchFamily="50" charset="-128"/>
              </a:rPr>
              <a:t>WP-5</a:t>
            </a:r>
            <a:r>
              <a:rPr lang="ja-JP" altLang="en-US" sz="1800" b="1" i="1" u="sng" dirty="0">
                <a:latin typeface="ＭＳ Ｐゴシック" panose="020B0600070205080204" pitchFamily="50" charset="-128"/>
                <a:ea typeface="ＭＳ Ｐゴシック" panose="020B0600070205080204" pitchFamily="50" charset="-128"/>
              </a:rPr>
              <a:t> </a:t>
            </a:r>
            <a:r>
              <a:rPr lang="en-US" altLang="ja-JP" sz="1800" b="1" i="1" u="sng" dirty="0">
                <a:latin typeface="ＭＳ Ｐゴシック" panose="020B0600070205080204" pitchFamily="50" charset="-128"/>
                <a:ea typeface="ＭＳ Ｐゴシック" panose="020B0600070205080204" pitchFamily="50" charset="-128"/>
              </a:rPr>
              <a:t>Undulator</a:t>
            </a:r>
            <a:r>
              <a:rPr lang="ja-JP" altLang="en-US" sz="1800" dirty="0">
                <a:latin typeface="ＭＳ Ｐゴシック" panose="020B0600070205080204" pitchFamily="50" charset="-128"/>
                <a:ea typeface="ＭＳ Ｐゴシック" panose="020B0600070205080204" pitchFamily="50" charset="-128"/>
              </a:rPr>
              <a:t>：</a:t>
            </a:r>
            <a:r>
              <a:rPr lang="en-US" altLang="ja-JP" sz="1800" dirty="0">
                <a:latin typeface="ＭＳ Ｐゴシック" panose="020B0600070205080204" pitchFamily="50" charset="-128"/>
                <a:ea typeface="ＭＳ Ｐゴシック" panose="020B0600070205080204" pitchFamily="50" charset="-128"/>
              </a:rPr>
              <a:t>Past prototype realized sufficiently strong magnetic field.</a:t>
            </a:r>
            <a:r>
              <a:rPr lang="ja-JP" altLang="en-US" sz="1800" dirty="0">
                <a:latin typeface="ＭＳ Ｐゴシック" panose="020B0600070205080204" pitchFamily="50" charset="-128"/>
                <a:ea typeface="ＭＳ Ｐゴシック" panose="020B0600070205080204" pitchFamily="50" charset="-128"/>
              </a:rPr>
              <a:t> </a:t>
            </a:r>
            <a:r>
              <a:rPr lang="en-US" altLang="ja-JP" sz="1800" dirty="0">
                <a:latin typeface="ＭＳ Ｐゴシック" panose="020B0600070205080204" pitchFamily="50" charset="-128"/>
                <a:ea typeface="ＭＳ Ｐゴシック" panose="020B0600070205080204" pitchFamily="50" charset="-128"/>
              </a:rPr>
              <a:t>Conduct simulation studies and design optimization of masks, magnetic field errors and alignment effects to limit heat intrusion into superconducting magnets.</a:t>
            </a:r>
          </a:p>
          <a:p>
            <a:pPr marL="0" marR="67628" indent="0" algn="just">
              <a:spcBef>
                <a:spcPts val="11"/>
              </a:spcBef>
              <a:buNone/>
            </a:pPr>
            <a:r>
              <a:rPr lang="en-US" altLang="ja-JP" sz="1800" b="1" i="1" u="sng" dirty="0">
                <a:latin typeface="ＭＳ Ｐゴシック" panose="020B0600070205080204" pitchFamily="50" charset="-128"/>
                <a:ea typeface="ＭＳ Ｐゴシック" panose="020B0600070205080204" pitchFamily="50" charset="-128"/>
              </a:rPr>
              <a:t>WP-6 Rotating target:</a:t>
            </a:r>
            <a:r>
              <a:rPr lang="en-US" altLang="ja-JP" sz="1800" b="1" u="sng" dirty="0">
                <a:latin typeface="ＭＳ Ｐゴシック" panose="020B0600070205080204" pitchFamily="50" charset="-128"/>
                <a:ea typeface="ＭＳ Ｐゴシック" panose="020B0600070205080204" pitchFamily="50" charset="-128"/>
              </a:rPr>
              <a:t> detailed</a:t>
            </a:r>
            <a:r>
              <a:rPr lang="ja-JP" altLang="en-US" sz="1800" b="1" u="sng" dirty="0">
                <a:latin typeface="ＭＳ Ｐゴシック" panose="020B0600070205080204" pitchFamily="50" charset="-128"/>
                <a:ea typeface="ＭＳ Ｐゴシック" panose="020B0600070205080204" pitchFamily="50" charset="-128"/>
              </a:rPr>
              <a:t> </a:t>
            </a:r>
            <a:r>
              <a:rPr lang="en-US" altLang="ja-JP" sz="1800" b="1" u="sng" dirty="0">
                <a:latin typeface="ＭＳ Ｐゴシック" panose="020B0600070205080204" pitchFamily="50" charset="-128"/>
                <a:ea typeface="ＭＳ Ｐゴシック" panose="020B0600070205080204" pitchFamily="50" charset="-128"/>
              </a:rPr>
              <a:t>technical design</a:t>
            </a:r>
            <a:r>
              <a:rPr lang="ja-JP" altLang="en-US" sz="1800" b="1" u="sng" dirty="0">
                <a:latin typeface="ＭＳ Ｐゴシック" panose="020B0600070205080204" pitchFamily="50" charset="-128"/>
                <a:ea typeface="ＭＳ Ｐゴシック" panose="020B0600070205080204" pitchFamily="50" charset="-128"/>
              </a:rPr>
              <a:t> </a:t>
            </a:r>
            <a:r>
              <a:rPr lang="en-US" altLang="ja-JP" sz="1800" b="1" u="sng" dirty="0">
                <a:latin typeface="ＭＳ Ｐゴシック" panose="020B0600070205080204" pitchFamily="50" charset="-128"/>
                <a:ea typeface="ＭＳ Ｐゴシック" panose="020B0600070205080204" pitchFamily="50" charset="-128"/>
              </a:rPr>
              <a:t>of the radiative cooling target. Trial manufacture and testing of magnetic bearings for rotating targets</a:t>
            </a:r>
            <a:endParaRPr lang="en-US" altLang="ja-JP" sz="1800" dirty="0">
              <a:latin typeface="ＭＳ Ｐゴシック" panose="020B0600070205080204" pitchFamily="50" charset="-128"/>
              <a:ea typeface="ＭＳ Ｐゴシック" panose="020B0600070205080204" pitchFamily="50" charset="-128"/>
            </a:endParaRPr>
          </a:p>
          <a:p>
            <a:pPr marL="0" marR="67628" indent="0" algn="just">
              <a:spcBef>
                <a:spcPts val="11"/>
              </a:spcBef>
              <a:buNone/>
            </a:pPr>
            <a:r>
              <a:rPr lang="en-US" altLang="ja-JP" sz="1800" b="1" i="1" u="sng" dirty="0">
                <a:latin typeface="ＭＳ Ｐゴシック" panose="020B0600070205080204" pitchFamily="50" charset="-128"/>
                <a:ea typeface="ＭＳ Ｐゴシック" panose="020B0600070205080204" pitchFamily="50" charset="-128"/>
              </a:rPr>
              <a:t>WP-7 Magnetic</a:t>
            </a:r>
            <a:r>
              <a:rPr lang="ja-JP" altLang="en-US" sz="1800" b="1" i="1" u="sng" dirty="0">
                <a:latin typeface="ＭＳ Ｐゴシック" panose="020B0600070205080204" pitchFamily="50" charset="-128"/>
                <a:ea typeface="ＭＳ Ｐゴシック" panose="020B0600070205080204" pitchFamily="50" charset="-128"/>
              </a:rPr>
              <a:t> </a:t>
            </a:r>
            <a:r>
              <a:rPr lang="en-US" altLang="ja-JP" sz="1800" b="1" i="1" u="sng" dirty="0">
                <a:latin typeface="ＭＳ Ｐゴシック" panose="020B0600070205080204" pitchFamily="50" charset="-128"/>
                <a:ea typeface="ＭＳ Ｐゴシック" panose="020B0600070205080204" pitchFamily="50" charset="-128"/>
              </a:rPr>
              <a:t>focusing:</a:t>
            </a:r>
            <a:r>
              <a:rPr lang="ja-JP" altLang="en-US" sz="1800" b="1" i="1" u="sng" dirty="0">
                <a:latin typeface="ＭＳ Ｐゴシック" panose="020B0600070205080204" pitchFamily="50" charset="-128"/>
                <a:ea typeface="ＭＳ Ｐゴシック" panose="020B0600070205080204" pitchFamily="50" charset="-128"/>
              </a:rPr>
              <a:t> </a:t>
            </a:r>
            <a:r>
              <a:rPr lang="en-US" altLang="ja-JP" sz="1800" dirty="0">
                <a:latin typeface="ＭＳ Ｐゴシック" panose="020B0600070205080204" pitchFamily="50" charset="-128"/>
                <a:ea typeface="ＭＳ Ｐゴシック" panose="020B0600070205080204" pitchFamily="50" charset="-128"/>
              </a:rPr>
              <a:t>In order to achieve the target positron yield, an improved design using a pulsed solenoid and alternative designs such as QWT (quarter wave transformer) are under consideration. The design is being finalized, and a prototype is being fabricated and tested.</a:t>
            </a:r>
          </a:p>
          <a:p>
            <a:pPr marL="0" marR="67628" indent="0" algn="just">
              <a:spcBef>
                <a:spcPts val="11"/>
              </a:spcBef>
              <a:buNone/>
            </a:pPr>
            <a:endParaRPr lang="en-US" altLang="ja-JP" sz="1800" dirty="0">
              <a:latin typeface="ＭＳ Ｐゴシック" panose="020B0600070205080204" pitchFamily="50" charset="-128"/>
              <a:ea typeface="ＭＳ Ｐゴシック" panose="020B0600070205080204" pitchFamily="50" charset="-128"/>
            </a:endParaRPr>
          </a:p>
        </p:txBody>
      </p:sp>
      <p:pic>
        <p:nvPicPr>
          <p:cNvPr id="6" name="Picture 3">
            <a:extLst>
              <a:ext uri="{FF2B5EF4-FFF2-40B4-BE49-F238E27FC236}">
                <a16:creationId xmlns:a16="http://schemas.microsoft.com/office/drawing/2014/main" id="{A306C613-AD8A-4706-A5C6-BC5301FD781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613599"/>
            <a:ext cx="5654600" cy="1496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フッター プレースホルダー 6">
            <a:extLst>
              <a:ext uri="{FF2B5EF4-FFF2-40B4-BE49-F238E27FC236}">
                <a16:creationId xmlns:a16="http://schemas.microsoft.com/office/drawing/2014/main" id="{9D74084A-AB2B-4025-A385-CA60DBA80DFB}"/>
              </a:ext>
            </a:extLst>
          </p:cNvPr>
          <p:cNvSpPr>
            <a:spLocks noGrp="1"/>
          </p:cNvSpPr>
          <p:nvPr>
            <p:ph type="ftr" sz="quarter" idx="11"/>
          </p:nvPr>
        </p:nvSpPr>
        <p:spPr/>
        <p:txBody>
          <a:bodyPr/>
          <a:lstStyle/>
          <a:p>
            <a:endParaRPr kumimoji="1" lang="ja-JP" altLang="en-US"/>
          </a:p>
        </p:txBody>
      </p:sp>
      <p:pic>
        <p:nvPicPr>
          <p:cNvPr id="8" name="図 7">
            <a:extLst>
              <a:ext uri="{FF2B5EF4-FFF2-40B4-BE49-F238E27FC236}">
                <a16:creationId xmlns:a16="http://schemas.microsoft.com/office/drawing/2014/main" id="{C4A0511A-3D34-4103-8142-DA4BDD60A3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62632" y="4620466"/>
            <a:ext cx="3048035" cy="1987849"/>
          </a:xfrm>
          <a:prstGeom prst="rect">
            <a:avLst/>
          </a:prstGeom>
        </p:spPr>
      </p:pic>
      <p:sp>
        <p:nvSpPr>
          <p:cNvPr id="9" name="テキスト ボックス 8">
            <a:extLst>
              <a:ext uri="{FF2B5EF4-FFF2-40B4-BE49-F238E27FC236}">
                <a16:creationId xmlns:a16="http://schemas.microsoft.com/office/drawing/2014/main" id="{9C7812CB-0F6D-42B8-B9E7-D1F655BD405E}"/>
              </a:ext>
            </a:extLst>
          </p:cNvPr>
          <p:cNvSpPr txBox="1"/>
          <p:nvPr/>
        </p:nvSpPr>
        <p:spPr>
          <a:xfrm>
            <a:off x="0" y="657628"/>
            <a:ext cx="9144000" cy="584775"/>
          </a:xfrm>
          <a:prstGeom prst="rect">
            <a:avLst/>
          </a:prstGeom>
          <a:solidFill>
            <a:schemeClr val="accent6">
              <a:lumMod val="20000"/>
              <a:lumOff val="80000"/>
            </a:schemeClr>
          </a:solidFill>
        </p:spPr>
        <p:txBody>
          <a:bodyPr wrap="square" rtlCol="0">
            <a:spAutoFit/>
          </a:bodyPr>
          <a:lstStyle/>
          <a:p>
            <a:r>
              <a:rPr kumimoji="1" lang="en-US" altLang="ja-JP" sz="1600" dirty="0">
                <a:ea typeface="ＭＳ Ｐゴシック" panose="020B0600070205080204" pitchFamily="50" charset="-128"/>
              </a:rPr>
              <a:t>The technical design of the undulator positron source has been completed at TDR. What remains is the detailed technical design of the components and the creation of prototypes.</a:t>
            </a:r>
          </a:p>
        </p:txBody>
      </p:sp>
    </p:spTree>
    <p:extLst>
      <p:ext uri="{BB962C8B-B14F-4D97-AF65-F5344CB8AC3E}">
        <p14:creationId xmlns:p14="http://schemas.microsoft.com/office/powerpoint/2010/main" val="2312432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26193C-CFA8-40DC-9917-32813F396984}"/>
              </a:ext>
            </a:extLst>
          </p:cNvPr>
          <p:cNvSpPr>
            <a:spLocks noGrp="1"/>
          </p:cNvSpPr>
          <p:nvPr>
            <p:ph type="title"/>
          </p:nvPr>
        </p:nvSpPr>
        <p:spPr>
          <a:xfrm>
            <a:off x="-9668" y="0"/>
            <a:ext cx="9153668" cy="597928"/>
          </a:xfrm>
          <a:solidFill>
            <a:srgbClr val="92D050"/>
          </a:solidFill>
        </p:spPr>
        <p:txBody>
          <a:bodyPr>
            <a:normAutofit/>
          </a:bodyPr>
          <a:lstStyle/>
          <a:p>
            <a:pPr algn="ctr"/>
            <a:r>
              <a:rPr lang="en-US" altLang="ja-JP" sz="3200" dirty="0">
                <a:latin typeface="ＭＳ Ｐゴシック" panose="020B0600070205080204" pitchFamily="50" charset="-128"/>
                <a:ea typeface="ＭＳ Ｐゴシック" panose="020B0600070205080204" pitchFamily="50" charset="-128"/>
              </a:rPr>
              <a:t>WP-5 Undulator</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9" name="スライド番号プレースホルダー 8">
            <a:extLst>
              <a:ext uri="{FF2B5EF4-FFF2-40B4-BE49-F238E27FC236}">
                <a16:creationId xmlns:a16="http://schemas.microsoft.com/office/drawing/2014/main" id="{5A319854-A8FD-432E-931B-248817237BE3}"/>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23</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A6982FEE-2396-412C-8F69-D5D9A8EFED50}"/>
              </a:ext>
            </a:extLst>
          </p:cNvPr>
          <p:cNvSpPr>
            <a:spLocks noGrp="1"/>
          </p:cNvSpPr>
          <p:nvPr>
            <p:ph idx="4294967295"/>
          </p:nvPr>
        </p:nvSpPr>
        <p:spPr>
          <a:xfrm>
            <a:off x="93618" y="824287"/>
            <a:ext cx="8947095" cy="3199264"/>
          </a:xfrm>
        </p:spPr>
        <p:txBody>
          <a:bodyPr>
            <a:noAutofit/>
          </a:bodyPr>
          <a:lstStyle/>
          <a:p>
            <a:pPr>
              <a:lnSpc>
                <a:spcPct val="100000"/>
              </a:lnSpc>
              <a:spcBef>
                <a:spcPts val="0"/>
              </a:spcBef>
            </a:pP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Field length of each undulator is 1.75m, 2 undulators in one cryostat</a:t>
            </a:r>
          </a:p>
          <a:p>
            <a:pPr>
              <a:lnSpc>
                <a:spcPct val="100000"/>
              </a:lnSpc>
              <a:spcBef>
                <a:spcPts val="0"/>
              </a:spcBef>
            </a:pP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A pair of undulators realized sufficient field strength in GDE time</a:t>
            </a:r>
            <a:endParaRPr lang="en-US" altLang="ja-JP" sz="1600" dirty="0">
              <a:solidFill>
                <a:srgbClr val="FF0000"/>
              </a:solidFill>
              <a:latin typeface="ＭＳ Ｐゴシック" panose="020B0600070205080204" pitchFamily="50" charset="-128"/>
              <a:ea typeface="ＭＳ Ｐゴシック" panose="020B0600070205080204" pitchFamily="50" charset="-128"/>
              <a:cs typeface="Cambria" panose="02040503050406030204" pitchFamily="18" charset="0"/>
            </a:endParaRPr>
          </a:p>
          <a:p>
            <a:pPr>
              <a:lnSpc>
                <a:spcPct val="100000"/>
              </a:lnSpc>
              <a:spcBef>
                <a:spcPts val="0"/>
              </a:spcBef>
            </a:pP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Issues for WP-5:</a:t>
            </a:r>
            <a:r>
              <a:rPr lang="ja-JP" altLang="en-US"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 </a:t>
            </a: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Alignment,</a:t>
            </a:r>
            <a:r>
              <a:rPr lang="ja-JP" altLang="en-US"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 </a:t>
            </a: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masking,</a:t>
            </a:r>
            <a:r>
              <a:rPr lang="ja-JP" altLang="en-US"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 </a:t>
            </a: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operation</a:t>
            </a:r>
            <a:r>
              <a:rPr lang="ja-JP" altLang="en-US"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 </a:t>
            </a: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at</a:t>
            </a:r>
            <a:r>
              <a:rPr lang="ja-JP" altLang="en-US"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 </a:t>
            </a: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125GeV</a:t>
            </a:r>
          </a:p>
          <a:p>
            <a:pPr>
              <a:lnSpc>
                <a:spcPct val="100000"/>
              </a:lnSpc>
              <a:spcBef>
                <a:spcPts val="0"/>
              </a:spcBef>
            </a:pP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Undulator design: make use of the experience of long undulators at XFEL </a:t>
            </a:r>
            <a:r>
              <a:rPr lang="en-US" altLang="ja-JP" sz="1600" dirty="0" err="1">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etc</a:t>
            </a:r>
            <a:endPar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endParaRPr>
          </a:p>
          <a:p>
            <a:pPr marL="4763" marR="10954" indent="-5239" algn="just">
              <a:lnSpc>
                <a:spcPct val="100000"/>
              </a:lnSpc>
              <a:spcBef>
                <a:spcPts val="0"/>
              </a:spcBef>
            </a:pPr>
            <a:endPar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10954" indent="0" algn="just">
              <a:lnSpc>
                <a:spcPct val="100000"/>
              </a:lnSpc>
              <a:spcBef>
                <a:spcPts val="0"/>
              </a:spcBef>
              <a:buNone/>
            </a:pPr>
            <a:r>
              <a:rPr lang="en-US" altLang="ja-JP" sz="16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(Final</a:t>
            </a:r>
            <a:r>
              <a:rPr lang="ja-JP" altLang="en-US" sz="16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16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confirmation)</a:t>
            </a:r>
            <a:endPar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endParaRPr>
          </a:p>
          <a:p>
            <a:pPr>
              <a:lnSpc>
                <a:spcPct val="100000"/>
              </a:lnSpc>
              <a:spcBef>
                <a:spcPts val="0"/>
              </a:spcBef>
            </a:pPr>
            <a:r>
              <a:rPr lang="en-US" altLang="ja-JP" sz="1600" dirty="0">
                <a:solidFill>
                  <a:srgbClr val="FF0000"/>
                </a:solidFill>
                <a:latin typeface="ＭＳ Ｐゴシック" panose="020B0600070205080204" pitchFamily="50" charset="-128"/>
                <a:ea typeface="ＭＳ Ｐゴシック" panose="020B0600070205080204" pitchFamily="50" charset="-128"/>
                <a:cs typeface="Cambria" panose="02040503050406030204" pitchFamily="18" charset="0"/>
              </a:rPr>
              <a:t>Simulation of the influence of misalignment and field errors</a:t>
            </a:r>
            <a:endPar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endParaRPr>
          </a:p>
          <a:p>
            <a:pPr>
              <a:lnSpc>
                <a:spcPct val="100000"/>
              </a:lnSpc>
              <a:spcBef>
                <a:spcPts val="0"/>
              </a:spcBef>
            </a:pP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Mask: protect undulator against heating by the photons</a:t>
            </a:r>
          </a:p>
          <a:p>
            <a:pPr>
              <a:lnSpc>
                <a:spcPct val="100000"/>
              </a:lnSpc>
              <a:spcBef>
                <a:spcPts val="0"/>
              </a:spcBef>
            </a:pP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Detailed simulation by masking</a:t>
            </a:r>
          </a:p>
          <a:p>
            <a:pPr>
              <a:lnSpc>
                <a:spcPct val="100000"/>
              </a:lnSpc>
              <a:spcBef>
                <a:spcPts val="0"/>
              </a:spcBef>
            </a:pPr>
            <a:r>
              <a:rPr lang="en-US" altLang="ja-JP" sz="16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rPr>
              <a:t>Possible further optimization of undulator parameters for low electron energies</a:t>
            </a:r>
            <a:endParaRPr lang="ja-JP" altLang="en-US" sz="1600" dirty="0">
              <a:latin typeface="ＭＳ Ｐゴシック" panose="020B0600070205080204" pitchFamily="50" charset="-128"/>
              <a:ea typeface="ＭＳ Ｐゴシック" panose="020B0600070205080204" pitchFamily="50" charset="-128"/>
            </a:endParaRPr>
          </a:p>
        </p:txBody>
      </p:sp>
      <p:pic>
        <p:nvPicPr>
          <p:cNvPr id="5" name="図 4">
            <a:extLst>
              <a:ext uri="{FF2B5EF4-FFF2-40B4-BE49-F238E27FC236}">
                <a16:creationId xmlns:a16="http://schemas.microsoft.com/office/drawing/2014/main" id="{217D86BA-9B1A-4D69-9E0A-3FE2B580BE7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7680" y="4286169"/>
            <a:ext cx="3925143" cy="2435307"/>
          </a:xfrm>
          <a:prstGeom prst="rect">
            <a:avLst/>
          </a:prstGeom>
        </p:spPr>
      </p:pic>
      <p:pic>
        <p:nvPicPr>
          <p:cNvPr id="10" name="図 9">
            <a:extLst>
              <a:ext uri="{FF2B5EF4-FFF2-40B4-BE49-F238E27FC236}">
                <a16:creationId xmlns:a16="http://schemas.microsoft.com/office/drawing/2014/main" id="{8FFD4220-18E9-4E67-858C-C6DA9F997C2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5069"/>
          <a:stretch/>
        </p:blipFill>
        <p:spPr>
          <a:xfrm>
            <a:off x="706352" y="4160075"/>
            <a:ext cx="3136483" cy="2697925"/>
          </a:xfrm>
          <a:prstGeom prst="rect">
            <a:avLst/>
          </a:prstGeom>
        </p:spPr>
      </p:pic>
      <p:sp>
        <p:nvSpPr>
          <p:cNvPr id="4" name="フッター プレースホルダー 3">
            <a:extLst>
              <a:ext uri="{FF2B5EF4-FFF2-40B4-BE49-F238E27FC236}">
                <a16:creationId xmlns:a16="http://schemas.microsoft.com/office/drawing/2014/main" id="{A932D5ED-57C4-43C9-A489-05E49519BC4E}"/>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2784562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E8D1DC-FA43-461E-B5BB-E90A7C5790D8}"/>
              </a:ext>
            </a:extLst>
          </p:cNvPr>
          <p:cNvSpPr>
            <a:spLocks noGrp="1"/>
          </p:cNvSpPr>
          <p:nvPr>
            <p:ph type="title"/>
          </p:nvPr>
        </p:nvSpPr>
        <p:spPr>
          <a:xfrm>
            <a:off x="0" y="-1019"/>
            <a:ext cx="9144000" cy="505516"/>
          </a:xfrm>
          <a:solidFill>
            <a:srgbClr val="92D050"/>
          </a:solidFill>
        </p:spPr>
        <p:txBody>
          <a:bodyPr>
            <a:noAutofit/>
          </a:bodyPr>
          <a:lstStyle/>
          <a:p>
            <a:pPr algn="ctr"/>
            <a:r>
              <a:rPr lang="en-US" altLang="ja-JP" sz="3200" dirty="0">
                <a:latin typeface="ＭＳ Ｐゴシック" panose="020B0600070205080204" pitchFamily="50" charset="-128"/>
                <a:ea typeface="ＭＳ Ｐゴシック" panose="020B0600070205080204" pitchFamily="50" charset="-128"/>
              </a:rPr>
              <a:t>WP-6: Rotating Target for Undulator Source</a:t>
            </a:r>
            <a:endParaRPr lang="ja-JP" altLang="en-US" sz="3200" dirty="0">
              <a:latin typeface="ＭＳ Ｐゴシック" panose="020B0600070205080204" pitchFamily="50" charset="-128"/>
              <a:ea typeface="ＭＳ Ｐゴシック" panose="020B0600070205080204" pitchFamily="50" charset="-128"/>
            </a:endParaRPr>
          </a:p>
        </p:txBody>
      </p:sp>
      <p:sp>
        <p:nvSpPr>
          <p:cNvPr id="45" name="スライド番号プレースホルダー 44">
            <a:extLst>
              <a:ext uri="{FF2B5EF4-FFF2-40B4-BE49-F238E27FC236}">
                <a16:creationId xmlns:a16="http://schemas.microsoft.com/office/drawing/2014/main" id="{53AA6557-C8ED-427D-B26C-AEA1BEC521DC}"/>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24</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7C9F9E58-753B-411F-B25D-B02B4C69FC4A}"/>
              </a:ext>
            </a:extLst>
          </p:cNvPr>
          <p:cNvSpPr>
            <a:spLocks noGrp="1"/>
          </p:cNvSpPr>
          <p:nvPr>
            <p:ph idx="4294967295"/>
          </p:nvPr>
        </p:nvSpPr>
        <p:spPr>
          <a:xfrm>
            <a:off x="97401" y="1217370"/>
            <a:ext cx="8949197" cy="2425303"/>
          </a:xfrm>
        </p:spPr>
        <p:txBody>
          <a:bodyPr>
            <a:noAutofit/>
          </a:bodyPr>
          <a:lstStyle/>
          <a:p>
            <a:pPr marL="5239" marR="10954" indent="-5239" algn="just">
              <a:lnSpc>
                <a:spcPct val="120000"/>
              </a:lnSpc>
              <a:spcBef>
                <a:spcPts val="0"/>
              </a:spcBef>
            </a:pP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Titanium alloy parget (</a:t>
            </a:r>
            <a:r>
              <a:rPr lang="en-US"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Ti-6Al-4V), 7mm thick</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5239" marR="10954" indent="-5239" algn="just">
              <a:lnSpc>
                <a:spcPct val="120000"/>
              </a:lnSpc>
              <a:spcBef>
                <a:spcPts val="0"/>
              </a:spcBef>
            </a:pP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Heating by the photon beam ~2kW</a:t>
            </a:r>
          </a:p>
          <a:p>
            <a:pPr marL="5239" marR="10954" indent="-5239" algn="just">
              <a:lnSpc>
                <a:spcPct val="120000"/>
              </a:lnSpc>
              <a:spcBef>
                <a:spcPts val="0"/>
              </a:spcBef>
            </a:pP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Target diameter 1m, rotating at </a:t>
            </a:r>
            <a:r>
              <a:rPr lang="en-US"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2,000rpm, cooled by radiation cooling</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5239" marR="10954" indent="-5239" algn="just">
              <a:lnSpc>
                <a:spcPct val="120000"/>
              </a:lnSpc>
              <a:spcBef>
                <a:spcPts val="0"/>
              </a:spcBef>
            </a:pP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Detailed engineering design and production studies yet to be done</a:t>
            </a:r>
            <a:endParaRPr lang="ja-JP" altLang="ja-JP" sz="1800" kern="1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endParaRPr>
          </a:p>
          <a:p>
            <a:pPr marL="5239" marR="10954" indent="104775" algn="just">
              <a:lnSpc>
                <a:spcPct val="120000"/>
              </a:lnSpc>
              <a:spcBef>
                <a:spcPts val="0"/>
              </a:spcBef>
            </a:pP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Already some examples using radiation cooling in various accelerators</a:t>
            </a:r>
          </a:p>
          <a:p>
            <a:pPr marL="462439" marR="10954" lvl="1" indent="104775" algn="just">
              <a:lnSpc>
                <a:spcPct val="120000"/>
              </a:lnSpc>
              <a:spcBef>
                <a:spcPts val="0"/>
              </a:spcBef>
            </a:pPr>
            <a:r>
              <a:rPr lang="en-US" altLang="ja-JP" sz="14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CNGS (CERN) graphite targets immersed in stationary He gas were cooled primarily by radiation, supplemented by natural convection. Radiation-cooled targets have also been studied and used in experiments at FRIB-US, J-PARC, PSI, and RAL-UK.</a:t>
            </a:r>
          </a:p>
          <a:p>
            <a:pPr marL="5239" marR="10954" indent="0" algn="just">
              <a:lnSpc>
                <a:spcPct val="120000"/>
              </a:lnSpc>
              <a:spcBef>
                <a:spcPts val="0"/>
              </a:spcBef>
              <a:buNone/>
            </a:pPr>
            <a:r>
              <a:rPr lang="ja-JP" altLang="en-US"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（課題事項）</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5239" marR="10954" indent="104775" algn="just">
              <a:lnSpc>
                <a:spcPct val="120000"/>
              </a:lnSpc>
              <a:spcBef>
                <a:spcPts val="0"/>
              </a:spcBef>
            </a:pP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WP-6: From final stage of design to production of a prototype</a:t>
            </a:r>
            <a:endParaRPr lang="ja-JP" altLang="ja-JP" sz="1400" kern="1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endParaRPr>
          </a:p>
          <a:p>
            <a:pPr>
              <a:lnSpc>
                <a:spcPct val="120000"/>
              </a:lnSpc>
              <a:spcBef>
                <a:spcPts val="0"/>
              </a:spcBef>
            </a:pPr>
            <a:endParaRPr lang="en-US" altLang="ja-JP" sz="1800" dirty="0">
              <a:latin typeface="ＭＳ Ｐゴシック" panose="020B0600070205080204" pitchFamily="50" charset="-128"/>
              <a:ea typeface="ＭＳ Ｐゴシック" panose="020B0600070205080204" pitchFamily="50" charset="-128"/>
            </a:endParaRPr>
          </a:p>
        </p:txBody>
      </p:sp>
      <p:grpSp>
        <p:nvGrpSpPr>
          <p:cNvPr id="36" name="グループ化 35">
            <a:extLst>
              <a:ext uri="{FF2B5EF4-FFF2-40B4-BE49-F238E27FC236}">
                <a16:creationId xmlns:a16="http://schemas.microsoft.com/office/drawing/2014/main" id="{F98F6DBD-8C4B-4777-BE42-13DF24F59FB0}"/>
              </a:ext>
            </a:extLst>
          </p:cNvPr>
          <p:cNvGrpSpPr/>
          <p:nvPr/>
        </p:nvGrpSpPr>
        <p:grpSpPr>
          <a:xfrm>
            <a:off x="333469" y="4387750"/>
            <a:ext cx="1781352" cy="2190971"/>
            <a:chOff x="5726545" y="1450109"/>
            <a:chExt cx="3294051" cy="3435638"/>
          </a:xfrm>
        </p:grpSpPr>
        <p:pic>
          <p:nvPicPr>
            <p:cNvPr id="34" name="図 33">
              <a:extLst>
                <a:ext uri="{FF2B5EF4-FFF2-40B4-BE49-F238E27FC236}">
                  <a16:creationId xmlns:a16="http://schemas.microsoft.com/office/drawing/2014/main" id="{54EC51DE-DFFF-4A89-95A0-58E6CFD3142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93705" y="1450109"/>
              <a:ext cx="3226891" cy="3435638"/>
            </a:xfrm>
            <a:prstGeom prst="rect">
              <a:avLst/>
            </a:prstGeom>
          </p:spPr>
        </p:pic>
        <p:sp>
          <p:nvSpPr>
            <p:cNvPr id="35" name="正方形/長方形 34">
              <a:extLst>
                <a:ext uri="{FF2B5EF4-FFF2-40B4-BE49-F238E27FC236}">
                  <a16:creationId xmlns:a16="http://schemas.microsoft.com/office/drawing/2014/main" id="{34D6B3D6-6E6B-4BA8-BDCA-9047204FD5A3}"/>
                </a:ext>
              </a:extLst>
            </p:cNvPr>
            <p:cNvSpPr/>
            <p:nvPr/>
          </p:nvSpPr>
          <p:spPr>
            <a:xfrm>
              <a:off x="5726545" y="3131127"/>
              <a:ext cx="618837" cy="678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dirty="0">
                <a:latin typeface="ＭＳ Ｐゴシック" panose="020B0600070205080204" pitchFamily="50" charset="-128"/>
                <a:ea typeface="ＭＳ Ｐゴシック" panose="020B0600070205080204" pitchFamily="50" charset="-128"/>
              </a:endParaRPr>
            </a:p>
          </p:txBody>
        </p:sp>
      </p:grpSp>
      <p:pic>
        <p:nvPicPr>
          <p:cNvPr id="40" name="図 39">
            <a:extLst>
              <a:ext uri="{FF2B5EF4-FFF2-40B4-BE49-F238E27FC236}">
                <a16:creationId xmlns:a16="http://schemas.microsoft.com/office/drawing/2014/main" id="{CB513897-AF99-4EFA-A81F-3A0B49BCE62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14821" y="4716345"/>
            <a:ext cx="1578701" cy="305734"/>
          </a:xfrm>
          <a:prstGeom prst="rect">
            <a:avLst/>
          </a:prstGeom>
        </p:spPr>
      </p:pic>
      <p:pic>
        <p:nvPicPr>
          <p:cNvPr id="42" name="図 41">
            <a:extLst>
              <a:ext uri="{FF2B5EF4-FFF2-40B4-BE49-F238E27FC236}">
                <a16:creationId xmlns:a16="http://schemas.microsoft.com/office/drawing/2014/main" id="{1140C2B5-C848-4B2F-B3DD-074C58A3E171}"/>
              </a:ext>
            </a:extLst>
          </p:cNvPr>
          <p:cNvPicPr>
            <a:picLocks noChangeAspect="1"/>
          </p:cNvPicPr>
          <p:nvPr/>
        </p:nvPicPr>
        <p:blipFill>
          <a:blip r:embed="rId4"/>
          <a:stretch>
            <a:fillRect/>
          </a:stretch>
        </p:blipFill>
        <p:spPr>
          <a:xfrm>
            <a:off x="4036422" y="4244996"/>
            <a:ext cx="3839505" cy="2476480"/>
          </a:xfrm>
          <a:prstGeom prst="rect">
            <a:avLst/>
          </a:prstGeom>
        </p:spPr>
      </p:pic>
      <p:sp>
        <p:nvSpPr>
          <p:cNvPr id="4" name="フッター プレースホルダー 3">
            <a:extLst>
              <a:ext uri="{FF2B5EF4-FFF2-40B4-BE49-F238E27FC236}">
                <a16:creationId xmlns:a16="http://schemas.microsoft.com/office/drawing/2014/main" id="{2D40B80A-3221-4AD6-8AF0-86885FA99AAB}"/>
              </a:ext>
            </a:extLst>
          </p:cNvPr>
          <p:cNvSpPr>
            <a:spLocks noGrp="1"/>
          </p:cNvSpPr>
          <p:nvPr>
            <p:ph type="ftr" sz="quarter" idx="11"/>
          </p:nvPr>
        </p:nvSpPr>
        <p:spPr/>
        <p:txBody>
          <a:bodyPr/>
          <a:lstStyle/>
          <a:p>
            <a:endParaRPr kumimoji="1" lang="ja-JP" altLang="en-US"/>
          </a:p>
        </p:txBody>
      </p:sp>
      <p:sp>
        <p:nvSpPr>
          <p:cNvPr id="11" name="テキスト ボックス 10">
            <a:extLst>
              <a:ext uri="{FF2B5EF4-FFF2-40B4-BE49-F238E27FC236}">
                <a16:creationId xmlns:a16="http://schemas.microsoft.com/office/drawing/2014/main" id="{117A141D-68CE-41C8-82AF-2C537EA1F096}"/>
              </a:ext>
            </a:extLst>
          </p:cNvPr>
          <p:cNvSpPr txBox="1"/>
          <p:nvPr/>
        </p:nvSpPr>
        <p:spPr>
          <a:xfrm>
            <a:off x="0" y="657628"/>
            <a:ext cx="9144000" cy="584775"/>
          </a:xfrm>
          <a:prstGeom prst="rect">
            <a:avLst/>
          </a:prstGeom>
          <a:solidFill>
            <a:schemeClr val="accent6">
              <a:lumMod val="20000"/>
              <a:lumOff val="80000"/>
            </a:schemeClr>
          </a:solidFill>
        </p:spPr>
        <p:txBody>
          <a:bodyPr wrap="square" rtlCol="0">
            <a:spAutoFit/>
          </a:bodyPr>
          <a:lstStyle/>
          <a:p>
            <a:r>
              <a:rPr kumimoji="1" lang="en-US" altLang="ja-JP" sz="1600" dirty="0">
                <a:ea typeface="ＭＳ Ｐゴシック" panose="020B0600070205080204" pitchFamily="50" charset="-128"/>
              </a:rPr>
              <a:t>The technical design of the undulator positron source has been completed at TDR. What remains is the detailed technical design of the components and the creation of prototypes.</a:t>
            </a:r>
          </a:p>
        </p:txBody>
      </p:sp>
    </p:spTree>
    <p:extLst>
      <p:ext uri="{BB962C8B-B14F-4D97-AF65-F5344CB8AC3E}">
        <p14:creationId xmlns:p14="http://schemas.microsoft.com/office/powerpoint/2010/main" val="4195252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73DA33-516A-40A1-B828-2C12A78696A2}"/>
              </a:ext>
            </a:extLst>
          </p:cNvPr>
          <p:cNvSpPr>
            <a:spLocks noGrp="1"/>
          </p:cNvSpPr>
          <p:nvPr>
            <p:ph type="title"/>
          </p:nvPr>
        </p:nvSpPr>
        <p:spPr>
          <a:xfrm>
            <a:off x="0" y="-9631"/>
            <a:ext cx="9144000" cy="474785"/>
          </a:xfrm>
          <a:solidFill>
            <a:srgbClr val="92D050"/>
          </a:solidFill>
        </p:spPr>
        <p:txBody>
          <a:bodyPr>
            <a:noAutofit/>
          </a:bodyPr>
          <a:lstStyle/>
          <a:p>
            <a:pPr algn="ctr"/>
            <a:r>
              <a:rPr kumimoji="1" lang="en-US" altLang="ja-JP" sz="3200" dirty="0">
                <a:latin typeface="ＭＳ Ｐゴシック" panose="020B0600070205080204" pitchFamily="50" charset="-128"/>
                <a:ea typeface="ＭＳ Ｐゴシック" panose="020B0600070205080204" pitchFamily="50" charset="-128"/>
              </a:rPr>
              <a:t>WP-7</a:t>
            </a:r>
            <a:r>
              <a:rPr kumimoji="1" lang="ja-JP" altLang="en-US" sz="3200" dirty="0">
                <a:latin typeface="ＭＳ Ｐゴシック" panose="020B0600070205080204" pitchFamily="50" charset="-128"/>
                <a:ea typeface="ＭＳ Ｐゴシック" panose="020B0600070205080204" pitchFamily="50" charset="-128"/>
              </a:rPr>
              <a:t>：</a:t>
            </a:r>
            <a:r>
              <a:rPr lang="ja-JP" altLang="en-US" sz="3200" dirty="0">
                <a:latin typeface="ＭＳ Ｐゴシック" panose="020B0600070205080204" pitchFamily="50" charset="-128"/>
                <a:ea typeface="ＭＳ Ｐゴシック" panose="020B0600070205080204" pitchFamily="50" charset="-128"/>
              </a:rPr>
              <a:t>磁場収束</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10" name="スライド番号プレースホルダー 9">
            <a:extLst>
              <a:ext uri="{FF2B5EF4-FFF2-40B4-BE49-F238E27FC236}">
                <a16:creationId xmlns:a16="http://schemas.microsoft.com/office/drawing/2014/main" id="{B0F10706-1463-4D80-BBF3-368EAC8F03A3}"/>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25</a:t>
            </a:fld>
            <a:endParaRPr kumimoji="1" lang="ja-JP" altLang="en-US" dirty="0">
              <a:latin typeface="ＭＳ Ｐゴシック" panose="020B0600070205080204" pitchFamily="50" charset="-128"/>
              <a:ea typeface="ＭＳ Ｐゴシック" panose="020B0600070205080204" pitchFamily="50" charset="-128"/>
            </a:endParaRPr>
          </a:p>
        </p:txBody>
      </p:sp>
      <p:pic>
        <p:nvPicPr>
          <p:cNvPr id="5" name="図 4">
            <a:extLst>
              <a:ext uri="{FF2B5EF4-FFF2-40B4-BE49-F238E27FC236}">
                <a16:creationId xmlns:a16="http://schemas.microsoft.com/office/drawing/2014/main" id="{3D254DC2-0D6F-43AE-A6FE-7B9970605C08}"/>
              </a:ext>
            </a:extLst>
          </p:cNvPr>
          <p:cNvPicPr>
            <a:picLocks noChangeAspect="1"/>
          </p:cNvPicPr>
          <p:nvPr/>
        </p:nvPicPr>
        <p:blipFill>
          <a:blip r:embed="rId2"/>
          <a:stretch>
            <a:fillRect/>
          </a:stretch>
        </p:blipFill>
        <p:spPr>
          <a:xfrm>
            <a:off x="226373" y="3802859"/>
            <a:ext cx="2572463" cy="2501500"/>
          </a:xfrm>
          <a:prstGeom prst="rect">
            <a:avLst/>
          </a:prstGeom>
        </p:spPr>
      </p:pic>
      <p:sp>
        <p:nvSpPr>
          <p:cNvPr id="6" name="コンテンツ プレースホルダー 2">
            <a:extLst>
              <a:ext uri="{FF2B5EF4-FFF2-40B4-BE49-F238E27FC236}">
                <a16:creationId xmlns:a16="http://schemas.microsoft.com/office/drawing/2014/main" id="{78BC2CC5-F4F7-45CE-9BD1-84F085BCC67F}"/>
              </a:ext>
            </a:extLst>
          </p:cNvPr>
          <p:cNvSpPr txBox="1">
            <a:spLocks/>
          </p:cNvSpPr>
          <p:nvPr/>
        </p:nvSpPr>
        <p:spPr>
          <a:xfrm>
            <a:off x="0" y="1244757"/>
            <a:ext cx="9031802" cy="312497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763" marR="10954" indent="-5239" algn="just">
              <a:lnSpc>
                <a:spcPct val="120000"/>
              </a:lnSpc>
              <a:spcBef>
                <a:spcPts val="0"/>
              </a:spcBef>
            </a:pPr>
            <a:r>
              <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TDR</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では、</a:t>
            </a:r>
            <a:r>
              <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Optical matching device(OMD)</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として</a:t>
            </a:r>
            <a:r>
              <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3.2T</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のピーク磁場を持つ収束装置を採用しており、約</a:t>
            </a:r>
            <a:r>
              <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1ms</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の磁場フラットトップ</a:t>
            </a: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を</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期待</a:t>
            </a: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したが、</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長パルスでは，表皮効果のために磁場の時間変化が避けられないことが判明</a:t>
            </a: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10954" indent="-5239" algn="just">
              <a:lnSpc>
                <a:spcPct val="120000"/>
              </a:lnSpc>
              <a:spcBef>
                <a:spcPts val="0"/>
              </a:spcBef>
            </a:pPr>
            <a:r>
              <a:rPr lang="ja-JP" altLang="ja-JP" sz="16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パルスソレノイドを用いた改良型</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の設計</a:t>
            </a: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を</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検討</a:t>
            </a: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中</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10954" indent="-5239" algn="just">
              <a:lnSpc>
                <a:spcPct val="120000"/>
              </a:lnSpc>
              <a:spcBef>
                <a:spcPts val="0"/>
              </a:spcBef>
            </a:pPr>
            <a:r>
              <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QWT</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Quarter Wave Transformer</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）、プラズマレンズ、新しい集光装置などを用いた設計も検討されている。</a:t>
            </a:r>
            <a:endPar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10954" indent="0" algn="just">
              <a:lnSpc>
                <a:spcPct val="120000"/>
              </a:lnSpc>
              <a:spcBef>
                <a:spcPts val="0"/>
              </a:spcBef>
              <a:buNone/>
            </a:pP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（課題事項）</a:t>
            </a:r>
            <a:endPar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10954" indent="-5239" algn="just">
              <a:lnSpc>
                <a:spcPct val="120000"/>
              </a:lnSpc>
              <a:spcBef>
                <a:spcPts val="0"/>
              </a:spcBef>
            </a:pPr>
            <a:r>
              <a:rPr lang="en-US"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WP-7</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では、設計を最終決定し、プロトタイプを製作して、プロトタイプ・ターゲット・システムで</a:t>
            </a:r>
            <a:r>
              <a:rPr lang="ja-JP" altLang="en-US"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試験</a:t>
            </a:r>
            <a:r>
              <a:rPr lang="ja-JP" altLang="ja-JP" sz="16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を行う。</a:t>
            </a:r>
            <a:endParaRPr lang="ja-JP" altLang="ja-JP" sz="1600" kern="1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endParaRPr>
          </a:p>
        </p:txBody>
      </p:sp>
      <p:pic>
        <p:nvPicPr>
          <p:cNvPr id="8" name="図 7">
            <a:extLst>
              <a:ext uri="{FF2B5EF4-FFF2-40B4-BE49-F238E27FC236}">
                <a16:creationId xmlns:a16="http://schemas.microsoft.com/office/drawing/2014/main" id="{7B488F56-8A4D-4C07-91D6-17DA24D00132}"/>
              </a:ext>
            </a:extLst>
          </p:cNvPr>
          <p:cNvPicPr>
            <a:picLocks noChangeAspect="1"/>
          </p:cNvPicPr>
          <p:nvPr/>
        </p:nvPicPr>
        <p:blipFill>
          <a:blip r:embed="rId3"/>
          <a:stretch>
            <a:fillRect/>
          </a:stretch>
        </p:blipFill>
        <p:spPr>
          <a:xfrm>
            <a:off x="2860569" y="3928026"/>
            <a:ext cx="3015188" cy="2189704"/>
          </a:xfrm>
          <a:prstGeom prst="rect">
            <a:avLst/>
          </a:prstGeom>
        </p:spPr>
      </p:pic>
      <p:sp>
        <p:nvSpPr>
          <p:cNvPr id="3" name="フッター プレースホルダー 2">
            <a:extLst>
              <a:ext uri="{FF2B5EF4-FFF2-40B4-BE49-F238E27FC236}">
                <a16:creationId xmlns:a16="http://schemas.microsoft.com/office/drawing/2014/main" id="{98DA014D-9909-454A-8544-B0058FBC5668}"/>
              </a:ext>
            </a:extLst>
          </p:cNvPr>
          <p:cNvSpPr>
            <a:spLocks noGrp="1"/>
          </p:cNvSpPr>
          <p:nvPr>
            <p:ph type="ftr" sz="quarter" idx="11"/>
          </p:nvPr>
        </p:nvSpPr>
        <p:spPr/>
        <p:txBody>
          <a:bodyPr/>
          <a:lstStyle/>
          <a:p>
            <a:endParaRPr kumimoji="1" lang="ja-JP" altLang="en-US"/>
          </a:p>
        </p:txBody>
      </p:sp>
      <p:pic>
        <p:nvPicPr>
          <p:cNvPr id="11" name="officeArt object" descr="図 3">
            <a:extLst>
              <a:ext uri="{FF2B5EF4-FFF2-40B4-BE49-F238E27FC236}">
                <a16:creationId xmlns:a16="http://schemas.microsoft.com/office/drawing/2014/main" id="{4514389E-3307-424B-9143-9E4B70BF0D25}"/>
              </a:ext>
            </a:extLst>
          </p:cNvPr>
          <p:cNvPicPr/>
          <p:nvPr/>
        </p:nvPicPr>
        <p:blipFill>
          <a:blip r:embed="rId4" cstate="screen">
            <a:extLst>
              <a:ext uri="{28A0092B-C50C-407E-A947-70E740481C1C}">
                <a14:useLocalDpi xmlns:a14="http://schemas.microsoft.com/office/drawing/2010/main"/>
              </a:ext>
            </a:extLst>
          </a:blip>
          <a:stretch>
            <a:fillRect/>
          </a:stretch>
        </p:blipFill>
        <p:spPr>
          <a:xfrm>
            <a:off x="6001801" y="3802859"/>
            <a:ext cx="3086100" cy="2501499"/>
          </a:xfrm>
          <a:prstGeom prst="rect">
            <a:avLst/>
          </a:prstGeom>
          <a:ln w="12700" cap="flat">
            <a:noFill/>
            <a:miter lim="400000"/>
          </a:ln>
          <a:effectLst/>
        </p:spPr>
      </p:pic>
      <p:sp>
        <p:nvSpPr>
          <p:cNvPr id="9" name="テキスト ボックス 8">
            <a:extLst>
              <a:ext uri="{FF2B5EF4-FFF2-40B4-BE49-F238E27FC236}">
                <a16:creationId xmlns:a16="http://schemas.microsoft.com/office/drawing/2014/main" id="{4E8AFA84-3732-4C81-B4C6-4B728904E11F}"/>
              </a:ext>
            </a:extLst>
          </p:cNvPr>
          <p:cNvSpPr txBox="1"/>
          <p:nvPr/>
        </p:nvSpPr>
        <p:spPr>
          <a:xfrm>
            <a:off x="0" y="657628"/>
            <a:ext cx="9144000" cy="584775"/>
          </a:xfrm>
          <a:prstGeom prst="rect">
            <a:avLst/>
          </a:prstGeom>
          <a:solidFill>
            <a:schemeClr val="accent6">
              <a:lumMod val="20000"/>
              <a:lumOff val="80000"/>
            </a:schemeClr>
          </a:solidFill>
        </p:spPr>
        <p:txBody>
          <a:bodyPr wrap="square" rtlCol="0">
            <a:spAutoFit/>
          </a:bodyPr>
          <a:lstStyle/>
          <a:p>
            <a:r>
              <a:rPr kumimoji="1" lang="en-US" altLang="ja-JP" sz="1600" dirty="0">
                <a:ea typeface="ＭＳ Ｐゴシック" panose="020B0600070205080204" pitchFamily="50" charset="-128"/>
              </a:rPr>
              <a:t>The technical design of the undulator positron source has been completed at TDR. What remains is the detailed technical design of the components and the creation of prototypes.</a:t>
            </a:r>
          </a:p>
        </p:txBody>
      </p:sp>
    </p:spTree>
    <p:extLst>
      <p:ext uri="{BB962C8B-B14F-4D97-AF65-F5344CB8AC3E}">
        <p14:creationId xmlns:p14="http://schemas.microsoft.com/office/powerpoint/2010/main" val="37960056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7F1675-ED0B-4BC9-A30B-423B19B2855F}"/>
              </a:ext>
            </a:extLst>
          </p:cNvPr>
          <p:cNvSpPr>
            <a:spLocks noGrp="1"/>
          </p:cNvSpPr>
          <p:nvPr>
            <p:ph type="title"/>
          </p:nvPr>
        </p:nvSpPr>
        <p:spPr>
          <a:xfrm>
            <a:off x="0" y="0"/>
            <a:ext cx="9180786" cy="491802"/>
          </a:xfrm>
          <a:solidFill>
            <a:srgbClr val="92D050"/>
          </a:solidFill>
        </p:spPr>
        <p:txBody>
          <a:bodyPr>
            <a:noAutofit/>
          </a:bodyPr>
          <a:lstStyle/>
          <a:p>
            <a:pPr algn="ctr"/>
            <a:r>
              <a:rPr lang="ja-JP" altLang="en-US" sz="3200" dirty="0">
                <a:latin typeface="ＭＳ Ｐゴシック" panose="020B0600070205080204" pitchFamily="50" charset="-128"/>
                <a:ea typeface="ＭＳ Ｐゴシック" panose="020B0600070205080204" pitchFamily="50" charset="-128"/>
              </a:rPr>
              <a:t>電子駆動陽電子源</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B473383D-C2E2-4F78-B7C0-7E52EF09436C}"/>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26</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3BD0B804-9B4D-4114-AB92-FAC62BAEC188}"/>
              </a:ext>
            </a:extLst>
          </p:cNvPr>
          <p:cNvSpPr>
            <a:spLocks noGrp="1"/>
          </p:cNvSpPr>
          <p:nvPr>
            <p:ph idx="4294967295"/>
          </p:nvPr>
        </p:nvSpPr>
        <p:spPr>
          <a:xfrm>
            <a:off x="56116" y="1204704"/>
            <a:ext cx="9031768" cy="2749371"/>
          </a:xfrm>
        </p:spPr>
        <p:txBody>
          <a:bodyPr>
            <a:noAutofit/>
          </a:bodyPr>
          <a:lstStyle/>
          <a:p>
            <a:pPr marL="50006" marR="67628" algn="just">
              <a:lnSpc>
                <a:spcPct val="100000"/>
              </a:lnSpc>
              <a:spcBef>
                <a:spcPts val="0"/>
              </a:spcBef>
            </a:pPr>
            <a:r>
              <a:rPr lang="ja-JP" altLang="ja-JP" sz="1800" dirty="0">
                <a:latin typeface="ＭＳ Ｐゴシック" panose="020B0600070205080204" pitchFamily="50" charset="-128"/>
                <a:ea typeface="ＭＳ Ｐゴシック" panose="020B0600070205080204" pitchFamily="50" charset="-128"/>
              </a:rPr>
              <a:t>電子駆動型陽電子源では、駆動用線形加速器で電子ビームを発生させ、回転ターゲットで（偏極していない）陽電子を発生させる。</a:t>
            </a:r>
            <a:endParaRPr lang="en-US" altLang="ja-JP" sz="1800" dirty="0">
              <a:latin typeface="ＭＳ Ｐゴシック" panose="020B0600070205080204" pitchFamily="50" charset="-128"/>
              <a:ea typeface="ＭＳ Ｐゴシック" panose="020B0600070205080204" pitchFamily="50" charset="-128"/>
            </a:endParaRPr>
          </a:p>
          <a:p>
            <a:pPr marL="50006" marR="67628" algn="just">
              <a:lnSpc>
                <a:spcPct val="100000"/>
              </a:lnSpc>
              <a:spcBef>
                <a:spcPts val="0"/>
              </a:spcBef>
            </a:pPr>
            <a:r>
              <a:rPr lang="ja-JP" altLang="ja-JP" sz="1800" dirty="0">
                <a:latin typeface="ＭＳ Ｐゴシック" panose="020B0600070205080204" pitchFamily="50" charset="-128"/>
                <a:ea typeface="ＭＳ Ｐゴシック" panose="020B0600070205080204" pitchFamily="50" charset="-128"/>
              </a:rPr>
              <a:t>陽電子は磁気的に収束され、キャプチャーリニアック、電子を除去するシケイン、ブースターリニアック、陽電子ダンピングリングへと進む。</a:t>
            </a:r>
            <a:endParaRPr lang="en-US" altLang="ja-JP" sz="1800" dirty="0">
              <a:latin typeface="ＭＳ Ｐゴシック" panose="020B0600070205080204" pitchFamily="50" charset="-128"/>
              <a:ea typeface="ＭＳ Ｐゴシック" panose="020B0600070205080204" pitchFamily="50" charset="-128"/>
            </a:endParaRPr>
          </a:p>
          <a:p>
            <a:pPr marL="0" marR="67628" indent="0" algn="just">
              <a:lnSpc>
                <a:spcPct val="100000"/>
              </a:lnSpc>
              <a:spcBef>
                <a:spcPts val="0"/>
              </a:spcBef>
              <a:buNone/>
            </a:pPr>
            <a:endParaRPr lang="en-US" altLang="ja-JP" sz="1000" dirty="0">
              <a:latin typeface="ＭＳ Ｐゴシック" panose="020B0600070205080204" pitchFamily="50" charset="-128"/>
              <a:ea typeface="ＭＳ Ｐゴシック" panose="020B0600070205080204" pitchFamily="50" charset="-128"/>
            </a:endParaRPr>
          </a:p>
          <a:p>
            <a:pPr marL="0" marR="67628" indent="0" algn="just">
              <a:lnSpc>
                <a:spcPct val="100000"/>
              </a:lnSpc>
              <a:spcBef>
                <a:spcPts val="0"/>
              </a:spcBef>
              <a:buNone/>
            </a:pPr>
            <a:r>
              <a:rPr lang="en-US" altLang="ja-JP" sz="1800" b="1" i="1" u="sng" dirty="0">
                <a:latin typeface="ＭＳ Ｐゴシック" panose="020B0600070205080204" pitchFamily="50" charset="-128"/>
                <a:ea typeface="ＭＳ Ｐゴシック" panose="020B0600070205080204" pitchFamily="50" charset="-128"/>
              </a:rPr>
              <a:t>WP-8 </a:t>
            </a:r>
            <a:r>
              <a:rPr lang="ja-JP" altLang="ja-JP" sz="1800" b="1" i="1" u="sng" dirty="0">
                <a:latin typeface="ＭＳ Ｐゴシック" panose="020B0600070205080204" pitchFamily="50" charset="-128"/>
                <a:ea typeface="ＭＳ Ｐゴシック" panose="020B0600070205080204" pitchFamily="50" charset="-128"/>
              </a:rPr>
              <a:t>回転ターゲット</a:t>
            </a:r>
            <a:r>
              <a:rPr lang="ja-JP" altLang="en-US" sz="1800" dirty="0">
                <a:latin typeface="ＭＳ Ｐゴシック" panose="020B0600070205080204" pitchFamily="50" charset="-128"/>
                <a:ea typeface="ＭＳ Ｐゴシック" panose="020B0600070205080204" pitchFamily="50" charset="-128"/>
              </a:rPr>
              <a:t>：</a:t>
            </a:r>
            <a:r>
              <a:rPr lang="ja-JP" altLang="en-US" sz="1800" b="0" i="0" u="none" strike="noStrike" baseline="0" dirty="0">
                <a:solidFill>
                  <a:srgbClr val="000000"/>
                </a:solidFill>
                <a:latin typeface="ＭＳ Ｐゴシック" panose="020B0600070205080204" pitchFamily="50" charset="-128"/>
                <a:ea typeface="ＭＳ Ｐゴシック" panose="020B0600070205080204" pitchFamily="50" charset="-128"/>
              </a:rPr>
              <a:t>ターゲット応力・疲労評価、真空シール寿命確認、モジュール試作</a:t>
            </a:r>
            <a:endParaRPr lang="en-US" altLang="ja-JP" sz="1800" dirty="0">
              <a:latin typeface="ＭＳ Ｐゴシック" panose="020B0600070205080204" pitchFamily="50" charset="-128"/>
              <a:ea typeface="ＭＳ Ｐゴシック" panose="020B0600070205080204" pitchFamily="50" charset="-128"/>
            </a:endParaRPr>
          </a:p>
          <a:p>
            <a:pPr marL="0" marR="67628" indent="0" algn="just">
              <a:lnSpc>
                <a:spcPct val="100000"/>
              </a:lnSpc>
              <a:spcBef>
                <a:spcPts val="0"/>
              </a:spcBef>
              <a:buNone/>
            </a:pPr>
            <a:r>
              <a:rPr lang="en-US" altLang="ja-JP" sz="1800" b="1" i="1" u="sng" dirty="0">
                <a:latin typeface="ＭＳ Ｐゴシック" panose="020B0600070205080204" pitchFamily="50" charset="-128"/>
                <a:ea typeface="ＭＳ Ｐゴシック" panose="020B0600070205080204" pitchFamily="50" charset="-128"/>
              </a:rPr>
              <a:t>WP-9 </a:t>
            </a:r>
            <a:r>
              <a:rPr lang="ja-JP" altLang="ja-JP" sz="1800" b="1" i="1" u="sng" dirty="0">
                <a:latin typeface="ＭＳ Ｐゴシック" panose="020B0600070205080204" pitchFamily="50" charset="-128"/>
                <a:ea typeface="ＭＳ Ｐゴシック" panose="020B0600070205080204" pitchFamily="50" charset="-128"/>
              </a:rPr>
              <a:t>磁気収束システム</a:t>
            </a:r>
            <a:r>
              <a:rPr lang="ja-JP" altLang="en-US" sz="1800" dirty="0">
                <a:latin typeface="ＭＳ Ｐゴシック" panose="020B0600070205080204" pitchFamily="50" charset="-128"/>
                <a:ea typeface="ＭＳ Ｐゴシック" panose="020B0600070205080204" pitchFamily="50" charset="-128"/>
              </a:rPr>
              <a:t>：磁気収束導体の電気・熱・機械的特性シミュレーション、電源・伝送ライン設計、システム試作・試験</a:t>
            </a:r>
            <a:endParaRPr lang="en-US" altLang="ja-JP" sz="1800" dirty="0">
              <a:latin typeface="ＭＳ Ｐゴシック" panose="020B0600070205080204" pitchFamily="50" charset="-128"/>
              <a:ea typeface="ＭＳ Ｐゴシック" panose="020B0600070205080204" pitchFamily="50" charset="-128"/>
            </a:endParaRPr>
          </a:p>
          <a:p>
            <a:pPr marL="0" marR="67628" indent="0" algn="just">
              <a:lnSpc>
                <a:spcPct val="100000"/>
              </a:lnSpc>
              <a:spcBef>
                <a:spcPts val="0"/>
              </a:spcBef>
              <a:buNone/>
            </a:pPr>
            <a:r>
              <a:rPr lang="en-US" altLang="ja-JP" sz="1800" b="1" i="1" u="sng" dirty="0">
                <a:latin typeface="ＭＳ Ｐゴシック" panose="020B0600070205080204" pitchFamily="50" charset="-128"/>
                <a:ea typeface="ＭＳ Ｐゴシック" panose="020B0600070205080204" pitchFamily="50" charset="-128"/>
              </a:rPr>
              <a:t>WP-10 </a:t>
            </a:r>
            <a:r>
              <a:rPr lang="ja-JP" altLang="en-US" sz="1800" b="1" i="1" u="sng" dirty="0">
                <a:latin typeface="ＭＳ Ｐゴシック" panose="020B0600070205080204" pitchFamily="50" charset="-128"/>
                <a:ea typeface="ＭＳ Ｐゴシック" panose="020B0600070205080204" pitchFamily="50" charset="-128"/>
              </a:rPr>
              <a:t>（キャプチャーリニアックの）捕獲空洞</a:t>
            </a:r>
            <a:r>
              <a:rPr lang="ja-JP" altLang="en-US" sz="1800" dirty="0">
                <a:latin typeface="ＭＳ Ｐゴシック" panose="020B0600070205080204" pitchFamily="50" charset="-128"/>
                <a:ea typeface="ＭＳ Ｐゴシック" panose="020B0600070205080204" pitchFamily="50" charset="-128"/>
              </a:rPr>
              <a:t>：部品設計と試作、ビーム負荷補償と調整方法の検討</a:t>
            </a:r>
            <a:endParaRPr lang="ja-JP" altLang="ja-JP" sz="1800" dirty="0">
              <a:latin typeface="ＭＳ Ｐゴシック" panose="020B0600070205080204" pitchFamily="50" charset="-128"/>
              <a:ea typeface="ＭＳ Ｐゴシック" panose="020B0600070205080204" pitchFamily="50" charset="-128"/>
            </a:endParaRPr>
          </a:p>
        </p:txBody>
      </p:sp>
      <p:pic>
        <p:nvPicPr>
          <p:cNvPr id="8" name="図 7" descr="グラフ&#10;&#10;低い精度で自動的に生成された説明">
            <a:extLst>
              <a:ext uri="{FF2B5EF4-FFF2-40B4-BE49-F238E27FC236}">
                <a16:creationId xmlns:a16="http://schemas.microsoft.com/office/drawing/2014/main" id="{404496CE-1A9B-47F6-804B-3896CC61A5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84533" y="3823649"/>
            <a:ext cx="4196253" cy="2749371"/>
          </a:xfrm>
          <a:prstGeom prst="rect">
            <a:avLst/>
          </a:prstGeom>
        </p:spPr>
      </p:pic>
      <p:graphicFrame>
        <p:nvGraphicFramePr>
          <p:cNvPr id="9" name="表 8">
            <a:extLst>
              <a:ext uri="{FF2B5EF4-FFF2-40B4-BE49-F238E27FC236}">
                <a16:creationId xmlns:a16="http://schemas.microsoft.com/office/drawing/2014/main" id="{03DEB1F7-2477-4D8C-845B-E865E586AEF1}"/>
              </a:ext>
            </a:extLst>
          </p:cNvPr>
          <p:cNvGraphicFramePr>
            <a:graphicFrameLocks noGrp="1"/>
          </p:cNvGraphicFramePr>
          <p:nvPr/>
        </p:nvGraphicFramePr>
        <p:xfrm>
          <a:off x="382217" y="5198335"/>
          <a:ext cx="3271532" cy="1533532"/>
        </p:xfrm>
        <a:graphic>
          <a:graphicData uri="http://schemas.openxmlformats.org/drawingml/2006/table">
            <a:tbl>
              <a:tblPr firstRow="1" bandRow="1">
                <a:tableStyleId>{5C22544A-7EE6-4342-B048-85BDC9FD1C3A}</a:tableStyleId>
              </a:tblPr>
              <a:tblGrid>
                <a:gridCol w="1947079">
                  <a:extLst>
                    <a:ext uri="{9D8B030D-6E8A-4147-A177-3AD203B41FA5}">
                      <a16:colId xmlns:a16="http://schemas.microsoft.com/office/drawing/2014/main" val="21906624"/>
                    </a:ext>
                  </a:extLst>
                </a:gridCol>
                <a:gridCol w="636509">
                  <a:extLst>
                    <a:ext uri="{9D8B030D-6E8A-4147-A177-3AD203B41FA5}">
                      <a16:colId xmlns:a16="http://schemas.microsoft.com/office/drawing/2014/main" val="1200879827"/>
                    </a:ext>
                  </a:extLst>
                </a:gridCol>
                <a:gridCol w="687944">
                  <a:extLst>
                    <a:ext uri="{9D8B030D-6E8A-4147-A177-3AD203B41FA5}">
                      <a16:colId xmlns:a16="http://schemas.microsoft.com/office/drawing/2014/main" val="4063600986"/>
                    </a:ext>
                  </a:extLst>
                </a:gridCol>
              </a:tblGrid>
              <a:tr h="211455">
                <a:tc>
                  <a:txBody>
                    <a:bodyPr/>
                    <a:lstStyle/>
                    <a:p>
                      <a:r>
                        <a:rPr kumimoji="1" lang="en-US" altLang="ja-JP" sz="1100" dirty="0">
                          <a:latin typeface="ＭＳ Ｐゴシック" panose="020B0600070205080204" pitchFamily="50" charset="-128"/>
                          <a:ea typeface="ＭＳ Ｐゴシック" panose="020B0600070205080204" pitchFamily="50" charset="-128"/>
                        </a:rPr>
                        <a:t>Parameter</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Value</a:t>
                      </a: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Unit</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1553512662"/>
                  </a:ext>
                </a:extLst>
              </a:tr>
              <a:tr h="211455">
                <a:tc>
                  <a:txBody>
                    <a:bodyPr/>
                    <a:lstStyle/>
                    <a:p>
                      <a:r>
                        <a:rPr kumimoji="1" lang="en-US" altLang="ja-JP" sz="1100" dirty="0">
                          <a:latin typeface="ＭＳ Ｐゴシック" panose="020B0600070205080204" pitchFamily="50" charset="-128"/>
                          <a:ea typeface="ＭＳ Ｐゴシック" panose="020B0600070205080204" pitchFamily="50" charset="-128"/>
                        </a:rPr>
                        <a:t>Drive beam energy</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3.0 </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GeV</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731283963"/>
                  </a:ext>
                </a:extLst>
              </a:tr>
              <a:tr h="211455">
                <a:tc>
                  <a:txBody>
                    <a:bodyPr/>
                    <a:lstStyle/>
                    <a:p>
                      <a:r>
                        <a:rPr kumimoji="1" lang="en-US" altLang="ja-JP" sz="1100" dirty="0">
                          <a:latin typeface="ＭＳ Ｐゴシック" panose="020B0600070205080204" pitchFamily="50" charset="-128"/>
                          <a:ea typeface="ＭＳ Ｐゴシック" panose="020B0600070205080204" pitchFamily="50" charset="-128"/>
                        </a:rPr>
                        <a:t>Bunch charge</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4.0 </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err="1">
                          <a:latin typeface="ＭＳ Ｐゴシック" panose="020B0600070205080204" pitchFamily="50" charset="-128"/>
                          <a:ea typeface="ＭＳ Ｐゴシック" panose="020B0600070205080204" pitchFamily="50" charset="-128"/>
                        </a:rPr>
                        <a:t>nC</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1980911850"/>
                  </a:ext>
                </a:extLst>
              </a:tr>
              <a:tr h="211455">
                <a:tc>
                  <a:txBody>
                    <a:bodyPr/>
                    <a:lstStyle/>
                    <a:p>
                      <a:r>
                        <a:rPr kumimoji="1" lang="en-US" altLang="ja-JP" sz="1100" dirty="0">
                          <a:latin typeface="ＭＳ Ｐゴシック" panose="020B0600070205080204" pitchFamily="50" charset="-128"/>
                          <a:ea typeface="ＭＳ Ｐゴシック" panose="020B0600070205080204" pitchFamily="50" charset="-128"/>
                        </a:rPr>
                        <a:t>N</a:t>
                      </a:r>
                      <a:r>
                        <a:rPr kumimoji="1" lang="en-US" altLang="ja-JP" sz="1100" baseline="0" dirty="0">
                          <a:latin typeface="ＭＳ Ｐゴシック" panose="020B0600070205080204" pitchFamily="50" charset="-128"/>
                          <a:ea typeface="ＭＳ Ｐゴシック" panose="020B0600070205080204" pitchFamily="50" charset="-128"/>
                        </a:rPr>
                        <a:t> of bunches in a pulse</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66</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bunches</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1546436687"/>
                  </a:ext>
                </a:extLst>
              </a:tr>
              <a:tr h="211455">
                <a:tc>
                  <a:txBody>
                    <a:bodyPr/>
                    <a:lstStyle/>
                    <a:p>
                      <a:r>
                        <a:rPr kumimoji="1" lang="en-US" altLang="ja-JP" sz="1100" dirty="0">
                          <a:latin typeface="ＭＳ Ｐゴシック" panose="020B0600070205080204" pitchFamily="50" charset="-128"/>
                          <a:ea typeface="ＭＳ Ｐゴシック" panose="020B0600070205080204" pitchFamily="50" charset="-128"/>
                        </a:rPr>
                        <a:t>Bunch spacin</a:t>
                      </a:r>
                      <a:r>
                        <a:rPr kumimoji="1" lang="en-US" altLang="ja-JP" sz="1100" baseline="0" dirty="0">
                          <a:latin typeface="ＭＳ Ｐゴシック" panose="020B0600070205080204" pitchFamily="50" charset="-128"/>
                          <a:ea typeface="ＭＳ Ｐゴシック" panose="020B0600070205080204" pitchFamily="50" charset="-128"/>
                        </a:rPr>
                        <a:t>g in a pulse</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6.15</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ns</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2444254554"/>
                  </a:ext>
                </a:extLst>
              </a:tr>
              <a:tr h="211455">
                <a:tc>
                  <a:txBody>
                    <a:bodyPr/>
                    <a:lstStyle/>
                    <a:p>
                      <a:r>
                        <a:rPr kumimoji="1" lang="en-US" altLang="ja-JP" sz="1100" dirty="0">
                          <a:latin typeface="ＭＳ Ｐゴシック" panose="020B0600070205080204" pitchFamily="50" charset="-128"/>
                          <a:ea typeface="ＭＳ Ｐゴシック" panose="020B0600070205080204" pitchFamily="50" charset="-128"/>
                        </a:rPr>
                        <a:t>Average current in a pulse</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0.78</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A</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866221999"/>
                  </a:ext>
                </a:extLst>
              </a:tr>
              <a:tr h="211455">
                <a:tc>
                  <a:txBody>
                    <a:bodyPr/>
                    <a:lstStyle/>
                    <a:p>
                      <a:r>
                        <a:rPr kumimoji="1" lang="en-US" altLang="ja-JP" sz="1100" dirty="0">
                          <a:latin typeface="ＭＳ Ｐゴシック" panose="020B0600070205080204" pitchFamily="50" charset="-128"/>
                          <a:ea typeface="ＭＳ Ｐゴシック" panose="020B0600070205080204" pitchFamily="50" charset="-128"/>
                        </a:rPr>
                        <a:t>Pulse repetition</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300(100)</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100" dirty="0">
                          <a:latin typeface="ＭＳ Ｐゴシック" panose="020B0600070205080204" pitchFamily="50" charset="-128"/>
                          <a:ea typeface="ＭＳ Ｐゴシック" panose="020B0600070205080204" pitchFamily="50" charset="-128"/>
                        </a:rPr>
                        <a:t>Hz</a:t>
                      </a:r>
                      <a:endParaRPr kumimoji="1" lang="ja-JP" altLang="en-US" sz="11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3940988382"/>
                  </a:ext>
                </a:extLst>
              </a:tr>
            </a:tbl>
          </a:graphicData>
        </a:graphic>
      </p:graphicFrame>
      <p:pic>
        <p:nvPicPr>
          <p:cNvPr id="10" name="図 9">
            <a:extLst>
              <a:ext uri="{FF2B5EF4-FFF2-40B4-BE49-F238E27FC236}">
                <a16:creationId xmlns:a16="http://schemas.microsoft.com/office/drawing/2014/main" id="{CB562709-4E61-4EFC-A89C-08D7E449521E}"/>
              </a:ext>
            </a:extLst>
          </p:cNvPr>
          <p:cNvPicPr/>
          <p:nvPr/>
        </p:nvPicPr>
        <p:blipFill>
          <a:blip r:embed="rId3" cstate="screen">
            <a:extLst>
              <a:ext uri="{28A0092B-C50C-407E-A947-70E740481C1C}">
                <a14:useLocalDpi xmlns:a14="http://schemas.microsoft.com/office/drawing/2010/main"/>
              </a:ext>
            </a:extLst>
          </a:blip>
          <a:stretch>
            <a:fillRect/>
          </a:stretch>
        </p:blipFill>
        <p:spPr bwMode="auto">
          <a:xfrm>
            <a:off x="307789" y="3933188"/>
            <a:ext cx="3653756" cy="1321344"/>
          </a:xfrm>
          <a:prstGeom prst="rect">
            <a:avLst/>
          </a:prstGeom>
          <a:noFill/>
          <a:ln>
            <a:noFill/>
          </a:ln>
        </p:spPr>
      </p:pic>
      <p:sp>
        <p:nvSpPr>
          <p:cNvPr id="6" name="フッター プレースホルダー 5">
            <a:extLst>
              <a:ext uri="{FF2B5EF4-FFF2-40B4-BE49-F238E27FC236}">
                <a16:creationId xmlns:a16="http://schemas.microsoft.com/office/drawing/2014/main" id="{B13C3B26-078D-4476-9A05-32999BA1570E}"/>
              </a:ext>
            </a:extLst>
          </p:cNvPr>
          <p:cNvSpPr>
            <a:spLocks noGrp="1"/>
          </p:cNvSpPr>
          <p:nvPr>
            <p:ph type="ftr" sz="quarter" idx="11"/>
          </p:nvPr>
        </p:nvSpPr>
        <p:spPr/>
        <p:txBody>
          <a:bodyPr/>
          <a:lstStyle/>
          <a:p>
            <a:endParaRPr kumimoji="1" lang="ja-JP" altLang="en-US"/>
          </a:p>
        </p:txBody>
      </p:sp>
      <p:sp>
        <p:nvSpPr>
          <p:cNvPr id="11" name="テキスト ボックス 10">
            <a:extLst>
              <a:ext uri="{FF2B5EF4-FFF2-40B4-BE49-F238E27FC236}">
                <a16:creationId xmlns:a16="http://schemas.microsoft.com/office/drawing/2014/main" id="{31DE6AB0-336E-4EC1-8CB4-CA39E2D246F5}"/>
              </a:ext>
            </a:extLst>
          </p:cNvPr>
          <p:cNvSpPr txBox="1"/>
          <p:nvPr/>
        </p:nvSpPr>
        <p:spPr>
          <a:xfrm>
            <a:off x="0" y="595665"/>
            <a:ext cx="9144000" cy="338554"/>
          </a:xfrm>
          <a:prstGeom prst="rect">
            <a:avLst/>
          </a:prstGeom>
          <a:solidFill>
            <a:schemeClr val="accent6">
              <a:lumMod val="20000"/>
              <a:lumOff val="80000"/>
            </a:schemeClr>
          </a:solidFill>
        </p:spPr>
        <p:txBody>
          <a:bodyPr wrap="square" rtlCol="0">
            <a:spAutoFit/>
          </a:bodyPr>
          <a:lstStyle/>
          <a:p>
            <a:r>
              <a:rPr kumimoji="1" lang="ja-JP" altLang="en-US" sz="1600" dirty="0">
                <a:ea typeface="ＭＳ Ｐゴシック" panose="020B0600070205080204" pitchFamily="50" charset="-128"/>
              </a:rPr>
              <a:t>電子駆動型陽電子源は</a:t>
            </a:r>
            <a:r>
              <a:rPr kumimoji="1" lang="en-US" altLang="ja-JP" sz="1600" dirty="0">
                <a:ea typeface="ＭＳ Ｐゴシック" panose="020B0600070205080204" pitchFamily="50" charset="-128"/>
              </a:rPr>
              <a:t>2019</a:t>
            </a:r>
            <a:r>
              <a:rPr kumimoji="1" lang="ja-JP" altLang="en-US" sz="1600" dirty="0">
                <a:ea typeface="ＭＳ Ｐゴシック" panose="020B0600070205080204" pitchFamily="50" charset="-128"/>
              </a:rPr>
              <a:t>年に技術設計が終了した。残されているのは、プロトタイプによる試験である。</a:t>
            </a:r>
            <a:endParaRPr kumimoji="1" lang="en-US" altLang="ja-JP" sz="1600" dirty="0">
              <a:ea typeface="ＭＳ Ｐゴシック" panose="020B0600070205080204" pitchFamily="50" charset="-128"/>
            </a:endParaRPr>
          </a:p>
        </p:txBody>
      </p:sp>
    </p:spTree>
    <p:extLst>
      <p:ext uri="{BB962C8B-B14F-4D97-AF65-F5344CB8AC3E}">
        <p14:creationId xmlns:p14="http://schemas.microsoft.com/office/powerpoint/2010/main" val="1934782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0B5AA0-32A9-4AF7-AEBA-909F30ACA17A}"/>
              </a:ext>
            </a:extLst>
          </p:cNvPr>
          <p:cNvSpPr>
            <a:spLocks noGrp="1"/>
          </p:cNvSpPr>
          <p:nvPr>
            <p:ph type="title"/>
          </p:nvPr>
        </p:nvSpPr>
        <p:spPr>
          <a:xfrm>
            <a:off x="0" y="0"/>
            <a:ext cx="9144000" cy="478857"/>
          </a:xfrm>
          <a:solidFill>
            <a:srgbClr val="92D050"/>
          </a:solidFill>
        </p:spPr>
        <p:txBody>
          <a:bodyPr>
            <a:noAutofit/>
          </a:bodyPr>
          <a:lstStyle/>
          <a:p>
            <a:pPr algn="ctr"/>
            <a:r>
              <a:rPr lang="en-US" altLang="ja-JP" sz="3200" dirty="0">
                <a:latin typeface="ＭＳ Ｐゴシック" panose="020B0600070205080204" pitchFamily="50" charset="-128"/>
                <a:ea typeface="ＭＳ Ｐゴシック" panose="020B0600070205080204" pitchFamily="50" charset="-128"/>
              </a:rPr>
              <a:t>WP-8 </a:t>
            </a:r>
            <a:r>
              <a:rPr lang="ja-JP" altLang="en-US" sz="3200" dirty="0">
                <a:latin typeface="ＭＳ Ｐゴシック" panose="020B0600070205080204" pitchFamily="50" charset="-128"/>
                <a:ea typeface="ＭＳ Ｐゴシック" panose="020B0600070205080204" pitchFamily="50" charset="-128"/>
              </a:rPr>
              <a:t>電子駆動用回転ターゲット</a:t>
            </a:r>
          </a:p>
        </p:txBody>
      </p:sp>
      <p:sp>
        <p:nvSpPr>
          <p:cNvPr id="5" name="スライド番号プレースホルダー 4">
            <a:extLst>
              <a:ext uri="{FF2B5EF4-FFF2-40B4-BE49-F238E27FC236}">
                <a16:creationId xmlns:a16="http://schemas.microsoft.com/office/drawing/2014/main" id="{931714A0-E199-4C31-AB01-C36FC5CE4632}"/>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27</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4A1C80F4-5141-4A0E-AA60-821C54B5BC4D}"/>
              </a:ext>
            </a:extLst>
          </p:cNvPr>
          <p:cNvSpPr>
            <a:spLocks noGrp="1"/>
          </p:cNvSpPr>
          <p:nvPr>
            <p:ph idx="4294967295"/>
          </p:nvPr>
        </p:nvSpPr>
        <p:spPr>
          <a:xfrm>
            <a:off x="0" y="1162161"/>
            <a:ext cx="9057043" cy="2136761"/>
          </a:xfrm>
        </p:spPr>
        <p:txBody>
          <a:bodyPr>
            <a:noAutofit/>
          </a:bodyPr>
          <a:lstStyle/>
          <a:p>
            <a:pPr marL="50006" marR="68104" algn="just">
              <a:spcBef>
                <a:spcPts val="11"/>
              </a:spcBef>
            </a:pPr>
            <a:r>
              <a:rPr lang="ja-JP" altLang="ja-JP" sz="1800" dirty="0">
                <a:latin typeface="ＭＳ Ｐゴシック" panose="020B0600070205080204" pitchFamily="50" charset="-128"/>
                <a:ea typeface="ＭＳ Ｐゴシック" panose="020B0600070205080204" pitchFamily="50" charset="-128"/>
              </a:rPr>
              <a:t>電子駆動型では、陽電子生成</a:t>
            </a:r>
            <a:r>
              <a:rPr lang="ja-JP" altLang="ja-JP" sz="1800" dirty="0">
                <a:solidFill>
                  <a:srgbClr val="FF0000"/>
                </a:solidFill>
                <a:latin typeface="ＭＳ Ｐゴシック" panose="020B0600070205080204" pitchFamily="50" charset="-128"/>
                <a:ea typeface="ＭＳ Ｐゴシック" panose="020B0600070205080204" pitchFamily="50" charset="-128"/>
              </a:rPr>
              <a:t>ターゲット材料は</a:t>
            </a:r>
            <a:r>
              <a:rPr lang="en-US" altLang="ja-JP" sz="1800" dirty="0">
                <a:solidFill>
                  <a:srgbClr val="FF0000"/>
                </a:solidFill>
                <a:latin typeface="ＭＳ Ｐゴシック" panose="020B0600070205080204" pitchFamily="50" charset="-128"/>
                <a:ea typeface="ＭＳ Ｐゴシック" panose="020B0600070205080204" pitchFamily="50" charset="-128"/>
              </a:rPr>
              <a:t>W-Re</a:t>
            </a:r>
            <a:r>
              <a:rPr lang="ja-JP" altLang="ja-JP" sz="1800" dirty="0">
                <a:solidFill>
                  <a:srgbClr val="FF0000"/>
                </a:solidFill>
                <a:latin typeface="ＭＳ Ｐゴシック" panose="020B0600070205080204" pitchFamily="50" charset="-128"/>
                <a:ea typeface="ＭＳ Ｐゴシック" panose="020B0600070205080204" pitchFamily="50" charset="-128"/>
              </a:rPr>
              <a:t>合金</a:t>
            </a:r>
            <a:r>
              <a:rPr lang="ja-JP" altLang="en-US" sz="1800" dirty="0">
                <a:solidFill>
                  <a:srgbClr val="FF0000"/>
                </a:solidFill>
                <a:latin typeface="ＭＳ Ｐゴシック" panose="020B0600070205080204" pitchFamily="50" charset="-128"/>
                <a:ea typeface="ＭＳ Ｐゴシック" panose="020B0600070205080204" pitchFamily="50" charset="-128"/>
              </a:rPr>
              <a:t>で、冷却用水路を持つ銅製ディスクに取付</a:t>
            </a:r>
            <a:r>
              <a:rPr lang="ja-JP" altLang="en-US" sz="1800" dirty="0">
                <a:latin typeface="ＭＳ Ｐゴシック" panose="020B0600070205080204" pitchFamily="50" charset="-128"/>
                <a:ea typeface="ＭＳ Ｐゴシック" panose="020B0600070205080204" pitchFamily="50" charset="-128"/>
              </a:rPr>
              <a:t>。</a:t>
            </a:r>
            <a:endParaRPr lang="en-US" altLang="ja-JP" sz="1800" dirty="0">
              <a:latin typeface="ＭＳ Ｐゴシック" panose="020B0600070205080204" pitchFamily="50" charset="-128"/>
              <a:ea typeface="ＭＳ Ｐゴシック" panose="020B0600070205080204" pitchFamily="50" charset="-128"/>
            </a:endParaRPr>
          </a:p>
          <a:p>
            <a:pPr marL="50006" marR="68104" algn="just">
              <a:spcBef>
                <a:spcPts val="11"/>
              </a:spcBef>
            </a:pPr>
            <a:r>
              <a:rPr lang="ja-JP" altLang="ja-JP" sz="1800" dirty="0">
                <a:solidFill>
                  <a:srgbClr val="FF0000"/>
                </a:solidFill>
                <a:latin typeface="ＭＳ Ｐゴシック" panose="020B0600070205080204" pitchFamily="50" charset="-128"/>
                <a:ea typeface="ＭＳ Ｐゴシック" panose="020B0600070205080204" pitchFamily="50" charset="-128"/>
              </a:rPr>
              <a:t>直径</a:t>
            </a:r>
            <a:r>
              <a:rPr lang="en-US" altLang="ja-JP" sz="1800" dirty="0">
                <a:solidFill>
                  <a:srgbClr val="FF0000"/>
                </a:solidFill>
                <a:latin typeface="ＭＳ Ｐゴシック" panose="020B0600070205080204" pitchFamily="50" charset="-128"/>
                <a:ea typeface="ＭＳ Ｐゴシック" panose="020B0600070205080204" pitchFamily="50" charset="-128"/>
              </a:rPr>
              <a:t>0.5m</a:t>
            </a:r>
            <a:r>
              <a:rPr lang="ja-JP" altLang="ja-JP" sz="1800" dirty="0">
                <a:latin typeface="ＭＳ Ｐゴシック" panose="020B0600070205080204" pitchFamily="50" charset="-128"/>
                <a:ea typeface="ＭＳ Ｐゴシック" panose="020B0600070205080204" pitchFamily="50" charset="-128"/>
              </a:rPr>
              <a:t>、厚さ</a:t>
            </a:r>
            <a:r>
              <a:rPr lang="en-US" altLang="ja-JP" sz="1800" dirty="0">
                <a:latin typeface="ＭＳ Ｐゴシック" panose="020B0600070205080204" pitchFamily="50" charset="-128"/>
                <a:ea typeface="ＭＳ Ｐゴシック" panose="020B0600070205080204" pitchFamily="50" charset="-128"/>
              </a:rPr>
              <a:t>16mm</a:t>
            </a:r>
            <a:r>
              <a:rPr lang="ja-JP" altLang="ja-JP" sz="1800" dirty="0">
                <a:latin typeface="ＭＳ Ｐゴシック" panose="020B0600070205080204" pitchFamily="50" charset="-128"/>
                <a:ea typeface="ＭＳ Ｐゴシック" panose="020B0600070205080204" pitchFamily="50" charset="-128"/>
              </a:rPr>
              <a:t>の</a:t>
            </a:r>
            <a:r>
              <a:rPr lang="ja-JP" altLang="en-US" sz="1800" dirty="0">
                <a:latin typeface="ＭＳ Ｐゴシック" panose="020B0600070205080204" pitchFamily="50" charset="-128"/>
                <a:ea typeface="ＭＳ Ｐゴシック" panose="020B0600070205080204" pitchFamily="50" charset="-128"/>
              </a:rPr>
              <a:t>ターゲット</a:t>
            </a:r>
            <a:r>
              <a:rPr lang="ja-JP" altLang="ja-JP" sz="1800" dirty="0">
                <a:latin typeface="ＭＳ Ｐゴシック" panose="020B0600070205080204" pitchFamily="50" charset="-128"/>
                <a:ea typeface="ＭＳ Ｐゴシック" panose="020B0600070205080204" pitchFamily="50" charset="-128"/>
              </a:rPr>
              <a:t>を、</a:t>
            </a:r>
            <a:r>
              <a:rPr lang="en-US" altLang="ja-JP" sz="1800" dirty="0">
                <a:solidFill>
                  <a:srgbClr val="FF0000"/>
                </a:solidFill>
                <a:latin typeface="ＭＳ Ｐゴシック" panose="020B0600070205080204" pitchFamily="50" charset="-128"/>
                <a:ea typeface="ＭＳ Ｐゴシック" panose="020B0600070205080204" pitchFamily="50" charset="-128"/>
              </a:rPr>
              <a:t>225rpm</a:t>
            </a:r>
            <a:r>
              <a:rPr lang="ja-JP" altLang="ja-JP" sz="1800" dirty="0">
                <a:solidFill>
                  <a:srgbClr val="FF0000"/>
                </a:solidFill>
                <a:latin typeface="ＭＳ Ｐゴシック" panose="020B0600070205080204" pitchFamily="50" charset="-128"/>
                <a:ea typeface="ＭＳ Ｐゴシック" panose="020B0600070205080204" pitchFamily="50" charset="-128"/>
              </a:rPr>
              <a:t>で回転</a:t>
            </a:r>
            <a:r>
              <a:rPr lang="ja-JP" altLang="en-US" sz="1800" dirty="0">
                <a:latin typeface="ＭＳ Ｐゴシック" panose="020B0600070205080204" pitchFamily="50" charset="-128"/>
                <a:ea typeface="ＭＳ Ｐゴシック" panose="020B0600070205080204" pitchFamily="50" charset="-128"/>
              </a:rPr>
              <a:t>。</a:t>
            </a:r>
            <a:endParaRPr lang="en-US" altLang="ja-JP" sz="1800" dirty="0">
              <a:latin typeface="ＭＳ Ｐゴシック" panose="020B0600070205080204" pitchFamily="50" charset="-128"/>
              <a:ea typeface="ＭＳ Ｐゴシック" panose="020B0600070205080204" pitchFamily="50" charset="-128"/>
            </a:endParaRPr>
          </a:p>
          <a:p>
            <a:pPr marL="50006" marR="68104" algn="just">
              <a:spcBef>
                <a:spcPts val="11"/>
              </a:spcBef>
            </a:pPr>
            <a:r>
              <a:rPr lang="ja-JP" altLang="ja-JP" sz="1800" dirty="0">
                <a:latin typeface="ＭＳ Ｐゴシック" panose="020B0600070205080204" pitchFamily="50" charset="-128"/>
                <a:ea typeface="ＭＳ Ｐゴシック" panose="020B0600070205080204" pitchFamily="50" charset="-128"/>
              </a:rPr>
              <a:t>磁性流体</a:t>
            </a:r>
            <a:r>
              <a:rPr lang="ja-JP" altLang="en-US" sz="1800" dirty="0">
                <a:latin typeface="ＭＳ Ｐゴシック" panose="020B0600070205080204" pitchFamily="50" charset="-128"/>
                <a:ea typeface="ＭＳ Ｐゴシック" panose="020B0600070205080204" pitchFamily="50" charset="-128"/>
              </a:rPr>
              <a:t>により真空は保持</a:t>
            </a:r>
            <a:r>
              <a:rPr lang="ja-JP" altLang="ja-JP" sz="1800" dirty="0">
                <a:latin typeface="ＭＳ Ｐゴシック" panose="020B0600070205080204" pitchFamily="50" charset="-128"/>
                <a:ea typeface="ＭＳ Ｐゴシック" panose="020B0600070205080204" pitchFamily="50" charset="-128"/>
              </a:rPr>
              <a:t>される。</a:t>
            </a:r>
            <a:endParaRPr lang="en-US" altLang="ja-JP" sz="1800" dirty="0">
              <a:latin typeface="ＭＳ Ｐゴシック" panose="020B0600070205080204" pitchFamily="50" charset="-128"/>
              <a:ea typeface="ＭＳ Ｐゴシック" panose="020B0600070205080204" pitchFamily="50" charset="-128"/>
            </a:endParaRPr>
          </a:p>
          <a:p>
            <a:pPr marL="50006" marR="68104" algn="just">
              <a:spcBef>
                <a:spcPts val="11"/>
              </a:spcBef>
            </a:pPr>
            <a:r>
              <a:rPr lang="ja-JP" altLang="ja-JP" sz="1800" dirty="0">
                <a:latin typeface="ＭＳ Ｐゴシック" panose="020B0600070205080204" pitchFamily="50" charset="-128"/>
                <a:ea typeface="ＭＳ Ｐゴシック" panose="020B0600070205080204" pitchFamily="50" charset="-128"/>
              </a:rPr>
              <a:t>回転軸とユニット本体の隙間に充填してシールを形成し、永久磁石で固定</a:t>
            </a:r>
            <a:r>
              <a:rPr lang="ja-JP" altLang="en-US" sz="1800" dirty="0">
                <a:latin typeface="ＭＳ Ｐゴシック" panose="020B0600070205080204" pitchFamily="50" charset="-128"/>
                <a:ea typeface="ＭＳ Ｐゴシック" panose="020B0600070205080204" pitchFamily="50" charset="-128"/>
              </a:rPr>
              <a:t>。</a:t>
            </a:r>
            <a:endParaRPr lang="en-US" altLang="ja-JP" sz="1800" dirty="0">
              <a:latin typeface="ＭＳ Ｐゴシック" panose="020B0600070205080204" pitchFamily="50" charset="-128"/>
              <a:ea typeface="ＭＳ Ｐゴシック" panose="020B0600070205080204" pitchFamily="50" charset="-128"/>
            </a:endParaRPr>
          </a:p>
          <a:p>
            <a:pPr marL="50006" marR="68104" algn="just">
              <a:spcBef>
                <a:spcPts val="11"/>
              </a:spcBef>
            </a:pPr>
            <a:r>
              <a:rPr lang="ja-JP" altLang="ja-JP" sz="1800" dirty="0">
                <a:latin typeface="ＭＳ Ｐゴシック" panose="020B0600070205080204" pitchFamily="50" charset="-128"/>
                <a:ea typeface="ＭＳ Ｐゴシック" panose="020B0600070205080204" pitchFamily="50" charset="-128"/>
              </a:rPr>
              <a:t>モーター、ベアリング、吸水口の回転ジョイントなどは空気に曝されている。</a:t>
            </a:r>
            <a:endParaRPr lang="en-US" altLang="ja-JP" sz="1800" dirty="0">
              <a:latin typeface="ＭＳ Ｐゴシック" panose="020B0600070205080204" pitchFamily="50" charset="-128"/>
              <a:ea typeface="ＭＳ Ｐゴシック" panose="020B0600070205080204" pitchFamily="50" charset="-128"/>
            </a:endParaRPr>
          </a:p>
          <a:p>
            <a:pPr marL="0" marR="68104" indent="0" algn="just">
              <a:spcBef>
                <a:spcPts val="11"/>
              </a:spcBef>
              <a:buNone/>
            </a:pPr>
            <a:r>
              <a:rPr lang="ja-JP" altLang="en-US" sz="1800" dirty="0">
                <a:latin typeface="ＭＳ Ｐゴシック" panose="020B0600070205080204" pitchFamily="50" charset="-128"/>
                <a:ea typeface="ＭＳ Ｐゴシック" panose="020B0600070205080204" pitchFamily="50" charset="-128"/>
              </a:rPr>
              <a:t>（最終確認事項）</a:t>
            </a:r>
            <a:endParaRPr lang="en-US" altLang="ja-JP" sz="1800" dirty="0">
              <a:latin typeface="ＭＳ Ｐゴシック" panose="020B0600070205080204" pitchFamily="50" charset="-128"/>
              <a:ea typeface="ＭＳ Ｐゴシック" panose="020B0600070205080204" pitchFamily="50" charset="-128"/>
            </a:endParaRPr>
          </a:p>
          <a:p>
            <a:pPr marL="50006" marR="68104" algn="just">
              <a:spcBef>
                <a:spcPts val="11"/>
              </a:spcBef>
            </a:pPr>
            <a:r>
              <a:rPr lang="ja-JP" altLang="ja-JP" sz="18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ターゲットの応力や疲労</a:t>
            </a:r>
            <a:r>
              <a:rPr lang="ja-JP" altLang="ja-JP" sz="18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をより正確に計算し、設計を改善する。</a:t>
            </a:r>
            <a:endParaRPr lang="en-US" altLang="ja-JP" sz="18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50006" marR="68104" algn="just">
              <a:spcBef>
                <a:spcPts val="11"/>
              </a:spcBef>
            </a:pPr>
            <a:r>
              <a:rPr lang="ja-JP" altLang="ja-JP" sz="18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プロトタイプを用いて信頼性の高い長期運転</a:t>
            </a:r>
            <a:r>
              <a:rPr lang="ja-JP" altLang="ja-JP" sz="18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を確認する。</a:t>
            </a:r>
            <a:endParaRPr lang="ja-JP" altLang="en-US" sz="1800" dirty="0">
              <a:latin typeface="ＭＳ Ｐゴシック" panose="020B0600070205080204" pitchFamily="50" charset="-128"/>
              <a:ea typeface="ＭＳ Ｐゴシック" panose="020B0600070205080204" pitchFamily="50" charset="-128"/>
            </a:endParaRPr>
          </a:p>
        </p:txBody>
      </p:sp>
      <p:pic>
        <p:nvPicPr>
          <p:cNvPr id="6" name="図 5">
            <a:extLst>
              <a:ext uri="{FF2B5EF4-FFF2-40B4-BE49-F238E27FC236}">
                <a16:creationId xmlns:a16="http://schemas.microsoft.com/office/drawing/2014/main" id="{F0BD7584-2EC3-4088-9623-B5AC7F5DFD71}"/>
              </a:ext>
            </a:extLst>
          </p:cNvPr>
          <p:cNvPicPr/>
          <p:nvPr/>
        </p:nvPicPr>
        <p:blipFill>
          <a:blip r:embed="rId2">
            <a:extLst>
              <a:ext uri="{28A0092B-C50C-407E-A947-70E740481C1C}">
                <a14:useLocalDpi xmlns:a14="http://schemas.microsoft.com/office/drawing/2010/main"/>
              </a:ext>
            </a:extLst>
          </a:blip>
          <a:stretch>
            <a:fillRect/>
          </a:stretch>
        </p:blipFill>
        <p:spPr bwMode="auto">
          <a:xfrm>
            <a:off x="409581" y="3602106"/>
            <a:ext cx="4002455" cy="2754245"/>
          </a:xfrm>
          <a:prstGeom prst="rect">
            <a:avLst/>
          </a:prstGeom>
          <a:noFill/>
          <a:ln>
            <a:noFill/>
          </a:ln>
        </p:spPr>
      </p:pic>
      <p:sp>
        <p:nvSpPr>
          <p:cNvPr id="7" name="フッター プレースホルダー 6">
            <a:extLst>
              <a:ext uri="{FF2B5EF4-FFF2-40B4-BE49-F238E27FC236}">
                <a16:creationId xmlns:a16="http://schemas.microsoft.com/office/drawing/2014/main" id="{E9668F5B-2D20-400A-856C-76F9739328B5}"/>
              </a:ext>
            </a:extLst>
          </p:cNvPr>
          <p:cNvSpPr>
            <a:spLocks noGrp="1"/>
          </p:cNvSpPr>
          <p:nvPr>
            <p:ph type="ftr" sz="quarter" idx="11"/>
          </p:nvPr>
        </p:nvSpPr>
        <p:spPr/>
        <p:txBody>
          <a:bodyPr/>
          <a:lstStyle/>
          <a:p>
            <a:endParaRPr kumimoji="1" lang="ja-JP" altLang="en-US"/>
          </a:p>
        </p:txBody>
      </p:sp>
      <p:pic>
        <p:nvPicPr>
          <p:cNvPr id="8" name="図 7">
            <a:extLst>
              <a:ext uri="{FF2B5EF4-FFF2-40B4-BE49-F238E27FC236}">
                <a16:creationId xmlns:a16="http://schemas.microsoft.com/office/drawing/2014/main" id="{C5C0E4F2-DC1C-4A26-B334-47297CEA8DB7}"/>
              </a:ext>
            </a:extLst>
          </p:cNvPr>
          <p:cNvPicPr>
            <a:picLocks noChangeAspect="1"/>
          </p:cNvPicPr>
          <p:nvPr/>
        </p:nvPicPr>
        <p:blipFill>
          <a:blip r:embed="rId3"/>
          <a:stretch>
            <a:fillRect/>
          </a:stretch>
        </p:blipFill>
        <p:spPr>
          <a:xfrm>
            <a:off x="4578692" y="3602106"/>
            <a:ext cx="4155727" cy="2879436"/>
          </a:xfrm>
          <a:prstGeom prst="rect">
            <a:avLst/>
          </a:prstGeom>
        </p:spPr>
      </p:pic>
      <p:sp>
        <p:nvSpPr>
          <p:cNvPr id="9" name="テキスト ボックス 8">
            <a:extLst>
              <a:ext uri="{FF2B5EF4-FFF2-40B4-BE49-F238E27FC236}">
                <a16:creationId xmlns:a16="http://schemas.microsoft.com/office/drawing/2014/main" id="{AD00E001-52A5-4FFA-802E-9AE0F528CE1D}"/>
              </a:ext>
            </a:extLst>
          </p:cNvPr>
          <p:cNvSpPr txBox="1"/>
          <p:nvPr/>
        </p:nvSpPr>
        <p:spPr>
          <a:xfrm>
            <a:off x="0" y="595665"/>
            <a:ext cx="9144000" cy="338554"/>
          </a:xfrm>
          <a:prstGeom prst="rect">
            <a:avLst/>
          </a:prstGeom>
          <a:solidFill>
            <a:schemeClr val="accent6">
              <a:lumMod val="20000"/>
              <a:lumOff val="80000"/>
            </a:schemeClr>
          </a:solidFill>
        </p:spPr>
        <p:txBody>
          <a:bodyPr wrap="square" rtlCol="0">
            <a:spAutoFit/>
          </a:bodyPr>
          <a:lstStyle/>
          <a:p>
            <a:r>
              <a:rPr kumimoji="1" lang="ja-JP" altLang="en-US" sz="1600" dirty="0">
                <a:ea typeface="ＭＳ Ｐゴシック" panose="020B0600070205080204" pitchFamily="50" charset="-128"/>
              </a:rPr>
              <a:t>電子駆動型陽電子源は</a:t>
            </a:r>
            <a:r>
              <a:rPr kumimoji="1" lang="en-US" altLang="ja-JP" sz="1600" dirty="0">
                <a:ea typeface="ＭＳ Ｐゴシック" panose="020B0600070205080204" pitchFamily="50" charset="-128"/>
              </a:rPr>
              <a:t>2019</a:t>
            </a:r>
            <a:r>
              <a:rPr kumimoji="1" lang="ja-JP" altLang="en-US" sz="1600" dirty="0">
                <a:ea typeface="ＭＳ Ｐゴシック" panose="020B0600070205080204" pitchFamily="50" charset="-128"/>
              </a:rPr>
              <a:t>年に技術設計が終了した。残されているのは、プロトタイプによる試験である。</a:t>
            </a:r>
            <a:endParaRPr kumimoji="1" lang="en-US" altLang="ja-JP" sz="1600" dirty="0">
              <a:ea typeface="ＭＳ Ｐゴシック" panose="020B0600070205080204" pitchFamily="50" charset="-128"/>
            </a:endParaRPr>
          </a:p>
        </p:txBody>
      </p:sp>
    </p:spTree>
    <p:extLst>
      <p:ext uri="{BB962C8B-B14F-4D97-AF65-F5344CB8AC3E}">
        <p14:creationId xmlns:p14="http://schemas.microsoft.com/office/powerpoint/2010/main" val="784120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DBC9BB-CBC3-4062-9F9F-2D91D5F0EE47}"/>
              </a:ext>
            </a:extLst>
          </p:cNvPr>
          <p:cNvSpPr>
            <a:spLocks noGrp="1"/>
          </p:cNvSpPr>
          <p:nvPr>
            <p:ph type="title"/>
          </p:nvPr>
        </p:nvSpPr>
        <p:spPr>
          <a:xfrm>
            <a:off x="0" y="0"/>
            <a:ext cx="9144000" cy="604345"/>
          </a:xfrm>
          <a:solidFill>
            <a:srgbClr val="92D050"/>
          </a:solidFill>
        </p:spPr>
        <p:txBody>
          <a:bodyPr>
            <a:normAutofit/>
          </a:bodyPr>
          <a:lstStyle/>
          <a:p>
            <a:pPr algn="ctr"/>
            <a:r>
              <a:rPr kumimoji="1" lang="en-US" altLang="ja-JP" sz="3200" dirty="0">
                <a:latin typeface="ＭＳ Ｐゴシック" panose="020B0600070205080204" pitchFamily="50" charset="-128"/>
                <a:ea typeface="ＭＳ Ｐゴシック" panose="020B0600070205080204" pitchFamily="50" charset="-128"/>
              </a:rPr>
              <a:t>WP-9</a:t>
            </a:r>
            <a:r>
              <a:rPr kumimoji="1" lang="ja-JP" altLang="en-US" sz="3200" dirty="0">
                <a:latin typeface="ＭＳ Ｐゴシック" panose="020B0600070205080204" pitchFamily="50" charset="-128"/>
                <a:ea typeface="ＭＳ Ｐゴシック" panose="020B0600070205080204" pitchFamily="50" charset="-128"/>
              </a:rPr>
              <a:t>：電子駆動用磁場収束</a:t>
            </a:r>
            <a:r>
              <a:rPr lang="ja-JP" altLang="en-US" sz="3200" dirty="0">
                <a:latin typeface="ＭＳ Ｐゴシック" panose="020B0600070205080204" pitchFamily="50" charset="-128"/>
                <a:ea typeface="ＭＳ Ｐゴシック" panose="020B0600070205080204" pitchFamily="50" charset="-128"/>
              </a:rPr>
              <a:t> </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F5C8321D-D50E-4523-8153-542AC7602A99}"/>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28</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960D057A-D390-433A-90B0-7322129785E7}"/>
              </a:ext>
            </a:extLst>
          </p:cNvPr>
          <p:cNvSpPr>
            <a:spLocks noGrp="1"/>
          </p:cNvSpPr>
          <p:nvPr>
            <p:ph idx="4294967295"/>
          </p:nvPr>
        </p:nvSpPr>
        <p:spPr>
          <a:xfrm>
            <a:off x="110358" y="1500190"/>
            <a:ext cx="8923284" cy="2392356"/>
          </a:xfrm>
        </p:spPr>
        <p:txBody>
          <a:bodyPr>
            <a:noAutofit/>
          </a:bodyPr>
          <a:lstStyle/>
          <a:p>
            <a:pPr marL="50006" marR="2858" algn="just">
              <a:spcBef>
                <a:spcPts val="8"/>
              </a:spcBef>
            </a:pPr>
            <a:r>
              <a:rPr lang="ja-JP" altLang="ja-JP" sz="1800" dirty="0">
                <a:latin typeface="ＭＳ Ｐゴシック" panose="020B0600070205080204" pitchFamily="50" charset="-128"/>
                <a:ea typeface="ＭＳ Ｐゴシック" panose="020B0600070205080204" pitchFamily="50" charset="-128"/>
              </a:rPr>
              <a:t>電子駆動型における磁気収束のために，</a:t>
            </a:r>
            <a:r>
              <a:rPr lang="ja-JP" altLang="en-US" sz="1800" dirty="0">
                <a:solidFill>
                  <a:srgbClr val="FF0000"/>
                </a:solidFill>
                <a:latin typeface="ＭＳ Ｐゴシック" panose="020B0600070205080204" pitchFamily="50" charset="-128"/>
                <a:ea typeface="ＭＳ Ｐゴシック" panose="020B0600070205080204" pitchFamily="50" charset="-128"/>
              </a:rPr>
              <a:t>フラックスコンセントレーター（</a:t>
            </a:r>
            <a:r>
              <a:rPr lang="ja-JP" altLang="ja-JP" sz="1800" dirty="0">
                <a:solidFill>
                  <a:srgbClr val="FF0000"/>
                </a:solidFill>
                <a:latin typeface="ＭＳ Ｐゴシック" panose="020B0600070205080204" pitchFamily="50" charset="-128"/>
                <a:ea typeface="ＭＳ Ｐゴシック" panose="020B0600070205080204" pitchFamily="50" charset="-128"/>
              </a:rPr>
              <a:t>銅製の</a:t>
            </a:r>
            <a:r>
              <a:rPr lang="en-US" altLang="ja-JP" sz="1800" dirty="0">
                <a:solidFill>
                  <a:srgbClr val="FF0000"/>
                </a:solidFill>
                <a:latin typeface="ＭＳ Ｐゴシック" panose="020B0600070205080204" pitchFamily="50" charset="-128"/>
                <a:ea typeface="ＭＳ Ｐゴシック" panose="020B0600070205080204" pitchFamily="50" charset="-128"/>
              </a:rPr>
              <a:t>2</a:t>
            </a:r>
            <a:r>
              <a:rPr lang="ja-JP" altLang="ja-JP" sz="1800" dirty="0">
                <a:solidFill>
                  <a:srgbClr val="FF0000"/>
                </a:solidFill>
                <a:latin typeface="ＭＳ Ｐゴシック" panose="020B0600070205080204" pitchFamily="50" charset="-128"/>
                <a:ea typeface="ＭＳ Ｐゴシック" panose="020B0600070205080204" pitchFamily="50" charset="-128"/>
              </a:rPr>
              <a:t>導体の</a:t>
            </a:r>
            <a:r>
              <a:rPr lang="ja-JP" altLang="en-US" sz="1800" dirty="0">
                <a:solidFill>
                  <a:srgbClr val="FF0000"/>
                </a:solidFill>
                <a:latin typeface="ＭＳ Ｐゴシック" panose="020B0600070205080204" pitchFamily="50" charset="-128"/>
                <a:ea typeface="ＭＳ Ｐゴシック" panose="020B0600070205080204" pitchFamily="50" charset="-128"/>
              </a:rPr>
              <a:t>を使った磁場</a:t>
            </a:r>
            <a:r>
              <a:rPr lang="ja-JP" altLang="ja-JP" sz="1800" dirty="0">
                <a:solidFill>
                  <a:srgbClr val="FF0000"/>
                </a:solidFill>
                <a:latin typeface="ＭＳ Ｐゴシック" panose="020B0600070205080204" pitchFamily="50" charset="-128"/>
                <a:ea typeface="ＭＳ Ｐゴシック" panose="020B0600070205080204" pitchFamily="50" charset="-128"/>
              </a:rPr>
              <a:t>収束装置</a:t>
            </a:r>
            <a:r>
              <a:rPr lang="ja-JP" altLang="en-US" sz="1800" dirty="0">
                <a:solidFill>
                  <a:srgbClr val="FF0000"/>
                </a:solidFill>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を利用</a:t>
            </a:r>
            <a:endParaRPr lang="en-US" altLang="ja-JP" sz="1800" dirty="0">
              <a:latin typeface="ＭＳ Ｐゴシック" panose="020B0600070205080204" pitchFamily="50" charset="-128"/>
              <a:ea typeface="ＭＳ Ｐゴシック" panose="020B0600070205080204" pitchFamily="50" charset="-128"/>
            </a:endParaRPr>
          </a:p>
          <a:p>
            <a:pPr marL="50006" marR="2858" algn="just">
              <a:spcBef>
                <a:spcPts val="8"/>
              </a:spcBef>
            </a:pPr>
            <a:r>
              <a:rPr lang="ja-JP" altLang="ja-JP" sz="1800" dirty="0">
                <a:latin typeface="ＭＳ Ｐゴシック" panose="020B0600070205080204" pitchFamily="50" charset="-128"/>
                <a:ea typeface="ＭＳ Ｐゴシック" panose="020B0600070205080204" pitchFamily="50" charset="-128"/>
              </a:rPr>
              <a:t>一次導体は螺旋状のコイルで、軸に沿って磁界を発生</a:t>
            </a:r>
            <a:endParaRPr lang="en-US" altLang="ja-JP" sz="1800" dirty="0">
              <a:latin typeface="ＭＳ Ｐゴシック" panose="020B0600070205080204" pitchFamily="50" charset="-128"/>
              <a:ea typeface="ＭＳ Ｐゴシック" panose="020B0600070205080204" pitchFamily="50" charset="-128"/>
            </a:endParaRPr>
          </a:p>
          <a:p>
            <a:pPr marL="50006" marR="2858" algn="just">
              <a:spcBef>
                <a:spcPts val="8"/>
              </a:spcBef>
            </a:pPr>
            <a:r>
              <a:rPr lang="ja-JP" altLang="en-US" sz="1800" dirty="0">
                <a:latin typeface="ＭＳ Ｐゴシック" panose="020B0600070205080204" pitchFamily="50" charset="-128"/>
                <a:ea typeface="ＭＳ Ｐゴシック" panose="020B0600070205080204" pitchFamily="50" charset="-128"/>
              </a:rPr>
              <a:t>も</a:t>
            </a:r>
            <a:r>
              <a:rPr lang="ja-JP" altLang="ja-JP" sz="1800" dirty="0">
                <a:latin typeface="ＭＳ Ｐゴシック" panose="020B0600070205080204" pitchFamily="50" charset="-128"/>
                <a:ea typeface="ＭＳ Ｐゴシック" panose="020B0600070205080204" pitchFamily="50" charset="-128"/>
              </a:rPr>
              <a:t>う</a:t>
            </a:r>
            <a:r>
              <a:rPr lang="en-US" altLang="ja-JP" sz="1800" dirty="0">
                <a:latin typeface="ＭＳ Ｐゴシック" panose="020B0600070205080204" pitchFamily="50" charset="-128"/>
                <a:ea typeface="ＭＳ Ｐゴシック" panose="020B0600070205080204" pitchFamily="50" charset="-128"/>
              </a:rPr>
              <a:t>1</a:t>
            </a:r>
            <a:r>
              <a:rPr lang="ja-JP" altLang="ja-JP" sz="1800" dirty="0">
                <a:latin typeface="ＭＳ Ｐゴシック" panose="020B0600070205080204" pitchFamily="50" charset="-128"/>
                <a:ea typeface="ＭＳ Ｐゴシック" panose="020B0600070205080204" pitchFamily="50" charset="-128"/>
              </a:rPr>
              <a:t>つの部品は</a:t>
            </a:r>
            <a:r>
              <a:rPr lang="en-US" altLang="ja-JP" sz="1800" dirty="0">
                <a:latin typeface="ＭＳ Ｐゴシック" panose="020B0600070205080204" pitchFamily="50" charset="-128"/>
                <a:ea typeface="ＭＳ Ｐゴシック" panose="020B0600070205080204" pitchFamily="50" charset="-128"/>
              </a:rPr>
              <a:t>2</a:t>
            </a:r>
            <a:r>
              <a:rPr lang="ja-JP" altLang="ja-JP" sz="1800" dirty="0">
                <a:latin typeface="ＭＳ Ｐゴシック" panose="020B0600070205080204" pitchFamily="50" charset="-128"/>
                <a:ea typeface="ＭＳ Ｐゴシック" panose="020B0600070205080204" pitchFamily="50" charset="-128"/>
              </a:rPr>
              <a:t>次導体で</a:t>
            </a:r>
            <a:r>
              <a:rPr lang="ja-JP" altLang="en-US" sz="1800" dirty="0">
                <a:latin typeface="ＭＳ Ｐゴシック" panose="020B0600070205080204" pitchFamily="50" charset="-128"/>
                <a:ea typeface="ＭＳ Ｐゴシック" panose="020B0600070205080204" pitchFamily="50" charset="-128"/>
              </a:rPr>
              <a:t>、</a:t>
            </a:r>
            <a:r>
              <a:rPr lang="ja-JP" altLang="ja-JP" sz="1800" dirty="0">
                <a:latin typeface="ＭＳ Ｐゴシック" panose="020B0600070205080204" pitchFamily="50" charset="-128"/>
                <a:ea typeface="ＭＳ Ｐゴシック" panose="020B0600070205080204" pitchFamily="50" charset="-128"/>
              </a:rPr>
              <a:t>一次側の磁界によって誘起された二次導体の渦電流が流れ、</a:t>
            </a:r>
            <a:r>
              <a:rPr lang="ja-JP" altLang="ja-JP" sz="1800" dirty="0">
                <a:solidFill>
                  <a:srgbClr val="FF0000"/>
                </a:solidFill>
                <a:latin typeface="ＭＳ Ｐゴシック" panose="020B0600070205080204" pitchFamily="50" charset="-128"/>
                <a:ea typeface="ＭＳ Ｐゴシック" panose="020B0600070205080204" pitchFamily="50" charset="-128"/>
              </a:rPr>
              <a:t>円錐状の空間に磁界を発生</a:t>
            </a:r>
            <a:r>
              <a:rPr lang="ja-JP" altLang="ja-JP" sz="1800" dirty="0">
                <a:latin typeface="ＭＳ Ｐゴシック" panose="020B0600070205080204" pitchFamily="50" charset="-128"/>
                <a:ea typeface="ＭＳ Ｐゴシック" panose="020B0600070205080204" pitchFamily="50" charset="-128"/>
              </a:rPr>
              <a:t>させる。</a:t>
            </a:r>
            <a:endParaRPr lang="en-US" altLang="ja-JP" sz="1800" dirty="0">
              <a:latin typeface="ＭＳ Ｐゴシック" panose="020B0600070205080204" pitchFamily="50" charset="-128"/>
              <a:ea typeface="ＭＳ Ｐゴシック" panose="020B0600070205080204" pitchFamily="50" charset="-128"/>
            </a:endParaRPr>
          </a:p>
          <a:p>
            <a:pPr marL="50006" marR="2858" algn="just">
              <a:spcBef>
                <a:spcPts val="8"/>
              </a:spcBef>
            </a:pPr>
            <a:r>
              <a:rPr lang="ja-JP" altLang="ja-JP" sz="1800" dirty="0">
                <a:latin typeface="ＭＳ Ｐゴシック" panose="020B0600070205080204" pitchFamily="50" charset="-128"/>
                <a:ea typeface="ＭＳ Ｐゴシック" panose="020B0600070205080204" pitchFamily="50" charset="-128"/>
              </a:rPr>
              <a:t>軸に沿って</a:t>
            </a:r>
            <a:r>
              <a:rPr lang="en-US" altLang="ja-JP" sz="1800" dirty="0">
                <a:latin typeface="ＭＳ Ｐゴシック" panose="020B0600070205080204" pitchFamily="50" charset="-128"/>
                <a:ea typeface="ＭＳ Ｐゴシック" panose="020B0600070205080204" pitchFamily="50" charset="-128"/>
              </a:rPr>
              <a:t>5T</a:t>
            </a:r>
            <a:r>
              <a:rPr lang="ja-JP" altLang="ja-JP" sz="1800" dirty="0">
                <a:latin typeface="ＭＳ Ｐゴシック" panose="020B0600070205080204" pitchFamily="50" charset="-128"/>
                <a:ea typeface="ＭＳ Ｐゴシック" panose="020B0600070205080204" pitchFamily="50" charset="-128"/>
              </a:rPr>
              <a:t>の</a:t>
            </a:r>
            <a:r>
              <a:rPr lang="ja-JP" altLang="en-US" sz="1800" dirty="0">
                <a:latin typeface="ＭＳ Ｐゴシック" panose="020B0600070205080204" pitchFamily="50" charset="-128"/>
                <a:ea typeface="ＭＳ Ｐゴシック" panose="020B0600070205080204" pitchFamily="50" charset="-128"/>
              </a:rPr>
              <a:t>磁</a:t>
            </a:r>
            <a:r>
              <a:rPr lang="ja-JP" altLang="ja-JP" sz="1800" dirty="0">
                <a:latin typeface="ＭＳ Ｐゴシック" panose="020B0600070205080204" pitchFamily="50" charset="-128"/>
                <a:ea typeface="ＭＳ Ｐゴシック" panose="020B0600070205080204" pitchFamily="50" charset="-128"/>
              </a:rPr>
              <a:t>界が誘起される。ビームホールの直径は</a:t>
            </a:r>
            <a:r>
              <a:rPr lang="en-US" altLang="ja-JP" sz="1800" dirty="0">
                <a:latin typeface="ＭＳ Ｐゴシック" panose="020B0600070205080204" pitchFamily="50" charset="-128"/>
                <a:ea typeface="ＭＳ Ｐゴシック" panose="020B0600070205080204" pitchFamily="50" charset="-128"/>
              </a:rPr>
              <a:t>16mm</a:t>
            </a:r>
            <a:r>
              <a:rPr lang="ja-JP" altLang="ja-JP" sz="1800" dirty="0">
                <a:latin typeface="ＭＳ Ｐゴシック" panose="020B0600070205080204" pitchFamily="50" charset="-128"/>
                <a:ea typeface="ＭＳ Ｐゴシック" panose="020B0600070205080204" pitchFamily="50" charset="-128"/>
              </a:rPr>
              <a:t>である。</a:t>
            </a:r>
            <a:endParaRPr lang="en-US" altLang="ja-JP" sz="1800" dirty="0">
              <a:latin typeface="ＭＳ Ｐゴシック" panose="020B0600070205080204" pitchFamily="50" charset="-128"/>
              <a:ea typeface="ＭＳ Ｐゴシック" panose="020B0600070205080204" pitchFamily="50" charset="-128"/>
            </a:endParaRPr>
          </a:p>
          <a:p>
            <a:pPr marL="0" marR="2858" indent="0" algn="just">
              <a:spcBef>
                <a:spcPts val="8"/>
              </a:spcBef>
              <a:buNone/>
            </a:pPr>
            <a:r>
              <a:rPr lang="ja-JP" altLang="en-US"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（課題事項）</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50006" marR="2858" algn="just">
              <a:spcBef>
                <a:spcPts val="8"/>
              </a:spcBef>
            </a:pP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磁気収束装置の工学設計を完成させる</a:t>
            </a:r>
            <a:r>
              <a:rPr lang="ja-JP" altLang="en-US"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導体の熱・電気設計、伝送路設計、電源設計</a:t>
            </a:r>
            <a:r>
              <a:rPr lang="ja-JP" altLang="en-US"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2858" indent="0" algn="just">
              <a:spcBef>
                <a:spcPts val="8"/>
              </a:spcBef>
              <a:buNone/>
            </a:pPr>
            <a:r>
              <a:rPr lang="ja-JP" altLang="en-US"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（最終確認事項）</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50006" marR="2858" algn="just">
              <a:spcBef>
                <a:spcPts val="8"/>
              </a:spcBef>
            </a:pP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システムの試作を行い、確実に動作することを確認する。</a:t>
            </a:r>
            <a:endParaRPr lang="ja-JP" altLang="ja-JP" sz="1800" kern="1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endParaRPr>
          </a:p>
        </p:txBody>
      </p:sp>
      <p:graphicFrame>
        <p:nvGraphicFramePr>
          <p:cNvPr id="11" name="表 10">
            <a:extLst>
              <a:ext uri="{FF2B5EF4-FFF2-40B4-BE49-F238E27FC236}">
                <a16:creationId xmlns:a16="http://schemas.microsoft.com/office/drawing/2014/main" id="{E989354F-C514-4F05-85AF-64A5D0834E26}"/>
              </a:ext>
            </a:extLst>
          </p:cNvPr>
          <p:cNvGraphicFramePr>
            <a:graphicFrameLocks noGrp="1"/>
          </p:cNvGraphicFramePr>
          <p:nvPr/>
        </p:nvGraphicFramePr>
        <p:xfrm>
          <a:off x="203144" y="4128168"/>
          <a:ext cx="5062702" cy="2128840"/>
        </p:xfrm>
        <a:graphic>
          <a:graphicData uri="http://schemas.openxmlformats.org/drawingml/2006/table">
            <a:tbl>
              <a:tblPr firstRow="1" bandRow="1">
                <a:tableStyleId>{5C22544A-7EE6-4342-B048-85BDC9FD1C3A}</a:tableStyleId>
              </a:tblPr>
              <a:tblGrid>
                <a:gridCol w="2300264">
                  <a:extLst>
                    <a:ext uri="{9D8B030D-6E8A-4147-A177-3AD203B41FA5}">
                      <a16:colId xmlns:a16="http://schemas.microsoft.com/office/drawing/2014/main" val="4117753587"/>
                    </a:ext>
                  </a:extLst>
                </a:gridCol>
                <a:gridCol w="1357687">
                  <a:extLst>
                    <a:ext uri="{9D8B030D-6E8A-4147-A177-3AD203B41FA5}">
                      <a16:colId xmlns:a16="http://schemas.microsoft.com/office/drawing/2014/main" val="3121741429"/>
                    </a:ext>
                  </a:extLst>
                </a:gridCol>
                <a:gridCol w="1404751">
                  <a:extLst>
                    <a:ext uri="{9D8B030D-6E8A-4147-A177-3AD203B41FA5}">
                      <a16:colId xmlns:a16="http://schemas.microsoft.com/office/drawing/2014/main" val="1437504115"/>
                    </a:ext>
                  </a:extLst>
                </a:gridCol>
              </a:tblGrid>
              <a:tr h="266105">
                <a:tc>
                  <a:txBody>
                    <a:bodyPr/>
                    <a:lstStyle/>
                    <a:p>
                      <a:r>
                        <a:rPr kumimoji="1" lang="en-US" altLang="ja-JP" sz="1400" dirty="0">
                          <a:latin typeface="ＭＳ Ｐゴシック" panose="020B0600070205080204" pitchFamily="50" charset="-128"/>
                          <a:ea typeface="ＭＳ Ｐゴシック" panose="020B0600070205080204" pitchFamily="50" charset="-128"/>
                        </a:rPr>
                        <a:t>Parameter</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400" dirty="0">
                          <a:latin typeface="ＭＳ Ｐゴシック" panose="020B0600070205080204" pitchFamily="50" charset="-128"/>
                          <a:ea typeface="ＭＳ Ｐゴシック" panose="020B0600070205080204" pitchFamily="50" charset="-128"/>
                        </a:rPr>
                        <a:t>Value </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r>
                        <a:rPr kumimoji="1" lang="en-US" altLang="ja-JP" sz="1400" dirty="0">
                          <a:latin typeface="ＭＳ Ｐゴシック" panose="020B0600070205080204" pitchFamily="50" charset="-128"/>
                          <a:ea typeface="ＭＳ Ｐゴシック" panose="020B0600070205080204" pitchFamily="50" charset="-128"/>
                        </a:rPr>
                        <a:t>Unit</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925608173"/>
                  </a:ext>
                </a:extLst>
              </a:tr>
              <a:tr h="266105">
                <a:tc>
                  <a:txBody>
                    <a:bodyPr/>
                    <a:lstStyle/>
                    <a:p>
                      <a:r>
                        <a:rPr kumimoji="1" lang="en-US" altLang="ja-JP" sz="1400" dirty="0">
                          <a:latin typeface="ＭＳ Ｐゴシック" panose="020B0600070205080204" pitchFamily="50" charset="-128"/>
                          <a:ea typeface="ＭＳ Ｐゴシック" panose="020B0600070205080204" pitchFamily="50" charset="-128"/>
                        </a:rPr>
                        <a:t>Peak</a:t>
                      </a:r>
                      <a:r>
                        <a:rPr kumimoji="1" lang="en-US" altLang="ja-JP" sz="1400" baseline="0" dirty="0">
                          <a:latin typeface="ＭＳ Ｐゴシック" panose="020B0600070205080204" pitchFamily="50" charset="-128"/>
                          <a:ea typeface="ＭＳ Ｐゴシック" panose="020B0600070205080204" pitchFamily="50" charset="-128"/>
                        </a:rPr>
                        <a:t> field</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5.0</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Tesla</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1374944726"/>
                  </a:ext>
                </a:extLst>
              </a:tr>
              <a:tr h="266105">
                <a:tc>
                  <a:txBody>
                    <a:bodyPr/>
                    <a:lstStyle/>
                    <a:p>
                      <a:r>
                        <a:rPr kumimoji="1" lang="en-US" altLang="ja-JP" sz="1400" dirty="0">
                          <a:latin typeface="ＭＳ Ｐゴシック" panose="020B0600070205080204" pitchFamily="50" charset="-128"/>
                          <a:ea typeface="ＭＳ Ｐゴシック" panose="020B0600070205080204" pitchFamily="50" charset="-128"/>
                        </a:rPr>
                        <a:t>FC size</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120 x 180 </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 mm</a:t>
                      </a:r>
                      <a:r>
                        <a:rPr kumimoji="1" lang="en-US" altLang="ja-JP" sz="1400" baseline="30000" dirty="0">
                          <a:latin typeface="ＭＳ Ｐゴシック" panose="020B0600070205080204" pitchFamily="50" charset="-128"/>
                          <a:ea typeface="ＭＳ Ｐゴシック" panose="020B0600070205080204" pitchFamily="50" charset="-128"/>
                        </a:rPr>
                        <a:t>2</a:t>
                      </a:r>
                      <a:endParaRPr kumimoji="1" lang="ja-JP" altLang="en-US" sz="1400" baseline="300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619379937"/>
                  </a:ext>
                </a:extLst>
              </a:tr>
              <a:tr h="266105">
                <a:tc>
                  <a:txBody>
                    <a:bodyPr/>
                    <a:lstStyle/>
                    <a:p>
                      <a:r>
                        <a:rPr kumimoji="1" lang="en-US" altLang="ja-JP" sz="1400" dirty="0">
                          <a:latin typeface="ＭＳ Ｐゴシック" panose="020B0600070205080204" pitchFamily="50" charset="-128"/>
                          <a:ea typeface="ＭＳ Ｐゴシック" panose="020B0600070205080204" pitchFamily="50" charset="-128"/>
                        </a:rPr>
                        <a:t>Conical cavity length</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100</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mm</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4203371615"/>
                  </a:ext>
                </a:extLst>
              </a:tr>
              <a:tr h="266105">
                <a:tc>
                  <a:txBody>
                    <a:bodyPr/>
                    <a:lstStyle/>
                    <a:p>
                      <a:r>
                        <a:rPr kumimoji="1" lang="en-US" altLang="ja-JP" sz="1400" dirty="0">
                          <a:latin typeface="ＭＳ Ｐゴシック" panose="020B0600070205080204" pitchFamily="50" charset="-128"/>
                          <a:ea typeface="ＭＳ Ｐゴシック" panose="020B0600070205080204" pitchFamily="50" charset="-128"/>
                        </a:rPr>
                        <a:t>Front</a:t>
                      </a:r>
                      <a:r>
                        <a:rPr kumimoji="1" lang="en-US" altLang="ja-JP" sz="1400" baseline="0" dirty="0">
                          <a:latin typeface="ＭＳ Ｐゴシック" panose="020B0600070205080204" pitchFamily="50" charset="-128"/>
                          <a:ea typeface="ＭＳ Ｐゴシック" panose="020B0600070205080204" pitchFamily="50" charset="-128"/>
                        </a:rPr>
                        <a:t> aperture diameter</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16 </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mm</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3062159672"/>
                  </a:ext>
                </a:extLst>
              </a:tr>
              <a:tr h="266105">
                <a:tc>
                  <a:txBody>
                    <a:bodyPr/>
                    <a:lstStyle/>
                    <a:p>
                      <a:r>
                        <a:rPr kumimoji="1" lang="en-US" altLang="ja-JP" sz="1400" dirty="0">
                          <a:latin typeface="ＭＳ Ｐゴシック" panose="020B0600070205080204" pitchFamily="50" charset="-128"/>
                          <a:ea typeface="ＭＳ Ｐゴシック" panose="020B0600070205080204" pitchFamily="50" charset="-128"/>
                        </a:rPr>
                        <a:t>Rear aperture diameter</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64</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mm</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1225190550"/>
                  </a:ext>
                </a:extLst>
              </a:tr>
              <a:tr h="266105">
                <a:tc>
                  <a:txBody>
                    <a:bodyPr/>
                    <a:lstStyle/>
                    <a:p>
                      <a:r>
                        <a:rPr kumimoji="1" lang="en-US" altLang="ja-JP" sz="1400" dirty="0">
                          <a:latin typeface="ＭＳ Ｐゴシック" panose="020B0600070205080204" pitchFamily="50" charset="-128"/>
                          <a:ea typeface="ＭＳ Ｐゴシック" panose="020B0600070205080204" pitchFamily="50" charset="-128"/>
                        </a:rPr>
                        <a:t>Number of windings</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16</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turns</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3562815507"/>
                  </a:ext>
                </a:extLst>
              </a:tr>
              <a:tr h="266105">
                <a:tc>
                  <a:txBody>
                    <a:bodyPr/>
                    <a:lstStyle/>
                    <a:p>
                      <a:r>
                        <a:rPr kumimoji="1" lang="en-US" altLang="ja-JP" sz="1400" dirty="0" err="1">
                          <a:latin typeface="ＭＳ Ｐゴシック" panose="020B0600070205080204" pitchFamily="50" charset="-128"/>
                          <a:ea typeface="ＭＳ Ｐゴシック" panose="020B0600070205080204" pitchFamily="50" charset="-128"/>
                        </a:rPr>
                        <a:t>Ohmic</a:t>
                      </a:r>
                      <a:r>
                        <a:rPr kumimoji="1" lang="en-US" altLang="ja-JP" sz="1400" dirty="0">
                          <a:latin typeface="ＭＳ Ｐゴシック" panose="020B0600070205080204" pitchFamily="50" charset="-128"/>
                          <a:ea typeface="ＭＳ Ｐゴシック" panose="020B0600070205080204" pitchFamily="50" charset="-128"/>
                        </a:rPr>
                        <a:t> loss</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14</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tc>
                  <a:txBody>
                    <a:bodyPr/>
                    <a:lstStyle/>
                    <a:p>
                      <a:pPr algn="ctr"/>
                      <a:r>
                        <a:rPr kumimoji="1" lang="en-US" altLang="ja-JP" sz="1400" dirty="0">
                          <a:latin typeface="ＭＳ Ｐゴシック" panose="020B0600070205080204" pitchFamily="50" charset="-128"/>
                          <a:ea typeface="ＭＳ Ｐゴシック" panose="020B0600070205080204" pitchFamily="50" charset="-128"/>
                        </a:rPr>
                        <a:t>kW</a:t>
                      </a:r>
                      <a:endParaRPr kumimoji="1" lang="ja-JP" altLang="en-US" sz="1400" dirty="0">
                        <a:latin typeface="ＭＳ Ｐゴシック" panose="020B0600070205080204" pitchFamily="50" charset="-128"/>
                        <a:ea typeface="ＭＳ Ｐゴシック" panose="020B0600070205080204" pitchFamily="50" charset="-128"/>
                      </a:endParaRPr>
                    </a:p>
                  </a:txBody>
                  <a:tcPr marL="51435" marR="51435" marT="25718" marB="25718"/>
                </a:tc>
                <a:extLst>
                  <a:ext uri="{0D108BD9-81ED-4DB2-BD59-A6C34878D82A}">
                    <a16:rowId xmlns:a16="http://schemas.microsoft.com/office/drawing/2014/main" val="2185260329"/>
                  </a:ext>
                </a:extLst>
              </a:tr>
            </a:tbl>
          </a:graphicData>
        </a:graphic>
      </p:graphicFrame>
      <p:sp>
        <p:nvSpPr>
          <p:cNvPr id="8" name="フッター プレースホルダー 7">
            <a:extLst>
              <a:ext uri="{FF2B5EF4-FFF2-40B4-BE49-F238E27FC236}">
                <a16:creationId xmlns:a16="http://schemas.microsoft.com/office/drawing/2014/main" id="{98810D6D-E938-422F-B24A-F4E416EED3BF}"/>
              </a:ext>
            </a:extLst>
          </p:cNvPr>
          <p:cNvSpPr>
            <a:spLocks noGrp="1"/>
          </p:cNvSpPr>
          <p:nvPr>
            <p:ph type="ftr" sz="quarter" idx="11"/>
          </p:nvPr>
        </p:nvSpPr>
        <p:spPr/>
        <p:txBody>
          <a:bodyPr/>
          <a:lstStyle/>
          <a:p>
            <a:endParaRPr kumimoji="1" lang="ja-JP" altLang="en-US"/>
          </a:p>
        </p:txBody>
      </p:sp>
      <p:pic>
        <p:nvPicPr>
          <p:cNvPr id="10" name="図 9">
            <a:extLst>
              <a:ext uri="{FF2B5EF4-FFF2-40B4-BE49-F238E27FC236}">
                <a16:creationId xmlns:a16="http://schemas.microsoft.com/office/drawing/2014/main" id="{6E24E839-0903-4140-8418-C12B0E4216A0}"/>
              </a:ext>
            </a:extLst>
          </p:cNvPr>
          <p:cNvPicPr/>
          <p:nvPr/>
        </p:nvPicPr>
        <p:blipFill>
          <a:blip r:embed="rId2">
            <a:extLst>
              <a:ext uri="{28A0092B-C50C-407E-A947-70E740481C1C}">
                <a14:useLocalDpi xmlns:a14="http://schemas.microsoft.com/office/drawing/2010/main"/>
              </a:ext>
            </a:extLst>
          </a:blip>
          <a:stretch>
            <a:fillRect/>
          </a:stretch>
        </p:blipFill>
        <p:spPr bwMode="auto">
          <a:xfrm>
            <a:off x="5792308" y="4046534"/>
            <a:ext cx="2632127" cy="2622551"/>
          </a:xfrm>
          <a:prstGeom prst="rect">
            <a:avLst/>
          </a:prstGeom>
          <a:noFill/>
          <a:ln>
            <a:noFill/>
          </a:ln>
        </p:spPr>
      </p:pic>
      <p:sp>
        <p:nvSpPr>
          <p:cNvPr id="9" name="テキスト ボックス 8">
            <a:extLst>
              <a:ext uri="{FF2B5EF4-FFF2-40B4-BE49-F238E27FC236}">
                <a16:creationId xmlns:a16="http://schemas.microsoft.com/office/drawing/2014/main" id="{670A7039-1689-4B05-9BF0-E74F113A4EB2}"/>
              </a:ext>
            </a:extLst>
          </p:cNvPr>
          <p:cNvSpPr txBox="1"/>
          <p:nvPr/>
        </p:nvSpPr>
        <p:spPr>
          <a:xfrm>
            <a:off x="0" y="679793"/>
            <a:ext cx="9144000" cy="338554"/>
          </a:xfrm>
          <a:prstGeom prst="rect">
            <a:avLst/>
          </a:prstGeom>
          <a:solidFill>
            <a:schemeClr val="accent6">
              <a:lumMod val="20000"/>
              <a:lumOff val="80000"/>
            </a:schemeClr>
          </a:solidFill>
        </p:spPr>
        <p:txBody>
          <a:bodyPr wrap="square" rtlCol="0">
            <a:spAutoFit/>
          </a:bodyPr>
          <a:lstStyle/>
          <a:p>
            <a:r>
              <a:rPr kumimoji="1" lang="ja-JP" altLang="en-US" sz="1600" dirty="0">
                <a:ea typeface="ＭＳ Ｐゴシック" panose="020B0600070205080204" pitchFamily="50" charset="-128"/>
              </a:rPr>
              <a:t>電子駆動型陽電子源は</a:t>
            </a:r>
            <a:r>
              <a:rPr kumimoji="1" lang="en-US" altLang="ja-JP" sz="1600" dirty="0">
                <a:ea typeface="ＭＳ Ｐゴシック" panose="020B0600070205080204" pitchFamily="50" charset="-128"/>
              </a:rPr>
              <a:t>2019</a:t>
            </a:r>
            <a:r>
              <a:rPr kumimoji="1" lang="ja-JP" altLang="en-US" sz="1600" dirty="0">
                <a:ea typeface="ＭＳ Ｐゴシック" panose="020B0600070205080204" pitchFamily="50" charset="-128"/>
              </a:rPr>
              <a:t>年に技術設計が終了した。残されているのは、プロトタイプによる試験である。</a:t>
            </a:r>
            <a:endParaRPr kumimoji="1" lang="en-US" altLang="ja-JP" sz="1600" dirty="0">
              <a:ea typeface="ＭＳ Ｐゴシック" panose="020B0600070205080204" pitchFamily="50" charset="-128"/>
            </a:endParaRPr>
          </a:p>
        </p:txBody>
      </p:sp>
    </p:spTree>
    <p:extLst>
      <p:ext uri="{BB962C8B-B14F-4D97-AF65-F5344CB8AC3E}">
        <p14:creationId xmlns:p14="http://schemas.microsoft.com/office/powerpoint/2010/main" val="21074821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4D0C1E-1BA6-4F84-99E3-0975A9C6E9AA}"/>
              </a:ext>
            </a:extLst>
          </p:cNvPr>
          <p:cNvSpPr>
            <a:spLocks noGrp="1"/>
          </p:cNvSpPr>
          <p:nvPr>
            <p:ph type="title"/>
          </p:nvPr>
        </p:nvSpPr>
        <p:spPr>
          <a:xfrm>
            <a:off x="0" y="0"/>
            <a:ext cx="9144000" cy="495300"/>
          </a:xfrm>
          <a:solidFill>
            <a:srgbClr val="92D050"/>
          </a:solidFill>
        </p:spPr>
        <p:txBody>
          <a:bodyPr>
            <a:noAutofit/>
          </a:bodyPr>
          <a:lstStyle/>
          <a:p>
            <a:pPr algn="ctr"/>
            <a:r>
              <a:rPr kumimoji="1" lang="en-US" altLang="ja-JP" sz="3200" dirty="0">
                <a:latin typeface="ＭＳ Ｐゴシック" panose="020B0600070205080204" pitchFamily="50" charset="-128"/>
                <a:ea typeface="ＭＳ Ｐゴシック" panose="020B0600070205080204" pitchFamily="50" charset="-128"/>
              </a:rPr>
              <a:t>WP-10</a:t>
            </a:r>
            <a:r>
              <a:rPr kumimoji="1" lang="ja-JP" altLang="en-US" sz="3200" dirty="0">
                <a:latin typeface="ＭＳ Ｐゴシック" panose="020B0600070205080204" pitchFamily="50" charset="-128"/>
                <a:ea typeface="ＭＳ Ｐゴシック" panose="020B0600070205080204" pitchFamily="50" charset="-128"/>
              </a:rPr>
              <a:t>：捕獲空洞</a:t>
            </a:r>
          </a:p>
        </p:txBody>
      </p:sp>
      <p:sp>
        <p:nvSpPr>
          <p:cNvPr id="5" name="スライド番号プレースホルダー 4">
            <a:extLst>
              <a:ext uri="{FF2B5EF4-FFF2-40B4-BE49-F238E27FC236}">
                <a16:creationId xmlns:a16="http://schemas.microsoft.com/office/drawing/2014/main" id="{9078A44C-597D-4F7F-A178-0BB2AE2F256A}"/>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29</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E189DE94-6221-4189-A395-B0621D883090}"/>
              </a:ext>
            </a:extLst>
          </p:cNvPr>
          <p:cNvSpPr>
            <a:spLocks noGrp="1"/>
          </p:cNvSpPr>
          <p:nvPr>
            <p:ph idx="4294967295"/>
          </p:nvPr>
        </p:nvSpPr>
        <p:spPr>
          <a:xfrm>
            <a:off x="117134" y="1261347"/>
            <a:ext cx="8908667" cy="3719800"/>
          </a:xfrm>
        </p:spPr>
        <p:txBody>
          <a:bodyPr>
            <a:noAutofit/>
          </a:bodyPr>
          <a:lstStyle/>
          <a:p>
            <a:pPr marL="50006" marR="2381" algn="just">
              <a:lnSpc>
                <a:spcPct val="120000"/>
              </a:lnSpc>
              <a:spcBef>
                <a:spcPts val="0"/>
              </a:spcBef>
            </a:pPr>
            <a:r>
              <a:rPr lang="ja-JP" altLang="ja-JP" sz="1800" dirty="0">
                <a:latin typeface="ＭＳ Ｐゴシック" panose="020B0600070205080204" pitchFamily="50" charset="-128"/>
                <a:ea typeface="ＭＳ Ｐゴシック" panose="020B0600070205080204" pitchFamily="50" charset="-128"/>
              </a:rPr>
              <a:t>キャプチャーリニアックは、</a:t>
            </a:r>
            <a:r>
              <a:rPr lang="en-US" altLang="ja-JP" sz="1800" dirty="0">
                <a:latin typeface="ＭＳ Ｐゴシック" panose="020B0600070205080204" pitchFamily="50" charset="-128"/>
                <a:ea typeface="ＭＳ Ｐゴシック" panose="020B0600070205080204" pitchFamily="50" charset="-128"/>
              </a:rPr>
              <a:t>0.5T</a:t>
            </a:r>
            <a:r>
              <a:rPr lang="ja-JP" altLang="ja-JP" sz="1800" dirty="0">
                <a:latin typeface="ＭＳ Ｐゴシック" panose="020B0600070205080204" pitchFamily="50" charset="-128"/>
                <a:ea typeface="ＭＳ Ｐゴシック" panose="020B0600070205080204" pitchFamily="50" charset="-128"/>
              </a:rPr>
              <a:t>のソレノイドで囲まれた</a:t>
            </a:r>
            <a:r>
              <a:rPr lang="en-US" altLang="ja-JP" sz="1800" dirty="0">
                <a:solidFill>
                  <a:srgbClr val="FF0000"/>
                </a:solidFill>
                <a:latin typeface="ＭＳ Ｐゴシック" panose="020B0600070205080204" pitchFamily="50" charset="-128"/>
                <a:ea typeface="ＭＳ Ｐゴシック" panose="020B0600070205080204" pitchFamily="50" charset="-128"/>
              </a:rPr>
              <a:t>APS</a:t>
            </a:r>
            <a:r>
              <a:rPr lang="ja-JP" altLang="ja-JP" sz="1800" dirty="0">
                <a:solidFill>
                  <a:srgbClr val="FF0000"/>
                </a:solidFill>
                <a:latin typeface="ＭＳ Ｐゴシック" panose="020B0600070205080204" pitchFamily="50" charset="-128"/>
                <a:ea typeface="ＭＳ Ｐゴシック" panose="020B0600070205080204" pitchFamily="50" charset="-128"/>
              </a:rPr>
              <a:t>空洞</a:t>
            </a:r>
            <a:r>
              <a:rPr lang="ja-JP" altLang="en-US" sz="1800" dirty="0">
                <a:solidFill>
                  <a:srgbClr val="FF0000"/>
                </a:solidFill>
                <a:latin typeface="ＭＳ Ｐゴシック" panose="020B0600070205080204" pitchFamily="50" charset="-128"/>
                <a:ea typeface="ＭＳ Ｐゴシック" panose="020B0600070205080204" pitchFamily="50" charset="-128"/>
              </a:rPr>
              <a:t>（捕獲空洞）</a:t>
            </a:r>
            <a:r>
              <a:rPr lang="ja-JP" altLang="ja-JP" sz="1800" dirty="0">
                <a:latin typeface="ＭＳ Ｐゴシック" panose="020B0600070205080204" pitchFamily="50" charset="-128"/>
                <a:ea typeface="ＭＳ Ｐゴシック" panose="020B0600070205080204" pitchFamily="50" charset="-128"/>
              </a:rPr>
              <a:t>で構成される。</a:t>
            </a:r>
            <a:endParaRPr lang="en-US" altLang="ja-JP" sz="1800" dirty="0">
              <a:latin typeface="ＭＳ Ｐゴシック" panose="020B0600070205080204" pitchFamily="50" charset="-128"/>
              <a:ea typeface="ＭＳ Ｐゴシック" panose="020B0600070205080204" pitchFamily="50" charset="-128"/>
            </a:endParaRPr>
          </a:p>
          <a:p>
            <a:pPr marL="50006" marR="2381" algn="just">
              <a:lnSpc>
                <a:spcPct val="120000"/>
              </a:lnSpc>
              <a:spcBef>
                <a:spcPts val="0"/>
              </a:spcBef>
            </a:pPr>
            <a:r>
              <a:rPr lang="ja-JP" altLang="ja-JP" sz="1800" dirty="0">
                <a:latin typeface="ＭＳ Ｐゴシック" panose="020B0600070205080204" pitchFamily="50" charset="-128"/>
                <a:ea typeface="ＭＳ Ｐゴシック" panose="020B0600070205080204" pitchFamily="50" charset="-128"/>
              </a:rPr>
              <a:t>開口部が広く、</a:t>
            </a:r>
            <a:r>
              <a:rPr lang="en-US" altLang="ja-JP" sz="1800" dirty="0">
                <a:latin typeface="ＭＳ Ｐゴシック" panose="020B0600070205080204" pitchFamily="50" charset="-128"/>
                <a:ea typeface="ＭＳ Ｐゴシック" panose="020B0600070205080204" pitchFamily="50" charset="-128"/>
              </a:rPr>
              <a:t>π</a:t>
            </a:r>
            <a:r>
              <a:rPr lang="ja-JP" altLang="ja-JP" sz="1800" dirty="0">
                <a:latin typeface="ＭＳ Ｐゴシック" panose="020B0600070205080204" pitchFamily="50" charset="-128"/>
                <a:ea typeface="ＭＳ Ｐゴシック" panose="020B0600070205080204" pitchFamily="50" charset="-128"/>
              </a:rPr>
              <a:t>モード定在波空洞よりも</a:t>
            </a:r>
            <a:r>
              <a:rPr lang="en-US" altLang="ja-JP" sz="1800" dirty="0">
                <a:latin typeface="ＭＳ Ｐゴシック" panose="020B0600070205080204" pitchFamily="50" charset="-128"/>
                <a:ea typeface="ＭＳ Ｐゴシック" panose="020B0600070205080204" pitchFamily="50" charset="-128"/>
              </a:rPr>
              <a:t>RF</a:t>
            </a:r>
            <a:r>
              <a:rPr lang="ja-JP" altLang="ja-JP" sz="1800" dirty="0">
                <a:latin typeface="ＭＳ Ｐゴシック" panose="020B0600070205080204" pitchFamily="50" charset="-128"/>
                <a:ea typeface="ＭＳ Ｐゴシック" panose="020B0600070205080204" pitchFamily="50" charset="-128"/>
              </a:rPr>
              <a:t>安定性に優れている</a:t>
            </a:r>
            <a:r>
              <a:rPr lang="ja-JP" altLang="en-US" sz="1800" dirty="0">
                <a:latin typeface="ＭＳ Ｐゴシック" panose="020B0600070205080204" pitchFamily="50" charset="-128"/>
                <a:ea typeface="ＭＳ Ｐゴシック" panose="020B0600070205080204" pitchFamily="50" charset="-128"/>
              </a:rPr>
              <a:t>。</a:t>
            </a:r>
            <a:endParaRPr lang="en-US" altLang="ja-JP" sz="1800" dirty="0">
              <a:latin typeface="ＭＳ Ｐゴシック" panose="020B0600070205080204" pitchFamily="50" charset="-128"/>
              <a:ea typeface="ＭＳ Ｐゴシック" panose="020B0600070205080204" pitchFamily="50" charset="-128"/>
            </a:endParaRPr>
          </a:p>
          <a:p>
            <a:pPr marL="50006" marR="2381" algn="just">
              <a:lnSpc>
                <a:spcPct val="120000"/>
              </a:lnSpc>
              <a:spcBef>
                <a:spcPts val="0"/>
              </a:spcBef>
            </a:pPr>
            <a:r>
              <a:rPr lang="ja-JP" altLang="ja-JP" sz="1800" dirty="0">
                <a:latin typeface="ＭＳ Ｐゴシック" panose="020B0600070205080204" pitchFamily="50" charset="-128"/>
                <a:ea typeface="ＭＳ Ｐゴシック" panose="020B0600070205080204" pitchFamily="50" charset="-128"/>
              </a:rPr>
              <a:t>クライストロンは、</a:t>
            </a:r>
            <a:r>
              <a:rPr lang="en-US" altLang="ja-JP" sz="1800" dirty="0">
                <a:latin typeface="ＭＳ Ｐゴシック" panose="020B0600070205080204" pitchFamily="50" charset="-128"/>
                <a:ea typeface="ＭＳ Ｐゴシック" panose="020B0600070205080204" pitchFamily="50" charset="-128"/>
              </a:rPr>
              <a:t>50MW</a:t>
            </a:r>
            <a:r>
              <a:rPr lang="ja-JP" altLang="ja-JP" sz="1800" dirty="0">
                <a:latin typeface="ＭＳ Ｐゴシック" panose="020B0600070205080204" pitchFamily="50" charset="-128"/>
                <a:ea typeface="ＭＳ Ｐゴシック" panose="020B0600070205080204" pitchFamily="50" charset="-128"/>
              </a:rPr>
              <a:t>の電源を</a:t>
            </a:r>
            <a:r>
              <a:rPr lang="en-US" altLang="ja-JP" sz="1800" dirty="0">
                <a:latin typeface="ＭＳ Ｐゴシック" panose="020B0600070205080204" pitchFamily="50" charset="-128"/>
                <a:ea typeface="ＭＳ Ｐゴシック" panose="020B0600070205080204" pitchFamily="50" charset="-128"/>
              </a:rPr>
              <a:t>2μs</a:t>
            </a:r>
            <a:r>
              <a:rPr lang="ja-JP" altLang="ja-JP" sz="1800" dirty="0">
                <a:latin typeface="ＭＳ Ｐゴシック" panose="020B0600070205080204" pitchFamily="50" charset="-128"/>
                <a:ea typeface="ＭＳ Ｐゴシック" panose="020B0600070205080204" pitchFamily="50" charset="-128"/>
              </a:rPr>
              <a:t>のパルス幅で供給する。</a:t>
            </a:r>
            <a:endParaRPr lang="en-US" altLang="ja-JP" sz="1800" dirty="0">
              <a:latin typeface="ＭＳ Ｐゴシック" panose="020B0600070205080204" pitchFamily="50" charset="-128"/>
              <a:ea typeface="ＭＳ Ｐゴシック" panose="020B0600070205080204" pitchFamily="50" charset="-128"/>
            </a:endParaRPr>
          </a:p>
          <a:p>
            <a:pPr marL="0" marR="2381" indent="0" algn="just">
              <a:lnSpc>
                <a:spcPct val="120000"/>
              </a:lnSpc>
              <a:spcBef>
                <a:spcPts val="0"/>
              </a:spcBef>
              <a:buNone/>
            </a:pPr>
            <a:r>
              <a:rPr lang="ja-JP" altLang="en-US" sz="1800" dirty="0">
                <a:latin typeface="ＭＳ Ｐゴシック" panose="020B0600070205080204" pitchFamily="50" charset="-128"/>
                <a:ea typeface="ＭＳ Ｐゴシック" panose="020B0600070205080204" pitchFamily="50" charset="-128"/>
              </a:rPr>
              <a:t>（最終確認事項）</a:t>
            </a:r>
            <a:endParaRPr lang="en-US" altLang="ja-JP" sz="1800" dirty="0">
              <a:latin typeface="ＭＳ Ｐゴシック" panose="020B0600070205080204" pitchFamily="50" charset="-128"/>
              <a:ea typeface="ＭＳ Ｐゴシック" panose="020B0600070205080204" pitchFamily="50" charset="-128"/>
            </a:endParaRPr>
          </a:p>
          <a:p>
            <a:pPr marL="50006" marR="2381" algn="just">
              <a:lnSpc>
                <a:spcPct val="120000"/>
              </a:lnSpc>
              <a:spcBef>
                <a:spcPts val="0"/>
              </a:spcBef>
            </a:pPr>
            <a:r>
              <a:rPr lang="ja-JP" altLang="ja-JP" sz="1800" dirty="0">
                <a:latin typeface="ＭＳ Ｐゴシック" panose="020B0600070205080204" pitchFamily="50" charset="-128"/>
                <a:ea typeface="ＭＳ Ｐゴシック" panose="020B0600070205080204" pitchFamily="50" charset="-128"/>
              </a:rPr>
              <a:t>この条件より性能の高い</a:t>
            </a:r>
            <a:r>
              <a:rPr lang="en-US" altLang="ja-JP" sz="1800" dirty="0">
                <a:latin typeface="ＭＳ Ｐゴシック" panose="020B0600070205080204" pitchFamily="50" charset="-128"/>
                <a:ea typeface="ＭＳ Ｐゴシック" panose="020B0600070205080204" pitchFamily="50" charset="-128"/>
              </a:rPr>
              <a:t>S</a:t>
            </a:r>
            <a:r>
              <a:rPr lang="ja-JP" altLang="ja-JP" sz="1800" dirty="0">
                <a:latin typeface="ＭＳ Ｐゴシック" panose="020B0600070205080204" pitchFamily="50" charset="-128"/>
                <a:ea typeface="ＭＳ Ｐゴシック" panose="020B0600070205080204" pitchFamily="50" charset="-128"/>
              </a:rPr>
              <a:t>バンドのクライストロンは存在</a:t>
            </a:r>
            <a:r>
              <a:rPr lang="ja-JP" altLang="en-US" sz="1800" dirty="0">
                <a:latin typeface="ＭＳ Ｐゴシック" panose="020B0600070205080204" pitchFamily="50" charset="-128"/>
                <a:ea typeface="ＭＳ Ｐゴシック" panose="020B0600070205080204" pitchFamily="50" charset="-128"/>
              </a:rPr>
              <a:t>するが、</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設計を発展させた</a:t>
            </a:r>
            <a:r>
              <a:rPr lang="en-US"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L</a:t>
            </a:r>
            <a:r>
              <a:rPr lang="ja-JP"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バンドクライストロンの製作</a:t>
            </a:r>
            <a:r>
              <a:rPr lang="ja-JP" altLang="en-US"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する</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ja-JP" sz="1800" dirty="0">
              <a:latin typeface="ＭＳ Ｐゴシック" panose="020B0600070205080204" pitchFamily="50" charset="-128"/>
              <a:ea typeface="ＭＳ Ｐゴシック" panose="020B0600070205080204" pitchFamily="50" charset="-128"/>
            </a:endParaRPr>
          </a:p>
          <a:p>
            <a:pPr marL="4763" marR="9525" indent="104775" algn="just">
              <a:lnSpc>
                <a:spcPct val="120000"/>
              </a:lnSpc>
              <a:spcBef>
                <a:spcPts val="0"/>
              </a:spcBef>
            </a:pP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キャプチャーリニアック用</a:t>
            </a:r>
            <a:r>
              <a:rPr lang="en-US"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APS</a:t>
            </a:r>
            <a:r>
              <a:rPr lang="ja-JP"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空洞の</a:t>
            </a:r>
            <a:r>
              <a:rPr lang="en-US"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RF</a:t>
            </a:r>
            <a:r>
              <a:rPr lang="ja-JP"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設計と試作、電源ユニットの試作、ソレノイドの試作、空洞と電源の試運転</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を行う。</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9525" indent="104775" algn="just">
              <a:lnSpc>
                <a:spcPct val="120000"/>
              </a:lnSpc>
              <a:spcBef>
                <a:spcPts val="0"/>
              </a:spcBef>
            </a:pP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キャプチャーリニアックの動作モードは、減速キャプチャー方式という特殊なものであるため、</a:t>
            </a:r>
            <a:r>
              <a:rPr lang="ja-JP"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ビーム負荷の補正や調整方法を検討</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する必要がある。</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pic>
        <p:nvPicPr>
          <p:cNvPr id="6" name="図 5">
            <a:extLst>
              <a:ext uri="{FF2B5EF4-FFF2-40B4-BE49-F238E27FC236}">
                <a16:creationId xmlns:a16="http://schemas.microsoft.com/office/drawing/2014/main" id="{BB1A82B9-2B82-4807-8134-394C5D06EA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8618" y="4800949"/>
            <a:ext cx="5478992" cy="1591408"/>
          </a:xfrm>
          <a:prstGeom prst="rect">
            <a:avLst/>
          </a:prstGeom>
        </p:spPr>
      </p:pic>
      <p:pic>
        <p:nvPicPr>
          <p:cNvPr id="7" name="図 6">
            <a:extLst>
              <a:ext uri="{FF2B5EF4-FFF2-40B4-BE49-F238E27FC236}">
                <a16:creationId xmlns:a16="http://schemas.microsoft.com/office/drawing/2014/main" id="{937DD5EB-4537-4CF7-9A21-9421F75E7B65}"/>
              </a:ext>
            </a:extLst>
          </p:cNvPr>
          <p:cNvPicPr/>
          <p:nvPr/>
        </p:nvPicPr>
        <p:blipFill>
          <a:blip r:embed="rId3" cstate="screen">
            <a:extLst>
              <a:ext uri="{28A0092B-C50C-407E-A947-70E740481C1C}">
                <a14:useLocalDpi xmlns:a14="http://schemas.microsoft.com/office/drawing/2010/main"/>
              </a:ext>
            </a:extLst>
          </a:blip>
          <a:stretch>
            <a:fillRect/>
          </a:stretch>
        </p:blipFill>
        <p:spPr bwMode="auto">
          <a:xfrm>
            <a:off x="5797554" y="4706439"/>
            <a:ext cx="3078303" cy="1649912"/>
          </a:xfrm>
          <a:prstGeom prst="rect">
            <a:avLst/>
          </a:prstGeom>
          <a:noFill/>
          <a:ln>
            <a:noFill/>
          </a:ln>
        </p:spPr>
      </p:pic>
      <p:sp>
        <p:nvSpPr>
          <p:cNvPr id="8" name="フッター プレースホルダー 7">
            <a:extLst>
              <a:ext uri="{FF2B5EF4-FFF2-40B4-BE49-F238E27FC236}">
                <a16:creationId xmlns:a16="http://schemas.microsoft.com/office/drawing/2014/main" id="{FF1A79F2-C882-42FD-8694-AFF55B32A588}"/>
              </a:ext>
            </a:extLst>
          </p:cNvPr>
          <p:cNvSpPr>
            <a:spLocks noGrp="1"/>
          </p:cNvSpPr>
          <p:nvPr>
            <p:ph type="ftr" sz="quarter" idx="11"/>
          </p:nvPr>
        </p:nvSpPr>
        <p:spPr/>
        <p:txBody>
          <a:bodyPr/>
          <a:lstStyle/>
          <a:p>
            <a:endParaRPr kumimoji="1" lang="ja-JP" altLang="en-US"/>
          </a:p>
        </p:txBody>
      </p:sp>
      <p:sp>
        <p:nvSpPr>
          <p:cNvPr id="9" name="テキスト ボックス 8">
            <a:extLst>
              <a:ext uri="{FF2B5EF4-FFF2-40B4-BE49-F238E27FC236}">
                <a16:creationId xmlns:a16="http://schemas.microsoft.com/office/drawing/2014/main" id="{AF27075C-195B-4D8F-BC9D-EBBF1FD0BB5F}"/>
              </a:ext>
            </a:extLst>
          </p:cNvPr>
          <p:cNvSpPr txBox="1"/>
          <p:nvPr/>
        </p:nvSpPr>
        <p:spPr>
          <a:xfrm>
            <a:off x="0" y="595665"/>
            <a:ext cx="9144000" cy="338554"/>
          </a:xfrm>
          <a:prstGeom prst="rect">
            <a:avLst/>
          </a:prstGeom>
          <a:solidFill>
            <a:schemeClr val="accent6">
              <a:lumMod val="20000"/>
              <a:lumOff val="80000"/>
            </a:schemeClr>
          </a:solidFill>
        </p:spPr>
        <p:txBody>
          <a:bodyPr wrap="square" rtlCol="0">
            <a:spAutoFit/>
          </a:bodyPr>
          <a:lstStyle/>
          <a:p>
            <a:r>
              <a:rPr kumimoji="1" lang="ja-JP" altLang="en-US" sz="1600" dirty="0">
                <a:ea typeface="ＭＳ Ｐゴシック" panose="020B0600070205080204" pitchFamily="50" charset="-128"/>
              </a:rPr>
              <a:t>電子駆動型陽電子源は</a:t>
            </a:r>
            <a:r>
              <a:rPr kumimoji="1" lang="en-US" altLang="ja-JP" sz="1600" dirty="0">
                <a:ea typeface="ＭＳ Ｐゴシック" panose="020B0600070205080204" pitchFamily="50" charset="-128"/>
              </a:rPr>
              <a:t>2019</a:t>
            </a:r>
            <a:r>
              <a:rPr kumimoji="1" lang="ja-JP" altLang="en-US" sz="1600" dirty="0">
                <a:ea typeface="ＭＳ Ｐゴシック" panose="020B0600070205080204" pitchFamily="50" charset="-128"/>
              </a:rPr>
              <a:t>年に技術設計が終了した。残されているのは、プロトタイプによる試験である。</a:t>
            </a:r>
            <a:endParaRPr kumimoji="1" lang="en-US" altLang="ja-JP" sz="1600" dirty="0">
              <a:ea typeface="ＭＳ Ｐゴシック" panose="020B0600070205080204" pitchFamily="50" charset="-128"/>
            </a:endParaRPr>
          </a:p>
        </p:txBody>
      </p:sp>
    </p:spTree>
    <p:extLst>
      <p:ext uri="{BB962C8B-B14F-4D97-AF65-F5344CB8AC3E}">
        <p14:creationId xmlns:p14="http://schemas.microsoft.com/office/powerpoint/2010/main" val="404342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083B527D-C301-4E6A-9A60-286C979B86B0}"/>
              </a:ext>
            </a:extLst>
          </p:cNvPr>
          <p:cNvSpPr>
            <a:spLocks noGrp="1"/>
          </p:cNvSpPr>
          <p:nvPr>
            <p:ph type="title"/>
          </p:nvPr>
        </p:nvSpPr>
        <p:spPr>
          <a:xfrm>
            <a:off x="0" y="0"/>
            <a:ext cx="9144000" cy="630114"/>
          </a:xfrm>
          <a:solidFill>
            <a:schemeClr val="accent6">
              <a:lumMod val="60000"/>
              <a:lumOff val="40000"/>
            </a:schemeClr>
          </a:solidFill>
        </p:spPr>
        <p:txBody>
          <a:bodyPr>
            <a:normAutofit/>
          </a:bodyPr>
          <a:lstStyle/>
          <a:p>
            <a:pPr algn="ctr"/>
            <a:r>
              <a:rPr lang="en-US" altLang="ja-JP" sz="3200" dirty="0">
                <a:latin typeface="ＭＳ Ｐゴシック" panose="020B0600070205080204" pitchFamily="50" charset="-128"/>
                <a:ea typeface="ＭＳ Ｐゴシック" panose="020B0600070205080204" pitchFamily="50" charset="-128"/>
              </a:rPr>
              <a:t>Slide preparation taskforce</a:t>
            </a:r>
            <a:endParaRPr lang="ja-JP" altLang="en-US" sz="3200"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p:cNvSpPr>
            <a:spLocks noGrp="1"/>
          </p:cNvSpPr>
          <p:nvPr>
            <p:ph type="sldNum" sz="quarter" idx="12"/>
          </p:nvPr>
        </p:nvSpPr>
        <p:spPr/>
        <p:txBody>
          <a:bodyPr/>
          <a:lstStyle/>
          <a:p>
            <a:fld id="{690BD53D-0F42-B742-A897-5EF936631EAF}" type="slidenum">
              <a:rPr lang="ja-JP" altLang="en-US" smtClean="0">
                <a:solidFill>
                  <a:prstClr val="black">
                    <a:tint val="75000"/>
                  </a:prstClr>
                </a:solidFill>
                <a:ea typeface="ＭＳ Ｐゴシック" panose="020B0600070205080204" pitchFamily="50" charset="-128"/>
              </a:rPr>
              <a:pPr/>
              <a:t>3</a:t>
            </a:fld>
            <a:endParaRPr lang="ja-JP" altLang="en-US" dirty="0">
              <a:solidFill>
                <a:prstClr val="black">
                  <a:tint val="75000"/>
                </a:prstClr>
              </a:solidFill>
              <a:ea typeface="ＭＳ Ｐゴシック" panose="020B0600070205080204" pitchFamily="50" charset="-128"/>
            </a:endParaRPr>
          </a:p>
        </p:txBody>
      </p:sp>
      <p:sp>
        <p:nvSpPr>
          <p:cNvPr id="19" name="サブタイトル 2">
            <a:extLst>
              <a:ext uri="{FF2B5EF4-FFF2-40B4-BE49-F238E27FC236}">
                <a16:creationId xmlns:a16="http://schemas.microsoft.com/office/drawing/2014/main" id="{35750F3A-6FE8-4427-8C99-6EB1A6451CF6}"/>
              </a:ext>
            </a:extLst>
          </p:cNvPr>
          <p:cNvSpPr txBox="1">
            <a:spLocks/>
          </p:cNvSpPr>
          <p:nvPr/>
        </p:nvSpPr>
        <p:spPr>
          <a:xfrm>
            <a:off x="1207576" y="1023221"/>
            <a:ext cx="6164262" cy="517100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ts val="1700"/>
              </a:lnSpc>
            </a:pPr>
            <a:endParaRPr lang="en-US" altLang="ja-JP" sz="1600" dirty="0"/>
          </a:p>
        </p:txBody>
      </p:sp>
      <p:sp>
        <p:nvSpPr>
          <p:cNvPr id="4" name="テキスト ボックス 3">
            <a:extLst>
              <a:ext uri="{FF2B5EF4-FFF2-40B4-BE49-F238E27FC236}">
                <a16:creationId xmlns:a16="http://schemas.microsoft.com/office/drawing/2014/main" id="{C5D6599C-32E7-46B0-8895-9FAAAFBCED88}"/>
              </a:ext>
            </a:extLst>
          </p:cNvPr>
          <p:cNvSpPr txBox="1"/>
          <p:nvPr/>
        </p:nvSpPr>
        <p:spPr>
          <a:xfrm>
            <a:off x="92186" y="630114"/>
            <a:ext cx="8976863" cy="5909310"/>
          </a:xfrm>
          <a:prstGeom prst="rect">
            <a:avLst/>
          </a:prstGeom>
          <a:noFill/>
        </p:spPr>
        <p:txBody>
          <a:bodyPr wrap="square" rtlCol="0">
            <a:spAutoFit/>
          </a:bodyPr>
          <a:lstStyle/>
          <a:p>
            <a:pPr marL="285750" indent="-285750">
              <a:buFont typeface="Calibri" panose="020F0502020204030204" pitchFamily="34" charset="0"/>
              <a:buChar char="⁻"/>
            </a:pPr>
            <a:r>
              <a:rPr kumimoji="1" lang="en-US" altLang="ja-JP" dirty="0"/>
              <a:t>In order to prepare the slides at the ILC advisory panel, “</a:t>
            </a:r>
            <a:r>
              <a:rPr kumimoji="1" lang="en-US" altLang="ja-JP" dirty="0">
                <a:solidFill>
                  <a:srgbClr val="FF0000"/>
                </a:solidFill>
              </a:rPr>
              <a:t>slide preparation taskforce</a:t>
            </a:r>
            <a:r>
              <a:rPr kumimoji="1" lang="en-US" altLang="ja-JP" dirty="0"/>
              <a:t>” was organized. (Chair: Prof. Kawagoe (Kyushu U.))</a:t>
            </a:r>
          </a:p>
          <a:p>
            <a:pPr marL="285750" indent="-285750">
              <a:buFont typeface="Calibri" panose="020F0502020204030204" pitchFamily="34" charset="0"/>
              <a:buChar char="⁻"/>
            </a:pPr>
            <a:r>
              <a:rPr kumimoji="1" lang="en-US" altLang="ja-JP" dirty="0"/>
              <a:t>Not only the accelerator, but also other presentations will be advised by this taskforce.</a:t>
            </a:r>
          </a:p>
          <a:p>
            <a:pPr marL="285750" indent="-285750">
              <a:buFont typeface="Calibri" panose="020F0502020204030204" pitchFamily="34" charset="0"/>
              <a:buChar char="⁻"/>
            </a:pPr>
            <a:r>
              <a:rPr kumimoji="1" lang="en-US" altLang="ja-JP" dirty="0"/>
              <a:t>From accelerator, </a:t>
            </a:r>
            <a:r>
              <a:rPr kumimoji="1" lang="en-US" altLang="ja-JP" dirty="0" err="1"/>
              <a:t>Michizono</a:t>
            </a:r>
            <a:r>
              <a:rPr kumimoji="1" lang="en-US" altLang="ja-JP" dirty="0"/>
              <a:t>, </a:t>
            </a:r>
            <a:r>
              <a:rPr kumimoji="1" lang="en-US" altLang="ja-JP" dirty="0" err="1"/>
              <a:t>Terunuma</a:t>
            </a:r>
            <a:r>
              <a:rPr kumimoji="1" lang="en-US" altLang="ja-JP" dirty="0"/>
              <a:t>, </a:t>
            </a:r>
            <a:r>
              <a:rPr kumimoji="1" lang="en-US" altLang="ja-JP" dirty="0" err="1"/>
              <a:t>Kuriki</a:t>
            </a:r>
            <a:r>
              <a:rPr kumimoji="1" lang="en-US" altLang="ja-JP" dirty="0"/>
              <a:t>, </a:t>
            </a:r>
            <a:r>
              <a:rPr kumimoji="1" lang="en-US" altLang="ja-JP" dirty="0" err="1"/>
              <a:t>Sanuki</a:t>
            </a:r>
            <a:r>
              <a:rPr kumimoji="1" lang="en-US" altLang="ja-JP" dirty="0"/>
              <a:t> are the members.</a:t>
            </a:r>
          </a:p>
          <a:p>
            <a:pPr marL="285750" indent="-285750">
              <a:buFont typeface="Calibri" panose="020F0502020204030204" pitchFamily="34" charset="0"/>
              <a:buChar char="⁻"/>
            </a:pPr>
            <a:r>
              <a:rPr kumimoji="1" lang="en-US" altLang="ja-JP" dirty="0"/>
              <a:t>Concerning the accelerator related presentations, these drafts are under preparation </a:t>
            </a:r>
          </a:p>
          <a:p>
            <a:pPr marL="800100" lvl="1" indent="-342900">
              <a:buAutoNum type="alphaLcParenBoth"/>
            </a:pPr>
            <a:r>
              <a:rPr kumimoji="1" lang="en-US" altLang="ja-JP" dirty="0">
                <a:solidFill>
                  <a:srgbClr val="FF0000"/>
                </a:solidFill>
              </a:rPr>
              <a:t>Basic information </a:t>
            </a:r>
            <a:r>
              <a:rPr kumimoji="1" lang="en-US" altLang="ja-JP" dirty="0"/>
              <a:t>about ILC progress (up to now)</a:t>
            </a:r>
          </a:p>
          <a:p>
            <a:pPr lvl="1"/>
            <a:r>
              <a:rPr kumimoji="1" lang="en-US" altLang="ja-JP" dirty="0"/>
              <a:t>Since most of the advisory panel members are non-expert (of the accelerators), we have to include basic information about the ILC technology.</a:t>
            </a:r>
          </a:p>
          <a:p>
            <a:pPr lvl="1"/>
            <a:r>
              <a:rPr kumimoji="1" lang="en-US" altLang="ja-JP" dirty="0"/>
              <a:t>(b) </a:t>
            </a:r>
            <a:r>
              <a:rPr kumimoji="1" lang="en-US" altLang="ja-JP" dirty="0">
                <a:solidFill>
                  <a:srgbClr val="FF0000"/>
                </a:solidFill>
              </a:rPr>
              <a:t>Response</a:t>
            </a:r>
            <a:r>
              <a:rPr kumimoji="1" lang="en-US" altLang="ja-JP" dirty="0"/>
              <a:t> to the previous ILC advisory panel and SCJ</a:t>
            </a:r>
          </a:p>
          <a:p>
            <a:pPr marL="1200150" lvl="2" indent="-285750">
              <a:buFont typeface="Calibri" panose="020F0502020204030204" pitchFamily="34" charset="0"/>
              <a:buChar char="⁻"/>
            </a:pPr>
            <a:r>
              <a:rPr kumimoji="1" lang="en-US" altLang="ja-JP" dirty="0"/>
              <a:t>Response to the issues pointed out</a:t>
            </a:r>
          </a:p>
          <a:p>
            <a:pPr marL="1200150" lvl="2" indent="-285750">
              <a:buFont typeface="Calibri" panose="020F0502020204030204" pitchFamily="34" charset="0"/>
              <a:buChar char="⁻"/>
            </a:pPr>
            <a:r>
              <a:rPr kumimoji="1" lang="en-US" altLang="ja-JP" dirty="0"/>
              <a:t>Activities from 2018 to 2021</a:t>
            </a:r>
          </a:p>
          <a:p>
            <a:pPr lvl="1"/>
            <a:r>
              <a:rPr kumimoji="1" lang="en-US" altLang="ja-JP" dirty="0"/>
              <a:t>(c) </a:t>
            </a:r>
            <a:r>
              <a:rPr kumimoji="1" lang="en-US" altLang="ja-JP" dirty="0">
                <a:solidFill>
                  <a:srgbClr val="FF0000"/>
                </a:solidFill>
              </a:rPr>
              <a:t>WPs</a:t>
            </a:r>
            <a:r>
              <a:rPr kumimoji="1" lang="en-US" altLang="ja-JP" dirty="0"/>
              <a:t> during pre-lab (corresponding to the issues raised by ILC advisory panel and SCJ)</a:t>
            </a:r>
          </a:p>
          <a:p>
            <a:pPr marL="742950" lvl="1" indent="-285750">
              <a:buFont typeface="Calibri" panose="020F0502020204030204" pitchFamily="34" charset="0"/>
              <a:buChar char="⁻"/>
            </a:pPr>
            <a:endParaRPr kumimoji="1" lang="en-US" altLang="ja-JP" dirty="0"/>
          </a:p>
          <a:p>
            <a:pPr marL="742950" lvl="1" indent="-285750">
              <a:buFont typeface="Calibri" panose="020F0502020204030204" pitchFamily="34" charset="0"/>
              <a:buChar char="⁻"/>
            </a:pPr>
            <a:endParaRPr kumimoji="1" lang="en-US" altLang="ja-JP" dirty="0"/>
          </a:p>
          <a:p>
            <a:pPr lvl="1"/>
            <a:r>
              <a:rPr kumimoji="1" lang="en-US" altLang="ja-JP" dirty="0"/>
              <a:t> (d) In addition, I asked some of the IDT-WG2 members to </a:t>
            </a:r>
            <a:r>
              <a:rPr kumimoji="1" lang="en-US" altLang="ja-JP" dirty="0">
                <a:solidFill>
                  <a:srgbClr val="FF0000"/>
                </a:solidFill>
              </a:rPr>
              <a:t>prepare the ILC related activities (~2018, 2018~2021, and future potential for the WPs). (USA, England, France, Spain, CERN </a:t>
            </a:r>
            <a:r>
              <a:rPr kumimoji="1" lang="en-US" altLang="ja-JP" dirty="0"/>
              <a:t>etc.) </a:t>
            </a:r>
          </a:p>
          <a:p>
            <a:r>
              <a:rPr kumimoji="1" lang="en-US" altLang="ja-JP" dirty="0"/>
              <a:t>Total presentation time for them will be less than 30 min. (Even though we will submit various materials, the presentation slides themselves are ~30.)</a:t>
            </a:r>
          </a:p>
          <a:p>
            <a:pPr marL="285750" indent="-285750">
              <a:buFont typeface="Calibri" panose="020F0502020204030204" pitchFamily="34" charset="0"/>
              <a:buChar char="⁻"/>
            </a:pPr>
            <a:endParaRPr kumimoji="1" lang="en-US" altLang="ja-JP" dirty="0"/>
          </a:p>
          <a:p>
            <a:r>
              <a:rPr kumimoji="1" lang="en-US" altLang="ja-JP" b="1" i="1" dirty="0">
                <a:solidFill>
                  <a:schemeClr val="accent1">
                    <a:lumMod val="75000"/>
                  </a:schemeClr>
                </a:solidFill>
              </a:rPr>
              <a:t>Please understand that this task force  handles the editing of the slides.</a:t>
            </a:r>
          </a:p>
        </p:txBody>
      </p:sp>
      <p:sp>
        <p:nvSpPr>
          <p:cNvPr id="10" name="テキスト ボックス 9">
            <a:extLst>
              <a:ext uri="{FF2B5EF4-FFF2-40B4-BE49-F238E27FC236}">
                <a16:creationId xmlns:a16="http://schemas.microsoft.com/office/drawing/2014/main" id="{51B915DE-2F21-4FBE-861D-5663AD327F88}"/>
              </a:ext>
            </a:extLst>
          </p:cNvPr>
          <p:cNvSpPr txBox="1"/>
          <p:nvPr/>
        </p:nvSpPr>
        <p:spPr>
          <a:xfrm>
            <a:off x="6150492" y="2993464"/>
            <a:ext cx="2672316" cy="646331"/>
          </a:xfrm>
          <a:prstGeom prst="rect">
            <a:avLst/>
          </a:prstGeom>
          <a:solidFill>
            <a:schemeClr val="accent6">
              <a:lumMod val="20000"/>
              <a:lumOff val="80000"/>
            </a:schemeClr>
          </a:solidFill>
        </p:spPr>
        <p:txBody>
          <a:bodyPr wrap="square" rtlCol="0">
            <a:spAutoFit/>
          </a:bodyPr>
          <a:lstStyle/>
          <a:p>
            <a:r>
              <a:rPr kumimoji="1" lang="en-US" altLang="ja-JP" dirty="0"/>
              <a:t>Based on the information at each group on July.</a:t>
            </a:r>
            <a:endParaRPr kumimoji="1" lang="ja-JP" altLang="en-US" dirty="0"/>
          </a:p>
        </p:txBody>
      </p:sp>
      <p:sp>
        <p:nvSpPr>
          <p:cNvPr id="12" name="右中かっこ 11">
            <a:extLst>
              <a:ext uri="{FF2B5EF4-FFF2-40B4-BE49-F238E27FC236}">
                <a16:creationId xmlns:a16="http://schemas.microsoft.com/office/drawing/2014/main" id="{1FFD07D0-C6DC-461E-AF76-64B08FFE66B3}"/>
              </a:ext>
            </a:extLst>
          </p:cNvPr>
          <p:cNvSpPr/>
          <p:nvPr/>
        </p:nvSpPr>
        <p:spPr>
          <a:xfrm>
            <a:off x="5918159" y="2866469"/>
            <a:ext cx="169201" cy="821232"/>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EA5B0B2B-72AA-4509-9289-7DC28824879D}"/>
              </a:ext>
            </a:extLst>
          </p:cNvPr>
          <p:cNvSpPr txBox="1"/>
          <p:nvPr/>
        </p:nvSpPr>
        <p:spPr>
          <a:xfrm>
            <a:off x="4001337" y="4032902"/>
            <a:ext cx="3021079" cy="369332"/>
          </a:xfrm>
          <a:prstGeom prst="rect">
            <a:avLst/>
          </a:prstGeom>
          <a:solidFill>
            <a:schemeClr val="accent6">
              <a:lumMod val="20000"/>
              <a:lumOff val="80000"/>
            </a:schemeClr>
          </a:solidFill>
        </p:spPr>
        <p:txBody>
          <a:bodyPr wrap="square" rtlCol="0">
            <a:spAutoFit/>
          </a:bodyPr>
          <a:lstStyle/>
          <a:p>
            <a:r>
              <a:rPr kumimoji="1" lang="en-US" altLang="ja-JP" dirty="0"/>
              <a:t>Based on “Pre-lab proposal” </a:t>
            </a:r>
            <a:endParaRPr kumimoji="1" lang="ja-JP" altLang="en-US" dirty="0"/>
          </a:p>
        </p:txBody>
      </p:sp>
      <p:sp>
        <p:nvSpPr>
          <p:cNvPr id="9" name="テキスト ボックス 8">
            <a:extLst>
              <a:ext uri="{FF2B5EF4-FFF2-40B4-BE49-F238E27FC236}">
                <a16:creationId xmlns:a16="http://schemas.microsoft.com/office/drawing/2014/main" id="{943D58B3-95CA-4AB2-A7F6-50315D21D172}"/>
              </a:ext>
            </a:extLst>
          </p:cNvPr>
          <p:cNvSpPr txBox="1"/>
          <p:nvPr/>
        </p:nvSpPr>
        <p:spPr>
          <a:xfrm>
            <a:off x="6946149" y="40455"/>
            <a:ext cx="2122900" cy="646331"/>
          </a:xfrm>
          <a:prstGeom prst="rect">
            <a:avLst/>
          </a:prstGeom>
          <a:noFill/>
          <a:ln>
            <a:solidFill>
              <a:schemeClr val="accent1"/>
            </a:solidFill>
          </a:ln>
        </p:spPr>
        <p:txBody>
          <a:bodyPr wrap="square" rtlCol="0">
            <a:spAutoFit/>
          </a:bodyPr>
          <a:lstStyle/>
          <a:p>
            <a:r>
              <a:rPr kumimoji="1" lang="en-US" altLang="ja-JP" dirty="0"/>
              <a:t>From </a:t>
            </a:r>
            <a:r>
              <a:rPr lang="en-US" altLang="ja-JP" dirty="0" err="1"/>
              <a:t>S</a:t>
            </a:r>
            <a:r>
              <a:rPr kumimoji="1" lang="en-US" altLang="ja-JP" dirty="0" err="1"/>
              <a:t>.Michizono</a:t>
            </a:r>
            <a:r>
              <a:rPr kumimoji="1" lang="en-US" altLang="ja-JP" dirty="0"/>
              <a:t>,</a:t>
            </a:r>
          </a:p>
          <a:p>
            <a:r>
              <a:rPr lang="en-US" altLang="ja-JP" dirty="0"/>
              <a:t>WG2 Aug.24.2021</a:t>
            </a:r>
            <a:endParaRPr kumimoji="1" lang="ja-JP" altLang="en-US" dirty="0"/>
          </a:p>
        </p:txBody>
      </p:sp>
    </p:spTree>
    <p:extLst>
      <p:ext uri="{BB962C8B-B14F-4D97-AF65-F5344CB8AC3E}">
        <p14:creationId xmlns:p14="http://schemas.microsoft.com/office/powerpoint/2010/main" val="25961750"/>
      </p:ext>
    </p:extLst>
  </p:cSld>
  <p:clrMapOvr>
    <a:masterClrMapping/>
  </p:clrMapOvr>
  <mc:AlternateContent xmlns:mc="http://schemas.openxmlformats.org/markup-compatibility/2006" xmlns:p14="http://schemas.microsoft.com/office/powerpoint/2010/main">
    <mc:Choice Requires="p14">
      <p:transition p14:dur="10" advTm="115771"/>
    </mc:Choice>
    <mc:Fallback xmlns="">
      <p:transition advTm="115771"/>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E55955-8CFD-4116-BD5D-DA171AD0BC90}"/>
              </a:ext>
            </a:extLst>
          </p:cNvPr>
          <p:cNvSpPr>
            <a:spLocks noGrp="1"/>
          </p:cNvSpPr>
          <p:nvPr>
            <p:ph type="title"/>
          </p:nvPr>
        </p:nvSpPr>
        <p:spPr>
          <a:xfrm>
            <a:off x="0" y="0"/>
            <a:ext cx="9144000" cy="526257"/>
          </a:xfrm>
          <a:solidFill>
            <a:srgbClr val="92D050"/>
          </a:solidFill>
        </p:spPr>
        <p:txBody>
          <a:bodyPr>
            <a:noAutofit/>
          </a:bodyPr>
          <a:lstStyle/>
          <a:p>
            <a:pPr algn="ctr"/>
            <a:r>
              <a:rPr lang="en-US" altLang="ja-JP" sz="3200" dirty="0">
                <a:latin typeface="ＭＳ Ｐゴシック" panose="020B0600070205080204" pitchFamily="50" charset="-128"/>
                <a:ea typeface="ＭＳ Ｐゴシック" panose="020B0600070205080204" pitchFamily="50" charset="-128"/>
              </a:rPr>
              <a:t>WP-11 Target Maintenance System</a:t>
            </a:r>
            <a:endParaRPr lang="ja-JP" altLang="en-US" sz="3200"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DBC12D73-5854-4FD3-A2D7-0AF965E828B1}"/>
              </a:ext>
            </a:extLst>
          </p:cNvPr>
          <p:cNvSpPr>
            <a:spLocks noGrp="1"/>
          </p:cNvSpPr>
          <p:nvPr>
            <p:ph type="sldNum" sz="quarter" idx="12"/>
          </p:nvPr>
        </p:nvSpPr>
        <p:spPr>
          <a:prstGeom prst="rect">
            <a:avLst/>
          </a:prstGeom>
        </p:spPr>
        <p:txBody>
          <a:bodyPr vert="horz" lIns="68580" tIns="34290" rIns="68580" bIns="34290" rtlCol="0" anchor="ctr"/>
          <a:lstStyle>
            <a:defPPr>
              <a:defRPr lang="ja-JP"/>
            </a:defPPr>
            <a:lvl1pPr marL="0" algn="r" defTabSz="685800" rtl="0" eaLnBrk="1" latinLnBrk="0" hangingPunct="1">
              <a:defRPr kumimoji="1" sz="9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429C257A-2FC4-4A3B-9824-BABAC12B9B95}" type="slidenum">
              <a:rPr lang="ja-JP" altLang="en-US" smtClean="0">
                <a:latin typeface="ＭＳ Ｐゴシック" panose="020B0600070205080204" pitchFamily="50" charset="-128"/>
                <a:ea typeface="ＭＳ Ｐゴシック" panose="020B0600070205080204" pitchFamily="50" charset="-128"/>
              </a:rPr>
              <a:pPr/>
              <a:t>30</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35C6F0A9-E2EE-4814-AD99-752023E7428D}"/>
              </a:ext>
            </a:extLst>
          </p:cNvPr>
          <p:cNvSpPr>
            <a:spLocks noGrp="1"/>
          </p:cNvSpPr>
          <p:nvPr>
            <p:ph idx="4294967295"/>
          </p:nvPr>
        </p:nvSpPr>
        <p:spPr>
          <a:xfrm>
            <a:off x="94687" y="1155178"/>
            <a:ext cx="8465344" cy="3698081"/>
          </a:xfrm>
        </p:spPr>
        <p:txBody>
          <a:bodyPr>
            <a:normAutofit/>
          </a:bodyPr>
          <a:lstStyle/>
          <a:p>
            <a:pPr marL="4763" marR="9525" indent="-4763" algn="just">
              <a:lnSpc>
                <a:spcPct val="100000"/>
              </a:lnSpc>
              <a:spcBef>
                <a:spcPts val="0"/>
              </a:spcBef>
            </a:pP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陽電子源ターゲットからの放射線は、厚さ</a:t>
            </a: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2m</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のホウ素化コンクリートのシールドによって閉じ込められる。</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9525" indent="-4763" algn="just">
              <a:lnSpc>
                <a:spcPct val="100000"/>
              </a:lnSpc>
              <a:spcBef>
                <a:spcPts val="0"/>
              </a:spcBef>
            </a:pP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100</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時間の冷却後も、ターゲット表面には</a:t>
            </a: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10Sv/h</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の線量。</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9525" indent="-4763" algn="just">
              <a:lnSpc>
                <a:spcPct val="100000"/>
              </a:lnSpc>
              <a:spcBef>
                <a:spcPts val="0"/>
              </a:spcBef>
            </a:pP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ターゲットは放射線損傷のため、</a:t>
            </a:r>
            <a:r>
              <a:rPr lang="en-US"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年ごとに交換</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しなければならず、交換の際には、作業者の放射線被ばくを十分にコントロールする必要がある。</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9525" indent="-4763" algn="just">
              <a:lnSpc>
                <a:spcPct val="100000"/>
              </a:lnSpc>
              <a:spcBef>
                <a:spcPts val="0"/>
              </a:spcBef>
            </a:pPr>
            <a:r>
              <a:rPr lang="ja-JP"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ターゲットモジュール</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は、ターゲット、収束器、第一加速空洞などで構成。</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9525" indent="-4763" algn="just">
              <a:lnSpc>
                <a:spcPct val="100000"/>
              </a:lnSpc>
              <a:spcBef>
                <a:spcPts val="0"/>
              </a:spcBef>
            </a:pPr>
            <a:r>
              <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RF</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、電力、水、制御などの接合部の多くは、モジュールのフロントパネル上に組み立てられており、これらの接合部を安全に切り離</a:t>
            </a:r>
            <a:r>
              <a:rPr lang="ja-JP" altLang="en-US"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9525" indent="0" algn="just">
              <a:lnSpc>
                <a:spcPct val="100000"/>
              </a:lnSpc>
              <a:spcBef>
                <a:spcPts val="0"/>
              </a:spcBef>
              <a:buNone/>
            </a:pPr>
            <a:r>
              <a:rPr lang="ja-JP" altLang="en-US"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（最終確認事項）</a:t>
            </a:r>
            <a:endParaRPr lang="en-US"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4763" marR="9525" indent="-4763" algn="just">
              <a:lnSpc>
                <a:spcPct val="100000"/>
              </a:lnSpc>
              <a:spcBef>
                <a:spcPts val="0"/>
              </a:spcBef>
            </a:pP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ターゲット交換システムの</a:t>
            </a:r>
            <a:r>
              <a:rPr lang="ja-JP" altLang="ja-JP" sz="18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技術設計を完成させ、モックアップを製作</a:t>
            </a:r>
            <a:r>
              <a:rPr lang="ja-JP" altLang="ja-JP" sz="18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する。</a:t>
            </a:r>
            <a:endParaRPr lang="ja-JP" altLang="ja-JP" sz="1800" kern="100" dirty="0">
              <a:solidFill>
                <a:srgbClr val="000000"/>
              </a:solidFill>
              <a:latin typeface="ＭＳ Ｐゴシック" panose="020B0600070205080204" pitchFamily="50" charset="-128"/>
              <a:ea typeface="ＭＳ Ｐゴシック" panose="020B0600070205080204" pitchFamily="50" charset="-128"/>
              <a:cs typeface="Cambria" panose="02040503050406030204" pitchFamily="18" charset="0"/>
            </a:endParaRPr>
          </a:p>
        </p:txBody>
      </p:sp>
      <p:pic>
        <p:nvPicPr>
          <p:cNvPr id="6" name="図 5">
            <a:extLst>
              <a:ext uri="{FF2B5EF4-FFF2-40B4-BE49-F238E27FC236}">
                <a16:creationId xmlns:a16="http://schemas.microsoft.com/office/drawing/2014/main" id="{A49DB963-FDD3-4641-B18B-48CFBC96FAF3}"/>
              </a:ext>
            </a:extLst>
          </p:cNvPr>
          <p:cNvPicPr/>
          <p:nvPr/>
        </p:nvPicPr>
        <p:blipFill>
          <a:blip r:embed="rId2" cstate="screen">
            <a:extLst>
              <a:ext uri="{28A0092B-C50C-407E-A947-70E740481C1C}">
                <a14:useLocalDpi xmlns:a14="http://schemas.microsoft.com/office/drawing/2010/main"/>
              </a:ext>
            </a:extLst>
          </a:blip>
          <a:stretch>
            <a:fillRect/>
          </a:stretch>
        </p:blipFill>
        <p:spPr bwMode="auto">
          <a:xfrm>
            <a:off x="583968" y="3971033"/>
            <a:ext cx="2932800" cy="2385318"/>
          </a:xfrm>
          <a:prstGeom prst="rect">
            <a:avLst/>
          </a:prstGeom>
          <a:noFill/>
          <a:ln>
            <a:noFill/>
          </a:ln>
        </p:spPr>
      </p:pic>
      <p:pic>
        <p:nvPicPr>
          <p:cNvPr id="7" name="図 6">
            <a:extLst>
              <a:ext uri="{FF2B5EF4-FFF2-40B4-BE49-F238E27FC236}">
                <a16:creationId xmlns:a16="http://schemas.microsoft.com/office/drawing/2014/main" id="{3CDF2D3F-F5D2-4A43-9D1C-10C746400AF6}"/>
              </a:ext>
            </a:extLst>
          </p:cNvPr>
          <p:cNvPicPr/>
          <p:nvPr/>
        </p:nvPicPr>
        <p:blipFill>
          <a:blip r:embed="rId3" cstate="screen">
            <a:extLst>
              <a:ext uri="{28A0092B-C50C-407E-A947-70E740481C1C}">
                <a14:useLocalDpi xmlns:a14="http://schemas.microsoft.com/office/drawing/2010/main"/>
              </a:ext>
            </a:extLst>
          </a:blip>
          <a:stretch>
            <a:fillRect/>
          </a:stretch>
        </p:blipFill>
        <p:spPr bwMode="auto">
          <a:xfrm>
            <a:off x="3935218" y="3979428"/>
            <a:ext cx="4206363" cy="2559485"/>
          </a:xfrm>
          <a:prstGeom prst="rect">
            <a:avLst/>
          </a:prstGeom>
          <a:noFill/>
          <a:ln>
            <a:noFill/>
          </a:ln>
        </p:spPr>
      </p:pic>
      <p:sp>
        <p:nvSpPr>
          <p:cNvPr id="8" name="フッター プレースホルダー 7">
            <a:extLst>
              <a:ext uri="{FF2B5EF4-FFF2-40B4-BE49-F238E27FC236}">
                <a16:creationId xmlns:a16="http://schemas.microsoft.com/office/drawing/2014/main" id="{9416EBD4-1EFB-4CA9-91B9-FB17535D3278}"/>
              </a:ext>
            </a:extLst>
          </p:cNvPr>
          <p:cNvSpPr>
            <a:spLocks noGrp="1"/>
          </p:cNvSpPr>
          <p:nvPr>
            <p:ph type="ftr" sz="quarter" idx="11"/>
          </p:nvPr>
        </p:nvSpPr>
        <p:spPr/>
        <p:txBody>
          <a:bodyPr/>
          <a:lstStyle/>
          <a:p>
            <a:endParaRPr kumimoji="1" lang="ja-JP" altLang="en-US"/>
          </a:p>
        </p:txBody>
      </p:sp>
      <p:sp>
        <p:nvSpPr>
          <p:cNvPr id="9" name="テキスト ボックス 8">
            <a:extLst>
              <a:ext uri="{FF2B5EF4-FFF2-40B4-BE49-F238E27FC236}">
                <a16:creationId xmlns:a16="http://schemas.microsoft.com/office/drawing/2014/main" id="{E3552268-08A2-4E32-B489-248B4D47CBD2}"/>
              </a:ext>
            </a:extLst>
          </p:cNvPr>
          <p:cNvSpPr txBox="1"/>
          <p:nvPr/>
        </p:nvSpPr>
        <p:spPr>
          <a:xfrm>
            <a:off x="0" y="595665"/>
            <a:ext cx="9144000" cy="584775"/>
          </a:xfrm>
          <a:prstGeom prst="rect">
            <a:avLst/>
          </a:prstGeom>
          <a:solidFill>
            <a:schemeClr val="accent6">
              <a:lumMod val="20000"/>
              <a:lumOff val="80000"/>
            </a:schemeClr>
          </a:solidFill>
        </p:spPr>
        <p:txBody>
          <a:bodyPr wrap="square" rtlCol="0">
            <a:spAutoFit/>
          </a:bodyPr>
          <a:lstStyle/>
          <a:p>
            <a:r>
              <a:rPr kumimoji="1" lang="ja-JP" altLang="en-US" sz="1600" dirty="0">
                <a:ea typeface="ＭＳ Ｐゴシック" panose="020B0600070205080204" pitchFamily="50" charset="-128"/>
              </a:rPr>
              <a:t>ターゲットの保守はアンジュレータ型・電子駆動型陽電子源の共通項目で概念設計は終了している。残されているのは、詳細技術設計の完成である。</a:t>
            </a:r>
            <a:endParaRPr kumimoji="1" lang="en-US" altLang="ja-JP" sz="1600" dirty="0">
              <a:ea typeface="ＭＳ Ｐゴシック" panose="020B0600070205080204" pitchFamily="50" charset="-128"/>
            </a:endParaRPr>
          </a:p>
        </p:txBody>
      </p:sp>
    </p:spTree>
    <p:extLst>
      <p:ext uri="{BB962C8B-B14F-4D97-AF65-F5344CB8AC3E}">
        <p14:creationId xmlns:p14="http://schemas.microsoft.com/office/powerpoint/2010/main" val="39997426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EAC616-A459-40DA-B2A9-EFC87561E000}"/>
              </a:ext>
            </a:extLst>
          </p:cNvPr>
          <p:cNvSpPr>
            <a:spLocks noGrp="1"/>
          </p:cNvSpPr>
          <p:nvPr>
            <p:ph type="title"/>
          </p:nvPr>
        </p:nvSpPr>
        <p:spPr>
          <a:xfrm>
            <a:off x="490627" y="1201889"/>
            <a:ext cx="7886700" cy="1325563"/>
          </a:xfrm>
        </p:spPr>
        <p:txBody>
          <a:bodyPr>
            <a:normAutofit/>
          </a:bodyPr>
          <a:lstStyle/>
          <a:p>
            <a:pPr algn="ctr"/>
            <a:r>
              <a:rPr kumimoji="1" lang="en-US" altLang="ja-JP" sz="8800" dirty="0"/>
              <a:t>ILCX</a:t>
            </a:r>
            <a:endParaRPr kumimoji="1" lang="ja-JP" altLang="en-US" sz="8800" dirty="0"/>
          </a:p>
        </p:txBody>
      </p:sp>
      <p:sp>
        <p:nvSpPr>
          <p:cNvPr id="4" name="テキスト ボックス 3">
            <a:extLst>
              <a:ext uri="{FF2B5EF4-FFF2-40B4-BE49-F238E27FC236}">
                <a16:creationId xmlns:a16="http://schemas.microsoft.com/office/drawing/2014/main" id="{88FF6C2D-D524-40B1-8D99-2112607BD667}"/>
              </a:ext>
            </a:extLst>
          </p:cNvPr>
          <p:cNvSpPr txBox="1"/>
          <p:nvPr/>
        </p:nvSpPr>
        <p:spPr>
          <a:xfrm>
            <a:off x="414068" y="4054415"/>
            <a:ext cx="8264106" cy="646331"/>
          </a:xfrm>
          <a:prstGeom prst="rect">
            <a:avLst/>
          </a:prstGeom>
          <a:noFill/>
        </p:spPr>
        <p:txBody>
          <a:bodyPr wrap="square" rtlCol="0">
            <a:spAutoFit/>
          </a:bodyPr>
          <a:lstStyle/>
          <a:p>
            <a:r>
              <a:rPr lang="en-US" altLang="ja-JP" dirty="0">
                <a:hlinkClick r:id="rId2"/>
              </a:rPr>
              <a:t>ILC Workshop on Potential Experiments (ILCX2021) (26-29 October 2021): Sessions · ILC Agenda (Indico) (linearcollider.org)</a:t>
            </a:r>
            <a:endParaRPr kumimoji="1" lang="ja-JP" altLang="en-US" dirty="0"/>
          </a:p>
        </p:txBody>
      </p:sp>
    </p:spTree>
    <p:extLst>
      <p:ext uri="{BB962C8B-B14F-4D97-AF65-F5344CB8AC3E}">
        <p14:creationId xmlns:p14="http://schemas.microsoft.com/office/powerpoint/2010/main" val="35129290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690BD53D-0F42-B742-A897-5EF936631EAF}" type="slidenum">
              <a:rPr lang="ja-JP" altLang="en-US" smtClean="0">
                <a:solidFill>
                  <a:prstClr val="black">
                    <a:tint val="75000"/>
                  </a:prstClr>
                </a:solidFill>
              </a:rPr>
              <a:pPr/>
              <a:t>32</a:t>
            </a:fld>
            <a:endParaRPr lang="ja-JP" altLang="en-US">
              <a:solidFill>
                <a:prstClr val="black">
                  <a:tint val="75000"/>
                </a:prstClr>
              </a:solidFill>
            </a:endParaRPr>
          </a:p>
        </p:txBody>
      </p:sp>
      <p:pic>
        <p:nvPicPr>
          <p:cNvPr id="8" name="図 7" descr="グラフィカル ユーザー インターフェイス, テキスト, アプリケーション&#10;&#10;中程度の精度で自動的に生成された説明">
            <a:extLst>
              <a:ext uri="{FF2B5EF4-FFF2-40B4-BE49-F238E27FC236}">
                <a16:creationId xmlns:a16="http://schemas.microsoft.com/office/drawing/2014/main" id="{CA09CC50-D42F-4A86-8804-C18C5F6F4D3E}"/>
              </a:ext>
            </a:extLst>
          </p:cNvPr>
          <p:cNvPicPr>
            <a:picLocks noChangeAspect="1"/>
          </p:cNvPicPr>
          <p:nvPr/>
        </p:nvPicPr>
        <p:blipFill rotWithShape="1">
          <a:blip r:embed="rId3"/>
          <a:srcRect t="9200"/>
          <a:stretch/>
        </p:blipFill>
        <p:spPr>
          <a:xfrm>
            <a:off x="3712465" y="0"/>
            <a:ext cx="5496136" cy="6393100"/>
          </a:xfrm>
          <a:prstGeom prst="rect">
            <a:avLst/>
          </a:prstGeom>
        </p:spPr>
      </p:pic>
      <p:sp>
        <p:nvSpPr>
          <p:cNvPr id="5" name="テキスト ボックス 4">
            <a:extLst>
              <a:ext uri="{FF2B5EF4-FFF2-40B4-BE49-F238E27FC236}">
                <a16:creationId xmlns:a16="http://schemas.microsoft.com/office/drawing/2014/main" id="{0EE7A851-0B9A-4275-91E4-95C76B8A5E76}"/>
              </a:ext>
            </a:extLst>
          </p:cNvPr>
          <p:cNvSpPr txBox="1"/>
          <p:nvPr/>
        </p:nvSpPr>
        <p:spPr>
          <a:xfrm>
            <a:off x="0" y="2253904"/>
            <a:ext cx="6983002" cy="2677656"/>
          </a:xfrm>
          <a:prstGeom prst="rect">
            <a:avLst/>
          </a:prstGeom>
          <a:noFill/>
        </p:spPr>
        <p:txBody>
          <a:bodyPr wrap="none" rtlCol="0">
            <a:spAutoFit/>
          </a:bodyPr>
          <a:lstStyle/>
          <a:p>
            <a:pPr marL="342900" indent="-342900">
              <a:buFont typeface="Arial" panose="020B0604020202020204" pitchFamily="34" charset="0"/>
              <a:buChar char="•"/>
            </a:pPr>
            <a:r>
              <a:rPr kumimoji="1" lang="en-US" altLang="ja-JP" sz="2100" dirty="0"/>
              <a:t>Hybrid or full-remote</a:t>
            </a:r>
          </a:p>
          <a:p>
            <a:pPr marL="342900" indent="-342900">
              <a:buFont typeface="Arial" panose="020B0604020202020204" pitchFamily="34" charset="0"/>
              <a:buChar char="•"/>
            </a:pPr>
            <a:r>
              <a:rPr kumimoji="1" lang="en-US" altLang="ja-JP" sz="2100" dirty="0">
                <a:hlinkClick r:id="rId4"/>
              </a:rPr>
              <a:t>https://agenda.linearcollider.org/event/9211/</a:t>
            </a:r>
            <a:endParaRPr kumimoji="1" lang="en-US" altLang="ja-JP" sz="2100" dirty="0"/>
          </a:p>
          <a:p>
            <a:pPr marL="800100" lvl="1" indent="-342900">
              <a:buFont typeface="Arial" panose="020B0604020202020204" pitchFamily="34" charset="0"/>
              <a:buChar char="•"/>
            </a:pPr>
            <a:r>
              <a:rPr kumimoji="1" lang="en-US" altLang="ja-JP" sz="2100" dirty="0"/>
              <a:t>Please register!</a:t>
            </a:r>
          </a:p>
          <a:p>
            <a:pPr marL="342900" indent="-342900">
              <a:buFont typeface="Arial" panose="020B0604020202020204" pitchFamily="34" charset="0"/>
              <a:buChar char="•"/>
            </a:pPr>
            <a:r>
              <a:rPr kumimoji="1" lang="en-US" altLang="ja-JP" sz="2100" dirty="0"/>
              <a:t>26-29 October 2021</a:t>
            </a:r>
          </a:p>
          <a:p>
            <a:pPr marL="342900" indent="-342900">
              <a:buFont typeface="Arial" panose="020B0604020202020204" pitchFamily="34" charset="0"/>
              <a:buChar char="•"/>
            </a:pPr>
            <a:r>
              <a:rPr kumimoji="1" lang="en-US" altLang="ja-JP" sz="2100" dirty="0"/>
              <a:t>Parallel sessions are available</a:t>
            </a:r>
          </a:p>
          <a:p>
            <a:pPr marL="800100" lvl="1" indent="-342900">
              <a:buFont typeface="Arial" panose="020B0604020202020204" pitchFamily="34" charset="0"/>
              <a:buChar char="•"/>
            </a:pPr>
            <a:r>
              <a:rPr kumimoji="1" lang="en-US" altLang="ja-JP" sz="2100" dirty="0"/>
              <a:t>Topical workshop? (such as CM </a:t>
            </a:r>
            <a:r>
              <a:rPr kumimoji="1" lang="en-US" altLang="ja-JP" sz="2100" dirty="0" err="1"/>
              <a:t>design,crab</a:t>
            </a:r>
            <a:r>
              <a:rPr kumimoji="1" lang="en-US" altLang="ja-JP" sz="2100" dirty="0"/>
              <a:t> cavity, etc.)</a:t>
            </a:r>
          </a:p>
          <a:p>
            <a:pPr marL="800100" lvl="1" indent="-342900">
              <a:buFont typeface="Arial" panose="020B0604020202020204" pitchFamily="34" charset="0"/>
              <a:buChar char="•"/>
            </a:pPr>
            <a:r>
              <a:rPr kumimoji="1" lang="en-US" altLang="ja-JP" sz="2100" dirty="0"/>
              <a:t>Some dedicated discussion? </a:t>
            </a:r>
          </a:p>
          <a:p>
            <a:pPr marL="800100" lvl="1" indent="-342900">
              <a:buFont typeface="Arial" panose="020B0604020202020204" pitchFamily="34" charset="0"/>
              <a:buChar char="•"/>
            </a:pPr>
            <a:r>
              <a:rPr kumimoji="1" lang="en-US" altLang="ja-JP" sz="2100" dirty="0"/>
              <a:t>Please start discussion at each group!</a:t>
            </a:r>
          </a:p>
        </p:txBody>
      </p:sp>
    </p:spTree>
    <p:extLst>
      <p:ext uri="{BB962C8B-B14F-4D97-AF65-F5344CB8AC3E}">
        <p14:creationId xmlns:p14="http://schemas.microsoft.com/office/powerpoint/2010/main" val="1174517611"/>
      </p:ext>
    </p:extLst>
  </p:cSld>
  <p:clrMapOvr>
    <a:masterClrMapping/>
  </p:clrMapOvr>
  <mc:AlternateContent xmlns:mc="http://schemas.openxmlformats.org/markup-compatibility/2006" xmlns:p14="http://schemas.microsoft.com/office/powerpoint/2010/main">
    <mc:Choice Requires="p14">
      <p:transition p14:dur="10" advTm="933"/>
    </mc:Choice>
    <mc:Fallback xmlns="">
      <p:transition advTm="933"/>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ABF876-789B-4931-910A-C05243BF152D}"/>
              </a:ext>
            </a:extLst>
          </p:cNvPr>
          <p:cNvSpPr>
            <a:spLocks noGrp="1"/>
          </p:cNvSpPr>
          <p:nvPr>
            <p:ph type="title"/>
          </p:nvPr>
        </p:nvSpPr>
        <p:spPr/>
        <p:txBody>
          <a:bodyPr/>
          <a:lstStyle/>
          <a:p>
            <a:endParaRPr kumimoji="1" lang="ja-JP" altLang="en-US"/>
          </a:p>
        </p:txBody>
      </p:sp>
      <p:pic>
        <p:nvPicPr>
          <p:cNvPr id="7" name="コンテンツ プレースホルダー 6" descr="テーブル&#10;&#10;自動的に生成された説明">
            <a:extLst>
              <a:ext uri="{FF2B5EF4-FFF2-40B4-BE49-F238E27FC236}">
                <a16:creationId xmlns:a16="http://schemas.microsoft.com/office/drawing/2014/main" id="{A5F0C6C7-2C75-4FDA-869E-08ABE3E46AA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926" y="2019055"/>
            <a:ext cx="8866706" cy="4126767"/>
          </a:xfrm>
        </p:spPr>
      </p:pic>
    </p:spTree>
    <p:extLst>
      <p:ext uri="{BB962C8B-B14F-4D97-AF65-F5344CB8AC3E}">
        <p14:creationId xmlns:p14="http://schemas.microsoft.com/office/powerpoint/2010/main" val="2530084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26CD9C-21A8-4A71-863E-2F3BA4BFE53E}"/>
              </a:ext>
            </a:extLst>
          </p:cNvPr>
          <p:cNvSpPr>
            <a:spLocks noGrp="1"/>
          </p:cNvSpPr>
          <p:nvPr>
            <p:ph type="title"/>
          </p:nvPr>
        </p:nvSpPr>
        <p:spPr>
          <a:xfrm>
            <a:off x="628650" y="365126"/>
            <a:ext cx="7886700" cy="618285"/>
          </a:xfrm>
          <a:solidFill>
            <a:schemeClr val="accent5">
              <a:lumMod val="20000"/>
              <a:lumOff val="80000"/>
            </a:schemeClr>
          </a:solidFill>
          <a:ln>
            <a:solidFill>
              <a:schemeClr val="accent1"/>
            </a:solidFill>
          </a:ln>
        </p:spPr>
        <p:txBody>
          <a:bodyPr>
            <a:normAutofit fontScale="90000"/>
          </a:bodyPr>
          <a:lstStyle/>
          <a:p>
            <a:r>
              <a:rPr kumimoji="1" lang="en-US" altLang="ja-JP" dirty="0"/>
              <a:t>Advisory Panel: future meetings</a:t>
            </a:r>
            <a:endParaRPr kumimoji="1" lang="ja-JP" altLang="en-US" dirty="0"/>
          </a:p>
        </p:txBody>
      </p:sp>
      <p:sp>
        <p:nvSpPr>
          <p:cNvPr id="3" name="コンテンツ プレースホルダー 2">
            <a:extLst>
              <a:ext uri="{FF2B5EF4-FFF2-40B4-BE49-F238E27FC236}">
                <a16:creationId xmlns:a16="http://schemas.microsoft.com/office/drawing/2014/main" id="{DB80FC94-16FA-4CED-A163-EC5A291B1687}"/>
              </a:ext>
            </a:extLst>
          </p:cNvPr>
          <p:cNvSpPr>
            <a:spLocks noGrp="1"/>
          </p:cNvSpPr>
          <p:nvPr>
            <p:ph idx="1"/>
          </p:nvPr>
        </p:nvSpPr>
        <p:spPr>
          <a:xfrm>
            <a:off x="628650" y="1253331"/>
            <a:ext cx="7886700" cy="4351338"/>
          </a:xfrm>
        </p:spPr>
        <p:txBody>
          <a:bodyPr>
            <a:normAutofit fontScale="85000" lnSpcReduction="20000"/>
          </a:bodyPr>
          <a:lstStyle/>
          <a:p>
            <a:pPr>
              <a:buFont typeface="Wingdings" panose="05000000000000000000" pitchFamily="2" charset="2"/>
              <a:buChar char="Ø"/>
            </a:pPr>
            <a:r>
              <a:rPr kumimoji="1" lang="en-US" altLang="ja-JP" dirty="0"/>
              <a:t>Dates not decided yet. October?</a:t>
            </a:r>
          </a:p>
          <a:p>
            <a:pPr>
              <a:buFont typeface="Wingdings" panose="05000000000000000000" pitchFamily="2" charset="2"/>
              <a:buChar char="Ø"/>
            </a:pPr>
            <a:r>
              <a:rPr lang="en-US" altLang="ja-JP" dirty="0"/>
              <a:t>2</a:t>
            </a:r>
            <a:r>
              <a:rPr lang="en-US" altLang="ja-JP" baseline="30000" dirty="0"/>
              <a:t>nd</a:t>
            </a:r>
            <a:r>
              <a:rPr lang="en-US" altLang="ja-JP" dirty="0"/>
              <a:t> meeting (not final yet)</a:t>
            </a:r>
          </a:p>
          <a:p>
            <a:pPr lvl="1">
              <a:buFont typeface="Wingdings" panose="05000000000000000000" pitchFamily="2" charset="2"/>
              <a:buChar char="ü"/>
            </a:pPr>
            <a:r>
              <a:rPr kumimoji="1" lang="en-US" altLang="ja-JP" dirty="0"/>
              <a:t>Overview of ILC (Mori) 15+15</a:t>
            </a:r>
          </a:p>
          <a:p>
            <a:pPr lvl="1">
              <a:buFont typeface="Wingdings" panose="05000000000000000000" pitchFamily="2" charset="2"/>
              <a:buChar char="ü"/>
            </a:pPr>
            <a:r>
              <a:rPr lang="en-US" altLang="ja-JP" dirty="0"/>
              <a:t>Physics (Murayama) 15+15</a:t>
            </a:r>
          </a:p>
          <a:p>
            <a:pPr lvl="1">
              <a:buFont typeface="Wingdings" panose="05000000000000000000" pitchFamily="2" charset="2"/>
              <a:buChar char="ü"/>
            </a:pPr>
            <a:r>
              <a:rPr kumimoji="1" lang="en-US" altLang="ja-JP" dirty="0"/>
              <a:t>Technology (</a:t>
            </a:r>
            <a:r>
              <a:rPr kumimoji="1" lang="en-US" altLang="ja-JP" dirty="0" err="1"/>
              <a:t>Michizono</a:t>
            </a:r>
            <a:r>
              <a:rPr kumimoji="1" lang="en-US" altLang="ja-JP" dirty="0"/>
              <a:t>) 20+25</a:t>
            </a:r>
          </a:p>
          <a:p>
            <a:pPr lvl="1">
              <a:buFont typeface="Wingdings" panose="05000000000000000000" pitchFamily="2" charset="2"/>
              <a:buChar char="ü"/>
            </a:pPr>
            <a:r>
              <a:rPr lang="en-US" altLang="ja-JP" dirty="0"/>
              <a:t>IDT proposal (Nakada) 15+20</a:t>
            </a:r>
          </a:p>
          <a:p>
            <a:pPr lvl="1">
              <a:buFont typeface="Wingdings" panose="05000000000000000000" pitchFamily="2" charset="2"/>
              <a:buChar char="ü"/>
            </a:pPr>
            <a:r>
              <a:rPr kumimoji="1" lang="en-US" altLang="ja-JP" dirty="0"/>
              <a:t>Discussion of the panel 30</a:t>
            </a:r>
          </a:p>
          <a:p>
            <a:pPr>
              <a:buFont typeface="Wingdings" panose="05000000000000000000" pitchFamily="2" charset="2"/>
              <a:buChar char="Ø"/>
            </a:pPr>
            <a:r>
              <a:rPr lang="en-US" altLang="ja-JP" dirty="0"/>
              <a:t>3</a:t>
            </a:r>
            <a:r>
              <a:rPr lang="en-US" altLang="ja-JP" baseline="30000" dirty="0"/>
              <a:t>rd</a:t>
            </a:r>
            <a:r>
              <a:rPr lang="en-US" altLang="ja-JP" dirty="0"/>
              <a:t> Meeting (not final yet)</a:t>
            </a:r>
          </a:p>
          <a:p>
            <a:pPr lvl="1">
              <a:buFont typeface="Wingdings" panose="05000000000000000000" pitchFamily="2" charset="2"/>
              <a:buChar char="Ø"/>
            </a:pPr>
            <a:r>
              <a:rPr kumimoji="1" lang="en-US" altLang="ja-JP" dirty="0"/>
              <a:t>Technology establishment, cost estimation (civil, environment, safety) (</a:t>
            </a:r>
            <a:r>
              <a:rPr kumimoji="1" lang="en-US" altLang="ja-JP" dirty="0" err="1"/>
              <a:t>Terunuma</a:t>
            </a:r>
            <a:r>
              <a:rPr kumimoji="1" lang="en-US" altLang="ja-JP" dirty="0"/>
              <a:t>) 5+10</a:t>
            </a:r>
          </a:p>
          <a:p>
            <a:pPr lvl="1">
              <a:buFont typeface="Wingdings" panose="05000000000000000000" pitchFamily="2" charset="2"/>
              <a:buChar char="Ø"/>
            </a:pPr>
            <a:r>
              <a:rPr kumimoji="1" lang="en-US" altLang="ja-JP" dirty="0"/>
              <a:t>Academic meaning (</a:t>
            </a:r>
            <a:r>
              <a:rPr kumimoji="1" lang="en-US" altLang="ja-JP" dirty="0" err="1"/>
              <a:t>Asai</a:t>
            </a:r>
            <a:r>
              <a:rPr kumimoji="1" lang="en-US" altLang="ja-JP" dirty="0"/>
              <a:t>) 10+20</a:t>
            </a:r>
          </a:p>
          <a:p>
            <a:pPr lvl="1">
              <a:buFont typeface="Wingdings" panose="05000000000000000000" pitchFamily="2" charset="2"/>
              <a:buChar char="Ø"/>
            </a:pPr>
            <a:r>
              <a:rPr lang="en-US" altLang="ja-JP" dirty="0"/>
              <a:t>International cooperation, cost sharing (Yamauchi) 10+20</a:t>
            </a:r>
          </a:p>
          <a:p>
            <a:pPr lvl="1">
              <a:buFont typeface="Wingdings" panose="05000000000000000000" pitchFamily="2" charset="2"/>
              <a:buChar char="Ø"/>
            </a:pPr>
            <a:r>
              <a:rPr kumimoji="1" lang="en-US" altLang="ja-JP" dirty="0"/>
              <a:t>Human resource (Okada) 5+10</a:t>
            </a:r>
          </a:p>
          <a:p>
            <a:pPr lvl="1">
              <a:buFont typeface="Wingdings" panose="05000000000000000000" pitchFamily="2" charset="2"/>
              <a:buChar char="Ø"/>
            </a:pPr>
            <a:r>
              <a:rPr lang="en-US" altLang="ja-JP" dirty="0"/>
              <a:t>Discussion </a:t>
            </a:r>
            <a:r>
              <a:rPr kumimoji="1" lang="en-US" altLang="ja-JP" dirty="0"/>
              <a:t> of the panel  30</a:t>
            </a:r>
            <a:endParaRPr kumimoji="1" lang="ja-JP" altLang="en-US" dirty="0"/>
          </a:p>
        </p:txBody>
      </p:sp>
    </p:spTree>
    <p:extLst>
      <p:ext uri="{BB962C8B-B14F-4D97-AF65-F5344CB8AC3E}">
        <p14:creationId xmlns:p14="http://schemas.microsoft.com/office/powerpoint/2010/main" val="1230815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タイトル 1"/>
          <p:cNvSpPr txBox="1">
            <a:spLocks/>
          </p:cNvSpPr>
          <p:nvPr/>
        </p:nvSpPr>
        <p:spPr>
          <a:xfrm>
            <a:off x="0" y="-27384"/>
            <a:ext cx="9144000" cy="764704"/>
          </a:xfrm>
          <a:prstGeom prst="rect">
            <a:avLst/>
          </a:prstGeom>
          <a:solidFill>
            <a:srgbClr val="92D050"/>
          </a:solidFill>
        </p:spPr>
        <p:txBody>
          <a:bodyPr anchor="ctr">
            <a:normAutofit/>
          </a:bodyPr>
          <a:lstStyle>
            <a:lvl1pPr algn="ctr" defTabSz="457011" rtl="0" eaLnBrk="1" latinLnBrk="0" hangingPunct="1">
              <a:spcBef>
                <a:spcPct val="0"/>
              </a:spcBef>
              <a:buNone/>
              <a:defRPr kumimoji="1" sz="4400" kern="1200">
                <a:solidFill>
                  <a:schemeClr val="tx1"/>
                </a:solidFill>
                <a:latin typeface="+mj-lt"/>
                <a:ea typeface="+mj-ea"/>
                <a:cs typeface="+mj-cs"/>
              </a:defRPr>
            </a:lvl1pPr>
          </a:lstStyle>
          <a:p>
            <a:r>
              <a:rPr lang="en-US" altLang="ja-JP" sz="2400" b="1" dirty="0">
                <a:latin typeface="游ゴシック Medium" panose="020B0500000000000000" pitchFamily="50" charset="-128"/>
                <a:ea typeface="游ゴシック Medium" panose="020B0500000000000000" pitchFamily="50" charset="-128"/>
              </a:rPr>
              <a:t>Achievement of ILC technology and future plan</a:t>
            </a:r>
            <a:endParaRPr lang="ja-JP" altLang="en-US" sz="2400" b="1" dirty="0">
              <a:solidFill>
                <a:schemeClr val="accent6">
                  <a:lumMod val="50000"/>
                </a:schemeClr>
              </a:solidFill>
              <a:latin typeface="游ゴシック Medium" panose="020B0500000000000000" pitchFamily="50" charset="-128"/>
              <a:ea typeface="游ゴシック Medium" panose="020B0500000000000000" pitchFamily="50" charset="-128"/>
            </a:endParaRPr>
          </a:p>
        </p:txBody>
      </p:sp>
      <p:sp>
        <p:nvSpPr>
          <p:cNvPr id="16" name="スライド番号プレースホルダー 15"/>
          <p:cNvSpPr>
            <a:spLocks noGrp="1"/>
          </p:cNvSpPr>
          <p:nvPr>
            <p:ph type="sldNum" sz="quarter" idx="12"/>
          </p:nvPr>
        </p:nvSpPr>
        <p:spPr>
          <a:xfrm>
            <a:off x="6832132" y="6252736"/>
            <a:ext cx="2057400" cy="365125"/>
          </a:xfrm>
        </p:spPr>
        <p:txBody>
          <a:bodyPr/>
          <a:lstStyle/>
          <a:p>
            <a:fld id="{690BD53D-0F42-B742-A897-5EF936631EAF}" type="slidenum">
              <a:rPr lang="ja-JP" altLang="en-US" smtClean="0">
                <a:solidFill>
                  <a:prstClr val="black">
                    <a:tint val="75000"/>
                  </a:prstClr>
                </a:solidFill>
              </a:rPr>
              <a:pPr/>
              <a:t>5</a:t>
            </a:fld>
            <a:endParaRPr lang="ja-JP" altLang="en-US">
              <a:solidFill>
                <a:prstClr val="black">
                  <a:tint val="75000"/>
                </a:prstClr>
              </a:solidFill>
            </a:endParaRPr>
          </a:p>
        </p:txBody>
      </p:sp>
      <p:sp>
        <p:nvSpPr>
          <p:cNvPr id="9" name="テキスト ボックス 8">
            <a:extLst>
              <a:ext uri="{FF2B5EF4-FFF2-40B4-BE49-F238E27FC236}">
                <a16:creationId xmlns:a16="http://schemas.microsoft.com/office/drawing/2014/main" id="{F6699FF5-8149-46B9-B640-5123C27F55A2}"/>
              </a:ext>
            </a:extLst>
          </p:cNvPr>
          <p:cNvSpPr txBox="1"/>
          <p:nvPr/>
        </p:nvSpPr>
        <p:spPr>
          <a:xfrm>
            <a:off x="2700068" y="6217478"/>
            <a:ext cx="6007918" cy="769441"/>
          </a:xfrm>
          <a:prstGeom prst="rect">
            <a:avLst/>
          </a:prstGeom>
          <a:solidFill>
            <a:schemeClr val="accent4">
              <a:lumMod val="20000"/>
              <a:lumOff val="80000"/>
            </a:schemeClr>
          </a:solidFill>
          <a:ln>
            <a:solidFill>
              <a:schemeClr val="accent4">
                <a:lumMod val="50000"/>
              </a:schemeClr>
            </a:solidFill>
          </a:ln>
        </p:spPr>
        <p:txBody>
          <a:bodyPr wrap="square" rtlCol="0">
            <a:spAutoFit/>
          </a:bodyPr>
          <a:lstStyle/>
          <a:p>
            <a:r>
              <a:rPr kumimoji="1" lang="ja-JP" altLang="en-US" sz="1100" b="1" dirty="0"/>
              <a:t>Model work: small-scale models, partial/</a:t>
            </a:r>
            <a:r>
              <a:rPr kumimoji="1" lang="en-US" altLang="ja-JP" sz="1100" b="1" dirty="0"/>
              <a:t>component </a:t>
            </a:r>
            <a:r>
              <a:rPr kumimoji="1" lang="ja-JP" altLang="en-US" sz="1100" b="1" dirty="0"/>
              <a:t>models.</a:t>
            </a:r>
          </a:p>
          <a:p>
            <a:r>
              <a:rPr kumimoji="1" lang="ja-JP" altLang="en-US" sz="1100" b="1" dirty="0"/>
              <a:t>Prototype: demonstration at the </a:t>
            </a:r>
            <a:r>
              <a:rPr kumimoji="1" lang="en-US" altLang="ja-JP" sz="1100" b="1" dirty="0"/>
              <a:t>full</a:t>
            </a:r>
            <a:r>
              <a:rPr kumimoji="1" lang="ja-JP" altLang="en-US" sz="1100" b="1" dirty="0"/>
              <a:t> scale.</a:t>
            </a:r>
            <a:r>
              <a:rPr kumimoji="1" lang="en-US" altLang="ja-JP" sz="1100" b="1" dirty="0"/>
              <a:t> </a:t>
            </a:r>
            <a:endParaRPr kumimoji="1" lang="ja-JP" altLang="en-US" sz="1100" b="1" dirty="0"/>
          </a:p>
          <a:p>
            <a:r>
              <a:rPr kumimoji="1" lang="ja-JP" altLang="en-US" sz="1100" b="1" dirty="0"/>
              <a:t>Demonstrator: Technology transfer (to industry) for manufacturing of actual equipment.</a:t>
            </a:r>
            <a:endParaRPr kumimoji="1" lang="ja-JP" altLang="en-US" sz="1100" dirty="0"/>
          </a:p>
        </p:txBody>
      </p:sp>
      <p:graphicFrame>
        <p:nvGraphicFramePr>
          <p:cNvPr id="2" name="表 2">
            <a:extLst>
              <a:ext uri="{FF2B5EF4-FFF2-40B4-BE49-F238E27FC236}">
                <a16:creationId xmlns:a16="http://schemas.microsoft.com/office/drawing/2014/main" id="{3DA3C60F-A6D1-DC41-B3A5-BCD9E2665351}"/>
              </a:ext>
            </a:extLst>
          </p:cNvPr>
          <p:cNvGraphicFramePr>
            <a:graphicFrameLocks noGrp="1"/>
          </p:cNvGraphicFramePr>
          <p:nvPr>
            <p:extLst>
              <p:ext uri="{D42A27DB-BD31-4B8C-83A1-F6EECF244321}">
                <p14:modId xmlns:p14="http://schemas.microsoft.com/office/powerpoint/2010/main" val="4114809670"/>
              </p:ext>
            </p:extLst>
          </p:nvPr>
        </p:nvGraphicFramePr>
        <p:xfrm>
          <a:off x="168072" y="1664580"/>
          <a:ext cx="8862282" cy="4424594"/>
        </p:xfrm>
        <a:graphic>
          <a:graphicData uri="http://schemas.openxmlformats.org/drawingml/2006/table">
            <a:tbl>
              <a:tblPr firstRow="1" bandRow="1">
                <a:tableStyleId>{BC89EF96-8CEA-46FF-86C4-4CE0E7609802}</a:tableStyleId>
              </a:tblPr>
              <a:tblGrid>
                <a:gridCol w="1919735">
                  <a:extLst>
                    <a:ext uri="{9D8B030D-6E8A-4147-A177-3AD203B41FA5}">
                      <a16:colId xmlns:a16="http://schemas.microsoft.com/office/drawing/2014/main" val="2243303819"/>
                    </a:ext>
                  </a:extLst>
                </a:gridCol>
                <a:gridCol w="5274543">
                  <a:extLst>
                    <a:ext uri="{9D8B030D-6E8A-4147-A177-3AD203B41FA5}">
                      <a16:colId xmlns:a16="http://schemas.microsoft.com/office/drawing/2014/main" val="3685296218"/>
                    </a:ext>
                  </a:extLst>
                </a:gridCol>
                <a:gridCol w="1668004">
                  <a:extLst>
                    <a:ext uri="{9D8B030D-6E8A-4147-A177-3AD203B41FA5}">
                      <a16:colId xmlns:a16="http://schemas.microsoft.com/office/drawing/2014/main" val="302975367"/>
                    </a:ext>
                  </a:extLst>
                </a:gridCol>
              </a:tblGrid>
              <a:tr h="446950">
                <a:tc>
                  <a:txBody>
                    <a:bodyPr/>
                    <a:lstStyle/>
                    <a:p>
                      <a:pPr algn="ctr"/>
                      <a:r>
                        <a:rPr kumimoji="1" lang="en-US" altLang="ja-JP" sz="1200" dirty="0">
                          <a:solidFill>
                            <a:schemeClr val="bg1"/>
                          </a:solidFill>
                        </a:rPr>
                        <a:t>Technology achievement</a:t>
                      </a:r>
                    </a:p>
                  </a:txBody>
                  <a:tcPr>
                    <a:solidFill>
                      <a:schemeClr val="accent5">
                        <a:lumMod val="60000"/>
                        <a:lumOff val="40000"/>
                      </a:schemeClr>
                    </a:solidFill>
                  </a:tcPr>
                </a:tc>
                <a:tc>
                  <a:txBody>
                    <a:bodyPr/>
                    <a:lstStyle/>
                    <a:p>
                      <a:pPr algn="ctr"/>
                      <a:endParaRPr kumimoji="1" lang="ja-JP" altLang="en-US" dirty="0">
                        <a:solidFill>
                          <a:schemeClr val="bg1"/>
                        </a:solidFill>
                      </a:endParaRPr>
                    </a:p>
                  </a:txBody>
                  <a:tcPr>
                    <a:solidFill>
                      <a:schemeClr val="accent5">
                        <a:lumMod val="60000"/>
                        <a:lumOff val="40000"/>
                      </a:schemeClr>
                    </a:solidFill>
                  </a:tcPr>
                </a:tc>
                <a:tc>
                  <a:txBody>
                    <a:bodyPr/>
                    <a:lstStyle/>
                    <a:p>
                      <a:pPr algn="ctr"/>
                      <a:r>
                        <a:rPr kumimoji="1" lang="en-US" altLang="ja-JP" sz="1600" dirty="0">
                          <a:solidFill>
                            <a:schemeClr val="bg1"/>
                          </a:solidFill>
                        </a:rPr>
                        <a:t>tasks</a:t>
                      </a:r>
                      <a:endParaRPr kumimoji="1" lang="ja-JP" altLang="en-US" sz="1600" dirty="0">
                        <a:solidFill>
                          <a:schemeClr val="bg1"/>
                        </a:solidFill>
                      </a:endParaRPr>
                    </a:p>
                  </a:txBody>
                  <a:tcPr>
                    <a:solidFill>
                      <a:schemeClr val="accent5">
                        <a:lumMod val="60000"/>
                        <a:lumOff val="40000"/>
                      </a:schemeClr>
                    </a:solidFill>
                  </a:tcPr>
                </a:tc>
                <a:extLst>
                  <a:ext uri="{0D108BD9-81ED-4DB2-BD59-A6C34878D82A}">
                    <a16:rowId xmlns:a16="http://schemas.microsoft.com/office/drawing/2014/main" val="2777951916"/>
                  </a:ext>
                </a:extLst>
              </a:tr>
              <a:tr h="625730">
                <a:tc>
                  <a:txBody>
                    <a:bodyPr/>
                    <a:lstStyle/>
                    <a:p>
                      <a:pPr algn="ctr"/>
                      <a:r>
                        <a:rPr kumimoji="1" lang="en-US" altLang="ja-JP" sz="1600" b="1" dirty="0"/>
                        <a:t>SRF cavity</a:t>
                      </a:r>
                      <a:endParaRPr kumimoji="1" lang="ja-JP" altLang="en-US" sz="1600" b="1" dirty="0"/>
                    </a:p>
                  </a:txBody>
                  <a:tcPr anchor="ctr">
                    <a:noFill/>
                  </a:tcPr>
                </a:tc>
                <a:tc rowSpan="2">
                  <a:txBody>
                    <a:bodyPr/>
                    <a:lstStyle/>
                    <a:p>
                      <a:endParaRPr kumimoji="1" lang="en-US" altLang="ja-JP" sz="1600" dirty="0"/>
                    </a:p>
                    <a:p>
                      <a:endParaRPr kumimoji="1" lang="en-US" altLang="ja-JP" sz="1600" dirty="0"/>
                    </a:p>
                    <a:p>
                      <a:r>
                        <a:rPr kumimoji="1" lang="en-US" altLang="ja-JP" sz="1600" dirty="0">
                          <a:sym typeface="Wingdings" pitchFamily="2" charset="2"/>
                        </a:rPr>
                        <a:t>    </a:t>
                      </a:r>
                    </a:p>
                    <a:p>
                      <a:r>
                        <a:rPr kumimoji="1" lang="ja-JP" altLang="en-US" sz="1100" b="0" i="0" u="none" strike="noStrike" kern="1200" cap="none" spc="0" normalizeH="0" baseline="0" noProof="0" dirty="0">
                          <a:ln>
                            <a:noFill/>
                          </a:ln>
                          <a:solidFill>
                            <a:schemeClr val="tx1"/>
                          </a:solidFill>
                          <a:effectLst/>
                          <a:uLnTx/>
                          <a:uFillTx/>
                          <a:latin typeface="+mn-lt"/>
                          <a:ea typeface="+mn-ea"/>
                          <a:cs typeface="+mn-cs"/>
                        </a:rPr>
                        <a:t>(construction and operation of the EuXFEL, the role of the accelerator proto</a:t>
                      </a:r>
                      <a:r>
                        <a:rPr kumimoji="1" lang="en-US" altLang="ja-JP" sz="1100" b="0" i="0" u="none" strike="noStrike" kern="1200" cap="none" spc="0" normalizeH="0" baseline="0" noProof="0" dirty="0">
                          <a:ln>
                            <a:noFill/>
                          </a:ln>
                          <a:solidFill>
                            <a:schemeClr val="tx1"/>
                          </a:solidFill>
                          <a:effectLst/>
                          <a:uLnTx/>
                          <a:uFillTx/>
                          <a:latin typeface="+mn-lt"/>
                          <a:ea typeface="+mn-ea"/>
                          <a:cs typeface="+mn-cs"/>
                        </a:rPr>
                        <a:t>type</a:t>
                      </a:r>
                      <a:r>
                        <a:rPr kumimoji="1" lang="ja-JP" altLang="en-US" sz="1100" b="0" i="0" u="none" strike="noStrike" kern="1200" cap="none" spc="0" normalizeH="0" baseline="0" noProof="0" dirty="0">
                          <a:ln>
                            <a:noFill/>
                          </a:ln>
                          <a:solidFill>
                            <a:schemeClr val="tx1"/>
                          </a:solidFill>
                          <a:effectLst/>
                          <a:uLnTx/>
                          <a:uFillTx/>
                          <a:latin typeface="+mn-lt"/>
                          <a:ea typeface="+mn-ea"/>
                          <a:cs typeface="+mn-cs"/>
                        </a:rPr>
                        <a:t>)</a:t>
                      </a:r>
                    </a:p>
                  </a:txBody>
                  <a:tcPr anchor="ctr">
                    <a:noFill/>
                  </a:tcPr>
                </a:tc>
                <a:tc>
                  <a:txBody>
                    <a:bodyPr/>
                    <a:lstStyle/>
                    <a:p>
                      <a:pPr algn="ctr"/>
                      <a:r>
                        <a:rPr kumimoji="1" lang="ja-JP" altLang="en-US" sz="900" b="0" dirty="0">
                          <a:solidFill>
                            <a:srgbClr val="002060"/>
                          </a:solidFill>
                          <a:latin typeface="ＭＳ Ｐゴシック" panose="020B0600070205080204" pitchFamily="50" charset="-128"/>
                          <a:ea typeface="ＭＳ Ｐゴシック" panose="020B0600070205080204" pitchFamily="50" charset="-128"/>
                        </a:rPr>
                        <a:t>International shared mass production demonstration</a:t>
                      </a:r>
                    </a:p>
                    <a:p>
                      <a:pPr algn="ctr"/>
                      <a:r>
                        <a:rPr kumimoji="1" lang="ja-JP" altLang="en-US" sz="900" b="0" dirty="0">
                          <a:solidFill>
                            <a:srgbClr val="002060"/>
                          </a:solidFill>
                          <a:latin typeface="ＭＳ Ｐゴシック" panose="020B0600070205080204" pitchFamily="50" charset="-128"/>
                          <a:ea typeface="ＭＳ Ｐゴシック" panose="020B0600070205080204" pitchFamily="50" charset="-128"/>
                        </a:rPr>
                        <a:t>(Confirmation of performance achievement)</a:t>
                      </a:r>
                      <a:endParaRPr kumimoji="1" lang="ja-JP" altLang="en-US" sz="1050" b="0" dirty="0">
                        <a:solidFill>
                          <a:srgbClr val="002060"/>
                        </a:solidFill>
                        <a:latin typeface="ＭＳ Ｐゴシック" panose="020B0600070205080204" pitchFamily="50" charset="-128"/>
                        <a:ea typeface="ＭＳ Ｐゴシック" panose="020B0600070205080204" pitchFamily="50" charset="-128"/>
                      </a:endParaRPr>
                    </a:p>
                  </a:txBody>
                  <a:tcPr anchor="ctr">
                    <a:noFill/>
                  </a:tcPr>
                </a:tc>
                <a:extLst>
                  <a:ext uri="{0D108BD9-81ED-4DB2-BD59-A6C34878D82A}">
                    <a16:rowId xmlns:a16="http://schemas.microsoft.com/office/drawing/2014/main" val="685884811"/>
                  </a:ext>
                </a:extLst>
              </a:tr>
              <a:tr h="506543">
                <a:tc>
                  <a:txBody>
                    <a:bodyPr/>
                    <a:lstStyle/>
                    <a:p>
                      <a:pPr algn="ctr"/>
                      <a:r>
                        <a:rPr kumimoji="1" lang="en-US" altLang="ja-JP" sz="1400" b="1" dirty="0"/>
                        <a:t>Cryomodule (CM)</a:t>
                      </a:r>
                      <a:endParaRPr kumimoji="1" lang="ja-JP" altLang="en-US" sz="1600" b="1" dirty="0"/>
                    </a:p>
                  </a:txBody>
                  <a:tcPr anchor="ctr">
                    <a:no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mn-lt"/>
                          <a:ea typeface="+mn-ea"/>
                          <a:cs typeface="+mn-cs"/>
                        </a:rPr>
                        <a:t>技術設計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 </a:t>
                      </a:r>
                      <a:r>
                        <a:rPr kumimoji="1" lang="en-US" altLang="ja-JP" sz="1200" b="0" i="0" u="none" strike="noStrike" kern="1200" cap="none" spc="0" normalizeH="0" baseline="0" noProof="0" dirty="0">
                          <a:ln>
                            <a:noFill/>
                          </a:ln>
                          <a:solidFill>
                            <a:prstClr val="black"/>
                          </a:solidFill>
                          <a:effectLst/>
                          <a:uLnTx/>
                          <a:uFillTx/>
                          <a:latin typeface="+mn-lt"/>
                          <a:ea typeface="+mn-ea"/>
                          <a:cs typeface="+mn-cs"/>
                          <a:sym typeface="Wingdings" pitchFamily="2" charset="2"/>
                        </a:rPr>
                        <a:t> </a:t>
                      </a:r>
                      <a:r>
                        <a:rPr kumimoji="1" lang="ja-JP" altLang="en-US" sz="1200" b="0" i="0" u="none" strike="noStrike" kern="1200" cap="none" spc="0" normalizeH="0" baseline="0" noProof="0">
                          <a:ln>
                            <a:noFill/>
                          </a:ln>
                          <a:solidFill>
                            <a:prstClr val="black"/>
                          </a:solidFill>
                          <a:effectLst/>
                          <a:uLnTx/>
                          <a:uFillTx/>
                          <a:latin typeface="+mn-lt"/>
                          <a:ea typeface="+mn-ea"/>
                          <a:cs typeface="+mn-cs"/>
                          <a:sym typeface="Wingdings" pitchFamily="2" charset="2"/>
                        </a:rPr>
                        <a:t>技術</a:t>
                      </a:r>
                      <a:r>
                        <a:rPr kumimoji="1" lang="ja-JP" altLang="en-US" sz="1200" b="0" i="0" u="none" strike="noStrike" kern="1200" cap="none" spc="0" normalizeH="0" baseline="0" noProof="0">
                          <a:ln>
                            <a:noFill/>
                          </a:ln>
                          <a:solidFill>
                            <a:prstClr val="black"/>
                          </a:solidFill>
                          <a:effectLst/>
                          <a:uLnTx/>
                          <a:uFillTx/>
                          <a:latin typeface="+mn-lt"/>
                          <a:ea typeface="+mn-ea"/>
                          <a:cs typeface="+mn-cs"/>
                        </a:rPr>
                        <a:t>開発</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 </a:t>
                      </a:r>
                      <a:r>
                        <a:rPr kumimoji="1" lang="en-US" altLang="ja-JP" sz="1200" b="0" i="0" u="none" strike="noStrike" kern="1200" cap="none" spc="0" normalizeH="0" baseline="0" noProof="0" dirty="0">
                          <a:ln>
                            <a:noFill/>
                          </a:ln>
                          <a:solidFill>
                            <a:prstClr val="black"/>
                          </a:solidFill>
                          <a:effectLst/>
                          <a:uLnTx/>
                          <a:uFillTx/>
                          <a:latin typeface="+mn-lt"/>
                          <a:ea typeface="+mn-ea"/>
                          <a:cs typeface="+mn-cs"/>
                          <a:sym typeface="Wingdings" pitchFamily="2" charset="2"/>
                        </a:rPr>
                        <a:t> </a:t>
                      </a:r>
                      <a:r>
                        <a:rPr kumimoji="1" lang="ja-JP" altLang="en-US" sz="1200" b="0" i="0" u="none" strike="noStrike" kern="1200" cap="none" spc="0" normalizeH="0" baseline="0" noProof="0">
                          <a:ln>
                            <a:noFill/>
                          </a:ln>
                          <a:solidFill>
                            <a:prstClr val="black"/>
                          </a:solidFill>
                          <a:effectLst/>
                          <a:uLnTx/>
                          <a:uFillTx/>
                          <a:latin typeface="+mn-lt"/>
                          <a:ea typeface="+mn-ea"/>
                          <a:cs typeface="+mn-cs"/>
                        </a:rPr>
                        <a:t>モデルワーク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 </a:t>
                      </a:r>
                      <a:r>
                        <a:rPr kumimoji="1" lang="en-US" altLang="ja-JP" sz="1200" b="0" i="0" u="none" strike="noStrike" kern="1200" cap="none" spc="0" normalizeH="0" baseline="0" noProof="0" dirty="0">
                          <a:ln>
                            <a:noFill/>
                          </a:ln>
                          <a:solidFill>
                            <a:prstClr val="black"/>
                          </a:solidFill>
                          <a:effectLst/>
                          <a:uLnTx/>
                          <a:uFillTx/>
                          <a:latin typeface="+mn-lt"/>
                          <a:ea typeface="+mn-ea"/>
                          <a:cs typeface="+mn-cs"/>
                          <a:sym typeface="Wingdings" pitchFamily="2" charset="2"/>
                        </a:rPr>
                        <a:t> </a:t>
                      </a:r>
                      <a:r>
                        <a:rPr kumimoji="1" lang="ja-JP" altLang="en-US" sz="1200" b="0" i="0" u="none" strike="noStrike" kern="1200" cap="none" spc="0" normalizeH="0" baseline="0" noProof="0">
                          <a:ln>
                            <a:noFill/>
                          </a:ln>
                          <a:solidFill>
                            <a:prstClr val="black"/>
                          </a:solidFill>
                          <a:effectLst/>
                          <a:uLnTx/>
                          <a:uFillTx/>
                          <a:latin typeface="+mn-lt"/>
                          <a:ea typeface="+mn-ea"/>
                          <a:cs typeface="+mn-cs"/>
                          <a:sym typeface="Wingdings" pitchFamily="2" charset="2"/>
                        </a:rPr>
                        <a:t>プロトタイプ</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sym typeface="Wingdings"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ym typeface="Wingdings" pitchFamily="2" charset="2"/>
                        </a:rPr>
                        <a:t>（システム・プロトタイプ；</a:t>
                      </a:r>
                      <a:r>
                        <a:rPr kumimoji="1" lang="en-US" altLang="ja-JP" sz="1200" b="1" dirty="0" err="1">
                          <a:solidFill>
                            <a:srgbClr val="00B050"/>
                          </a:solidFill>
                          <a:sym typeface="Wingdings" pitchFamily="2" charset="2"/>
                        </a:rPr>
                        <a:t>EuXFEL</a:t>
                      </a:r>
                      <a:r>
                        <a:rPr kumimoji="1" lang="en-US" altLang="ja-JP" sz="1200" b="1" dirty="0">
                          <a:solidFill>
                            <a:srgbClr val="00B050"/>
                          </a:solidFill>
                          <a:sym typeface="Wingdings" pitchFamily="2" charset="2"/>
                        </a:rPr>
                        <a:t> </a:t>
                      </a:r>
                      <a:r>
                        <a:rPr kumimoji="1" lang="ja-JP" altLang="en-US" sz="1200" b="1">
                          <a:solidFill>
                            <a:srgbClr val="00B050"/>
                          </a:solidFill>
                          <a:sym typeface="Wingdings" pitchFamily="2" charset="2"/>
                        </a:rPr>
                        <a:t>完成・運転実績</a:t>
                      </a:r>
                      <a:r>
                        <a:rPr kumimoji="1" lang="en-US" altLang="ja-JP" sz="1200" dirty="0">
                          <a:solidFill>
                            <a:schemeClr val="tx1"/>
                          </a:solidFill>
                          <a:sym typeface="Wingdings" pitchFamily="2" charset="2"/>
                        </a:rPr>
                        <a:t>)</a:t>
                      </a:r>
                      <a:endParaRPr kumimoji="1" lang="ja-JP" altLang="en-US" sz="1200" b="0" i="0" u="none" strike="noStrike" kern="1200" cap="none" spc="0" normalizeH="0" baseline="0" noProof="0">
                        <a:ln>
                          <a:noFill/>
                        </a:ln>
                        <a:solidFill>
                          <a:srgbClr val="FF0000"/>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dirty="0">
                          <a:solidFill>
                            <a:srgbClr val="002060"/>
                          </a:solidFill>
                          <a:latin typeface="ＭＳ Ｐゴシック" panose="020B0600070205080204" pitchFamily="50" charset="-128"/>
                          <a:ea typeface="ＭＳ Ｐゴシック" panose="020B0600070205080204" pitchFamily="50" charset="-128"/>
                        </a:rPr>
                        <a:t>(International transfer demonstration)</a:t>
                      </a:r>
                    </a:p>
                  </a:txBody>
                  <a:tcPr anchor="ctr">
                    <a:noFill/>
                  </a:tcPr>
                </a:tc>
                <a:extLst>
                  <a:ext uri="{0D108BD9-81ED-4DB2-BD59-A6C34878D82A}">
                    <a16:rowId xmlns:a16="http://schemas.microsoft.com/office/drawing/2014/main" val="2770867378"/>
                  </a:ext>
                </a:extLst>
              </a:tr>
              <a:tr h="466736">
                <a:tc>
                  <a:txBody>
                    <a:bodyPr/>
                    <a:lstStyle/>
                    <a:p>
                      <a:pPr algn="ctr"/>
                      <a:r>
                        <a:rPr kumimoji="1" lang="en-US" altLang="ja-JP" sz="1400" b="1" dirty="0"/>
                        <a:t>e- source</a:t>
                      </a:r>
                      <a:endParaRPr kumimoji="1" lang="ja-JP" altLang="en-US" sz="1400" b="1" dirty="0"/>
                    </a:p>
                  </a:txBody>
                  <a:tcPr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chemeClr val="tx1"/>
                        </a:solidFill>
                        <a:effectLst/>
                        <a:uLnTx/>
                        <a:uFillTx/>
                        <a:latin typeface="+mn-lt"/>
                        <a:ea typeface="+mn-ea"/>
                        <a:cs typeface="+mn-cs"/>
                      </a:endParaRPr>
                    </a:p>
                  </a:txBody>
                  <a:tcPr anchor="ctr">
                    <a:noFill/>
                  </a:tcPr>
                </a:tc>
                <a:tc>
                  <a:txBody>
                    <a:bodyPr/>
                    <a:lstStyle/>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confirmation</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a:txBody>
                  <a:tcPr anchor="ctr">
                    <a:noFill/>
                  </a:tcPr>
                </a:tc>
                <a:extLst>
                  <a:ext uri="{0D108BD9-81ED-4DB2-BD59-A6C34878D82A}">
                    <a16:rowId xmlns:a16="http://schemas.microsoft.com/office/drawing/2014/main" val="4112368863"/>
                  </a:ext>
                </a:extLst>
              </a:tr>
              <a:tr h="474083">
                <a:tc>
                  <a:txBody>
                    <a:bodyPr/>
                    <a:lstStyle/>
                    <a:p>
                      <a:pPr algn="ctr"/>
                      <a:r>
                        <a:rPr kumimoji="1" lang="en-US" altLang="ja-JP" sz="1400" b="1" dirty="0"/>
                        <a:t>e+ source</a:t>
                      </a:r>
                    </a:p>
                    <a:p>
                      <a:pPr algn="ctr"/>
                      <a:r>
                        <a:rPr kumimoji="1" lang="en-US" altLang="ja-JP" sz="1000" b="1" dirty="0"/>
                        <a:t>Undulator scheme</a:t>
                      </a:r>
                      <a:endParaRPr kumimoji="1" lang="ja-JP" altLang="en-US" sz="1000" b="1" dirty="0"/>
                    </a:p>
                  </a:txBody>
                  <a:tcPr anchor="c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dirty="0"/>
                    </a:p>
                  </a:txBody>
                  <a:tcPr anchor="ctr">
                    <a:noFill/>
                  </a:tcPr>
                </a:tc>
                <a:tc>
                  <a:txBody>
                    <a:bodyPr/>
                    <a:lstStyle/>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Target, magnetic focusing</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a:txBody>
                  <a:tcPr anchor="ctr">
                    <a:noFill/>
                  </a:tcPr>
                </a:tc>
                <a:extLst>
                  <a:ext uri="{0D108BD9-81ED-4DB2-BD59-A6C34878D82A}">
                    <a16:rowId xmlns:a16="http://schemas.microsoft.com/office/drawing/2014/main" val="799285219"/>
                  </a:ext>
                </a:extLst>
              </a:tr>
              <a:tr h="474083">
                <a:tc>
                  <a:txBody>
                    <a:bodyPr/>
                    <a:lstStyle/>
                    <a:p>
                      <a:pPr algn="ctr"/>
                      <a:r>
                        <a:rPr kumimoji="1" lang="en-US" altLang="ja-JP" sz="1400" b="1" dirty="0"/>
                        <a:t>e+ source</a:t>
                      </a:r>
                    </a:p>
                    <a:p>
                      <a:pPr algn="ctr"/>
                      <a:r>
                        <a:rPr kumimoji="1" lang="en-US" altLang="ja-JP" sz="1000" b="1" dirty="0"/>
                        <a:t>e-driven scheme</a:t>
                      </a:r>
                      <a:endParaRPr kumimoji="1" lang="ja-JP" altLang="en-US" sz="1000" b="1" dirty="0"/>
                    </a:p>
                  </a:txBody>
                  <a:tcPr anchor="c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dirty="0"/>
                    </a:p>
                  </a:txBody>
                  <a:tcPr anchor="ctr">
                    <a:noFill/>
                  </a:tcPr>
                </a:tc>
                <a:tc>
                  <a:txBody>
                    <a:bodyPr/>
                    <a:lstStyle/>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Target,</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capture</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cavity</a:t>
                      </a:r>
                    </a:p>
                  </a:txBody>
                  <a:tcPr anchor="ctr">
                    <a:noFill/>
                  </a:tcPr>
                </a:tc>
                <a:extLst>
                  <a:ext uri="{0D108BD9-81ED-4DB2-BD59-A6C34878D82A}">
                    <a16:rowId xmlns:a16="http://schemas.microsoft.com/office/drawing/2014/main" val="2578595039"/>
                  </a:ext>
                </a:extLst>
              </a:tr>
              <a:tr h="487807">
                <a:tc>
                  <a:txBody>
                    <a:bodyPr/>
                    <a:lstStyle/>
                    <a:p>
                      <a:pPr algn="ctr"/>
                      <a:r>
                        <a:rPr kumimoji="1" lang="en-US" altLang="ja-JP" sz="1600" b="1" dirty="0"/>
                        <a:t>DR</a:t>
                      </a:r>
                      <a:endParaRPr kumimoji="1" lang="ja-JP" altLang="en-US" sz="1600" b="1" dirty="0"/>
                    </a:p>
                  </a:txBody>
                  <a:tcPr anchor="c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dirty="0"/>
                    </a:p>
                  </a:txBody>
                  <a:tcPr anchor="ctr">
                    <a:noFill/>
                  </a:tcPr>
                </a:tc>
                <a:tc>
                  <a:txBody>
                    <a:bodyPr/>
                    <a:lstStyle/>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Kicker</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a:txBody>
                  <a:tcPr anchor="ctr">
                    <a:noFill/>
                  </a:tcPr>
                </a:tc>
                <a:extLst>
                  <a:ext uri="{0D108BD9-81ED-4DB2-BD59-A6C34878D82A}">
                    <a16:rowId xmlns:a16="http://schemas.microsoft.com/office/drawing/2014/main" val="2177517645"/>
                  </a:ext>
                </a:extLst>
              </a:tr>
              <a:tr h="453987">
                <a:tc>
                  <a:txBody>
                    <a:bodyPr/>
                    <a:lstStyle/>
                    <a:p>
                      <a:pPr algn="ctr"/>
                      <a:r>
                        <a:rPr kumimoji="1" lang="en-US" altLang="ja-JP" sz="1400" b="1" dirty="0"/>
                        <a:t>Final focus</a:t>
                      </a:r>
                      <a:endParaRPr kumimoji="1" lang="ja-JP" altLang="en-US" sz="1400" b="1" dirty="0"/>
                    </a:p>
                  </a:txBody>
                  <a:tcPr anchor="c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dirty="0"/>
                    </a:p>
                  </a:txBody>
                  <a:tcPr anchor="ctr">
                    <a:noFill/>
                  </a:tcPr>
                </a:tc>
                <a:tc>
                  <a:txBody>
                    <a:bodyPr/>
                    <a:lstStyle/>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Stable</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operation</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a:txBody>
                  <a:tcPr anchor="ctr">
                    <a:noFill/>
                  </a:tcPr>
                </a:tc>
                <a:extLst>
                  <a:ext uri="{0D108BD9-81ED-4DB2-BD59-A6C34878D82A}">
                    <a16:rowId xmlns:a16="http://schemas.microsoft.com/office/drawing/2014/main" val="88093069"/>
                  </a:ext>
                </a:extLst>
              </a:tr>
              <a:tr h="452458">
                <a:tc>
                  <a:txBody>
                    <a:bodyPr/>
                    <a:lstStyle/>
                    <a:p>
                      <a:pPr algn="ctr"/>
                      <a:r>
                        <a:rPr kumimoji="1" lang="en-US" altLang="ja-JP" sz="1400" b="1" dirty="0"/>
                        <a:t>Dump</a:t>
                      </a:r>
                      <a:endParaRPr kumimoji="1" lang="ja-JP" altLang="en-US" sz="1400" b="1" dirty="0"/>
                    </a:p>
                  </a:txBody>
                  <a:tcPr anchor="c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dirty="0"/>
                    </a:p>
                  </a:txBody>
                  <a:tcPr anchor="ctr">
                    <a:noFill/>
                  </a:tcPr>
                </a:tc>
                <a:tc>
                  <a:txBody>
                    <a:bodyPr/>
                    <a:lstStyle/>
                    <a:p>
                      <a:pPr algn="ctr"/>
                      <a:r>
                        <a:rPr kumimoji="1" lang="en-US" altLang="ja-JP" sz="1050" b="0" i="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Remote</a:t>
                      </a:r>
                      <a:r>
                        <a:rPr kumimoji="1" lang="ja-JP" altLang="en-US" sz="1050" b="0" i="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 </a:t>
                      </a:r>
                      <a:r>
                        <a:rPr kumimoji="1" lang="en-US" altLang="ja-JP" sz="1050" b="0" i="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handling</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a:txBody>
                  <a:tcPr anchor="ctr">
                    <a:noFill/>
                  </a:tcPr>
                </a:tc>
                <a:extLst>
                  <a:ext uri="{0D108BD9-81ED-4DB2-BD59-A6C34878D82A}">
                    <a16:rowId xmlns:a16="http://schemas.microsoft.com/office/drawing/2014/main" val="148820191"/>
                  </a:ext>
                </a:extLst>
              </a:tr>
            </a:tbl>
          </a:graphicData>
        </a:graphic>
      </p:graphicFrame>
      <p:sp>
        <p:nvSpPr>
          <p:cNvPr id="4" name="テキスト ボックス 3">
            <a:extLst>
              <a:ext uri="{FF2B5EF4-FFF2-40B4-BE49-F238E27FC236}">
                <a16:creationId xmlns:a16="http://schemas.microsoft.com/office/drawing/2014/main" id="{0279BC6C-D3DF-46CB-AD77-DBA783E5CD61}"/>
              </a:ext>
            </a:extLst>
          </p:cNvPr>
          <p:cNvSpPr txBox="1"/>
          <p:nvPr/>
        </p:nvSpPr>
        <p:spPr>
          <a:xfrm>
            <a:off x="6641548" y="2004086"/>
            <a:ext cx="473206" cy="261610"/>
          </a:xfrm>
          <a:prstGeom prst="rect">
            <a:avLst/>
          </a:prstGeom>
          <a:noFill/>
        </p:spPr>
        <p:txBody>
          <a:bodyPr wrap="none" rtlCol="0">
            <a:spAutoFit/>
          </a:bodyPr>
          <a:lstStyle/>
          <a:p>
            <a:r>
              <a:rPr kumimoji="1" lang="en-US" altLang="ja-JP" sz="1100" b="1" i="1" dirty="0"/>
              <a:t>2021</a:t>
            </a:r>
            <a:endParaRPr kumimoji="1" lang="ja-JP" altLang="en-US" sz="1100" b="1" i="1" dirty="0"/>
          </a:p>
        </p:txBody>
      </p:sp>
      <p:sp>
        <p:nvSpPr>
          <p:cNvPr id="69" name="テキスト ボックス 68">
            <a:extLst>
              <a:ext uri="{FF2B5EF4-FFF2-40B4-BE49-F238E27FC236}">
                <a16:creationId xmlns:a16="http://schemas.microsoft.com/office/drawing/2014/main" id="{202FC21F-FD84-4ED2-AA21-59F3E44EB134}"/>
              </a:ext>
            </a:extLst>
          </p:cNvPr>
          <p:cNvSpPr txBox="1"/>
          <p:nvPr/>
        </p:nvSpPr>
        <p:spPr>
          <a:xfrm>
            <a:off x="104512" y="766181"/>
            <a:ext cx="8987360" cy="830997"/>
          </a:xfrm>
          <a:prstGeom prst="rect">
            <a:avLst/>
          </a:prstGeom>
          <a:solidFill>
            <a:schemeClr val="accent6">
              <a:lumMod val="20000"/>
              <a:lumOff val="80000"/>
            </a:schemeClr>
          </a:solidFill>
        </p:spPr>
        <p:txBody>
          <a:bodyPr wrap="square" rtlCol="0">
            <a:spAutoFit/>
          </a:bodyPr>
          <a:lstStyle/>
          <a:p>
            <a:r>
              <a:rPr kumimoji="1" lang="en-US" altLang="ja-JP" sz="1600" dirty="0">
                <a:latin typeface="游ゴシック Medium" panose="020B0500000000000000" pitchFamily="50" charset="-128"/>
                <a:ea typeface="游ゴシック Medium" panose="020B0500000000000000" pitchFamily="50" charset="-128"/>
              </a:rPr>
              <a:t>Since the publication of the Technical Design Report (TDR) in 2013, the key technical developments have progressed and &gt;90% of the technologies required for construction have been established.</a:t>
            </a:r>
          </a:p>
        </p:txBody>
      </p:sp>
      <p:sp>
        <p:nvSpPr>
          <p:cNvPr id="73" name="テキスト ボックス 72">
            <a:extLst>
              <a:ext uri="{FF2B5EF4-FFF2-40B4-BE49-F238E27FC236}">
                <a16:creationId xmlns:a16="http://schemas.microsoft.com/office/drawing/2014/main" id="{2503DE10-DC4A-49F6-AC11-2F5E916EF87F}"/>
              </a:ext>
            </a:extLst>
          </p:cNvPr>
          <p:cNvSpPr txBox="1"/>
          <p:nvPr/>
        </p:nvSpPr>
        <p:spPr>
          <a:xfrm flipH="1">
            <a:off x="7860832" y="31802"/>
            <a:ext cx="1356492" cy="646331"/>
          </a:xfrm>
          <a:prstGeom prst="rect">
            <a:avLst/>
          </a:prstGeom>
          <a:solidFill>
            <a:srgbClr val="FFFF00"/>
          </a:solidFill>
        </p:spPr>
        <p:txBody>
          <a:bodyPr wrap="square" rtlCol="0">
            <a:spAutoFit/>
          </a:bodyPr>
          <a:lstStyle/>
          <a:p>
            <a:pPr marL="342900" indent="-342900">
              <a:buAutoNum type="alphaLcParenBoth"/>
            </a:pPr>
            <a:r>
              <a:rPr kumimoji="1" lang="en-US" altLang="ja-JP" dirty="0"/>
              <a:t>Basic</a:t>
            </a:r>
          </a:p>
          <a:p>
            <a:r>
              <a:rPr kumimoji="1" lang="en-US" altLang="ja-JP" dirty="0"/>
              <a:t>Draft</a:t>
            </a:r>
            <a:endParaRPr kumimoji="1" lang="ja-JP" altLang="en-US" dirty="0"/>
          </a:p>
        </p:txBody>
      </p:sp>
      <p:sp>
        <p:nvSpPr>
          <p:cNvPr id="74" name="テキスト ボックス 73">
            <a:extLst>
              <a:ext uri="{FF2B5EF4-FFF2-40B4-BE49-F238E27FC236}">
                <a16:creationId xmlns:a16="http://schemas.microsoft.com/office/drawing/2014/main" id="{0885EFCD-FFE4-4AE8-9E91-E6489EACF03F}"/>
              </a:ext>
            </a:extLst>
          </p:cNvPr>
          <p:cNvSpPr txBox="1"/>
          <p:nvPr/>
        </p:nvSpPr>
        <p:spPr>
          <a:xfrm>
            <a:off x="1826971" y="1637411"/>
            <a:ext cx="733870" cy="338554"/>
          </a:xfrm>
          <a:prstGeom prst="rect">
            <a:avLst/>
          </a:prstGeom>
          <a:noFill/>
        </p:spPr>
        <p:txBody>
          <a:bodyPr wrap="square" rtlCol="0">
            <a:spAutoFit/>
          </a:bodyPr>
          <a:lstStyle/>
          <a:p>
            <a:r>
              <a:rPr kumimoji="1" lang="en-US" altLang="ja-JP" sz="1600" dirty="0">
                <a:solidFill>
                  <a:schemeClr val="bg1"/>
                </a:solidFill>
              </a:rPr>
              <a:t>60%</a:t>
            </a:r>
            <a:endParaRPr kumimoji="1" lang="ja-JP" altLang="en-US" sz="1600" dirty="0">
              <a:solidFill>
                <a:schemeClr val="bg1"/>
              </a:solidFill>
            </a:endParaRPr>
          </a:p>
        </p:txBody>
      </p:sp>
      <p:sp>
        <p:nvSpPr>
          <p:cNvPr id="75" name="テキスト ボックス 74">
            <a:extLst>
              <a:ext uri="{FF2B5EF4-FFF2-40B4-BE49-F238E27FC236}">
                <a16:creationId xmlns:a16="http://schemas.microsoft.com/office/drawing/2014/main" id="{F3CF1452-1BF5-468D-8E98-60A1BBC66C6D}"/>
              </a:ext>
            </a:extLst>
          </p:cNvPr>
          <p:cNvSpPr txBox="1"/>
          <p:nvPr/>
        </p:nvSpPr>
        <p:spPr>
          <a:xfrm>
            <a:off x="4735607" y="1655679"/>
            <a:ext cx="401629" cy="830997"/>
          </a:xfrm>
          <a:prstGeom prst="rect">
            <a:avLst/>
          </a:prstGeom>
          <a:noFill/>
        </p:spPr>
        <p:txBody>
          <a:bodyPr wrap="square" rtlCol="0">
            <a:spAutoFit/>
          </a:bodyPr>
          <a:lstStyle/>
          <a:p>
            <a:r>
              <a:rPr kumimoji="1" lang="en-US" altLang="ja-JP" sz="1600" dirty="0">
                <a:solidFill>
                  <a:schemeClr val="bg1"/>
                </a:solidFill>
              </a:rPr>
              <a:t>80%</a:t>
            </a:r>
            <a:endParaRPr kumimoji="1" lang="ja-JP" altLang="en-US" sz="1600" dirty="0">
              <a:solidFill>
                <a:schemeClr val="bg1"/>
              </a:solidFill>
            </a:endParaRPr>
          </a:p>
        </p:txBody>
      </p:sp>
      <p:sp>
        <p:nvSpPr>
          <p:cNvPr id="76" name="テキスト ボックス 75">
            <a:extLst>
              <a:ext uri="{FF2B5EF4-FFF2-40B4-BE49-F238E27FC236}">
                <a16:creationId xmlns:a16="http://schemas.microsoft.com/office/drawing/2014/main" id="{A5A8330B-74DB-48DE-BC6D-0B8123B9B42C}"/>
              </a:ext>
            </a:extLst>
          </p:cNvPr>
          <p:cNvSpPr txBox="1"/>
          <p:nvPr/>
        </p:nvSpPr>
        <p:spPr>
          <a:xfrm>
            <a:off x="7037959" y="1644123"/>
            <a:ext cx="690066" cy="338554"/>
          </a:xfrm>
          <a:prstGeom prst="rect">
            <a:avLst/>
          </a:prstGeom>
          <a:noFill/>
        </p:spPr>
        <p:txBody>
          <a:bodyPr wrap="square" rtlCol="0">
            <a:spAutoFit/>
          </a:bodyPr>
          <a:lstStyle/>
          <a:p>
            <a:r>
              <a:rPr kumimoji="1" lang="en-US" altLang="ja-JP" sz="1600" dirty="0">
                <a:solidFill>
                  <a:schemeClr val="bg1"/>
                </a:solidFill>
              </a:rPr>
              <a:t>100%</a:t>
            </a:r>
            <a:endParaRPr kumimoji="1" lang="ja-JP" altLang="en-US" sz="1600" dirty="0">
              <a:solidFill>
                <a:schemeClr val="bg1"/>
              </a:solidFill>
            </a:endParaRPr>
          </a:p>
        </p:txBody>
      </p:sp>
      <p:sp>
        <p:nvSpPr>
          <p:cNvPr id="77" name="テキスト ボックス 76">
            <a:extLst>
              <a:ext uri="{FF2B5EF4-FFF2-40B4-BE49-F238E27FC236}">
                <a16:creationId xmlns:a16="http://schemas.microsoft.com/office/drawing/2014/main" id="{2F7F0B06-39E1-4216-A0A1-8AF0E9B90425}"/>
              </a:ext>
            </a:extLst>
          </p:cNvPr>
          <p:cNvSpPr txBox="1"/>
          <p:nvPr/>
        </p:nvSpPr>
        <p:spPr>
          <a:xfrm>
            <a:off x="3150559" y="1624835"/>
            <a:ext cx="733870" cy="338554"/>
          </a:xfrm>
          <a:prstGeom prst="rect">
            <a:avLst/>
          </a:prstGeom>
          <a:noFill/>
        </p:spPr>
        <p:txBody>
          <a:bodyPr wrap="square" rtlCol="0">
            <a:spAutoFit/>
          </a:bodyPr>
          <a:lstStyle/>
          <a:p>
            <a:r>
              <a:rPr kumimoji="1" lang="en-US" altLang="ja-JP" sz="1600" dirty="0">
                <a:solidFill>
                  <a:schemeClr val="bg1"/>
                </a:solidFill>
              </a:rPr>
              <a:t>70%</a:t>
            </a:r>
            <a:endParaRPr kumimoji="1" lang="ja-JP" altLang="en-US" sz="1600" dirty="0">
              <a:solidFill>
                <a:schemeClr val="bg1"/>
              </a:solidFill>
            </a:endParaRPr>
          </a:p>
        </p:txBody>
      </p:sp>
      <p:sp>
        <p:nvSpPr>
          <p:cNvPr id="78" name="テキスト ボックス 77">
            <a:extLst>
              <a:ext uri="{FF2B5EF4-FFF2-40B4-BE49-F238E27FC236}">
                <a16:creationId xmlns:a16="http://schemas.microsoft.com/office/drawing/2014/main" id="{7C88E08A-17A3-4351-80A1-41C3B5D7CF92}"/>
              </a:ext>
            </a:extLst>
          </p:cNvPr>
          <p:cNvSpPr txBox="1"/>
          <p:nvPr/>
        </p:nvSpPr>
        <p:spPr>
          <a:xfrm>
            <a:off x="5806692" y="1661866"/>
            <a:ext cx="632210" cy="338554"/>
          </a:xfrm>
          <a:prstGeom prst="rect">
            <a:avLst/>
          </a:prstGeom>
          <a:noFill/>
        </p:spPr>
        <p:txBody>
          <a:bodyPr wrap="square" rtlCol="0">
            <a:spAutoFit/>
          </a:bodyPr>
          <a:lstStyle/>
          <a:p>
            <a:r>
              <a:rPr kumimoji="1" lang="en-US" altLang="ja-JP" sz="1600" dirty="0">
                <a:solidFill>
                  <a:schemeClr val="bg1"/>
                </a:solidFill>
              </a:rPr>
              <a:t>90%</a:t>
            </a:r>
            <a:endParaRPr kumimoji="1" lang="ja-JP" altLang="en-US" sz="1600" dirty="0">
              <a:solidFill>
                <a:schemeClr val="bg1"/>
              </a:solidFill>
            </a:endParaRPr>
          </a:p>
        </p:txBody>
      </p:sp>
      <p:cxnSp>
        <p:nvCxnSpPr>
          <p:cNvPr id="79" name="直線コネクタ 78">
            <a:extLst>
              <a:ext uri="{FF2B5EF4-FFF2-40B4-BE49-F238E27FC236}">
                <a16:creationId xmlns:a16="http://schemas.microsoft.com/office/drawing/2014/main" id="{7A770B75-5B73-4244-926D-D9BCB19F2E53}"/>
              </a:ext>
            </a:extLst>
          </p:cNvPr>
          <p:cNvCxnSpPr>
            <a:cxnSpLocks/>
          </p:cNvCxnSpPr>
          <p:nvPr/>
        </p:nvCxnSpPr>
        <p:spPr>
          <a:xfrm flipH="1">
            <a:off x="3372588" y="1906811"/>
            <a:ext cx="23912" cy="419968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A5C35781-4F6D-4C4D-A59D-1E205A94E2D0}"/>
              </a:ext>
            </a:extLst>
          </p:cNvPr>
          <p:cNvCxnSpPr>
            <a:cxnSpLocks/>
          </p:cNvCxnSpPr>
          <p:nvPr/>
        </p:nvCxnSpPr>
        <p:spPr>
          <a:xfrm flipH="1">
            <a:off x="4709358" y="1903121"/>
            <a:ext cx="23912" cy="419968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DDAD4046-27FA-4B52-95E9-766B6BE4A815}"/>
              </a:ext>
            </a:extLst>
          </p:cNvPr>
          <p:cNvCxnSpPr>
            <a:cxnSpLocks/>
          </p:cNvCxnSpPr>
          <p:nvPr/>
        </p:nvCxnSpPr>
        <p:spPr>
          <a:xfrm flipH="1">
            <a:off x="6013339" y="1914811"/>
            <a:ext cx="23912" cy="419968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104405F1-C80C-4869-A3A8-21632FD3042D}"/>
              </a:ext>
            </a:extLst>
          </p:cNvPr>
          <p:cNvSpPr/>
          <p:nvPr/>
        </p:nvSpPr>
        <p:spPr>
          <a:xfrm>
            <a:off x="5987332" y="5728916"/>
            <a:ext cx="1347278" cy="32958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a:extLst>
              <a:ext uri="{FF2B5EF4-FFF2-40B4-BE49-F238E27FC236}">
                <a16:creationId xmlns:a16="http://schemas.microsoft.com/office/drawing/2014/main" id="{0B9096EA-01E1-4400-BCC5-C04B2CFE3B59}"/>
              </a:ext>
            </a:extLst>
          </p:cNvPr>
          <p:cNvSpPr/>
          <p:nvPr/>
        </p:nvSpPr>
        <p:spPr>
          <a:xfrm>
            <a:off x="6353643" y="5212065"/>
            <a:ext cx="980967" cy="34268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a:extLst>
              <a:ext uri="{FF2B5EF4-FFF2-40B4-BE49-F238E27FC236}">
                <a16:creationId xmlns:a16="http://schemas.microsoft.com/office/drawing/2014/main" id="{7E0CA49B-A8ED-4346-A40A-672612ADA0AF}"/>
              </a:ext>
            </a:extLst>
          </p:cNvPr>
          <p:cNvSpPr/>
          <p:nvPr/>
        </p:nvSpPr>
        <p:spPr>
          <a:xfrm>
            <a:off x="6332448" y="4726978"/>
            <a:ext cx="1002162" cy="32228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a:extLst>
              <a:ext uri="{FF2B5EF4-FFF2-40B4-BE49-F238E27FC236}">
                <a16:creationId xmlns:a16="http://schemas.microsoft.com/office/drawing/2014/main" id="{0FC29CFC-C1F0-4186-94A0-99FF7BFDF248}"/>
              </a:ext>
            </a:extLst>
          </p:cNvPr>
          <p:cNvSpPr/>
          <p:nvPr/>
        </p:nvSpPr>
        <p:spPr>
          <a:xfrm>
            <a:off x="6262975" y="4227140"/>
            <a:ext cx="1071635" cy="350178"/>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DD5DE0BB-9740-41A2-897A-7A3AAB87FE3F}"/>
              </a:ext>
            </a:extLst>
          </p:cNvPr>
          <p:cNvSpPr/>
          <p:nvPr/>
        </p:nvSpPr>
        <p:spPr>
          <a:xfrm>
            <a:off x="5851034" y="3722603"/>
            <a:ext cx="1471254" cy="34365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a:extLst>
              <a:ext uri="{FF2B5EF4-FFF2-40B4-BE49-F238E27FC236}">
                <a16:creationId xmlns:a16="http://schemas.microsoft.com/office/drawing/2014/main" id="{78BF454B-E037-4CED-81FC-65BB8606E75D}"/>
              </a:ext>
            </a:extLst>
          </p:cNvPr>
          <p:cNvSpPr/>
          <p:nvPr/>
        </p:nvSpPr>
        <p:spPr>
          <a:xfrm>
            <a:off x="6353643" y="3213740"/>
            <a:ext cx="980967" cy="33638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C94D4C15-64E7-4BDE-9A43-3887CB721722}"/>
              </a:ext>
            </a:extLst>
          </p:cNvPr>
          <p:cNvSpPr/>
          <p:nvPr/>
        </p:nvSpPr>
        <p:spPr>
          <a:xfrm>
            <a:off x="6341321" y="2256455"/>
            <a:ext cx="993289" cy="52408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222FA6DF-908D-49F9-9727-9AA80C071B61}"/>
              </a:ext>
            </a:extLst>
          </p:cNvPr>
          <p:cNvSpPr/>
          <p:nvPr/>
        </p:nvSpPr>
        <p:spPr>
          <a:xfrm>
            <a:off x="2074593" y="4231979"/>
            <a:ext cx="2873779" cy="34349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ローチャート: データ 34">
            <a:extLst>
              <a:ext uri="{FF2B5EF4-FFF2-40B4-BE49-F238E27FC236}">
                <a16:creationId xmlns:a16="http://schemas.microsoft.com/office/drawing/2014/main" id="{C6E359B6-FCB6-4AAD-885E-AFF31309150B}"/>
              </a:ext>
            </a:extLst>
          </p:cNvPr>
          <p:cNvSpPr/>
          <p:nvPr/>
        </p:nvSpPr>
        <p:spPr>
          <a:xfrm>
            <a:off x="4245501" y="4226378"/>
            <a:ext cx="2577431" cy="353487"/>
          </a:xfrm>
          <a:prstGeom prst="flowChartInputOutpu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D0203E2A-1CAF-4058-9809-BE4F85DAC694}"/>
              </a:ext>
            </a:extLst>
          </p:cNvPr>
          <p:cNvSpPr/>
          <p:nvPr/>
        </p:nvSpPr>
        <p:spPr>
          <a:xfrm>
            <a:off x="2066687" y="2262020"/>
            <a:ext cx="3659661" cy="518516"/>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ローチャート: データ 17">
            <a:extLst>
              <a:ext uri="{FF2B5EF4-FFF2-40B4-BE49-F238E27FC236}">
                <a16:creationId xmlns:a16="http://schemas.microsoft.com/office/drawing/2014/main" id="{4E9D6B8D-05D6-43DE-8F18-AB95C3B07573}"/>
              </a:ext>
            </a:extLst>
          </p:cNvPr>
          <p:cNvSpPr/>
          <p:nvPr/>
        </p:nvSpPr>
        <p:spPr>
          <a:xfrm>
            <a:off x="5372089" y="2262019"/>
            <a:ext cx="1705222" cy="518517"/>
          </a:xfrm>
          <a:prstGeom prst="flowChartInputOutpu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17035307-CB94-4B17-B3B7-8D2D43C2B168}"/>
              </a:ext>
            </a:extLst>
          </p:cNvPr>
          <p:cNvSpPr txBox="1"/>
          <p:nvPr/>
        </p:nvSpPr>
        <p:spPr>
          <a:xfrm>
            <a:off x="2021490" y="2228029"/>
            <a:ext cx="3455013" cy="577081"/>
          </a:xfrm>
          <a:prstGeom prst="rect">
            <a:avLst/>
          </a:prstGeom>
          <a:noFill/>
        </p:spPr>
        <p:txBody>
          <a:bodyPr wrap="square">
            <a:spAutoFit/>
          </a:bodyPr>
          <a:lstStyle/>
          <a:p>
            <a:pPr algn="ct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p>
          <a:p>
            <a:pPr algn="ctr"/>
            <a:r>
              <a:rPr kumimoji="1" lang="ja-JP" altLang="en-US" sz="1050" dirty="0">
                <a:solidFill>
                  <a:schemeClr val="tx1"/>
                </a:solidFill>
                <a:latin typeface="ＭＳ Ｐゴシック" panose="020B0600070205080204" pitchFamily="50" charset="-128"/>
                <a:ea typeface="ＭＳ Ｐゴシック" panose="020B0600070205080204" pitchFamily="50" charset="-128"/>
              </a:rPr>
              <a:t>Technology development </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-&gt;</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Model work</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-&gt;</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 Prototype</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                          (CFF)                   (STF)</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テキスト ボックス 24">
            <a:extLst>
              <a:ext uri="{FF2B5EF4-FFF2-40B4-BE49-F238E27FC236}">
                <a16:creationId xmlns:a16="http://schemas.microsoft.com/office/drawing/2014/main" id="{7C2D1CB1-3720-492A-9C2E-78E30DDC3D9E}"/>
              </a:ext>
            </a:extLst>
          </p:cNvPr>
          <p:cNvSpPr txBox="1"/>
          <p:nvPr/>
        </p:nvSpPr>
        <p:spPr>
          <a:xfrm>
            <a:off x="5399942" y="2276564"/>
            <a:ext cx="1820747" cy="577081"/>
          </a:xfrm>
          <a:prstGeom prst="rect">
            <a:avLst/>
          </a:prstGeom>
          <a:noFill/>
        </p:spPr>
        <p:txBody>
          <a:bodyPr wrap="square">
            <a:spAutoFit/>
          </a:bodyPr>
          <a:lstStyle/>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2021</a:t>
            </a:r>
          </a:p>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High performance and cost reduction of cavities</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D7293BBD-DB1C-4069-9A87-3910D8F8FEAA}"/>
              </a:ext>
            </a:extLst>
          </p:cNvPr>
          <p:cNvSpPr/>
          <p:nvPr/>
        </p:nvSpPr>
        <p:spPr>
          <a:xfrm>
            <a:off x="2066688" y="3218433"/>
            <a:ext cx="3525532" cy="33638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ローチャート: データ 26">
            <a:extLst>
              <a:ext uri="{FF2B5EF4-FFF2-40B4-BE49-F238E27FC236}">
                <a16:creationId xmlns:a16="http://schemas.microsoft.com/office/drawing/2014/main" id="{70978AAF-82F6-40D1-909F-6C4E3283F3E2}"/>
              </a:ext>
            </a:extLst>
          </p:cNvPr>
          <p:cNvSpPr/>
          <p:nvPr/>
        </p:nvSpPr>
        <p:spPr>
          <a:xfrm>
            <a:off x="5004119" y="3213740"/>
            <a:ext cx="2255004" cy="336382"/>
          </a:xfrm>
          <a:prstGeom prst="flowChartInputOutpu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4C239D10-28BB-4ED5-85F8-645363B0093F}"/>
              </a:ext>
            </a:extLst>
          </p:cNvPr>
          <p:cNvSpPr txBox="1"/>
          <p:nvPr/>
        </p:nvSpPr>
        <p:spPr>
          <a:xfrm>
            <a:off x="2074593" y="3161582"/>
            <a:ext cx="5416243" cy="400110"/>
          </a:xfrm>
          <a:prstGeom prst="rect">
            <a:avLst/>
          </a:prstGeom>
          <a:noFill/>
        </p:spPr>
        <p:txBody>
          <a:bodyPr wrap="square">
            <a:spAutoFit/>
          </a:bodyPr>
          <a:lstStyle/>
          <a:p>
            <a:pPr algn="ctr"/>
            <a:r>
              <a:rPr kumimoji="1" lang="ja-JP" altLang="en-US" sz="10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00" dirty="0">
                <a:solidFill>
                  <a:schemeClr val="tx1"/>
                </a:solidFill>
                <a:latin typeface="ＭＳ Ｐゴシック" panose="020B0600070205080204" pitchFamily="50" charset="-128"/>
                <a:ea typeface="ＭＳ Ｐゴシック" panose="020B0600070205080204" pitchFamily="50" charset="-128"/>
              </a:rPr>
              <a:t>2018</a:t>
            </a:r>
          </a:p>
          <a:p>
            <a:pPr algn="ctr"/>
            <a:r>
              <a:rPr kumimoji="1" lang="en-US" altLang="ja-JP" sz="1000" dirty="0">
                <a:solidFill>
                  <a:schemeClr val="tx1"/>
                </a:solidFill>
                <a:latin typeface="ＭＳ Ｐゴシック" panose="020B0600070205080204" pitchFamily="50" charset="-128"/>
                <a:ea typeface="ＭＳ Ｐゴシック" panose="020B0600070205080204" pitchFamily="50" charset="-128"/>
              </a:rPr>
              <a:t>Tech. Design-</a:t>
            </a:r>
            <a:r>
              <a:rPr kumimoji="1" lang="en-US" altLang="ja-JP" sz="1000" strike="sngStrike" dirty="0">
                <a:solidFill>
                  <a:srgbClr val="00B050"/>
                </a:solidFill>
                <a:latin typeface="ＭＳ Ｐゴシック" panose="020B0600070205080204" pitchFamily="50" charset="-128"/>
                <a:ea typeface="ＭＳ Ｐゴシック" panose="020B0600070205080204" pitchFamily="50" charset="-128"/>
              </a:rPr>
              <a:t>&gt;</a:t>
            </a:r>
            <a:r>
              <a:rPr kumimoji="1" lang="en-US" altLang="ja-JP" sz="1000" dirty="0">
                <a:solidFill>
                  <a:schemeClr val="tx1"/>
                </a:solidFill>
                <a:latin typeface="ＭＳ Ｐゴシック" panose="020B0600070205080204" pitchFamily="50" charset="-128"/>
                <a:ea typeface="ＭＳ Ｐゴシック" panose="020B0600070205080204" pitchFamily="50" charset="-128"/>
              </a:rPr>
              <a:t>Tech. Development-&gt;Model-&gt;Tech. Demonstration</a:t>
            </a:r>
          </a:p>
        </p:txBody>
      </p:sp>
      <p:sp>
        <p:nvSpPr>
          <p:cNvPr id="38" name="正方形/長方形 37">
            <a:extLst>
              <a:ext uri="{FF2B5EF4-FFF2-40B4-BE49-F238E27FC236}">
                <a16:creationId xmlns:a16="http://schemas.microsoft.com/office/drawing/2014/main" id="{89DFF546-84AF-4A40-93D2-C358CD764BE5}"/>
              </a:ext>
            </a:extLst>
          </p:cNvPr>
          <p:cNvSpPr/>
          <p:nvPr/>
        </p:nvSpPr>
        <p:spPr>
          <a:xfrm>
            <a:off x="2046373" y="4722507"/>
            <a:ext cx="3525532" cy="329586"/>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ローチャート: データ 38">
            <a:extLst>
              <a:ext uri="{FF2B5EF4-FFF2-40B4-BE49-F238E27FC236}">
                <a16:creationId xmlns:a16="http://schemas.microsoft.com/office/drawing/2014/main" id="{8D91C933-9B12-4F36-8A97-8A83D8AEAA47}"/>
              </a:ext>
            </a:extLst>
          </p:cNvPr>
          <p:cNvSpPr/>
          <p:nvPr/>
        </p:nvSpPr>
        <p:spPr>
          <a:xfrm>
            <a:off x="5108609" y="4726978"/>
            <a:ext cx="2006145" cy="322283"/>
          </a:xfrm>
          <a:prstGeom prst="flowChartInputOutpu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C36649C3-1163-4409-8079-ECCFA86825B0}"/>
              </a:ext>
            </a:extLst>
          </p:cNvPr>
          <p:cNvSpPr txBox="1"/>
          <p:nvPr/>
        </p:nvSpPr>
        <p:spPr>
          <a:xfrm>
            <a:off x="2066687" y="4656359"/>
            <a:ext cx="5230730" cy="415498"/>
          </a:xfrm>
          <a:prstGeom prst="rect">
            <a:avLst/>
          </a:prstGeom>
          <a:noFill/>
        </p:spPr>
        <p:txBody>
          <a:bodyPr wrap="square">
            <a:spAutoFit/>
          </a:bodyPr>
          <a:lstStyle/>
          <a:p>
            <a:pPr algn="ct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p>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Tech. Design-&gt;Tech. Development-&gt;Model-&gt; Tech. demonstration achieved at KEK ATF</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9CE5A47D-F2AC-4FAB-B4C5-0BF82F8F725E}"/>
              </a:ext>
            </a:extLst>
          </p:cNvPr>
          <p:cNvSpPr/>
          <p:nvPr/>
        </p:nvSpPr>
        <p:spPr>
          <a:xfrm>
            <a:off x="2029246" y="5214896"/>
            <a:ext cx="3525532" cy="329586"/>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ローチャート: データ 41">
            <a:extLst>
              <a:ext uri="{FF2B5EF4-FFF2-40B4-BE49-F238E27FC236}">
                <a16:creationId xmlns:a16="http://schemas.microsoft.com/office/drawing/2014/main" id="{60C36DD9-928C-4E22-B554-4B0C84977619}"/>
              </a:ext>
            </a:extLst>
          </p:cNvPr>
          <p:cNvSpPr/>
          <p:nvPr/>
        </p:nvSpPr>
        <p:spPr>
          <a:xfrm>
            <a:off x="5091482" y="5213701"/>
            <a:ext cx="2023272" cy="336382"/>
          </a:xfrm>
          <a:prstGeom prst="flowChartInputOutpu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A7A7F065-05E5-4FFE-A073-FE7E8E7DDD2B}"/>
              </a:ext>
            </a:extLst>
          </p:cNvPr>
          <p:cNvSpPr/>
          <p:nvPr/>
        </p:nvSpPr>
        <p:spPr>
          <a:xfrm>
            <a:off x="2058404" y="5730544"/>
            <a:ext cx="2761246" cy="329586"/>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ローチャート: データ 44">
            <a:extLst>
              <a:ext uri="{FF2B5EF4-FFF2-40B4-BE49-F238E27FC236}">
                <a16:creationId xmlns:a16="http://schemas.microsoft.com/office/drawing/2014/main" id="{3F22629A-27DB-4C79-AD2B-03AFFAC7434F}"/>
              </a:ext>
            </a:extLst>
          </p:cNvPr>
          <p:cNvSpPr/>
          <p:nvPr/>
        </p:nvSpPr>
        <p:spPr>
          <a:xfrm>
            <a:off x="4230144" y="5729863"/>
            <a:ext cx="2255004" cy="330267"/>
          </a:xfrm>
          <a:prstGeom prst="flowChartInputOutpu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A61FA780-4098-452D-B27C-19F92B8447B0}"/>
              </a:ext>
            </a:extLst>
          </p:cNvPr>
          <p:cNvSpPr txBox="1"/>
          <p:nvPr/>
        </p:nvSpPr>
        <p:spPr>
          <a:xfrm>
            <a:off x="4652456" y="5693327"/>
            <a:ext cx="1445338" cy="415498"/>
          </a:xfrm>
          <a:prstGeom prst="rect">
            <a:avLst/>
          </a:prstGeom>
          <a:noFill/>
        </p:spPr>
        <p:txBody>
          <a:bodyPr wrap="square">
            <a:spAutoFit/>
          </a:bodyPr>
          <a:lstStyle/>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2021</a:t>
            </a:r>
          </a:p>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Facility design</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 </a:t>
            </a:r>
          </a:p>
        </p:txBody>
      </p:sp>
      <p:sp>
        <p:nvSpPr>
          <p:cNvPr id="53" name="正方形/長方形 52">
            <a:extLst>
              <a:ext uri="{FF2B5EF4-FFF2-40B4-BE49-F238E27FC236}">
                <a16:creationId xmlns:a16="http://schemas.microsoft.com/office/drawing/2014/main" id="{D809BB97-A834-4C99-9B55-0B8FA8527771}"/>
              </a:ext>
            </a:extLst>
          </p:cNvPr>
          <p:cNvSpPr/>
          <p:nvPr/>
        </p:nvSpPr>
        <p:spPr>
          <a:xfrm>
            <a:off x="2063962" y="3725162"/>
            <a:ext cx="2873779" cy="34349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ローチャート: データ 53">
            <a:extLst>
              <a:ext uri="{FF2B5EF4-FFF2-40B4-BE49-F238E27FC236}">
                <a16:creationId xmlns:a16="http://schemas.microsoft.com/office/drawing/2014/main" id="{1B393266-80DB-4C52-A76D-15B631E402AA}"/>
              </a:ext>
            </a:extLst>
          </p:cNvPr>
          <p:cNvSpPr/>
          <p:nvPr/>
        </p:nvSpPr>
        <p:spPr>
          <a:xfrm>
            <a:off x="4397120" y="3722603"/>
            <a:ext cx="1872002" cy="346050"/>
          </a:xfrm>
          <a:prstGeom prst="flowChartInputOutpu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CA8011F9-E77B-40E7-A64D-B19B6E07C434}"/>
              </a:ext>
            </a:extLst>
          </p:cNvPr>
          <p:cNvSpPr txBox="1"/>
          <p:nvPr/>
        </p:nvSpPr>
        <p:spPr>
          <a:xfrm>
            <a:off x="2062754" y="3662035"/>
            <a:ext cx="2667491" cy="415498"/>
          </a:xfrm>
          <a:prstGeom prst="rect">
            <a:avLst/>
          </a:prstGeom>
          <a:noFill/>
        </p:spPr>
        <p:txBody>
          <a:bodyPr wrap="square">
            <a:spAutoFit/>
          </a:bodyPr>
          <a:lstStyle/>
          <a:p>
            <a:pPr algn="ct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p>
          <a:p>
            <a:r>
              <a:rPr kumimoji="1" lang="en-US" altLang="ja-JP" sz="1050" dirty="0">
                <a:solidFill>
                  <a:schemeClr val="tx1"/>
                </a:solidFill>
                <a:latin typeface="ＭＳ Ｐゴシック" panose="020B0600070205080204" pitchFamily="50" charset="-128"/>
                <a:ea typeface="ＭＳ Ｐゴシック" panose="020B0600070205080204" pitchFamily="50" charset="-128"/>
              </a:rPr>
              <a:t>Tech. Design-&gt;Tech. Development-&gt;Model</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テキスト ボックス 55">
            <a:extLst>
              <a:ext uri="{FF2B5EF4-FFF2-40B4-BE49-F238E27FC236}">
                <a16:creationId xmlns:a16="http://schemas.microsoft.com/office/drawing/2014/main" id="{29F377E8-7B68-4987-A663-60A8645137D8}"/>
              </a:ext>
            </a:extLst>
          </p:cNvPr>
          <p:cNvSpPr txBox="1"/>
          <p:nvPr/>
        </p:nvSpPr>
        <p:spPr>
          <a:xfrm>
            <a:off x="4294582" y="3676987"/>
            <a:ext cx="2077077" cy="415498"/>
          </a:xfrm>
          <a:prstGeom prst="rect">
            <a:avLst/>
          </a:prstGeom>
          <a:noFill/>
        </p:spPr>
        <p:txBody>
          <a:bodyPr wrap="square">
            <a:spAutoFit/>
          </a:bodyPr>
          <a:lstStyle/>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2021</a:t>
            </a:r>
          </a:p>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Tech. Demonstration</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矢印: 下 2">
            <a:extLst>
              <a:ext uri="{FF2B5EF4-FFF2-40B4-BE49-F238E27FC236}">
                <a16:creationId xmlns:a16="http://schemas.microsoft.com/office/drawing/2014/main" id="{5BBDBBC8-3769-4ED0-A0E9-E1A7EFFFE245}"/>
              </a:ext>
            </a:extLst>
          </p:cNvPr>
          <p:cNvSpPr/>
          <p:nvPr/>
        </p:nvSpPr>
        <p:spPr>
          <a:xfrm>
            <a:off x="6788214" y="2208821"/>
            <a:ext cx="159838" cy="144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矢印: 下 65">
            <a:extLst>
              <a:ext uri="{FF2B5EF4-FFF2-40B4-BE49-F238E27FC236}">
                <a16:creationId xmlns:a16="http://schemas.microsoft.com/office/drawing/2014/main" id="{67629DE9-787C-4105-8A48-38697CAADF5F}"/>
              </a:ext>
            </a:extLst>
          </p:cNvPr>
          <p:cNvSpPr/>
          <p:nvPr/>
        </p:nvSpPr>
        <p:spPr>
          <a:xfrm>
            <a:off x="6954916" y="3198750"/>
            <a:ext cx="159838" cy="144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矢印: 下 66">
            <a:extLst>
              <a:ext uri="{FF2B5EF4-FFF2-40B4-BE49-F238E27FC236}">
                <a16:creationId xmlns:a16="http://schemas.microsoft.com/office/drawing/2014/main" id="{DC985F48-1452-42D1-87F2-5219E2917B6E}"/>
              </a:ext>
            </a:extLst>
          </p:cNvPr>
          <p:cNvSpPr/>
          <p:nvPr/>
        </p:nvSpPr>
        <p:spPr>
          <a:xfrm>
            <a:off x="5963792" y="3687121"/>
            <a:ext cx="159838" cy="144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矢印: 下 67">
            <a:extLst>
              <a:ext uri="{FF2B5EF4-FFF2-40B4-BE49-F238E27FC236}">
                <a16:creationId xmlns:a16="http://schemas.microsoft.com/office/drawing/2014/main" id="{CAD714CF-2E0A-4A8E-B461-CA8433ABACBB}"/>
              </a:ext>
            </a:extLst>
          </p:cNvPr>
          <p:cNvSpPr/>
          <p:nvPr/>
        </p:nvSpPr>
        <p:spPr>
          <a:xfrm>
            <a:off x="6467234" y="4188895"/>
            <a:ext cx="159838" cy="144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矢印: 下 69">
            <a:extLst>
              <a:ext uri="{FF2B5EF4-FFF2-40B4-BE49-F238E27FC236}">
                <a16:creationId xmlns:a16="http://schemas.microsoft.com/office/drawing/2014/main" id="{70E01498-93B5-45F8-A552-B751B815ED36}"/>
              </a:ext>
            </a:extLst>
          </p:cNvPr>
          <p:cNvSpPr/>
          <p:nvPr/>
        </p:nvSpPr>
        <p:spPr>
          <a:xfrm>
            <a:off x="6822932" y="4669778"/>
            <a:ext cx="159838" cy="144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矢印: 下 70">
            <a:extLst>
              <a:ext uri="{FF2B5EF4-FFF2-40B4-BE49-F238E27FC236}">
                <a16:creationId xmlns:a16="http://schemas.microsoft.com/office/drawing/2014/main" id="{83F1EA0E-E307-4A5F-A6B6-3957CF493D08}"/>
              </a:ext>
            </a:extLst>
          </p:cNvPr>
          <p:cNvSpPr/>
          <p:nvPr/>
        </p:nvSpPr>
        <p:spPr>
          <a:xfrm>
            <a:off x="6752213" y="5182260"/>
            <a:ext cx="159838" cy="144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矢印: 下 71">
            <a:extLst>
              <a:ext uri="{FF2B5EF4-FFF2-40B4-BE49-F238E27FC236}">
                <a16:creationId xmlns:a16="http://schemas.microsoft.com/office/drawing/2014/main" id="{41B53DB9-93CB-4956-92C9-18F5E497B39B}"/>
              </a:ext>
            </a:extLst>
          </p:cNvPr>
          <p:cNvSpPr/>
          <p:nvPr/>
        </p:nvSpPr>
        <p:spPr>
          <a:xfrm>
            <a:off x="6096104" y="5692380"/>
            <a:ext cx="159838" cy="144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a:extLst>
              <a:ext uri="{FF2B5EF4-FFF2-40B4-BE49-F238E27FC236}">
                <a16:creationId xmlns:a16="http://schemas.microsoft.com/office/drawing/2014/main" id="{3C95E832-02ED-425B-B0B6-DC9700478B6C}"/>
              </a:ext>
            </a:extLst>
          </p:cNvPr>
          <p:cNvSpPr txBox="1"/>
          <p:nvPr/>
        </p:nvSpPr>
        <p:spPr>
          <a:xfrm>
            <a:off x="4528605" y="4192453"/>
            <a:ext cx="1948061" cy="415498"/>
          </a:xfrm>
          <a:prstGeom prst="rect">
            <a:avLst/>
          </a:prstGeom>
          <a:noFill/>
        </p:spPr>
        <p:txBody>
          <a:bodyPr wrap="square">
            <a:spAutoFit/>
          </a:bodyPr>
          <a:lstStyle/>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2021</a:t>
            </a:r>
          </a:p>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Tech. Demonstration</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テキスト ボックス 51">
            <a:extLst>
              <a:ext uri="{FF2B5EF4-FFF2-40B4-BE49-F238E27FC236}">
                <a16:creationId xmlns:a16="http://schemas.microsoft.com/office/drawing/2014/main" id="{906F44C9-14A1-4737-9B8D-E5B78F690F12}"/>
              </a:ext>
            </a:extLst>
          </p:cNvPr>
          <p:cNvSpPr txBox="1"/>
          <p:nvPr/>
        </p:nvSpPr>
        <p:spPr>
          <a:xfrm>
            <a:off x="2025806" y="4161641"/>
            <a:ext cx="2765661" cy="415498"/>
          </a:xfrm>
          <a:prstGeom prst="rect">
            <a:avLst/>
          </a:prstGeom>
          <a:noFill/>
        </p:spPr>
        <p:txBody>
          <a:bodyPr wrap="square">
            <a:spAutoFit/>
          </a:bodyPr>
          <a:lstStyle/>
          <a:p>
            <a:pPr algn="ct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p>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Tech. Design-&gt;Tech. Development -&gt;Model</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64" name="テキスト ボックス 63">
            <a:extLst>
              <a:ext uri="{FF2B5EF4-FFF2-40B4-BE49-F238E27FC236}">
                <a16:creationId xmlns:a16="http://schemas.microsoft.com/office/drawing/2014/main" id="{18E0189E-8C66-4C98-91A9-269C6DC3C652}"/>
              </a:ext>
            </a:extLst>
          </p:cNvPr>
          <p:cNvSpPr txBox="1"/>
          <p:nvPr/>
        </p:nvSpPr>
        <p:spPr>
          <a:xfrm>
            <a:off x="2058403" y="5119347"/>
            <a:ext cx="5200719" cy="415498"/>
          </a:xfrm>
          <a:prstGeom prst="rect">
            <a:avLst/>
          </a:prstGeom>
          <a:noFill/>
        </p:spPr>
        <p:txBody>
          <a:bodyPr wrap="square">
            <a:spAutoFit/>
          </a:bodyPr>
          <a:lstStyle/>
          <a:p>
            <a:pPr algn="ct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p>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Tech. Design-&gt;Tech. Development-&gt;Model-&gt; Tech. demonstration achieved at KEK ATF</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テキスト ボックス 45">
            <a:extLst>
              <a:ext uri="{FF2B5EF4-FFF2-40B4-BE49-F238E27FC236}">
                <a16:creationId xmlns:a16="http://schemas.microsoft.com/office/drawing/2014/main" id="{D190D4AD-2058-4036-B0D0-2894691699D7}"/>
              </a:ext>
            </a:extLst>
          </p:cNvPr>
          <p:cNvSpPr txBox="1"/>
          <p:nvPr/>
        </p:nvSpPr>
        <p:spPr>
          <a:xfrm>
            <a:off x="1951874" y="5652048"/>
            <a:ext cx="2707468" cy="415498"/>
          </a:xfrm>
          <a:prstGeom prst="rect">
            <a:avLst/>
          </a:prstGeom>
          <a:noFill/>
        </p:spPr>
        <p:txBody>
          <a:bodyPr wrap="square">
            <a:spAutoFit/>
          </a:bodyPr>
          <a:lstStyle/>
          <a:p>
            <a:pPr algn="ct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2018</a:t>
            </a:r>
          </a:p>
          <a:p>
            <a:pPr algn="ctr"/>
            <a:r>
              <a:rPr kumimoji="1" lang="en-US" altLang="ja-JP" sz="1050" dirty="0">
                <a:solidFill>
                  <a:schemeClr val="tx1"/>
                </a:solidFill>
                <a:latin typeface="ＭＳ Ｐゴシック" panose="020B0600070205080204" pitchFamily="50" charset="-128"/>
                <a:ea typeface="ＭＳ Ｐゴシック" panose="020B0600070205080204" pitchFamily="50" charset="-128"/>
              </a:rPr>
              <a:t>Tech. Design-&gt;Tech. Development-&gt;Model</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p:txBody>
      </p:sp>
      <p:sp>
        <p:nvSpPr>
          <p:cNvPr id="82" name="正方形/長方形 81">
            <a:extLst>
              <a:ext uri="{FF2B5EF4-FFF2-40B4-BE49-F238E27FC236}">
                <a16:creationId xmlns:a16="http://schemas.microsoft.com/office/drawing/2014/main" id="{10908795-782F-4EE5-92D4-FA43161CEBED}"/>
              </a:ext>
            </a:extLst>
          </p:cNvPr>
          <p:cNvSpPr/>
          <p:nvPr/>
        </p:nvSpPr>
        <p:spPr>
          <a:xfrm>
            <a:off x="641119" y="6111793"/>
            <a:ext cx="463062" cy="17252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テキスト ボックス 82">
            <a:extLst>
              <a:ext uri="{FF2B5EF4-FFF2-40B4-BE49-F238E27FC236}">
                <a16:creationId xmlns:a16="http://schemas.microsoft.com/office/drawing/2014/main" id="{2599F390-DFC0-42BD-88FA-493B1F6DF927}"/>
              </a:ext>
            </a:extLst>
          </p:cNvPr>
          <p:cNvSpPr txBox="1"/>
          <p:nvPr/>
        </p:nvSpPr>
        <p:spPr>
          <a:xfrm>
            <a:off x="1016458" y="6024000"/>
            <a:ext cx="1338828" cy="800219"/>
          </a:xfrm>
          <a:prstGeom prst="rect">
            <a:avLst/>
          </a:prstGeom>
          <a:noFill/>
        </p:spPr>
        <p:txBody>
          <a:bodyPr wrap="none" rtlCol="0">
            <a:spAutoFit/>
          </a:bodyPr>
          <a:lstStyle/>
          <a:p>
            <a:r>
              <a:rPr kumimoji="1" lang="ja-JP" altLang="en-US" dirty="0"/>
              <a:t>：</a:t>
            </a:r>
            <a:r>
              <a:rPr kumimoji="1" lang="ja-JP" altLang="en-US" sz="1400" dirty="0"/>
              <a:t>～</a:t>
            </a:r>
            <a:r>
              <a:rPr kumimoji="1" lang="en-US" altLang="ja-JP" sz="1400" dirty="0"/>
              <a:t>2018</a:t>
            </a:r>
          </a:p>
          <a:p>
            <a:r>
              <a:rPr kumimoji="1" lang="ja-JP" altLang="en-US" sz="1400" dirty="0"/>
              <a:t>：</a:t>
            </a:r>
            <a:r>
              <a:rPr kumimoji="1" lang="en-US" altLang="ja-JP" sz="1400" dirty="0"/>
              <a:t>2018</a:t>
            </a:r>
            <a:r>
              <a:rPr kumimoji="1" lang="ja-JP" altLang="en-US" sz="1400" dirty="0"/>
              <a:t>～</a:t>
            </a:r>
            <a:r>
              <a:rPr kumimoji="1" lang="en-US" altLang="ja-JP" sz="1400" dirty="0"/>
              <a:t>2021</a:t>
            </a:r>
          </a:p>
          <a:p>
            <a:r>
              <a:rPr kumimoji="1" lang="ja-JP" altLang="en-US" sz="1400" dirty="0"/>
              <a:t>：</a:t>
            </a:r>
            <a:r>
              <a:rPr kumimoji="1" lang="en-US" altLang="ja-JP" sz="1400" dirty="0"/>
              <a:t>2022</a:t>
            </a:r>
            <a:r>
              <a:rPr kumimoji="1" lang="ja-JP" altLang="en-US" sz="1400" dirty="0"/>
              <a:t>～</a:t>
            </a:r>
          </a:p>
        </p:txBody>
      </p:sp>
      <p:sp>
        <p:nvSpPr>
          <p:cNvPr id="84" name="正方形/長方形 83">
            <a:extLst>
              <a:ext uri="{FF2B5EF4-FFF2-40B4-BE49-F238E27FC236}">
                <a16:creationId xmlns:a16="http://schemas.microsoft.com/office/drawing/2014/main" id="{5AE8F0CC-3CFE-4BE1-9E2D-7ECBC519D2AF}"/>
              </a:ext>
            </a:extLst>
          </p:cNvPr>
          <p:cNvSpPr/>
          <p:nvPr/>
        </p:nvSpPr>
        <p:spPr>
          <a:xfrm>
            <a:off x="641119" y="6382630"/>
            <a:ext cx="463062" cy="17252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正方形/長方形 84">
            <a:extLst>
              <a:ext uri="{FF2B5EF4-FFF2-40B4-BE49-F238E27FC236}">
                <a16:creationId xmlns:a16="http://schemas.microsoft.com/office/drawing/2014/main" id="{6CC6D6BD-2E02-4F6E-88F3-86B82E3B6B9B}"/>
              </a:ext>
            </a:extLst>
          </p:cNvPr>
          <p:cNvSpPr/>
          <p:nvPr/>
        </p:nvSpPr>
        <p:spPr>
          <a:xfrm>
            <a:off x="641119" y="6590588"/>
            <a:ext cx="463062" cy="17252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a:extLst>
              <a:ext uri="{FF2B5EF4-FFF2-40B4-BE49-F238E27FC236}">
                <a16:creationId xmlns:a16="http://schemas.microsoft.com/office/drawing/2014/main" id="{0AB10598-0C44-4454-820F-7859DBDC5034}"/>
              </a:ext>
            </a:extLst>
          </p:cNvPr>
          <p:cNvSpPr/>
          <p:nvPr/>
        </p:nvSpPr>
        <p:spPr>
          <a:xfrm>
            <a:off x="7320722" y="1644123"/>
            <a:ext cx="1683326" cy="446564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テキスト ボックス 64">
            <a:extLst>
              <a:ext uri="{FF2B5EF4-FFF2-40B4-BE49-F238E27FC236}">
                <a16:creationId xmlns:a16="http://schemas.microsoft.com/office/drawing/2014/main" id="{1C5B94C9-D51D-45B1-BA6E-A5E4E7858B45}"/>
              </a:ext>
            </a:extLst>
          </p:cNvPr>
          <p:cNvSpPr txBox="1"/>
          <p:nvPr/>
        </p:nvSpPr>
        <p:spPr>
          <a:xfrm>
            <a:off x="4782977" y="1292777"/>
            <a:ext cx="4264799" cy="369332"/>
          </a:xfrm>
          <a:prstGeom prst="rect">
            <a:avLst/>
          </a:prstGeom>
          <a:noFill/>
          <a:ln>
            <a:solidFill>
              <a:srgbClr val="FF0000"/>
            </a:solidFill>
          </a:ln>
        </p:spPr>
        <p:txBody>
          <a:bodyPr wrap="square" rtlCol="0">
            <a:spAutoFit/>
          </a:bodyPr>
          <a:lstStyle/>
          <a:p>
            <a:r>
              <a:rPr kumimoji="1" lang="en-US" altLang="ja-JP" dirty="0"/>
              <a:t>From </a:t>
            </a:r>
            <a:r>
              <a:rPr lang="en-US" altLang="ja-JP" dirty="0" err="1"/>
              <a:t>S</a:t>
            </a:r>
            <a:r>
              <a:rPr kumimoji="1" lang="en-US" altLang="ja-JP" dirty="0" err="1"/>
              <a:t>.Michizono</a:t>
            </a:r>
            <a:r>
              <a:rPr kumimoji="1" lang="en-US" altLang="ja-JP" dirty="0"/>
              <a:t>,  </a:t>
            </a:r>
            <a:r>
              <a:rPr lang="en-US" altLang="ja-JP" dirty="0"/>
              <a:t>WG2 Aug.24.2021</a:t>
            </a:r>
            <a:endParaRPr kumimoji="1" lang="ja-JP" altLang="en-US" dirty="0"/>
          </a:p>
        </p:txBody>
      </p:sp>
      <p:sp>
        <p:nvSpPr>
          <p:cNvPr id="5" name="テキスト ボックス 4">
            <a:extLst>
              <a:ext uri="{FF2B5EF4-FFF2-40B4-BE49-F238E27FC236}">
                <a16:creationId xmlns:a16="http://schemas.microsoft.com/office/drawing/2014/main" id="{B8320637-8760-4F61-B2A2-86E5AEAB3341}"/>
              </a:ext>
            </a:extLst>
          </p:cNvPr>
          <p:cNvSpPr txBox="1"/>
          <p:nvPr/>
        </p:nvSpPr>
        <p:spPr>
          <a:xfrm>
            <a:off x="138849" y="1405278"/>
            <a:ext cx="4222100" cy="400110"/>
          </a:xfrm>
          <a:prstGeom prst="rect">
            <a:avLst/>
          </a:prstGeom>
          <a:solidFill>
            <a:srgbClr val="FFFF00"/>
          </a:solidFill>
        </p:spPr>
        <p:txBody>
          <a:bodyPr wrap="square" rtlCol="0">
            <a:spAutoFit/>
          </a:bodyPr>
          <a:lstStyle/>
          <a:p>
            <a:r>
              <a:rPr kumimoji="1" lang="en-US" altLang="ja-JP" sz="2000" dirty="0"/>
              <a:t>Will come back to this slide later</a:t>
            </a:r>
            <a:endParaRPr kumimoji="1" lang="ja-JP" altLang="en-US" sz="2000" dirty="0"/>
          </a:p>
        </p:txBody>
      </p:sp>
    </p:spTree>
    <p:extLst>
      <p:ext uri="{BB962C8B-B14F-4D97-AF65-F5344CB8AC3E}">
        <p14:creationId xmlns:p14="http://schemas.microsoft.com/office/powerpoint/2010/main" val="3036217781"/>
      </p:ext>
    </p:extLst>
  </p:cSld>
  <p:clrMapOvr>
    <a:masterClrMapping/>
  </p:clrMapOvr>
  <mc:AlternateContent xmlns:mc="http://schemas.openxmlformats.org/markup-compatibility/2006" xmlns:p14="http://schemas.microsoft.com/office/powerpoint/2010/main">
    <mc:Choice Requires="p14">
      <p:transition p14:dur="0" advTm="969"/>
    </mc:Choice>
    <mc:Fallback xmlns="">
      <p:transition advTm="969"/>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図 49">
            <a:extLst>
              <a:ext uri="{FF2B5EF4-FFF2-40B4-BE49-F238E27FC236}">
                <a16:creationId xmlns:a16="http://schemas.microsoft.com/office/drawing/2014/main" id="{D5C13654-141B-48B6-AB66-B629DF96449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893"/>
          <a:stretch/>
        </p:blipFill>
        <p:spPr>
          <a:xfrm>
            <a:off x="4195616" y="1091355"/>
            <a:ext cx="2202887" cy="1086886"/>
          </a:xfrm>
          <a:prstGeom prst="rect">
            <a:avLst/>
          </a:prstGeom>
        </p:spPr>
      </p:pic>
      <p:pic>
        <p:nvPicPr>
          <p:cNvPr id="51" name="図 50">
            <a:extLst>
              <a:ext uri="{FF2B5EF4-FFF2-40B4-BE49-F238E27FC236}">
                <a16:creationId xmlns:a16="http://schemas.microsoft.com/office/drawing/2014/main" id="{B36B2012-B96F-44C9-95D2-5DCC21F65E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17977" y="4427514"/>
            <a:ext cx="2207035" cy="1356178"/>
          </a:xfrm>
          <a:prstGeom prst="rect">
            <a:avLst/>
          </a:prstGeom>
        </p:spPr>
      </p:pic>
      <p:pic>
        <p:nvPicPr>
          <p:cNvPr id="52" name="Image" descr="Image">
            <a:extLst>
              <a:ext uri="{FF2B5EF4-FFF2-40B4-BE49-F238E27FC236}">
                <a16:creationId xmlns:a16="http://schemas.microsoft.com/office/drawing/2014/main" id="{10BD2F0A-8251-44E1-B839-52B2A9920D1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112225" y="2141482"/>
            <a:ext cx="1865145" cy="1017557"/>
          </a:xfrm>
          <a:prstGeom prst="rect">
            <a:avLst/>
          </a:prstGeom>
          <a:ln w="12700">
            <a:miter lim="400000"/>
          </a:ln>
        </p:spPr>
      </p:pic>
      <p:pic>
        <p:nvPicPr>
          <p:cNvPr id="53" name="図 52">
            <a:extLst>
              <a:ext uri="{FF2B5EF4-FFF2-40B4-BE49-F238E27FC236}">
                <a16:creationId xmlns:a16="http://schemas.microsoft.com/office/drawing/2014/main" id="{D10BF9C4-2E09-4144-89E4-8EF2E3A0652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613067" y="4344903"/>
            <a:ext cx="1545193" cy="1453997"/>
          </a:xfrm>
          <a:prstGeom prst="rect">
            <a:avLst/>
          </a:prstGeom>
        </p:spPr>
      </p:pic>
      <p:pic>
        <p:nvPicPr>
          <p:cNvPr id="54" name="図 53">
            <a:extLst>
              <a:ext uri="{FF2B5EF4-FFF2-40B4-BE49-F238E27FC236}">
                <a16:creationId xmlns:a16="http://schemas.microsoft.com/office/drawing/2014/main" id="{7BA0D72F-8C5C-4F64-ACD7-43875661B3C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39373" t="25162" b="43557"/>
          <a:stretch/>
        </p:blipFill>
        <p:spPr>
          <a:xfrm>
            <a:off x="3761150" y="3197243"/>
            <a:ext cx="2020941" cy="1117151"/>
          </a:xfrm>
          <a:prstGeom prst="rect">
            <a:avLst/>
          </a:prstGeom>
        </p:spPr>
      </p:pic>
      <p:pic>
        <p:nvPicPr>
          <p:cNvPr id="55" name="図 54">
            <a:extLst>
              <a:ext uri="{FF2B5EF4-FFF2-40B4-BE49-F238E27FC236}">
                <a16:creationId xmlns:a16="http://schemas.microsoft.com/office/drawing/2014/main" id="{9934238F-E654-4EE0-BABE-017F0B58B27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04767" y="3160541"/>
            <a:ext cx="1872603" cy="371245"/>
          </a:xfrm>
          <a:prstGeom prst="rect">
            <a:avLst/>
          </a:prstGeom>
        </p:spPr>
      </p:pic>
      <p:sp>
        <p:nvSpPr>
          <p:cNvPr id="56" name="テキスト ボックス 55">
            <a:extLst>
              <a:ext uri="{FF2B5EF4-FFF2-40B4-BE49-F238E27FC236}">
                <a16:creationId xmlns:a16="http://schemas.microsoft.com/office/drawing/2014/main" id="{60DE3CD6-0EE7-441A-B14D-9625BCA16196}"/>
              </a:ext>
            </a:extLst>
          </p:cNvPr>
          <p:cNvSpPr txBox="1"/>
          <p:nvPr/>
        </p:nvSpPr>
        <p:spPr>
          <a:xfrm>
            <a:off x="3203718" y="5940852"/>
            <a:ext cx="3412409" cy="830997"/>
          </a:xfrm>
          <a:prstGeom prst="rect">
            <a:avLst/>
          </a:prstGeom>
          <a:solidFill>
            <a:schemeClr val="accent1">
              <a:lumMod val="20000"/>
              <a:lumOff val="80000"/>
            </a:schemeClr>
          </a:solidFill>
        </p:spPr>
        <p:txBody>
          <a:bodyPr wrap="none" rtlCol="0">
            <a:spAutoFit/>
          </a:bodyPr>
          <a:lstStyle/>
          <a:p>
            <a:r>
              <a:rPr kumimoji="1" lang="en-US" altLang="ja-JP" sz="1600" dirty="0"/>
              <a:t>Plan</a:t>
            </a:r>
            <a:r>
              <a:rPr kumimoji="1" lang="ja-JP" altLang="en-US" sz="1600" dirty="0"/>
              <a:t> </a:t>
            </a:r>
            <a:r>
              <a:rPr kumimoji="1" lang="en-US" altLang="ja-JP" sz="1600" dirty="0"/>
              <a:t>A:Undulator scheme</a:t>
            </a:r>
          </a:p>
          <a:p>
            <a:r>
              <a:rPr kumimoji="1" lang="en-US" altLang="ja-JP" sz="1600" dirty="0"/>
              <a:t>Plan B:e-driven scheme (same tunnel)</a:t>
            </a:r>
          </a:p>
          <a:p>
            <a:r>
              <a:rPr kumimoji="1" lang="en-US" altLang="ja-JP" sz="1600" dirty="0"/>
              <a:t>Plan C:e-driven scheme (extra tunnel)</a:t>
            </a:r>
          </a:p>
        </p:txBody>
      </p:sp>
      <p:pic>
        <p:nvPicPr>
          <p:cNvPr id="33" name="図 32"/>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1376" y="3972745"/>
            <a:ext cx="2435434" cy="661464"/>
          </a:xfrm>
          <a:prstGeom prst="rect">
            <a:avLst/>
          </a:prstGeom>
        </p:spPr>
      </p:pic>
      <p:sp>
        <p:nvSpPr>
          <p:cNvPr id="2" name="Title 1"/>
          <p:cNvSpPr>
            <a:spLocks noGrp="1"/>
          </p:cNvSpPr>
          <p:nvPr>
            <p:ph type="title"/>
          </p:nvPr>
        </p:nvSpPr>
        <p:spPr>
          <a:xfrm>
            <a:off x="0" y="0"/>
            <a:ext cx="9144000" cy="670798"/>
          </a:xfrm>
          <a:solidFill>
            <a:srgbClr val="92D050"/>
          </a:solidFill>
        </p:spPr>
        <p:txBody>
          <a:bodyPr anchor="ctr">
            <a:noAutofit/>
          </a:bodyPr>
          <a:lstStyle/>
          <a:p>
            <a:pPr algn="ctr"/>
            <a:r>
              <a:rPr lang="en-US" altLang="ja-JP" sz="3200" dirty="0"/>
              <a:t>Progress in positron source</a:t>
            </a:r>
            <a:endParaRPr lang="en-GB" sz="3200" b="1" dirty="0"/>
          </a:p>
        </p:txBody>
      </p:sp>
      <p:sp>
        <p:nvSpPr>
          <p:cNvPr id="11" name="スライド番号プレースホルダー 10"/>
          <p:cNvSpPr>
            <a:spLocks noGrp="1"/>
          </p:cNvSpPr>
          <p:nvPr>
            <p:ph type="sldNum" sz="quarter" idx="12"/>
          </p:nvPr>
        </p:nvSpPr>
        <p:spPr>
          <a:xfrm>
            <a:off x="7063326" y="6431627"/>
            <a:ext cx="1969477" cy="311112"/>
          </a:xfrm>
          <a:prstGeom prst="rect">
            <a:avLst/>
          </a:prstGeom>
        </p:spPr>
        <p:txBody>
          <a:bodyPr/>
          <a:lstStyle/>
          <a:p>
            <a:pPr algn="r"/>
            <a:fld id="{DC0A8B60-5C01-C045-B858-59631D469114}" type="slidenum">
              <a:rPr kumimoji="1" lang="ja-JP" altLang="en-US" smtClean="0"/>
              <a:pPr algn="r"/>
              <a:t>6</a:t>
            </a:fld>
            <a:endParaRPr kumimoji="1" lang="ja-JP" altLang="en-US" dirty="0"/>
          </a:p>
        </p:txBody>
      </p:sp>
      <p:sp>
        <p:nvSpPr>
          <p:cNvPr id="6" name="テキスト ボックス 5"/>
          <p:cNvSpPr txBox="1"/>
          <p:nvPr/>
        </p:nvSpPr>
        <p:spPr>
          <a:xfrm>
            <a:off x="1888972" y="312098"/>
            <a:ext cx="184731" cy="328423"/>
          </a:xfrm>
          <a:prstGeom prst="rect">
            <a:avLst/>
          </a:prstGeom>
          <a:noFill/>
        </p:spPr>
        <p:txBody>
          <a:bodyPr wrap="none" rtlCol="0">
            <a:spAutoFit/>
          </a:bodyPr>
          <a:lstStyle/>
          <a:p>
            <a:pPr defTabSz="389427"/>
            <a:endParaRPr lang="ja-JP" altLang="en-US" sz="1534" dirty="0">
              <a:solidFill>
                <a:prstClr val="black"/>
              </a:solidFill>
              <a:latin typeface="游ゴシック Medium" panose="020B0500000000000000" pitchFamily="50" charset="-128"/>
              <a:ea typeface="游ゴシック Medium" panose="020B0500000000000000" pitchFamily="50" charset="-128"/>
            </a:endParaRPr>
          </a:p>
        </p:txBody>
      </p:sp>
      <p:sp>
        <p:nvSpPr>
          <p:cNvPr id="16" name="テキスト ボックス 15">
            <a:extLst>
              <a:ext uri="{FF2B5EF4-FFF2-40B4-BE49-F238E27FC236}">
                <a16:creationId xmlns:a16="http://schemas.microsoft.com/office/drawing/2014/main" id="{0DC9E30C-45A0-4AF0-990D-AE90FD6F0847}"/>
              </a:ext>
            </a:extLst>
          </p:cNvPr>
          <p:cNvSpPr txBox="1"/>
          <p:nvPr/>
        </p:nvSpPr>
        <p:spPr>
          <a:xfrm>
            <a:off x="282666" y="679203"/>
            <a:ext cx="3620846" cy="369332"/>
          </a:xfrm>
          <a:prstGeom prst="rect">
            <a:avLst/>
          </a:prstGeom>
          <a:solidFill>
            <a:schemeClr val="accent4">
              <a:lumMod val="20000"/>
              <a:lumOff val="80000"/>
            </a:schemeClr>
          </a:solidFill>
        </p:spPr>
        <p:txBody>
          <a:bodyPr wrap="square" rtlCol="0">
            <a:spAutoFit/>
          </a:bodyPr>
          <a:lstStyle/>
          <a:p>
            <a:pPr algn="ctr"/>
            <a:r>
              <a:rPr kumimoji="1" lang="ja-JP" altLang="en-US" dirty="0"/>
              <a:t>～</a:t>
            </a:r>
            <a:r>
              <a:rPr kumimoji="1" lang="en-US" altLang="ja-JP" dirty="0"/>
              <a:t>2018</a:t>
            </a:r>
            <a:r>
              <a:rPr kumimoji="1" lang="ja-JP" altLang="en-US" dirty="0"/>
              <a:t>　</a:t>
            </a:r>
            <a:r>
              <a:rPr kumimoji="1" lang="en-US" altLang="ja-JP" sz="1600" b="1" dirty="0"/>
              <a:t>tech. design</a:t>
            </a:r>
            <a:endParaRPr kumimoji="1" lang="ja-JP" altLang="en-US" dirty="0"/>
          </a:p>
        </p:txBody>
      </p:sp>
      <p:sp>
        <p:nvSpPr>
          <p:cNvPr id="17" name="テキスト ボックス 16">
            <a:extLst>
              <a:ext uri="{FF2B5EF4-FFF2-40B4-BE49-F238E27FC236}">
                <a16:creationId xmlns:a16="http://schemas.microsoft.com/office/drawing/2014/main" id="{A6AC91CA-71AB-4657-A452-D06529BC8983}"/>
              </a:ext>
            </a:extLst>
          </p:cNvPr>
          <p:cNvSpPr txBox="1"/>
          <p:nvPr/>
        </p:nvSpPr>
        <p:spPr>
          <a:xfrm>
            <a:off x="3995134" y="672251"/>
            <a:ext cx="3223127" cy="369332"/>
          </a:xfrm>
          <a:prstGeom prst="rect">
            <a:avLst/>
          </a:prstGeom>
          <a:solidFill>
            <a:schemeClr val="accent5">
              <a:lumMod val="20000"/>
              <a:lumOff val="80000"/>
            </a:schemeClr>
          </a:solidFill>
        </p:spPr>
        <p:txBody>
          <a:bodyPr wrap="square" rtlCol="0">
            <a:spAutoFit/>
          </a:bodyPr>
          <a:lstStyle/>
          <a:p>
            <a:pPr algn="ctr"/>
            <a:r>
              <a:rPr kumimoji="1" lang="en-US" altLang="ja-JP" dirty="0"/>
              <a:t>2018</a:t>
            </a:r>
            <a:r>
              <a:rPr kumimoji="1" lang="ja-JP" altLang="en-US" dirty="0"/>
              <a:t>～</a:t>
            </a:r>
            <a:r>
              <a:rPr kumimoji="1" lang="en-US" altLang="ja-JP" dirty="0"/>
              <a:t>2021</a:t>
            </a:r>
            <a:r>
              <a:rPr kumimoji="1" lang="ja-JP" altLang="en-US" dirty="0"/>
              <a:t>　</a:t>
            </a:r>
            <a:r>
              <a:rPr kumimoji="1" lang="en-US" altLang="ja-JP" sz="1600" b="1" dirty="0"/>
              <a:t>tech. verification</a:t>
            </a:r>
          </a:p>
        </p:txBody>
      </p:sp>
      <p:sp>
        <p:nvSpPr>
          <p:cNvPr id="18" name="テキスト ボックス 17">
            <a:extLst>
              <a:ext uri="{FF2B5EF4-FFF2-40B4-BE49-F238E27FC236}">
                <a16:creationId xmlns:a16="http://schemas.microsoft.com/office/drawing/2014/main" id="{F7DCA552-3377-4274-B255-E6FAB7A0D89F}"/>
              </a:ext>
            </a:extLst>
          </p:cNvPr>
          <p:cNvSpPr txBox="1"/>
          <p:nvPr/>
        </p:nvSpPr>
        <p:spPr>
          <a:xfrm>
            <a:off x="7297603" y="640521"/>
            <a:ext cx="1834487" cy="615553"/>
          </a:xfrm>
          <a:prstGeom prst="rect">
            <a:avLst/>
          </a:prstGeom>
          <a:solidFill>
            <a:schemeClr val="accent6">
              <a:lumMod val="20000"/>
              <a:lumOff val="80000"/>
            </a:schemeClr>
          </a:solidFill>
        </p:spPr>
        <p:txBody>
          <a:bodyPr wrap="square" rtlCol="0">
            <a:spAutoFit/>
          </a:bodyPr>
          <a:lstStyle/>
          <a:p>
            <a:pPr algn="ctr"/>
            <a:r>
              <a:rPr kumimoji="1" lang="en-US" altLang="ja-JP" dirty="0"/>
              <a:t>2022</a:t>
            </a:r>
            <a:r>
              <a:rPr kumimoji="1" lang="ja-JP" altLang="en-US" dirty="0"/>
              <a:t>～</a:t>
            </a:r>
            <a:r>
              <a:rPr kumimoji="1" lang="en-US" altLang="ja-JP" sz="1600" b="1" dirty="0"/>
              <a:t>Detailed design.</a:t>
            </a:r>
          </a:p>
        </p:txBody>
      </p:sp>
      <p:sp>
        <p:nvSpPr>
          <p:cNvPr id="13" name="テキスト ボックス 12">
            <a:extLst>
              <a:ext uri="{FF2B5EF4-FFF2-40B4-BE49-F238E27FC236}">
                <a16:creationId xmlns:a16="http://schemas.microsoft.com/office/drawing/2014/main" id="{2C80D823-C9B3-403F-AB19-7F75254A2E4F}"/>
              </a:ext>
            </a:extLst>
          </p:cNvPr>
          <p:cNvSpPr txBox="1"/>
          <p:nvPr/>
        </p:nvSpPr>
        <p:spPr>
          <a:xfrm>
            <a:off x="5843455" y="3538369"/>
            <a:ext cx="1403692" cy="769441"/>
          </a:xfrm>
          <a:prstGeom prst="rect">
            <a:avLst/>
          </a:prstGeom>
          <a:noFill/>
        </p:spPr>
        <p:txBody>
          <a:bodyPr wrap="square" rtlCol="0">
            <a:spAutoFit/>
          </a:bodyPr>
          <a:lstStyle/>
          <a:p>
            <a:r>
              <a:rPr kumimoji="1" lang="ja-JP" altLang="en-US" sz="1100" b="1" dirty="0">
                <a:latin typeface="ＭＳ Ｐゴシック" panose="020B0600070205080204" pitchFamily="50" charset="-128"/>
                <a:ea typeface="ＭＳ Ｐゴシック" panose="020B0600070205080204" pitchFamily="50" charset="-128"/>
              </a:rPr>
              <a:t>Practical Operation of Superconducting Helical Undulator (APS)</a:t>
            </a:r>
            <a:endParaRPr kumimoji="1" lang="en-US" altLang="ja-JP" sz="1100" b="1" dirty="0">
              <a:latin typeface="ＭＳ Ｐゴシック" panose="020B0600070205080204" pitchFamily="50" charset="-128"/>
              <a:ea typeface="ＭＳ Ｐゴシック" panose="020B0600070205080204" pitchFamily="50" charset="-128"/>
            </a:endParaRPr>
          </a:p>
        </p:txBody>
      </p:sp>
      <p:sp>
        <p:nvSpPr>
          <p:cNvPr id="14" name="スライド番号プレースホルダー 8">
            <a:extLst>
              <a:ext uri="{FF2B5EF4-FFF2-40B4-BE49-F238E27FC236}">
                <a16:creationId xmlns:a16="http://schemas.microsoft.com/office/drawing/2014/main" id="{4701C90A-C233-48B8-8B30-F8CF15158F5F}"/>
              </a:ext>
            </a:extLst>
          </p:cNvPr>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ＭＳ Ｐゴシック" panose="020B0600070205080204" pitchFamily="50" charset="-128"/>
                <a:ea typeface="ＭＳ Ｐゴシック" panose="020B0600070205080204"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2D8002D-B5B0-4BAC-B1F6-782DDCCE6D9C}" type="slidenum">
              <a:rPr kumimoji="1" lang="ja-JP" altLang="en-US" smtClean="0"/>
              <a:pPr/>
              <a:t>6</a:t>
            </a:fld>
            <a:endParaRPr kumimoji="1" lang="ja-JP" altLang="en-US"/>
          </a:p>
        </p:txBody>
      </p:sp>
      <p:sp>
        <p:nvSpPr>
          <p:cNvPr id="20" name="テキスト ボックス 19">
            <a:extLst>
              <a:ext uri="{FF2B5EF4-FFF2-40B4-BE49-F238E27FC236}">
                <a16:creationId xmlns:a16="http://schemas.microsoft.com/office/drawing/2014/main" id="{2C80D823-C9B3-403F-AB19-7F75254A2E4F}"/>
              </a:ext>
            </a:extLst>
          </p:cNvPr>
          <p:cNvSpPr txBox="1"/>
          <p:nvPr/>
        </p:nvSpPr>
        <p:spPr>
          <a:xfrm>
            <a:off x="5490647" y="1088217"/>
            <a:ext cx="1934605" cy="646331"/>
          </a:xfrm>
          <a:prstGeom prst="rect">
            <a:avLst/>
          </a:prstGeom>
          <a:solidFill>
            <a:schemeClr val="bg2">
              <a:lumMod val="75000"/>
            </a:schemeClr>
          </a:solidFill>
        </p:spPr>
        <p:txBody>
          <a:bodyPr wrap="square" rtlCol="0">
            <a:spAutoFit/>
          </a:bodyPr>
          <a:lstStyle/>
          <a:p>
            <a:r>
              <a:rPr kumimoji="1" lang="ja-JP" altLang="en-US" sz="1200" b="1" dirty="0">
                <a:solidFill>
                  <a:schemeClr val="bg1"/>
                </a:solidFill>
                <a:latin typeface="ＭＳ Ｐゴシック" panose="020B0600070205080204" pitchFamily="50" charset="-128"/>
                <a:ea typeface="ＭＳ Ｐゴシック" panose="020B0600070205080204" pitchFamily="50" charset="-128"/>
              </a:rPr>
              <a:t>Target Prototyping</a:t>
            </a:r>
          </a:p>
          <a:p>
            <a:r>
              <a:rPr kumimoji="1" lang="ja-JP" altLang="en-US" sz="1200" b="1" dirty="0">
                <a:solidFill>
                  <a:schemeClr val="bg1"/>
                </a:solidFill>
                <a:latin typeface="ＭＳ Ｐゴシック" panose="020B0600070205080204" pitchFamily="50" charset="-128"/>
                <a:ea typeface="ＭＳ Ｐゴシック" panose="020B0600070205080204" pitchFamily="50" charset="-128"/>
              </a:rPr>
              <a:t>Vacuum characteristics Testing</a:t>
            </a:r>
          </a:p>
        </p:txBody>
      </p:sp>
      <p:sp>
        <p:nvSpPr>
          <p:cNvPr id="21" name="テキスト ボックス 20">
            <a:extLst>
              <a:ext uri="{FF2B5EF4-FFF2-40B4-BE49-F238E27FC236}">
                <a16:creationId xmlns:a16="http://schemas.microsoft.com/office/drawing/2014/main" id="{2C80D823-C9B3-403F-AB19-7F75254A2E4F}"/>
              </a:ext>
            </a:extLst>
          </p:cNvPr>
          <p:cNvSpPr txBox="1"/>
          <p:nvPr/>
        </p:nvSpPr>
        <p:spPr>
          <a:xfrm>
            <a:off x="4214793" y="2589038"/>
            <a:ext cx="901915" cy="461665"/>
          </a:xfrm>
          <a:prstGeom prst="rect">
            <a:avLst/>
          </a:prstGeom>
          <a:noFill/>
        </p:spPr>
        <p:txBody>
          <a:bodyPr wrap="square" rtlCol="0">
            <a:spAutoFit/>
          </a:bodyPr>
          <a:lstStyle/>
          <a:p>
            <a:r>
              <a:rPr kumimoji="1" lang="en-US" altLang="ja-JP" sz="1200" b="1" dirty="0" err="1">
                <a:latin typeface="ＭＳ Ｐゴシック" panose="020B0600070205080204" pitchFamily="50" charset="-128"/>
                <a:ea typeface="ＭＳ Ｐゴシック" panose="020B0600070205080204" pitchFamily="50" charset="-128"/>
              </a:rPr>
              <a:t>Ti</a:t>
            </a:r>
            <a:r>
              <a:rPr kumimoji="1" lang="en-US" altLang="ja-JP" sz="1200" b="1" dirty="0">
                <a:latin typeface="ＭＳ Ｐゴシック" panose="020B0600070205080204" pitchFamily="50" charset="-128"/>
                <a:ea typeface="ＭＳ Ｐゴシック" panose="020B0600070205080204" pitchFamily="50" charset="-128"/>
              </a:rPr>
              <a:t> target beam test</a:t>
            </a:r>
            <a:endParaRPr kumimoji="1" lang="ja-JP" altLang="en-US" sz="1200" b="1" dirty="0">
              <a:latin typeface="ＭＳ Ｐゴシック" panose="020B0600070205080204" pitchFamily="50" charset="-128"/>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2C80D823-C9B3-403F-AB19-7F75254A2E4F}"/>
              </a:ext>
            </a:extLst>
          </p:cNvPr>
          <p:cNvSpPr txBox="1"/>
          <p:nvPr/>
        </p:nvSpPr>
        <p:spPr>
          <a:xfrm>
            <a:off x="6299353" y="5488343"/>
            <a:ext cx="927812" cy="461665"/>
          </a:xfrm>
          <a:prstGeom prst="rect">
            <a:avLst/>
          </a:prstGeom>
          <a:no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Thermal analysis</a:t>
            </a:r>
            <a:endParaRPr kumimoji="1" lang="ja-JP" altLang="en-US" sz="1200" b="1" dirty="0">
              <a:latin typeface="ＭＳ Ｐゴシック" panose="020B0600070205080204" pitchFamily="50" charset="-128"/>
              <a:ea typeface="ＭＳ Ｐゴシック" panose="020B0600070205080204" pitchFamily="50" charset="-128"/>
            </a:endParaRPr>
          </a:p>
        </p:txBody>
      </p:sp>
      <p:pic>
        <p:nvPicPr>
          <p:cNvPr id="4" name="図 3"/>
          <p:cNvPicPr>
            <a:picLocks noChangeAspect="1"/>
          </p:cNvPicPr>
          <p:nvPr/>
        </p:nvPicPr>
        <p:blipFill rotWithShape="1">
          <a:blip r:embed="rId9" cstate="screen">
            <a:extLst>
              <a:ext uri="{28A0092B-C50C-407E-A947-70E740481C1C}">
                <a14:useLocalDpi xmlns:a14="http://schemas.microsoft.com/office/drawing/2010/main"/>
              </a:ext>
            </a:extLst>
          </a:blip>
          <a:srcRect l="10602" t="7455" b="21328"/>
          <a:stretch/>
        </p:blipFill>
        <p:spPr>
          <a:xfrm flipH="1">
            <a:off x="150970" y="1044595"/>
            <a:ext cx="1454339" cy="1330522"/>
          </a:xfrm>
          <a:prstGeom prst="rect">
            <a:avLst/>
          </a:prstGeom>
        </p:spPr>
      </p:pic>
      <p:pic>
        <p:nvPicPr>
          <p:cNvPr id="5" name="図 4"/>
          <p:cNvPicPr>
            <a:picLocks noChangeAspect="1"/>
          </p:cNvPicPr>
          <p:nvPr/>
        </p:nvPicPr>
        <p:blipFill rotWithShape="1">
          <a:blip r:embed="rId10" cstate="screen">
            <a:extLst>
              <a:ext uri="{28A0092B-C50C-407E-A947-70E740481C1C}">
                <a14:useLocalDpi xmlns:a14="http://schemas.microsoft.com/office/drawing/2010/main"/>
              </a:ext>
            </a:extLst>
          </a:blip>
          <a:srcRect b="12111"/>
          <a:stretch/>
        </p:blipFill>
        <p:spPr>
          <a:xfrm>
            <a:off x="130463" y="5506608"/>
            <a:ext cx="1227241" cy="1311408"/>
          </a:xfrm>
          <a:prstGeom prst="rect">
            <a:avLst/>
          </a:prstGeom>
        </p:spPr>
      </p:pic>
      <p:sp>
        <p:nvSpPr>
          <p:cNvPr id="24" name="テキスト ボックス 23">
            <a:extLst>
              <a:ext uri="{FF2B5EF4-FFF2-40B4-BE49-F238E27FC236}">
                <a16:creationId xmlns:a16="http://schemas.microsoft.com/office/drawing/2014/main" id="{2C80D823-C9B3-403F-AB19-7F75254A2E4F}"/>
              </a:ext>
            </a:extLst>
          </p:cNvPr>
          <p:cNvSpPr txBox="1"/>
          <p:nvPr/>
        </p:nvSpPr>
        <p:spPr>
          <a:xfrm>
            <a:off x="18235" y="2385637"/>
            <a:ext cx="2213253" cy="461665"/>
          </a:xfrm>
          <a:prstGeom prst="rect">
            <a:avLst/>
          </a:prstGeom>
          <a:noFill/>
        </p:spPr>
        <p:txBody>
          <a:bodyPr wrap="square" rtlCol="0">
            <a:spAutoFit/>
          </a:bodyPr>
          <a:lstStyle/>
          <a:p>
            <a:r>
              <a:rPr kumimoji="1" lang="ja-JP" altLang="en-US" sz="1200" b="1" dirty="0">
                <a:latin typeface="ＭＳ Ｐゴシック" panose="020B0600070205080204" pitchFamily="50" charset="-128"/>
                <a:ea typeface="ＭＳ Ｐゴシック" panose="020B0600070205080204" pitchFamily="50" charset="-128"/>
              </a:rPr>
              <a:t>High-speed rotating positron target</a:t>
            </a:r>
            <a:r>
              <a:rPr kumimoji="1" lang="en-US" altLang="ja-JP" sz="1200" b="1" dirty="0">
                <a:latin typeface="ＭＳ Ｐゴシック" panose="020B0600070205080204" pitchFamily="50" charset="-128"/>
                <a:ea typeface="ＭＳ Ｐゴシック" panose="020B0600070205080204" pitchFamily="50" charset="-128"/>
              </a:rPr>
              <a:t>, </a:t>
            </a:r>
            <a:r>
              <a:rPr kumimoji="1" lang="ja-JP" altLang="en-US" sz="1200" b="1" dirty="0">
                <a:latin typeface="ＭＳ Ｐゴシック" panose="020B0600070205080204" pitchFamily="50" charset="-128"/>
                <a:ea typeface="ＭＳ Ｐゴシック" panose="020B0600070205080204" pitchFamily="50" charset="-128"/>
              </a:rPr>
              <a:t>Technology Design</a:t>
            </a:r>
          </a:p>
        </p:txBody>
      </p:sp>
      <p:pic>
        <p:nvPicPr>
          <p:cNvPr id="7" name="図 6"/>
          <p:cNvPicPr>
            <a:picLocks noChangeAspect="1"/>
          </p:cNvPicPr>
          <p:nvPr/>
        </p:nvPicPr>
        <p:blipFill rotWithShape="1">
          <a:blip r:embed="rId11" cstate="screen">
            <a:extLst>
              <a:ext uri="{28A0092B-C50C-407E-A947-70E740481C1C}">
                <a14:useLocalDpi xmlns:a14="http://schemas.microsoft.com/office/drawing/2010/main"/>
              </a:ext>
            </a:extLst>
          </a:blip>
          <a:srcRect r="474" b="27250"/>
          <a:stretch/>
        </p:blipFill>
        <p:spPr>
          <a:xfrm>
            <a:off x="1857251" y="1078812"/>
            <a:ext cx="1889126" cy="1238259"/>
          </a:xfrm>
          <a:prstGeom prst="rect">
            <a:avLst/>
          </a:prstGeom>
        </p:spPr>
      </p:pic>
      <p:sp>
        <p:nvSpPr>
          <p:cNvPr id="25" name="テキスト ボックス 24">
            <a:extLst>
              <a:ext uri="{FF2B5EF4-FFF2-40B4-BE49-F238E27FC236}">
                <a16:creationId xmlns:a16="http://schemas.microsoft.com/office/drawing/2014/main" id="{2C80D823-C9B3-403F-AB19-7F75254A2E4F}"/>
              </a:ext>
            </a:extLst>
          </p:cNvPr>
          <p:cNvSpPr txBox="1"/>
          <p:nvPr/>
        </p:nvSpPr>
        <p:spPr>
          <a:xfrm>
            <a:off x="1930311" y="2299096"/>
            <a:ext cx="2027432" cy="276999"/>
          </a:xfrm>
          <a:prstGeom prst="rect">
            <a:avLst/>
          </a:prstGeom>
          <a:noFill/>
        </p:spPr>
        <p:txBody>
          <a:bodyPr wrap="square" rtlCol="0">
            <a:spAutoFit/>
          </a:bodyPr>
          <a:lstStyle/>
          <a:p>
            <a:r>
              <a:rPr kumimoji="1" lang="ja-JP" altLang="en-US" sz="1200" b="1" dirty="0">
                <a:latin typeface="ＭＳ Ｐゴシック" panose="020B0600070205080204" pitchFamily="50" charset="-128"/>
                <a:ea typeface="ＭＳ Ｐゴシック" panose="020B0600070205080204" pitchFamily="50" charset="-128"/>
              </a:rPr>
              <a:t>Target thermal simulation</a:t>
            </a:r>
          </a:p>
        </p:txBody>
      </p:sp>
      <p:sp>
        <p:nvSpPr>
          <p:cNvPr id="26" name="テキスト ボックス 25">
            <a:extLst>
              <a:ext uri="{FF2B5EF4-FFF2-40B4-BE49-F238E27FC236}">
                <a16:creationId xmlns:a16="http://schemas.microsoft.com/office/drawing/2014/main" id="{2C80D823-C9B3-403F-AB19-7F75254A2E4F}"/>
              </a:ext>
            </a:extLst>
          </p:cNvPr>
          <p:cNvSpPr txBox="1"/>
          <p:nvPr/>
        </p:nvSpPr>
        <p:spPr>
          <a:xfrm>
            <a:off x="65657" y="5229609"/>
            <a:ext cx="2027432" cy="276999"/>
          </a:xfrm>
          <a:prstGeom prst="rect">
            <a:avLst/>
          </a:prstGeom>
          <a:no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Mag. focusing</a:t>
            </a:r>
            <a:endParaRPr kumimoji="1" lang="ja-JP" altLang="en-US" sz="1200" b="1" dirty="0">
              <a:latin typeface="ＭＳ Ｐゴシック" panose="020B0600070205080204" pitchFamily="50" charset="-128"/>
              <a:ea typeface="ＭＳ Ｐゴシック" panose="020B0600070205080204" pitchFamily="50" charset="-128"/>
            </a:endParaRPr>
          </a:p>
        </p:txBody>
      </p:sp>
      <p:pic>
        <p:nvPicPr>
          <p:cNvPr id="8" name="図 7"/>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959539" y="4422161"/>
            <a:ext cx="1848423" cy="745013"/>
          </a:xfrm>
          <a:prstGeom prst="rect">
            <a:avLst/>
          </a:prstGeom>
        </p:spPr>
      </p:pic>
      <p:pic>
        <p:nvPicPr>
          <p:cNvPr id="28" name="図 27"/>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413632" y="5421958"/>
            <a:ext cx="1535238" cy="1480708"/>
          </a:xfrm>
          <a:prstGeom prst="rect">
            <a:avLst/>
          </a:prstGeom>
        </p:spPr>
      </p:pic>
      <p:sp>
        <p:nvSpPr>
          <p:cNvPr id="29" name="テキスト ボックス 28">
            <a:extLst>
              <a:ext uri="{FF2B5EF4-FFF2-40B4-BE49-F238E27FC236}">
                <a16:creationId xmlns:a16="http://schemas.microsoft.com/office/drawing/2014/main" id="{2C80D823-C9B3-403F-AB19-7F75254A2E4F}"/>
              </a:ext>
            </a:extLst>
          </p:cNvPr>
          <p:cNvSpPr txBox="1"/>
          <p:nvPr/>
        </p:nvSpPr>
        <p:spPr>
          <a:xfrm>
            <a:off x="465681" y="3666809"/>
            <a:ext cx="1640540" cy="276999"/>
          </a:xfrm>
          <a:prstGeom prst="rect">
            <a:avLst/>
          </a:prstGeom>
          <a:no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e+ source total design</a:t>
            </a:r>
          </a:p>
        </p:txBody>
      </p:sp>
      <p:pic>
        <p:nvPicPr>
          <p:cNvPr id="30" name="図 29"/>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rot="5400000">
            <a:off x="2407894" y="2823147"/>
            <a:ext cx="1411865" cy="1107349"/>
          </a:xfrm>
          <a:prstGeom prst="rect">
            <a:avLst/>
          </a:prstGeom>
        </p:spPr>
      </p:pic>
      <p:sp>
        <p:nvSpPr>
          <p:cNvPr id="31" name="テキスト ボックス 30">
            <a:extLst>
              <a:ext uri="{FF2B5EF4-FFF2-40B4-BE49-F238E27FC236}">
                <a16:creationId xmlns:a16="http://schemas.microsoft.com/office/drawing/2014/main" id="{2C80D823-C9B3-403F-AB19-7F75254A2E4F}"/>
              </a:ext>
            </a:extLst>
          </p:cNvPr>
          <p:cNvSpPr txBox="1"/>
          <p:nvPr/>
        </p:nvSpPr>
        <p:spPr>
          <a:xfrm>
            <a:off x="2536234" y="3900042"/>
            <a:ext cx="1313206" cy="461665"/>
          </a:xfrm>
          <a:prstGeom prst="rect">
            <a:avLst/>
          </a:prstGeom>
          <a:solidFill>
            <a:schemeClr val="bg1"/>
          </a:solid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Undulator prototype</a:t>
            </a:r>
          </a:p>
        </p:txBody>
      </p:sp>
      <p:pic>
        <p:nvPicPr>
          <p:cNvPr id="32" name="図 31"/>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67878" y="2903318"/>
            <a:ext cx="2343695" cy="702130"/>
          </a:xfrm>
          <a:prstGeom prst="rect">
            <a:avLst/>
          </a:prstGeom>
        </p:spPr>
      </p:pic>
      <p:sp>
        <p:nvSpPr>
          <p:cNvPr id="34" name="テキスト ボックス 33">
            <a:extLst>
              <a:ext uri="{FF2B5EF4-FFF2-40B4-BE49-F238E27FC236}">
                <a16:creationId xmlns:a16="http://schemas.microsoft.com/office/drawing/2014/main" id="{2C80D823-C9B3-403F-AB19-7F75254A2E4F}"/>
              </a:ext>
            </a:extLst>
          </p:cNvPr>
          <p:cNvSpPr txBox="1"/>
          <p:nvPr/>
        </p:nvSpPr>
        <p:spPr>
          <a:xfrm>
            <a:off x="1591303" y="5211344"/>
            <a:ext cx="1640540" cy="276999"/>
          </a:xfrm>
          <a:prstGeom prst="rect">
            <a:avLst/>
          </a:prstGeom>
          <a:solidFill>
            <a:schemeClr val="bg1"/>
          </a:solidFill>
        </p:spPr>
        <p:txBody>
          <a:bodyPr wrap="square" rtlCol="0">
            <a:spAutoFit/>
          </a:bodyPr>
          <a:lstStyle/>
          <a:p>
            <a:r>
              <a:rPr kumimoji="1" lang="en-US" altLang="ja-JP" sz="1200" b="1" dirty="0" err="1">
                <a:latin typeface="ＭＳ Ｐゴシック" panose="020B0600070205080204" pitchFamily="50" charset="-128"/>
                <a:ea typeface="ＭＳ Ｐゴシック" panose="020B0600070205080204" pitchFamily="50" charset="-128"/>
              </a:rPr>
              <a:t>Paricle</a:t>
            </a:r>
            <a:r>
              <a:rPr kumimoji="1" lang="en-US" altLang="ja-JP" sz="1200" b="1" dirty="0">
                <a:latin typeface="ＭＳ Ｐゴシック" panose="020B0600070205080204" pitchFamily="50" charset="-128"/>
                <a:ea typeface="ＭＳ Ｐゴシック" panose="020B0600070205080204" pitchFamily="50" charset="-128"/>
              </a:rPr>
              <a:t> simulation</a:t>
            </a:r>
            <a:endParaRPr kumimoji="1" lang="ja-JP" altLang="en-US" sz="1200" b="1"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C80D823-C9B3-403F-AB19-7F75254A2E4F}"/>
              </a:ext>
            </a:extLst>
          </p:cNvPr>
          <p:cNvSpPr txBox="1"/>
          <p:nvPr/>
        </p:nvSpPr>
        <p:spPr>
          <a:xfrm>
            <a:off x="4379186" y="4971779"/>
            <a:ext cx="1123143" cy="461665"/>
          </a:xfrm>
          <a:prstGeom prst="rect">
            <a:avLst/>
          </a:prstGeom>
          <a:no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Loading compensation</a:t>
            </a:r>
            <a:endParaRPr kumimoji="1" lang="ja-JP" altLang="en-US" sz="1200" b="1" dirty="0">
              <a:latin typeface="ＭＳ Ｐゴシック" panose="020B0600070205080204" pitchFamily="50" charset="-128"/>
              <a:ea typeface="ＭＳ Ｐゴシック" panose="020B0600070205080204" pitchFamily="50" charset="-128"/>
            </a:endParaRPr>
          </a:p>
        </p:txBody>
      </p:sp>
      <p:pic>
        <p:nvPicPr>
          <p:cNvPr id="39" name="Picture 4" descr="Picture 4">
            <a:extLst>
              <a:ext uri="{FF2B5EF4-FFF2-40B4-BE49-F238E27FC236}">
                <a16:creationId xmlns:a16="http://schemas.microsoft.com/office/drawing/2014/main" id="{C3EE4287-F24D-45C0-8D3B-221A1F82552D}"/>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7861739" y="3697450"/>
            <a:ext cx="1200292" cy="854688"/>
          </a:xfrm>
          <a:prstGeom prst="rect">
            <a:avLst/>
          </a:prstGeom>
          <a:ln w="12700">
            <a:miter lim="400000"/>
          </a:ln>
        </p:spPr>
      </p:pic>
      <p:sp>
        <p:nvSpPr>
          <p:cNvPr id="40" name="テキスト ボックス 39">
            <a:extLst>
              <a:ext uri="{FF2B5EF4-FFF2-40B4-BE49-F238E27FC236}">
                <a16:creationId xmlns:a16="http://schemas.microsoft.com/office/drawing/2014/main" id="{2C80D823-C9B3-403F-AB19-7F75254A2E4F}"/>
              </a:ext>
            </a:extLst>
          </p:cNvPr>
          <p:cNvSpPr txBox="1"/>
          <p:nvPr/>
        </p:nvSpPr>
        <p:spPr>
          <a:xfrm>
            <a:off x="7309513" y="3883757"/>
            <a:ext cx="1061281" cy="646331"/>
          </a:xfrm>
          <a:prstGeom prst="rect">
            <a:avLst/>
          </a:prstGeom>
          <a:no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Pulse solenoid design</a:t>
            </a:r>
            <a:endParaRPr kumimoji="1" lang="ja-JP" altLang="en-US" sz="1200" b="1" dirty="0">
              <a:latin typeface="ＭＳ Ｐゴシック" panose="020B0600070205080204" pitchFamily="50" charset="-128"/>
              <a:ea typeface="ＭＳ Ｐゴシック" panose="020B0600070205080204" pitchFamily="50" charset="-128"/>
            </a:endParaRPr>
          </a:p>
        </p:txBody>
      </p:sp>
      <p:pic>
        <p:nvPicPr>
          <p:cNvPr id="41" name="図 40">
            <a:extLst>
              <a:ext uri="{FF2B5EF4-FFF2-40B4-BE49-F238E27FC236}">
                <a16:creationId xmlns:a16="http://schemas.microsoft.com/office/drawing/2014/main" id="{8A4EB8D2-F561-044C-A614-610FDD19918C}"/>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a:stretch/>
        </p:blipFill>
        <p:spPr>
          <a:xfrm>
            <a:off x="7467468" y="1247536"/>
            <a:ext cx="1621571" cy="1282514"/>
          </a:xfrm>
          <a:prstGeom prst="rect">
            <a:avLst/>
          </a:prstGeom>
        </p:spPr>
      </p:pic>
      <p:sp>
        <p:nvSpPr>
          <p:cNvPr id="42" name="テキスト ボックス 41">
            <a:extLst>
              <a:ext uri="{FF2B5EF4-FFF2-40B4-BE49-F238E27FC236}">
                <a16:creationId xmlns:a16="http://schemas.microsoft.com/office/drawing/2014/main" id="{2C80D823-C9B3-403F-AB19-7F75254A2E4F}"/>
              </a:ext>
            </a:extLst>
          </p:cNvPr>
          <p:cNvSpPr txBox="1"/>
          <p:nvPr/>
        </p:nvSpPr>
        <p:spPr>
          <a:xfrm>
            <a:off x="7336968" y="1331016"/>
            <a:ext cx="1834487" cy="276999"/>
          </a:xfrm>
          <a:prstGeom prst="rect">
            <a:avLst/>
          </a:prstGeom>
          <a:no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APS cavity </a:t>
            </a:r>
          </a:p>
        </p:txBody>
      </p:sp>
      <p:pic>
        <p:nvPicPr>
          <p:cNvPr id="43" name="コンテンツ プレースホルダー 3">
            <a:extLst>
              <a:ext uri="{FF2B5EF4-FFF2-40B4-BE49-F238E27FC236}">
                <a16:creationId xmlns:a16="http://schemas.microsoft.com/office/drawing/2014/main" id="{4376E956-D5E5-4DA1-8605-FC2B41CAA93D}"/>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7653554" y="5048600"/>
            <a:ext cx="1436262" cy="1277242"/>
          </a:xfrm>
          <a:prstGeom prst="rect">
            <a:avLst/>
          </a:prstGeom>
        </p:spPr>
      </p:pic>
      <p:pic>
        <p:nvPicPr>
          <p:cNvPr id="44" name="図 43">
            <a:extLst>
              <a:ext uri="{FF2B5EF4-FFF2-40B4-BE49-F238E27FC236}">
                <a16:creationId xmlns:a16="http://schemas.microsoft.com/office/drawing/2014/main" id="{1B9A8B9E-E569-4E29-9DF5-5226567C6E90}"/>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193750" y="5153264"/>
            <a:ext cx="273718" cy="1116518"/>
          </a:xfrm>
          <a:prstGeom prst="rect">
            <a:avLst/>
          </a:prstGeom>
          <a:solidFill>
            <a:schemeClr val="bg1"/>
          </a:solidFill>
        </p:spPr>
      </p:pic>
      <p:sp>
        <p:nvSpPr>
          <p:cNvPr id="45" name="テキスト ボックス 44">
            <a:extLst>
              <a:ext uri="{FF2B5EF4-FFF2-40B4-BE49-F238E27FC236}">
                <a16:creationId xmlns:a16="http://schemas.microsoft.com/office/drawing/2014/main" id="{2C80D823-C9B3-403F-AB19-7F75254A2E4F}"/>
              </a:ext>
            </a:extLst>
          </p:cNvPr>
          <p:cNvSpPr txBox="1"/>
          <p:nvPr/>
        </p:nvSpPr>
        <p:spPr>
          <a:xfrm>
            <a:off x="7336968" y="4754864"/>
            <a:ext cx="1634208" cy="276999"/>
          </a:xfrm>
          <a:prstGeom prst="rect">
            <a:avLst/>
          </a:prstGeom>
          <a:no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Target maintenance </a:t>
            </a:r>
          </a:p>
        </p:txBody>
      </p:sp>
      <p:pic>
        <p:nvPicPr>
          <p:cNvPr id="46" name="Picture 2">
            <a:extLst>
              <a:ext uri="{FF2B5EF4-FFF2-40B4-BE49-F238E27FC236}">
                <a16:creationId xmlns:a16="http://schemas.microsoft.com/office/drawing/2014/main" id="{6812572A-05F5-D145-81D4-D1D19EF9F512}"/>
              </a:ext>
            </a:extLst>
          </p:cNvPr>
          <p:cNvPicPr/>
          <p:nvPr/>
        </p:nvPicPr>
        <p:blipFill>
          <a:blip r:embed="rId20" cstate="screen">
            <a:lum/>
            <a:alphaModFix/>
            <a:extLst>
              <a:ext uri="{28A0092B-C50C-407E-A947-70E740481C1C}">
                <a14:useLocalDpi xmlns:a14="http://schemas.microsoft.com/office/drawing/2010/main"/>
              </a:ext>
            </a:extLst>
          </a:blip>
          <a:srcRect/>
          <a:stretch>
            <a:fillRect/>
          </a:stretch>
        </p:blipFill>
        <p:spPr>
          <a:xfrm>
            <a:off x="7310516" y="2768341"/>
            <a:ext cx="1227824" cy="898600"/>
          </a:xfrm>
          <a:prstGeom prst="rect">
            <a:avLst/>
          </a:prstGeom>
          <a:noFill/>
          <a:ln>
            <a:noFill/>
          </a:ln>
        </p:spPr>
      </p:pic>
      <p:sp>
        <p:nvSpPr>
          <p:cNvPr id="47" name="テキスト ボックス 46">
            <a:extLst>
              <a:ext uri="{FF2B5EF4-FFF2-40B4-BE49-F238E27FC236}">
                <a16:creationId xmlns:a16="http://schemas.microsoft.com/office/drawing/2014/main" id="{2C80D823-C9B3-403F-AB19-7F75254A2E4F}"/>
              </a:ext>
            </a:extLst>
          </p:cNvPr>
          <p:cNvSpPr txBox="1"/>
          <p:nvPr/>
        </p:nvSpPr>
        <p:spPr>
          <a:xfrm>
            <a:off x="7467468" y="2463001"/>
            <a:ext cx="1752166" cy="276999"/>
          </a:xfrm>
          <a:prstGeom prst="rect">
            <a:avLst/>
          </a:prstGeom>
          <a:no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RF</a:t>
            </a:r>
            <a:r>
              <a:rPr kumimoji="1" lang="ja-JP" altLang="en-US" sz="1200" b="1" dirty="0">
                <a:latin typeface="ＭＳ Ｐゴシック" panose="020B0600070205080204" pitchFamily="50" charset="-128"/>
                <a:ea typeface="ＭＳ Ｐゴシック" panose="020B0600070205080204" pitchFamily="50" charset="-128"/>
              </a:rPr>
              <a:t> </a:t>
            </a:r>
            <a:r>
              <a:rPr kumimoji="1" lang="en-US" altLang="ja-JP" sz="1200" b="1" dirty="0">
                <a:latin typeface="ＭＳ Ｐゴシック" panose="020B0600070205080204" pitchFamily="50" charset="-128"/>
                <a:ea typeface="ＭＳ Ｐゴシック" panose="020B0600070205080204" pitchFamily="50" charset="-128"/>
              </a:rPr>
              <a:t>stability test</a:t>
            </a:r>
          </a:p>
        </p:txBody>
      </p:sp>
      <p:sp>
        <p:nvSpPr>
          <p:cNvPr id="48" name="テキスト ボックス 47">
            <a:extLst>
              <a:ext uri="{FF2B5EF4-FFF2-40B4-BE49-F238E27FC236}">
                <a16:creationId xmlns:a16="http://schemas.microsoft.com/office/drawing/2014/main" id="{2C80D823-C9B3-403F-AB19-7F75254A2E4F}"/>
              </a:ext>
            </a:extLst>
          </p:cNvPr>
          <p:cNvSpPr txBox="1"/>
          <p:nvPr/>
        </p:nvSpPr>
        <p:spPr>
          <a:xfrm>
            <a:off x="1013068" y="4823371"/>
            <a:ext cx="1834487" cy="276999"/>
          </a:xfrm>
          <a:prstGeom prst="rect">
            <a:avLst/>
          </a:prstGeom>
          <a:noFill/>
        </p:spPr>
        <p:txBody>
          <a:bodyPr wrap="square" rtlCol="0">
            <a:spAutoFit/>
          </a:bodyPr>
          <a:lstStyle/>
          <a:p>
            <a:r>
              <a:rPr kumimoji="1" lang="en-US" altLang="ja-JP" sz="1200" b="1" dirty="0">
                <a:latin typeface="ＭＳ Ｐゴシック" panose="020B0600070205080204" pitchFamily="50" charset="-128"/>
                <a:ea typeface="ＭＳ Ｐゴシック" panose="020B0600070205080204" pitchFamily="50" charset="-128"/>
              </a:rPr>
              <a:t>Photon dump design</a:t>
            </a:r>
          </a:p>
        </p:txBody>
      </p:sp>
      <p:sp>
        <p:nvSpPr>
          <p:cNvPr id="57" name="テキスト ボックス 56">
            <a:extLst>
              <a:ext uri="{FF2B5EF4-FFF2-40B4-BE49-F238E27FC236}">
                <a16:creationId xmlns:a16="http://schemas.microsoft.com/office/drawing/2014/main" id="{0123B7F8-7658-48D8-9427-60CF3156154D}"/>
              </a:ext>
            </a:extLst>
          </p:cNvPr>
          <p:cNvSpPr txBox="1"/>
          <p:nvPr/>
        </p:nvSpPr>
        <p:spPr>
          <a:xfrm flipH="1">
            <a:off x="7718923" y="27884"/>
            <a:ext cx="1356492" cy="646331"/>
          </a:xfrm>
          <a:prstGeom prst="rect">
            <a:avLst/>
          </a:prstGeom>
          <a:solidFill>
            <a:srgbClr val="FFFF00"/>
          </a:solidFill>
        </p:spPr>
        <p:txBody>
          <a:bodyPr wrap="square" rtlCol="0">
            <a:spAutoFit/>
          </a:bodyPr>
          <a:lstStyle/>
          <a:p>
            <a:r>
              <a:rPr kumimoji="1" lang="en-US" altLang="ja-JP" dirty="0"/>
              <a:t>(b)Response</a:t>
            </a:r>
          </a:p>
          <a:p>
            <a:r>
              <a:rPr kumimoji="1" lang="en-US" altLang="ja-JP" dirty="0"/>
              <a:t>Draft</a:t>
            </a:r>
            <a:endParaRPr kumimoji="1" lang="ja-JP" altLang="en-US" dirty="0"/>
          </a:p>
        </p:txBody>
      </p:sp>
    </p:spTree>
    <p:extLst>
      <p:ext uri="{BB962C8B-B14F-4D97-AF65-F5344CB8AC3E}">
        <p14:creationId xmlns:p14="http://schemas.microsoft.com/office/powerpoint/2010/main" val="837585144"/>
      </p:ext>
    </p:extLst>
  </p:cSld>
  <p:clrMapOvr>
    <a:masterClrMapping/>
  </p:clrMapOvr>
  <mc:AlternateContent xmlns:mc="http://schemas.openxmlformats.org/markup-compatibility/2006" xmlns:p14="http://schemas.microsoft.com/office/powerpoint/2010/main">
    <mc:Choice Requires="p14">
      <p:transition spd="slow" p14:dur="2000" advTm="32942"/>
    </mc:Choice>
    <mc:Fallback xmlns="">
      <p:transition spd="slow" advTm="3294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FE654A-2BE1-4D64-ABD3-9A7A393674A3}"/>
              </a:ext>
            </a:extLst>
          </p:cNvPr>
          <p:cNvSpPr>
            <a:spLocks noGrp="1"/>
          </p:cNvSpPr>
          <p:nvPr>
            <p:ph type="title"/>
          </p:nvPr>
        </p:nvSpPr>
        <p:spPr>
          <a:xfrm>
            <a:off x="628650" y="103516"/>
            <a:ext cx="7886700" cy="647603"/>
          </a:xfrm>
          <a:solidFill>
            <a:schemeClr val="accent5">
              <a:lumMod val="20000"/>
              <a:lumOff val="80000"/>
            </a:schemeClr>
          </a:solidFill>
        </p:spPr>
        <p:txBody>
          <a:bodyPr>
            <a:normAutofit fontScale="90000"/>
          </a:bodyPr>
          <a:lstStyle/>
          <a:p>
            <a:r>
              <a:rPr kumimoji="1" lang="en-US" altLang="ja-JP" dirty="0"/>
              <a:t>Positron Source</a:t>
            </a:r>
            <a:endParaRPr kumimoji="1" lang="ja-JP" altLang="en-US" dirty="0"/>
          </a:p>
        </p:txBody>
      </p:sp>
      <p:sp>
        <p:nvSpPr>
          <p:cNvPr id="3" name="コンテンツ プレースホルダー 2">
            <a:extLst>
              <a:ext uri="{FF2B5EF4-FFF2-40B4-BE49-F238E27FC236}">
                <a16:creationId xmlns:a16="http://schemas.microsoft.com/office/drawing/2014/main" id="{93B0ED5C-91BF-460E-BC4F-D3635F106C5E}"/>
              </a:ext>
            </a:extLst>
          </p:cNvPr>
          <p:cNvSpPr>
            <a:spLocks noGrp="1"/>
          </p:cNvSpPr>
          <p:nvPr>
            <p:ph idx="1"/>
          </p:nvPr>
        </p:nvSpPr>
        <p:spPr>
          <a:xfrm>
            <a:off x="468394" y="776377"/>
            <a:ext cx="7886700" cy="1768416"/>
          </a:xfrm>
          <a:ln>
            <a:solidFill>
              <a:schemeClr val="accent1"/>
            </a:solidFill>
          </a:ln>
        </p:spPr>
        <p:txBody>
          <a:bodyPr>
            <a:normAutofit fontScale="47500" lnSpcReduction="20000"/>
          </a:bodyPr>
          <a:lstStyle/>
          <a:p>
            <a:pPr marL="0" indent="0">
              <a:buNone/>
            </a:pPr>
            <a:r>
              <a:rPr kumimoji="1" lang="en-US" altLang="ja-JP" dirty="0"/>
              <a:t>Advisory Panel and SCJ Reports</a:t>
            </a:r>
          </a:p>
          <a:p>
            <a:r>
              <a:rPr kumimoji="1" lang="en-US" altLang="ja-JP" dirty="0"/>
              <a:t>There are still many issues to be resolved regarding beam dumping, positron source, electron source, beam control, damping ring injection/extraction system, etc. (Advisory panel  p5)</a:t>
            </a:r>
          </a:p>
          <a:p>
            <a:r>
              <a:rPr kumimoji="1" lang="en-US" altLang="ja-JP" dirty="0"/>
              <a:t>In the main preparatory phase, it is planned that the prototype of the rotating target will be made and the magnetic focusing system immediately after the positron source will be developed. The technology selection is to be made by the second year of the main preparatory phase. The strategy should be clarified, taking into account the R&amp;D cost. (SCJ) </a:t>
            </a:r>
          </a:p>
          <a:p>
            <a:r>
              <a:rPr kumimoji="1" lang="en-US" altLang="ja-JP" dirty="0"/>
              <a:t>Clarification of the policy for the two proposals on positron sources, which includes many development elements, taking into account development costs. (Advisory panel , Jul.29, 2021)</a:t>
            </a:r>
          </a:p>
        </p:txBody>
      </p:sp>
      <p:sp>
        <p:nvSpPr>
          <p:cNvPr id="4" name="コンテンツ プレースホルダー 2">
            <a:extLst>
              <a:ext uri="{FF2B5EF4-FFF2-40B4-BE49-F238E27FC236}">
                <a16:creationId xmlns:a16="http://schemas.microsoft.com/office/drawing/2014/main" id="{8DA776F7-F411-47C0-B961-1B99EBD8AB86}"/>
              </a:ext>
            </a:extLst>
          </p:cNvPr>
          <p:cNvSpPr txBox="1">
            <a:spLocks/>
          </p:cNvSpPr>
          <p:nvPr/>
        </p:nvSpPr>
        <p:spPr>
          <a:xfrm>
            <a:off x="399383" y="4459340"/>
            <a:ext cx="7886700" cy="2295144"/>
          </a:xfrm>
          <a:prstGeom prst="rect">
            <a:avLst/>
          </a:prstGeom>
          <a:ln>
            <a:solidFill>
              <a:schemeClr val="accent1"/>
            </a:solidFill>
          </a:ln>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t>Development Since 2018</a:t>
            </a:r>
          </a:p>
          <a:p>
            <a:r>
              <a:rPr lang="en-US" altLang="ja-JP" dirty="0"/>
              <a:t>For the electron-driven system, the technical design was completed in 2019 in collaboration with the university and KEK. Long-term vacuum and radiation resistance tests of a life-size  prototype of the target, and detailed design of the magnetic focusing and capture cavities were conducted. The beam loading compensation was studied in detail and the method was established.</a:t>
            </a:r>
          </a:p>
          <a:p>
            <a:r>
              <a:rPr lang="en-US" altLang="ja-JP" dirty="0"/>
              <a:t>For the undulator method, progress has been made in target and pulse solenoid design.</a:t>
            </a:r>
          </a:p>
          <a:p>
            <a:r>
              <a:rPr lang="en-US" altLang="ja-JP" dirty="0"/>
              <a:t>There is a proposal for international cooperation including performance improvement at the Pre-Lab. Technology selection is planned for the third year of the Pre-Lab to determine the results. </a:t>
            </a:r>
          </a:p>
          <a:p>
            <a:endParaRPr lang="en-US" altLang="ja-JP" dirty="0"/>
          </a:p>
        </p:txBody>
      </p:sp>
      <p:sp>
        <p:nvSpPr>
          <p:cNvPr id="6" name="コンテンツ プレースホルダー 2">
            <a:extLst>
              <a:ext uri="{FF2B5EF4-FFF2-40B4-BE49-F238E27FC236}">
                <a16:creationId xmlns:a16="http://schemas.microsoft.com/office/drawing/2014/main" id="{7849DABD-B0F9-4EC7-B9FE-B3DF665635B1}"/>
              </a:ext>
            </a:extLst>
          </p:cNvPr>
          <p:cNvSpPr txBox="1">
            <a:spLocks/>
          </p:cNvSpPr>
          <p:nvPr/>
        </p:nvSpPr>
        <p:spPr>
          <a:xfrm>
            <a:off x="468394" y="2657040"/>
            <a:ext cx="7886700" cy="1587156"/>
          </a:xfrm>
          <a:prstGeom prst="rect">
            <a:avLst/>
          </a:prstGeom>
          <a:ln>
            <a:solidFill>
              <a:schemeClr val="accent1"/>
            </a:solidFill>
          </a:ln>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t>Development till 2018</a:t>
            </a:r>
          </a:p>
          <a:p>
            <a:r>
              <a:rPr lang="en-US" altLang="ja-JP" dirty="0"/>
              <a:t>2 possible schemes, undulator and e-driven</a:t>
            </a:r>
          </a:p>
          <a:p>
            <a:pPr lvl="1"/>
            <a:r>
              <a:rPr lang="en-US" altLang="ja-JP" dirty="0"/>
              <a:t>Undulator scheme provides with polarized positron but is a new method</a:t>
            </a:r>
          </a:p>
          <a:p>
            <a:pPr lvl="1"/>
            <a:r>
              <a:rPr lang="en-US" altLang="ja-JP" dirty="0"/>
              <a:t>e-Driven scheme is technically sure</a:t>
            </a:r>
          </a:p>
          <a:p>
            <a:r>
              <a:rPr lang="en-US" altLang="ja-JP" dirty="0"/>
              <a:t>Development of 2 schemes in parallel, taking into account the potential of physics of polarized positrons</a:t>
            </a:r>
          </a:p>
          <a:p>
            <a:r>
              <a:rPr lang="en-US" altLang="ja-JP" dirty="0"/>
              <a:t>Report on the ILC Positron Source was compiled by the Positron Working Group. (May 2018)</a:t>
            </a:r>
          </a:p>
        </p:txBody>
      </p:sp>
    </p:spTree>
    <p:extLst>
      <p:ext uri="{BB962C8B-B14F-4D97-AF65-F5344CB8AC3E}">
        <p14:creationId xmlns:p14="http://schemas.microsoft.com/office/powerpoint/2010/main" val="287423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E213A9-B360-425B-A3D5-3FEBE3282DFD}"/>
              </a:ext>
            </a:extLst>
          </p:cNvPr>
          <p:cNvSpPr>
            <a:spLocks noGrp="1"/>
          </p:cNvSpPr>
          <p:nvPr>
            <p:ph type="title"/>
          </p:nvPr>
        </p:nvSpPr>
        <p:spPr>
          <a:xfrm>
            <a:off x="628650" y="365127"/>
            <a:ext cx="7886700" cy="566529"/>
          </a:xfrm>
          <a:solidFill>
            <a:schemeClr val="accent5">
              <a:lumMod val="20000"/>
              <a:lumOff val="80000"/>
            </a:schemeClr>
          </a:solidFill>
        </p:spPr>
        <p:txBody>
          <a:bodyPr>
            <a:normAutofit/>
          </a:bodyPr>
          <a:lstStyle/>
          <a:p>
            <a:r>
              <a:rPr kumimoji="1" lang="en-US" altLang="ja-JP" sz="2800" dirty="0"/>
              <a:t>Comparison of 2 Schemes of Positron Source</a:t>
            </a:r>
            <a:endParaRPr kumimoji="1" lang="ja-JP" altLang="en-US" sz="2800" dirty="0"/>
          </a:p>
        </p:txBody>
      </p:sp>
      <p:sp>
        <p:nvSpPr>
          <p:cNvPr id="3" name="コンテンツ プレースホルダー 2">
            <a:extLst>
              <a:ext uri="{FF2B5EF4-FFF2-40B4-BE49-F238E27FC236}">
                <a16:creationId xmlns:a16="http://schemas.microsoft.com/office/drawing/2014/main" id="{DECAF862-B2ED-4908-ABDC-AA1D0157FC8B}"/>
              </a:ext>
            </a:extLst>
          </p:cNvPr>
          <p:cNvSpPr>
            <a:spLocks noGrp="1"/>
          </p:cNvSpPr>
          <p:nvPr>
            <p:ph idx="1"/>
          </p:nvPr>
        </p:nvSpPr>
        <p:spPr>
          <a:xfrm>
            <a:off x="628650" y="1155941"/>
            <a:ext cx="7886700" cy="1224950"/>
          </a:xfrm>
          <a:ln w="28575">
            <a:solidFill>
              <a:srgbClr val="0070C0"/>
            </a:solidFill>
          </a:ln>
        </p:spPr>
        <p:txBody>
          <a:bodyPr>
            <a:normAutofit fontScale="70000" lnSpcReduction="20000"/>
          </a:bodyPr>
          <a:lstStyle/>
          <a:p>
            <a:pPr marL="0" indent="0">
              <a:buNone/>
            </a:pPr>
            <a:r>
              <a:rPr kumimoji="1" lang="en-US" altLang="ja-JP" dirty="0"/>
              <a:t>Advisory Panel and SCJ Reports</a:t>
            </a:r>
          </a:p>
          <a:p>
            <a:r>
              <a:rPr kumimoji="1" lang="en-US" altLang="ja-JP" dirty="0"/>
              <a:t>Clarification of the policy for the two proposals on positron sources, which includes many development elements, taking into account development costs. (Advisory panel , Jul.29, 2021)</a:t>
            </a:r>
          </a:p>
          <a:p>
            <a:endParaRPr kumimoji="1" lang="ja-JP" altLang="en-US" dirty="0"/>
          </a:p>
        </p:txBody>
      </p:sp>
      <p:sp>
        <p:nvSpPr>
          <p:cNvPr id="4" name="コンテンツ プレースホルダー 2">
            <a:extLst>
              <a:ext uri="{FF2B5EF4-FFF2-40B4-BE49-F238E27FC236}">
                <a16:creationId xmlns:a16="http://schemas.microsoft.com/office/drawing/2014/main" id="{91730EFE-6E96-4937-8D95-78D0C967C7C7}"/>
              </a:ext>
            </a:extLst>
          </p:cNvPr>
          <p:cNvSpPr txBox="1">
            <a:spLocks/>
          </p:cNvSpPr>
          <p:nvPr/>
        </p:nvSpPr>
        <p:spPr>
          <a:xfrm>
            <a:off x="628650" y="2605176"/>
            <a:ext cx="7886700" cy="3743866"/>
          </a:xfrm>
          <a:prstGeom prst="rect">
            <a:avLst/>
          </a:prstGeom>
          <a:ln w="28575">
            <a:solidFill>
              <a:srgbClr val="0070C0"/>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R&amp;D cost:</a:t>
            </a:r>
          </a:p>
          <a:p>
            <a:pPr lvl="1"/>
            <a:r>
              <a:rPr lang="en-US" altLang="ja-JP" dirty="0"/>
              <a:t>Undulator: 1.5 </a:t>
            </a:r>
            <a:r>
              <a:rPr lang="en-US" altLang="ja-JP" dirty="0" err="1"/>
              <a:t>OkuYen</a:t>
            </a:r>
            <a:r>
              <a:rPr lang="en-US" altLang="ja-JP" dirty="0"/>
              <a:t>, 10 </a:t>
            </a:r>
            <a:r>
              <a:rPr lang="en-US" altLang="ja-JP" dirty="0" err="1"/>
              <a:t>FTEy</a:t>
            </a:r>
            <a:endParaRPr lang="en-US" altLang="ja-JP" dirty="0"/>
          </a:p>
          <a:p>
            <a:pPr lvl="1"/>
            <a:r>
              <a:rPr lang="en-US" altLang="ja-JP" dirty="0"/>
              <a:t>e-Driven: 4.4 </a:t>
            </a:r>
            <a:r>
              <a:rPr lang="en-US" altLang="ja-JP" dirty="0" err="1"/>
              <a:t>OkuYen</a:t>
            </a:r>
            <a:r>
              <a:rPr lang="en-US" altLang="ja-JP" dirty="0"/>
              <a:t>, 5 </a:t>
            </a:r>
            <a:r>
              <a:rPr lang="en-US" altLang="ja-JP" dirty="0" err="1"/>
              <a:t>FTEy</a:t>
            </a:r>
            <a:endParaRPr lang="en-US" altLang="ja-JP" dirty="0"/>
          </a:p>
          <a:p>
            <a:r>
              <a:rPr lang="en-US" altLang="ja-JP" dirty="0"/>
              <a:t>The method will be finalized in the third year of the Pre-Lab in order to assess the results of the development studies already conducted for the Pre-Lab</a:t>
            </a:r>
          </a:p>
          <a:p>
            <a:r>
              <a:rPr lang="en-US" altLang="ja-JP" dirty="0"/>
              <a:t>Undulator method: Detailed design of target, magnetic focusing, and overall design reflecting facility design</a:t>
            </a:r>
          </a:p>
          <a:p>
            <a:r>
              <a:rPr lang="en-US" altLang="ja-JP" dirty="0"/>
              <a:t>E-Driven method: magnetic focusing, fabrication of prototypes of capture cavities and high-power tests, pulsed power supplies for them, fabrication of prototypes of RF sources, combined test of magnetic focusing and target prototypes.</a:t>
            </a:r>
          </a:p>
          <a:p>
            <a:r>
              <a:rPr lang="en-US" altLang="ja-JP" dirty="0"/>
              <a:t>System development, including maintenance of targets, is a common issue to be addressed.</a:t>
            </a:r>
          </a:p>
          <a:p>
            <a:endParaRPr lang="en-US" altLang="ja-JP" dirty="0"/>
          </a:p>
          <a:p>
            <a:endParaRPr lang="ja-JP" altLang="en-US" dirty="0"/>
          </a:p>
        </p:txBody>
      </p:sp>
    </p:spTree>
    <p:extLst>
      <p:ext uri="{BB962C8B-B14F-4D97-AF65-F5344CB8AC3E}">
        <p14:creationId xmlns:p14="http://schemas.microsoft.com/office/powerpoint/2010/main" val="2618069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2D9D95-62EA-48A4-AEF7-FC0254FE2B20}"/>
              </a:ext>
            </a:extLst>
          </p:cNvPr>
          <p:cNvSpPr>
            <a:spLocks noGrp="1"/>
          </p:cNvSpPr>
          <p:nvPr>
            <p:ph type="title"/>
          </p:nvPr>
        </p:nvSpPr>
        <p:spPr>
          <a:xfrm>
            <a:off x="628650" y="207034"/>
            <a:ext cx="7886700" cy="565965"/>
          </a:xfrm>
          <a:solidFill>
            <a:schemeClr val="accent5">
              <a:lumMod val="20000"/>
              <a:lumOff val="80000"/>
            </a:schemeClr>
          </a:solidFill>
        </p:spPr>
        <p:txBody>
          <a:bodyPr>
            <a:normAutofit fontScale="90000"/>
          </a:bodyPr>
          <a:lstStyle/>
          <a:p>
            <a:r>
              <a:rPr lang="en-US" altLang="ja-JP" dirty="0"/>
              <a:t>Un</a:t>
            </a:r>
            <a:r>
              <a:rPr kumimoji="1" lang="en-US" altLang="ja-JP" dirty="0"/>
              <a:t>dulator Positron Source</a:t>
            </a:r>
            <a:endParaRPr kumimoji="1" lang="ja-JP" altLang="en-US" dirty="0"/>
          </a:p>
        </p:txBody>
      </p:sp>
      <p:sp>
        <p:nvSpPr>
          <p:cNvPr id="3" name="コンテンツ プレースホルダー 2">
            <a:extLst>
              <a:ext uri="{FF2B5EF4-FFF2-40B4-BE49-F238E27FC236}">
                <a16:creationId xmlns:a16="http://schemas.microsoft.com/office/drawing/2014/main" id="{C35CE7F6-DA40-4EB9-A1AD-78DDEFA89DAF}"/>
              </a:ext>
            </a:extLst>
          </p:cNvPr>
          <p:cNvSpPr>
            <a:spLocks noGrp="1"/>
          </p:cNvSpPr>
          <p:nvPr>
            <p:ph idx="1"/>
          </p:nvPr>
        </p:nvSpPr>
        <p:spPr>
          <a:xfrm>
            <a:off x="628650" y="891964"/>
            <a:ext cx="7886700" cy="1200876"/>
          </a:xfrm>
          <a:ln>
            <a:solidFill>
              <a:schemeClr val="accent1"/>
            </a:solidFill>
          </a:ln>
        </p:spPr>
        <p:txBody>
          <a:bodyPr>
            <a:normAutofit fontScale="40000" lnSpcReduction="20000"/>
          </a:bodyPr>
          <a:lstStyle/>
          <a:p>
            <a:pPr marL="0" indent="0">
              <a:buNone/>
            </a:pPr>
            <a:r>
              <a:rPr kumimoji="1" lang="en-US" altLang="ja-JP" sz="4000" dirty="0"/>
              <a:t>Advisory Panel and SCJ Reports</a:t>
            </a:r>
          </a:p>
          <a:p>
            <a:r>
              <a:rPr kumimoji="1" lang="en-US" altLang="ja-JP" dirty="0"/>
              <a:t>The helical undulator scheme is adopted as the positron source. It contains some technologies under development such as the cooling of the target irradiated by the gamma rays from the undulator and the replacement method of the activated target. (</a:t>
            </a:r>
            <a:r>
              <a:rPr kumimoji="1" lang="en-US" altLang="ja-JP" dirty="0" err="1"/>
              <a:t>Adv.P</a:t>
            </a:r>
            <a:r>
              <a:rPr kumimoji="1" lang="en-US" altLang="ja-JP" dirty="0"/>
              <a:t>. p32)</a:t>
            </a:r>
          </a:p>
          <a:p>
            <a:r>
              <a:rPr kumimoji="1" lang="en-US" altLang="ja-JP" dirty="0"/>
              <a:t>Helical undulator scheme has no experience technically and contains many elements which require R&amp;D. (SCJ)</a:t>
            </a:r>
            <a:endParaRPr kumimoji="1" lang="ja-JP" altLang="en-US" dirty="0"/>
          </a:p>
        </p:txBody>
      </p:sp>
      <p:sp>
        <p:nvSpPr>
          <p:cNvPr id="4" name="コンテンツ プレースホルダー 2">
            <a:extLst>
              <a:ext uri="{FF2B5EF4-FFF2-40B4-BE49-F238E27FC236}">
                <a16:creationId xmlns:a16="http://schemas.microsoft.com/office/drawing/2014/main" id="{945FD6F4-5EFC-45A6-8A87-0FAA2E5432DE}"/>
              </a:ext>
            </a:extLst>
          </p:cNvPr>
          <p:cNvSpPr txBox="1">
            <a:spLocks/>
          </p:cNvSpPr>
          <p:nvPr/>
        </p:nvSpPr>
        <p:spPr>
          <a:xfrm>
            <a:off x="628650" y="3633626"/>
            <a:ext cx="7886700" cy="2269955"/>
          </a:xfrm>
          <a:prstGeom prst="rect">
            <a:avLst/>
          </a:prstGeom>
          <a:ln>
            <a:solidFill>
              <a:schemeClr val="accent1"/>
            </a:solidFill>
          </a:ln>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900" dirty="0"/>
              <a:t>Development Since 201</a:t>
            </a:r>
            <a:r>
              <a:rPr lang="en-US" altLang="ja-JP" dirty="0"/>
              <a:t>8</a:t>
            </a:r>
          </a:p>
          <a:p>
            <a:r>
              <a:rPr lang="en-US" altLang="ja-JP" dirty="0"/>
              <a:t>A long undulator is used in the European XFEL, and the necessary techniques for undulator positron source such as </a:t>
            </a:r>
            <a:r>
              <a:rPr lang="en-US" altLang="ja-JP" dirty="0" err="1"/>
              <a:t>alignmen</a:t>
            </a:r>
            <a:r>
              <a:rPr lang="en-US" altLang="ja-JP" dirty="0"/>
              <a:t> error and orbit correction have been accumulated. The optimization of the undulator parameters is proposed.</a:t>
            </a:r>
          </a:p>
          <a:p>
            <a:r>
              <a:rPr lang="en-US" altLang="ja-JP" dirty="0"/>
              <a:t>The durability test of the titanium alloy of the target was carried out, and good results were obtained. </a:t>
            </a:r>
          </a:p>
          <a:p>
            <a:r>
              <a:rPr lang="en-US" altLang="ja-JP" dirty="0"/>
              <a:t>Design of the pulsed solenoid is ongoing as the magnetic focusing device</a:t>
            </a:r>
          </a:p>
          <a:p>
            <a:r>
              <a:rPr lang="en-US" altLang="ja-JP" dirty="0"/>
              <a:t>The target exchange system being developed for the e-driven source can be used for the undulator scheme</a:t>
            </a:r>
          </a:p>
        </p:txBody>
      </p:sp>
      <p:sp>
        <p:nvSpPr>
          <p:cNvPr id="6" name="コンテンツ プレースホルダー 2">
            <a:extLst>
              <a:ext uri="{FF2B5EF4-FFF2-40B4-BE49-F238E27FC236}">
                <a16:creationId xmlns:a16="http://schemas.microsoft.com/office/drawing/2014/main" id="{F4CD62A7-1880-40BE-9CC4-A76224970846}"/>
              </a:ext>
            </a:extLst>
          </p:cNvPr>
          <p:cNvSpPr txBox="1">
            <a:spLocks/>
          </p:cNvSpPr>
          <p:nvPr/>
        </p:nvSpPr>
        <p:spPr>
          <a:xfrm>
            <a:off x="628650" y="2327328"/>
            <a:ext cx="7886700" cy="1200876"/>
          </a:xfrm>
          <a:prstGeom prst="rect">
            <a:avLst/>
          </a:prstGeom>
          <a:ln>
            <a:solidFill>
              <a:schemeClr val="accent1"/>
            </a:solidFill>
          </a:ln>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900" dirty="0"/>
              <a:t>Development till 2018</a:t>
            </a:r>
          </a:p>
          <a:p>
            <a:r>
              <a:rPr lang="en-US" altLang="ja-JP" dirty="0"/>
              <a:t>Prototype undulator to achieve the necessary magnetic field were built in the past and showed good results</a:t>
            </a:r>
          </a:p>
          <a:p>
            <a:r>
              <a:rPr lang="en-US" altLang="ja-JP" dirty="0"/>
              <a:t>By reexamining the target thickness and other factors, it was found that the heat load was reduced to less than half.</a:t>
            </a:r>
          </a:p>
        </p:txBody>
      </p:sp>
      <p:sp>
        <p:nvSpPr>
          <p:cNvPr id="7" name="コンテンツ プレースホルダー 2">
            <a:extLst>
              <a:ext uri="{FF2B5EF4-FFF2-40B4-BE49-F238E27FC236}">
                <a16:creationId xmlns:a16="http://schemas.microsoft.com/office/drawing/2014/main" id="{65873E05-5857-49F9-AB1D-F4154832500F}"/>
              </a:ext>
            </a:extLst>
          </p:cNvPr>
          <p:cNvSpPr txBox="1">
            <a:spLocks/>
          </p:cNvSpPr>
          <p:nvPr/>
        </p:nvSpPr>
        <p:spPr>
          <a:xfrm>
            <a:off x="628650" y="5903581"/>
            <a:ext cx="7886700" cy="868155"/>
          </a:xfrm>
          <a:prstGeom prst="rect">
            <a:avLst/>
          </a:prstGeom>
          <a:ln>
            <a:solidFill>
              <a:schemeClr val="accent1"/>
            </a:solidFill>
          </a:ln>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900" dirty="0"/>
              <a:t>What’s to be done in the Pre-Lab</a:t>
            </a:r>
          </a:p>
          <a:p>
            <a:pPr marL="285750" lvl="0" indent="-285750">
              <a:spcBef>
                <a:spcPts val="600"/>
              </a:spcBef>
              <a:buSzPts val="2000"/>
              <a:buFont typeface="Arial" panose="020B0604020202020204" pitchFamily="34" charset="0"/>
              <a:buChar char="•"/>
            </a:pPr>
            <a:r>
              <a:rPr lang="en-US" altLang="ja-JP" sz="2800" dirty="0">
                <a:latin typeface="游ゴシック Medium" panose="020B0500000000000000" pitchFamily="50" charset="-128"/>
                <a:ea typeface="游ゴシック Medium" panose="020B0500000000000000" pitchFamily="50" charset="-128"/>
              </a:rPr>
              <a:t>Detailed design of the helical undulator source will be promoted, and R&amp;D to improve its performance and reliability will be promoted through international cooperation.</a:t>
            </a:r>
          </a:p>
        </p:txBody>
      </p:sp>
    </p:spTree>
    <p:extLst>
      <p:ext uri="{BB962C8B-B14F-4D97-AF65-F5344CB8AC3E}">
        <p14:creationId xmlns:p14="http://schemas.microsoft.com/office/powerpoint/2010/main" val="185006606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TotalTime>
  <Words>4662</Words>
  <Application>Microsoft Office PowerPoint</Application>
  <PresentationFormat>画面に合わせる (4:3)</PresentationFormat>
  <Paragraphs>613</Paragraphs>
  <Slides>33</Slides>
  <Notes>4</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33</vt:i4>
      </vt:variant>
    </vt:vector>
  </HeadingPairs>
  <TitlesOfParts>
    <vt:vector size="43" baseType="lpstr">
      <vt:lpstr>ＭＳ Ｐゴシック</vt:lpstr>
      <vt:lpstr>游ゴシック</vt:lpstr>
      <vt:lpstr>游ゴシック Light</vt:lpstr>
      <vt:lpstr>游ゴシック Medium</vt:lpstr>
      <vt:lpstr>Arial</vt:lpstr>
      <vt:lpstr>Calibri</vt:lpstr>
      <vt:lpstr>Symbol</vt:lpstr>
      <vt:lpstr>Wingdings</vt:lpstr>
      <vt:lpstr>Office テーマ</vt:lpstr>
      <vt:lpstr>Equation</vt:lpstr>
      <vt:lpstr>Response to Advisory Panel</vt:lpstr>
      <vt:lpstr>ILC advisory panel</vt:lpstr>
      <vt:lpstr>Slide preparation taskforce</vt:lpstr>
      <vt:lpstr>Advisory Panel: future meetings</vt:lpstr>
      <vt:lpstr>PowerPoint プレゼンテーション</vt:lpstr>
      <vt:lpstr>Progress in positron source</vt:lpstr>
      <vt:lpstr>Positron Source</vt:lpstr>
      <vt:lpstr>Comparison of 2 Schemes of Positron Source</vt:lpstr>
      <vt:lpstr>Undulator Positron Source</vt:lpstr>
      <vt:lpstr>Electron-Driven Positron Source</vt:lpstr>
      <vt:lpstr>Maturity of Technology ?</vt:lpstr>
      <vt:lpstr>DOE - TRL</vt:lpstr>
      <vt:lpstr>PowerPoint プレゼンテーション</vt:lpstr>
      <vt:lpstr>Horizon 2020 Work Programme 2014-2015 </vt:lpstr>
      <vt:lpstr>PowerPoint プレゼンテーション</vt:lpstr>
      <vt:lpstr> Technology Readiness Level</vt:lpstr>
      <vt:lpstr>Backup Materials Work Packages</vt:lpstr>
      <vt:lpstr>IDT (2019B)</vt:lpstr>
      <vt:lpstr>PowerPoint プレゼンテーション</vt:lpstr>
      <vt:lpstr>Electron Source</vt:lpstr>
      <vt:lpstr>WP-4：偏極電子源</vt:lpstr>
      <vt:lpstr>Undulator-type Positron Source</vt:lpstr>
      <vt:lpstr>WP-5 Undulator</vt:lpstr>
      <vt:lpstr>WP-6: Rotating Target for Undulator Source</vt:lpstr>
      <vt:lpstr>WP-7：磁場収束</vt:lpstr>
      <vt:lpstr>電子駆動陽電子源</vt:lpstr>
      <vt:lpstr>WP-8 電子駆動用回転ターゲット</vt:lpstr>
      <vt:lpstr>WP-9：電子駆動用磁場収束 </vt:lpstr>
      <vt:lpstr>WP-10：捕獲空洞</vt:lpstr>
      <vt:lpstr>WP-11 Target Maintenance System</vt:lpstr>
      <vt:lpstr>ILCX</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Response to Advisory Panel</dc:title>
  <dc:creator>Yokoya Kaoru</dc:creator>
  <cp:lastModifiedBy>Yokoya Kaoru</cp:lastModifiedBy>
  <cp:revision>27</cp:revision>
  <dcterms:created xsi:type="dcterms:W3CDTF">2021-08-29T08:48:50Z</dcterms:created>
  <dcterms:modified xsi:type="dcterms:W3CDTF">2021-08-31T05:37:23Z</dcterms:modified>
</cp:coreProperties>
</file>