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400" r:id="rId2"/>
    <p:sldId id="415" r:id="rId3"/>
    <p:sldId id="323" r:id="rId4"/>
    <p:sldId id="416" r:id="rId5"/>
    <p:sldId id="331" r:id="rId6"/>
    <p:sldId id="327" r:id="rId7"/>
    <p:sldId id="393" r:id="rId8"/>
    <p:sldId id="404" r:id="rId9"/>
    <p:sldId id="518" r:id="rId10"/>
    <p:sldId id="413" r:id="rId11"/>
    <p:sldId id="411" r:id="rId12"/>
    <p:sldId id="257" r:id="rId13"/>
    <p:sldId id="427" r:id="rId14"/>
    <p:sldId id="412" r:id="rId15"/>
    <p:sldId id="403" r:id="rId16"/>
    <p:sldId id="256" r:id="rId17"/>
    <p:sldId id="280" r:id="rId18"/>
    <p:sldId id="283" r:id="rId19"/>
    <p:sldId id="406" r:id="rId20"/>
    <p:sldId id="407" r:id="rId21"/>
    <p:sldId id="408" r:id="rId22"/>
    <p:sldId id="300" r:id="rId23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3" autoAdjust="0"/>
    <p:restoredTop sz="94660"/>
  </p:normalViewPr>
  <p:slideViewPr>
    <p:cSldViewPr snapToGrid="0">
      <p:cViewPr>
        <p:scale>
          <a:sx n="40" d="100"/>
          <a:sy n="40" d="100"/>
        </p:scale>
        <p:origin x="572" y="4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3509"/>
          </a:xfrm>
          <a:prstGeom prst="rect">
            <a:avLst/>
          </a:prstGeom>
        </p:spPr>
        <p:txBody>
          <a:bodyPr vert="horz" lIns="99029" tIns="49514" rIns="99029" bIns="4951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6" y="1"/>
            <a:ext cx="3076363" cy="513509"/>
          </a:xfrm>
          <a:prstGeom prst="rect">
            <a:avLst/>
          </a:prstGeom>
        </p:spPr>
        <p:txBody>
          <a:bodyPr vert="horz" lIns="99029" tIns="49514" rIns="99029" bIns="49514" rtlCol="0"/>
          <a:lstStyle>
            <a:lvl1pPr algn="r">
              <a:defRPr sz="1300"/>
            </a:lvl1pPr>
          </a:lstStyle>
          <a:p>
            <a:fld id="{1B9AAD58-5B8B-4D44-9978-7755C5350E1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7838" y="1279525"/>
            <a:ext cx="6143625" cy="3455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29" tIns="49514" rIns="99029" bIns="495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9"/>
          </a:xfrm>
          <a:prstGeom prst="rect">
            <a:avLst/>
          </a:prstGeom>
        </p:spPr>
        <p:txBody>
          <a:bodyPr vert="horz" lIns="99029" tIns="49514" rIns="99029" bIns="4951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9029" tIns="49514" rIns="99029" bIns="4951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6" y="9721108"/>
            <a:ext cx="3076363" cy="513507"/>
          </a:xfrm>
          <a:prstGeom prst="rect">
            <a:avLst/>
          </a:prstGeom>
        </p:spPr>
        <p:txBody>
          <a:bodyPr vert="horz" lIns="99029" tIns="49514" rIns="99029" bIns="49514" rtlCol="0" anchor="b"/>
          <a:lstStyle>
            <a:lvl1pPr algn="r">
              <a:defRPr sz="1300"/>
            </a:lvl1pPr>
          </a:lstStyle>
          <a:p>
            <a:fld id="{451125CE-918A-4D7B-93E4-92DFF7D487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259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9B4430-5A6B-462A-8DD7-7CB553165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8B3A7DE-67F7-4BAC-A7FE-E5BC128C9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2D12B2-5427-4EBD-BB27-DF28E00AE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76955B-ADE5-4278-AD10-5E63D524D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CC690F-D47D-45F8-BE0E-FD21D4C17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39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D3F9C1-4510-4EB7-9880-B7840C363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784C735-1923-4EB5-A315-0ECFCCAF07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82A27A-93AD-4A7C-8213-5E23B1D6F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4D41CD-D126-4844-AC89-CE8DF790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DD2BD6-42C8-4F0A-8803-02D7E4BE3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30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1706DFB-7F44-40A9-94C3-13A434F5EF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E5EE4C8-D608-4460-8853-E6ECACCBFB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288037-7608-422C-8481-DD145C0F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A57EC4-9950-451C-8666-7E7448467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21ABA1-ADF3-4B65-A276-52A675F4D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9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7C3F97-B38C-4A43-9BC1-87808F121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928ABF-2BB0-42C1-9E57-15A867879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B46341-4CF4-4E78-A747-174BB83F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B3E560-18A4-4097-8B25-D4898D20F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3DA44B-E96D-49D3-A98D-1F61EA313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66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FFB2C7-6FF0-4185-ACAB-DD8194966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915867-FF02-4178-BE7B-F678BA11E8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3CD48D-9FD0-4953-BABF-5601048F1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7F7632-5A81-497A-9F5F-3721E0807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B3A73C-906C-4098-A416-53944A156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924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CC1D4A-7F02-4082-8473-93EAC11B5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1B93E-CB24-4BE7-9DF4-BD3C3A34A9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B3708C-661B-4E90-9A6D-068E7771AC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9449BC-3814-4684-8237-54B3F93A2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CFC315-9B5F-4F63-B781-898F43F8A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F3F989-471F-4455-A524-DD82E5964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006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7E7BBD-394C-4C46-9EAF-7032158E0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0C8632-FB21-495B-83D8-E40B64E3C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33CEC8-D3F4-4359-BD69-BCED4A1026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9FF3E6B-BD91-47F5-95AD-AB17F67F5B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D3BE0C9-B792-49AB-AD07-2311A4E962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6207712-D52F-47E2-A8F5-E05BE6E58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940448F-17D4-486E-9A2E-4B5377D91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868998F-DE2F-4F54-9E5F-B1BAE9F21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27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86E369-C374-45EA-953A-922382A97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A7920D7-D674-44E4-966F-66C4451C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ADE98AB-23F1-4316-8D0C-24D934376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3E5F786-7A5F-4ACB-B8D7-730721C2E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57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872B9C8-15D0-4755-B4CF-EE989038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0D8C023-D486-4D03-B963-6C1E59B48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3EB02E-D013-467B-AA6C-D22394CA4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621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68078E-DEC7-4560-BA5A-EE5B622DE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07399F-A9B2-4D64-B655-7355A3DBD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BFCBDCC-9E68-4E06-B8D9-DE8256E76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A4B110-E823-48E9-8E1C-EC7401A6B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1017F80-791C-49F9-AC9E-23C01EE2E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382D8AC-BE24-457E-A46A-9C5CE8945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19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8ED668-1E8B-47AC-8CDE-49A15B99C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E69F460-5026-4953-82CF-4F66643452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81023ED-F0BE-4174-9C59-8149BC49EE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DC285A2-498C-4938-AC39-51AA9F07C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723F56-181C-4135-A46E-1853EEE09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5081808-32D7-4618-99BA-A0DE6A0CA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90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EE1D789-0EEF-4C4D-9A55-1EC4E8AAE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B89FFB-5DED-4930-912F-9D6EEE79E2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01B95B-3B35-4461-B157-0C64124FC1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0560E-3DB1-40EC-AFDA-04BB540285D8}" type="datetimeFigureOut">
              <a:rPr kumimoji="1" lang="ja-JP" altLang="en-US" smtClean="0"/>
              <a:t>2021/9/17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F472FE-5657-44C9-B44E-EA545173C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6DD1E9-B495-4F85-B32A-2A3CF48DFD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94FE7-02B3-462C-A290-11A29094F6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67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0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17B32C0-C051-4DAA-8814-92B4BAB5174C}"/>
              </a:ext>
            </a:extLst>
          </p:cNvPr>
          <p:cNvSpPr txBox="1"/>
          <p:nvPr/>
        </p:nvSpPr>
        <p:spPr>
          <a:xfrm>
            <a:off x="4439360" y="3924300"/>
            <a:ext cx="33132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2021/09/17</a:t>
            </a:r>
          </a:p>
          <a:p>
            <a:pPr algn="ctr"/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Toshiyuki OKUGI, KEK</a:t>
            </a:r>
          </a:p>
          <a:p>
            <a:pPr algn="ctr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IDT WG3 MDI meeting</a:t>
            </a: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1C5A279-200F-4E5F-AF77-0536E13FF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E0501C3-1AA2-4726-AB1A-087EBE8BB65D}"/>
              </a:ext>
            </a:extLst>
          </p:cNvPr>
          <p:cNvSpPr txBox="1"/>
          <p:nvPr/>
        </p:nvSpPr>
        <p:spPr>
          <a:xfrm>
            <a:off x="1745316" y="2463800"/>
            <a:ext cx="92833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latin typeface="Arial" panose="020B0604020202020204" pitchFamily="34" charset="0"/>
                <a:cs typeface="Arial" panose="020B0604020202020204" pitchFamily="34" charset="0"/>
              </a:rPr>
              <a:t>Introduction of the BDS magnets for ILC</a:t>
            </a:r>
            <a:endParaRPr kumimoji="1" lang="ja-JP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248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8AFA16C-292D-44C2-9BF9-E353E731591B}"/>
              </a:ext>
            </a:extLst>
          </p:cNvPr>
          <p:cNvGrpSpPr/>
          <p:nvPr/>
        </p:nvGrpSpPr>
        <p:grpSpPr>
          <a:xfrm>
            <a:off x="0" y="97393"/>
            <a:ext cx="12033250" cy="6684407"/>
            <a:chOff x="0" y="173593"/>
            <a:chExt cx="12033250" cy="6684407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81D3631C-B5C2-4500-8276-1D5020BDC1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17000" y="4899660"/>
              <a:ext cx="2952750" cy="1901190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6E632319-31DA-4927-B5E3-8F4DCE7F36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0729" y="173593"/>
              <a:ext cx="8611076" cy="6510814"/>
            </a:xfrm>
            <a:prstGeom prst="rect">
              <a:avLst/>
            </a:prstGeom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D126CEB6-99A1-4168-9106-6913789147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18537" y="301625"/>
              <a:ext cx="3414713" cy="2714625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DB6F1D48-7842-4A31-BC2A-F4CF02063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08928" y="3016250"/>
              <a:ext cx="2366963" cy="1753553"/>
            </a:xfrm>
            <a:prstGeom prst="rect">
              <a:avLst/>
            </a:prstGeom>
          </p:spPr>
        </p:pic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54151367-B67C-4504-8170-3C0AE7B5EE76}"/>
                </a:ext>
              </a:extLst>
            </p:cNvPr>
            <p:cNvSpPr/>
            <p:nvPr/>
          </p:nvSpPr>
          <p:spPr>
            <a:xfrm>
              <a:off x="0" y="6556375"/>
              <a:ext cx="8839200" cy="3016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スライド番号プレースホルダー 3">
            <a:extLst>
              <a:ext uri="{FF2B5EF4-FFF2-40B4-BE49-F238E27FC236}">
                <a16:creationId xmlns:a16="http://schemas.microsoft.com/office/drawing/2014/main" id="{A4A46626-1114-4741-B9D4-9B53A64B8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235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98191234-0148-46E3-A91C-393603606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7263"/>
            <a:ext cx="5482114" cy="3116104"/>
          </a:xfrm>
          <a:prstGeom prst="rect">
            <a:avLst/>
          </a:prstGeom>
        </p:spPr>
      </p:pic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3E2FBBD-1C44-435E-B9D4-48BA37E49046}"/>
              </a:ext>
            </a:extLst>
          </p:cNvPr>
          <p:cNvGrpSpPr>
            <a:grpSpLocks noChangeAspect="1"/>
          </p:cNvGrpSpPr>
          <p:nvPr/>
        </p:nvGrpSpPr>
        <p:grpSpPr>
          <a:xfrm>
            <a:off x="3367264" y="5116454"/>
            <a:ext cx="1991579" cy="1584007"/>
            <a:chOff x="6289844" y="2177904"/>
            <a:chExt cx="2918008" cy="2325066"/>
          </a:xfrm>
        </p:grpSpPr>
        <p:pic>
          <p:nvPicPr>
            <p:cNvPr id="10" name="図 9" descr="DumpLine_RDR_Aperture.jpg">
              <a:extLst>
                <a:ext uri="{FF2B5EF4-FFF2-40B4-BE49-F238E27FC236}">
                  <a16:creationId xmlns:a16="http://schemas.microsoft.com/office/drawing/2014/main" id="{63489FCB-1986-492F-A9EB-F3A7F7DC3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89844" y="2502720"/>
              <a:ext cx="2844800" cy="2000250"/>
            </a:xfrm>
            <a:prstGeom prst="rect">
              <a:avLst/>
            </a:prstGeom>
          </p:spPr>
        </p:pic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272F60B-3C60-4C15-BDEC-BE61878AA9F9}"/>
                </a:ext>
              </a:extLst>
            </p:cNvPr>
            <p:cNvSpPr txBox="1"/>
            <p:nvPr/>
          </p:nvSpPr>
          <p:spPr>
            <a:xfrm>
              <a:off x="6419504" y="2177904"/>
              <a:ext cx="2788348" cy="406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Apertures for </a:t>
              </a:r>
              <a:r>
                <a:rPr lang="en-US" altLang="ja-JP" sz="12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Dumpline</a:t>
              </a:r>
              <a:endParaRPr lang="ja-JP" altLang="en-US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5C6AEB2-6388-49CD-9F69-51818A1CD46F}"/>
              </a:ext>
            </a:extLst>
          </p:cNvPr>
          <p:cNvSpPr txBox="1"/>
          <p:nvPr/>
        </p:nvSpPr>
        <p:spPr>
          <a:xfrm>
            <a:off x="3677653" y="1"/>
            <a:ext cx="50674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ILC beam extraction line</a:t>
            </a:r>
            <a:endParaRPr lang="ja-JP" altLang="en-US" sz="32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5BBAA17-A85B-4B97-9933-BBCAC405F4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34" y="4989771"/>
            <a:ext cx="3364230" cy="171069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169125E-A498-42DB-A147-3449CB75D53C}"/>
              </a:ext>
            </a:extLst>
          </p:cNvPr>
          <p:cNvSpPr txBox="1"/>
          <p:nvPr/>
        </p:nvSpPr>
        <p:spPr>
          <a:xfrm>
            <a:off x="234791" y="3982931"/>
            <a:ext cx="439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 magnets in extraction line</a:t>
            </a:r>
            <a:endParaRPr lang="ja-JP" alt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81F5BD-2EA9-4179-9CC0-26AC213DF5D6}"/>
              </a:ext>
            </a:extLst>
          </p:cNvPr>
          <p:cNvSpPr txBox="1"/>
          <p:nvPr/>
        </p:nvSpPr>
        <p:spPr>
          <a:xfrm>
            <a:off x="170528" y="4581827"/>
            <a:ext cx="3701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two quadrupoles : SC magnets in FD package</a:t>
            </a:r>
          </a:p>
          <a:p>
            <a:r>
              <a:rPr lang="en-US" altLang="ja-JP" sz="1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quadrupoles      : Large aperture NC magnets</a:t>
            </a:r>
            <a:endParaRPr lang="ja-JP" altLang="en-US" sz="1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98F00F88-49A7-403E-8506-00BD86E6A3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7083" y="1407955"/>
            <a:ext cx="2883694" cy="1978819"/>
          </a:xfrm>
          <a:prstGeom prst="rect">
            <a:avLst/>
          </a:prstGeom>
        </p:spPr>
      </p:pic>
      <p:sp>
        <p:nvSpPr>
          <p:cNvPr id="22" name="楕円 21">
            <a:extLst>
              <a:ext uri="{FF2B5EF4-FFF2-40B4-BE49-F238E27FC236}">
                <a16:creationId xmlns:a16="http://schemas.microsoft.com/office/drawing/2014/main" id="{712BFED6-0FA9-4D05-98E1-565528E4A947}"/>
              </a:ext>
            </a:extLst>
          </p:cNvPr>
          <p:cNvSpPr/>
          <p:nvPr/>
        </p:nvSpPr>
        <p:spPr>
          <a:xfrm>
            <a:off x="1047448" y="1053899"/>
            <a:ext cx="938464" cy="4280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5535F004-D53D-40B9-91CA-CEE556135CAB}"/>
              </a:ext>
            </a:extLst>
          </p:cNvPr>
          <p:cNvCxnSpPr>
            <a:cxnSpLocks/>
          </p:cNvCxnSpPr>
          <p:nvPr/>
        </p:nvCxnSpPr>
        <p:spPr>
          <a:xfrm flipH="1">
            <a:off x="857207" y="1407955"/>
            <a:ext cx="319346" cy="2574976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F3E0E5B-1173-4649-813A-FE84E659A0C7}"/>
              </a:ext>
            </a:extLst>
          </p:cNvPr>
          <p:cNvSpPr txBox="1"/>
          <p:nvPr/>
        </p:nvSpPr>
        <p:spPr>
          <a:xfrm>
            <a:off x="6266673" y="1200554"/>
            <a:ext cx="2613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Disrupted charged particles</a:t>
            </a:r>
            <a:endParaRPr lang="ja-JP" altLang="en-US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CAB3898C-42A9-4FE5-8793-15AD63CE65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7255" y="1487966"/>
            <a:ext cx="2897981" cy="1940719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2AC6023-F088-4AFC-B920-E5982395380B}"/>
              </a:ext>
            </a:extLst>
          </p:cNvPr>
          <p:cNvSpPr txBox="1"/>
          <p:nvPr/>
        </p:nvSpPr>
        <p:spPr>
          <a:xfrm>
            <a:off x="9136706" y="1206520"/>
            <a:ext cx="227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Beamstrahlung</a:t>
            </a:r>
            <a:r>
              <a:rPr lang="en-US" altLang="ja-JP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photons</a:t>
            </a:r>
            <a:endParaRPr lang="ja-JP" altLang="en-US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653BE9C-FF75-41ED-B6CC-5F673E5DDDCE}"/>
              </a:ext>
            </a:extLst>
          </p:cNvPr>
          <p:cNvSpPr txBox="1"/>
          <p:nvPr/>
        </p:nvSpPr>
        <p:spPr>
          <a:xfrm>
            <a:off x="6162367" y="666942"/>
            <a:ext cx="5476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loss at extraction line (beam-beam effect)</a:t>
            </a:r>
            <a:endParaRPr lang="ja-JP" alt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93B180A-CFED-475E-9A55-D7AC7194F933}"/>
              </a:ext>
            </a:extLst>
          </p:cNvPr>
          <p:cNvSpPr txBox="1"/>
          <p:nvPr/>
        </p:nvSpPr>
        <p:spPr>
          <a:xfrm>
            <a:off x="7224327" y="981007"/>
            <a:ext cx="3430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E. Marin and Y.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Nosochkov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et al., LCWS 2013 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38A07D3-B91E-4E1B-8C2B-0186C1AE276C}"/>
              </a:ext>
            </a:extLst>
          </p:cNvPr>
          <p:cNvSpPr txBox="1"/>
          <p:nvPr/>
        </p:nvSpPr>
        <p:spPr>
          <a:xfrm>
            <a:off x="864884" y="4310722"/>
            <a:ext cx="2733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Y.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Nosochkov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et al., LCWS/ILC 2007 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7C1589-57F7-48B2-ACE9-2F109E61860A}"/>
              </a:ext>
            </a:extLst>
          </p:cNvPr>
          <p:cNvSpPr txBox="1"/>
          <p:nvPr/>
        </p:nvSpPr>
        <p:spPr>
          <a:xfrm>
            <a:off x="5346572" y="3753367"/>
            <a:ext cx="679159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ja-JP" sz="16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ILC extraction line uses large-diameter quadrupole magnets (maximum bore diameter 170 mm) to transport the beam with large beam spread by the beam-beam effect to the dump with minimal loss.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altLang="ja-JP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ja-JP" sz="16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the L* of QD0 is lengthened, the L* of the extraction quadrupole magnet QDEX1 is also lengthened, and the diameter of the quadrupole magnet in the entire extraction line should be increased more.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altLang="ja-JP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ja-JP" sz="16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Therefore, the design of the entire extraction line needs to be redesigned.</a:t>
            </a:r>
          </a:p>
        </p:txBody>
      </p:sp>
      <p:sp>
        <p:nvSpPr>
          <p:cNvPr id="21" name="スライド番号プレースホルダー 3">
            <a:extLst>
              <a:ext uri="{FF2B5EF4-FFF2-40B4-BE49-F238E27FC236}">
                <a16:creationId xmlns:a16="http://schemas.microsoft.com/office/drawing/2014/main" id="{C9154F7F-F1F4-43C8-B224-B4AD015F9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18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98191234-0148-46E3-A91C-393603606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488" y="477111"/>
            <a:ext cx="6091238" cy="3462338"/>
          </a:xfrm>
          <a:prstGeom prst="rect">
            <a:avLst/>
          </a:prstGeom>
        </p:spPr>
      </p:pic>
      <p:sp>
        <p:nvSpPr>
          <p:cNvPr id="6" name="楕円 5">
            <a:extLst>
              <a:ext uri="{FF2B5EF4-FFF2-40B4-BE49-F238E27FC236}">
                <a16:creationId xmlns:a16="http://schemas.microsoft.com/office/drawing/2014/main" id="{CD9713C5-F3E8-4ECE-918D-F41F6E42710E}"/>
              </a:ext>
            </a:extLst>
          </p:cNvPr>
          <p:cNvSpPr/>
          <p:nvPr/>
        </p:nvSpPr>
        <p:spPr>
          <a:xfrm>
            <a:off x="3557182" y="617443"/>
            <a:ext cx="1212260" cy="4211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CA377D1F-D26F-495F-81E6-686A78295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192" y="3917172"/>
            <a:ext cx="4705350" cy="230505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CD787E7F-2919-486E-BABB-ED35292AA5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941" y="4739473"/>
            <a:ext cx="3709416" cy="2100072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EC632FEE-BD0F-4F1D-8889-4AE1CF5AD3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269" y="4359925"/>
            <a:ext cx="2728913" cy="185738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A197FA4-7324-42B1-B4DD-C22D96A56B3B}"/>
              </a:ext>
            </a:extLst>
          </p:cNvPr>
          <p:cNvSpPr txBox="1"/>
          <p:nvPr/>
        </p:nvSpPr>
        <p:spPr>
          <a:xfrm>
            <a:off x="206498" y="3957684"/>
            <a:ext cx="37561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ILC extraction line beam diagnostics</a:t>
            </a:r>
            <a:endParaRPr lang="ja-JP" altLang="en-US" sz="1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5C6AEB2-6388-49CD-9F69-51818A1CD46F}"/>
              </a:ext>
            </a:extLst>
          </p:cNvPr>
          <p:cNvSpPr txBox="1"/>
          <p:nvPr/>
        </p:nvSpPr>
        <p:spPr>
          <a:xfrm>
            <a:off x="2230133" y="-4575"/>
            <a:ext cx="8095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diagnostics for ILC beam extraction line</a:t>
            </a:r>
            <a:endParaRPr lang="ja-JP" altLang="en-US" sz="28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EAB50D85-DB70-4807-A57F-7850FA4C1D7F}"/>
              </a:ext>
            </a:extLst>
          </p:cNvPr>
          <p:cNvSpPr/>
          <p:nvPr/>
        </p:nvSpPr>
        <p:spPr>
          <a:xfrm>
            <a:off x="2403233" y="617443"/>
            <a:ext cx="938464" cy="4211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9CEB605-15ED-40D8-8CF3-6C644C3B32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45079" y="4769215"/>
            <a:ext cx="2568893" cy="200882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9CEDC51-8949-47DF-98C9-BAD0CE328709}"/>
              </a:ext>
            </a:extLst>
          </p:cNvPr>
          <p:cNvSpPr txBox="1"/>
          <p:nvPr/>
        </p:nvSpPr>
        <p:spPr>
          <a:xfrm>
            <a:off x="8867052" y="4178153"/>
            <a:ext cx="3324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 section of Compton scattering</a:t>
            </a:r>
          </a:p>
          <a:p>
            <a:pPr algn="ctr"/>
            <a:r>
              <a:rPr lang="en-US" altLang="ja-JP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different beam polarization</a:t>
            </a:r>
            <a:endParaRPr lang="ja-JP" altLang="en-US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88BB117A-8178-44FE-94C2-E47E916097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6647" y="6245649"/>
            <a:ext cx="2314575" cy="596265"/>
          </a:xfrm>
          <a:prstGeom prst="rect">
            <a:avLst/>
          </a:prstGeom>
        </p:spPr>
      </p:pic>
      <p:sp>
        <p:nvSpPr>
          <p:cNvPr id="13" name="楕円 12">
            <a:extLst>
              <a:ext uri="{FF2B5EF4-FFF2-40B4-BE49-F238E27FC236}">
                <a16:creationId xmlns:a16="http://schemas.microsoft.com/office/drawing/2014/main" id="{9BB068C6-96D3-47D4-8431-EB072C77D64C}"/>
              </a:ext>
            </a:extLst>
          </p:cNvPr>
          <p:cNvSpPr/>
          <p:nvPr/>
        </p:nvSpPr>
        <p:spPr>
          <a:xfrm>
            <a:off x="4849656" y="643692"/>
            <a:ext cx="938464" cy="4211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49BA1466-EF62-42EE-AA66-28206F19366C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7666665" y="618731"/>
            <a:ext cx="3459004" cy="2947988"/>
          </a:xfrm>
          <a:prstGeom prst="rect">
            <a:avLst/>
          </a:prstGeom>
        </p:spPr>
      </p:pic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F70F9132-CB42-4E4C-8BCA-6BB360925F00}"/>
              </a:ext>
            </a:extLst>
          </p:cNvPr>
          <p:cNvCxnSpPr>
            <a:cxnSpLocks/>
          </p:cNvCxnSpPr>
          <p:nvPr/>
        </p:nvCxnSpPr>
        <p:spPr>
          <a:xfrm>
            <a:off x="5792132" y="885952"/>
            <a:ext cx="2361802" cy="662021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スライド番号プレースホルダー 3">
            <a:extLst>
              <a:ext uri="{FF2B5EF4-FFF2-40B4-BE49-F238E27FC236}">
                <a16:creationId xmlns:a16="http://schemas.microsoft.com/office/drawing/2014/main" id="{E39A5B91-F7B0-421A-B9D4-93F935A12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160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139571" y="-84342"/>
            <a:ext cx="3488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i="1" dirty="0">
                <a:solidFill>
                  <a:srgbClr val="006666"/>
                </a:solidFill>
                <a:latin typeface="Calibri" panose="020F0502020204030204" pitchFamily="34" charset="0"/>
              </a:rPr>
              <a:t>IP beam size tuning</a:t>
            </a:r>
            <a:endParaRPr lang="ja-JP" altLang="en-US" sz="3200" b="1" i="1" dirty="0">
              <a:solidFill>
                <a:srgbClr val="006666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図 4" descr="PairMonit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7013" y="3839360"/>
            <a:ext cx="3475205" cy="2751204"/>
          </a:xfrm>
          <a:prstGeom prst="rect">
            <a:avLst/>
          </a:prstGeom>
        </p:spPr>
      </p:pic>
      <p:pic>
        <p:nvPicPr>
          <p:cNvPr id="2" name="図 1" descr="IncoherentPai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39881" y="3983184"/>
            <a:ext cx="3067478" cy="2287272"/>
          </a:xfrm>
          <a:prstGeom prst="rect">
            <a:avLst/>
          </a:prstGeom>
        </p:spPr>
      </p:pic>
      <p:cxnSp>
        <p:nvCxnSpPr>
          <p:cNvPr id="8" name="直線コネクタ 7"/>
          <p:cNvCxnSpPr>
            <a:cxnSpLocks/>
          </p:cNvCxnSpPr>
          <p:nvPr/>
        </p:nvCxnSpPr>
        <p:spPr>
          <a:xfrm flipV="1">
            <a:off x="10320849" y="4178300"/>
            <a:ext cx="0" cy="18262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10481153" y="4698575"/>
            <a:ext cx="1253869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Calibri" panose="020F0502020204030204" pitchFamily="34" charset="0"/>
              </a:rPr>
              <a:t>Sigma &lt; 1um</a:t>
            </a:r>
            <a:endParaRPr lang="ja-JP" altLang="en-US" sz="1600" dirty="0">
              <a:latin typeface="Calibri" panose="020F0502020204030204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717032" y="6402813"/>
            <a:ext cx="37542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i="1" dirty="0">
                <a:latin typeface="Calibri" panose="020F0502020204030204" pitchFamily="34" charset="0"/>
              </a:rPr>
              <a:t>presented by </a:t>
            </a:r>
            <a:r>
              <a:rPr lang="en-US" altLang="ja-JP" sz="1600" i="1" dirty="0" err="1">
                <a:latin typeface="Calibri" panose="020F0502020204030204" pitchFamily="34" charset="0"/>
              </a:rPr>
              <a:t>T.Tauchi</a:t>
            </a:r>
            <a:r>
              <a:rPr lang="en-US" altLang="ja-JP" sz="1600" i="1" dirty="0">
                <a:latin typeface="Calibri" panose="020F0502020204030204" pitchFamily="34" charset="0"/>
              </a:rPr>
              <a:t> (KEK)</a:t>
            </a:r>
            <a:r>
              <a:rPr lang="ja-JP" altLang="en-US" sz="1600" i="1" dirty="0">
                <a:latin typeface="Calibri" panose="020F0502020204030204" pitchFamily="34" charset="0"/>
              </a:rPr>
              <a:t>　</a:t>
            </a:r>
            <a:r>
              <a:rPr lang="en-US" altLang="ja-JP" sz="1600" i="1" dirty="0">
                <a:latin typeface="Calibri" panose="020F0502020204030204" pitchFamily="34" charset="0"/>
              </a:rPr>
              <a:t>at AWLC2014</a:t>
            </a:r>
            <a:endParaRPr lang="ja-JP" altLang="en-US" sz="1600" i="1" dirty="0">
              <a:latin typeface="Calibri" panose="020F050202020403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54442" y="4311056"/>
            <a:ext cx="212750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i="1" dirty="0">
                <a:latin typeface="Calibri" panose="020F0502020204030204" pitchFamily="34" charset="0"/>
              </a:rPr>
              <a:t>For small beam size</a:t>
            </a:r>
          </a:p>
          <a:p>
            <a:pPr algn="ctr"/>
            <a:r>
              <a:rPr lang="en-US" altLang="ja-JP" i="1" dirty="0">
                <a:latin typeface="Calibri" panose="020F0502020204030204" pitchFamily="34" charset="0"/>
              </a:rPr>
              <a:t> ( smaller than 1 um)</a:t>
            </a:r>
            <a:endParaRPr lang="ja-JP" altLang="en-US" i="1" dirty="0">
              <a:latin typeface="Calibri" panose="020F050202020403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74559" y="500433"/>
            <a:ext cx="10696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i="1" dirty="0">
                <a:solidFill>
                  <a:srgbClr val="0070C0"/>
                </a:solidFill>
                <a:latin typeface="Calibri" panose="020F0502020204030204" pitchFamily="34" charset="0"/>
              </a:rPr>
              <a:t>The beam size will be optimized by monitoring the </a:t>
            </a:r>
            <a:r>
              <a:rPr lang="en-US" altLang="ja-JP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Luminosity monitor </a:t>
            </a:r>
            <a:r>
              <a:rPr lang="en-US" altLang="ja-JP" sz="2000" i="1" dirty="0">
                <a:solidFill>
                  <a:srgbClr val="0070C0"/>
                </a:solidFill>
                <a:latin typeface="Calibri" panose="020F0502020204030204" pitchFamily="34" charset="0"/>
              </a:rPr>
              <a:t>in actual ILC beam operation. </a:t>
            </a:r>
            <a:endParaRPr lang="ja-JP" altLang="en-US" sz="2000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pic>
        <p:nvPicPr>
          <p:cNvPr id="12" name="図 11" descr="Beamstrahlung.png">
            <a:extLst>
              <a:ext uri="{FF2B5EF4-FFF2-40B4-BE49-F238E27FC236}">
                <a16:creationId xmlns:a16="http://schemas.microsoft.com/office/drawing/2014/main" id="{DE5C259A-AD76-4888-BAEF-D953FC032BA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99238" y="1077192"/>
            <a:ext cx="3254194" cy="2530193"/>
          </a:xfrm>
          <a:prstGeom prst="rect">
            <a:avLst/>
          </a:prstGeom>
        </p:spPr>
      </p:pic>
      <p:pic>
        <p:nvPicPr>
          <p:cNvPr id="13" name="図 12" descr="Beam.png">
            <a:extLst>
              <a:ext uri="{FF2B5EF4-FFF2-40B4-BE49-F238E27FC236}">
                <a16:creationId xmlns:a16="http://schemas.microsoft.com/office/drawing/2014/main" id="{C89789FB-D555-4B6E-B365-69BD7BE6DE8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33709" y="1089985"/>
            <a:ext cx="3320878" cy="2440646"/>
          </a:xfrm>
          <a:prstGeom prst="rect">
            <a:avLst/>
          </a:prstGeom>
        </p:spPr>
      </p:pic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F3A265D-BF07-4622-ACF9-8701260E10D6}"/>
              </a:ext>
            </a:extLst>
          </p:cNvPr>
          <p:cNvCxnSpPr>
            <a:cxnSpLocks/>
          </p:cNvCxnSpPr>
          <p:nvPr/>
        </p:nvCxnSpPr>
        <p:spPr>
          <a:xfrm flipV="1">
            <a:off x="10219249" y="1473200"/>
            <a:ext cx="0" cy="17374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7983DF4-9FF8-4916-A4C1-CEF39AAEEC0E}"/>
              </a:ext>
            </a:extLst>
          </p:cNvPr>
          <p:cNvSpPr txBox="1"/>
          <p:nvPr/>
        </p:nvSpPr>
        <p:spPr>
          <a:xfrm>
            <a:off x="10627652" y="1576337"/>
            <a:ext cx="1253869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Calibri" panose="020F0502020204030204" pitchFamily="34" charset="0"/>
              </a:rPr>
              <a:t>Sigma &gt; 1um</a:t>
            </a:r>
            <a:endParaRPr lang="ja-JP" altLang="en-US" sz="1600" dirty="0">
              <a:latin typeface="Calibri" panose="020F050202020403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A335AC-9BD0-4CC5-AC8E-A47FAFAC9134}"/>
              </a:ext>
            </a:extLst>
          </p:cNvPr>
          <p:cNvSpPr txBox="1"/>
          <p:nvPr/>
        </p:nvSpPr>
        <p:spPr>
          <a:xfrm>
            <a:off x="1254442" y="2224981"/>
            <a:ext cx="199413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i="1" dirty="0">
                <a:latin typeface="Calibri" panose="020F0502020204030204" pitchFamily="34" charset="0"/>
              </a:rPr>
              <a:t>For large beam size</a:t>
            </a:r>
          </a:p>
          <a:p>
            <a:pPr algn="ctr"/>
            <a:r>
              <a:rPr lang="en-US" altLang="ja-JP" i="1" dirty="0">
                <a:latin typeface="Calibri" panose="020F0502020204030204" pitchFamily="34" charset="0"/>
              </a:rPr>
              <a:t> ( larger than 1 um)</a:t>
            </a:r>
            <a:endParaRPr lang="ja-JP" altLang="en-US" i="1" dirty="0">
              <a:latin typeface="Calibri" panose="020F0502020204030204" pitchFamily="34" charset="0"/>
            </a:endParaRPr>
          </a:p>
        </p:txBody>
      </p:sp>
      <p:sp>
        <p:nvSpPr>
          <p:cNvPr id="19" name="矢印: 下 18">
            <a:extLst>
              <a:ext uri="{FF2B5EF4-FFF2-40B4-BE49-F238E27FC236}">
                <a16:creationId xmlns:a16="http://schemas.microsoft.com/office/drawing/2014/main" id="{17F3F4AE-C053-44C1-B361-7C2AC71B0715}"/>
              </a:ext>
            </a:extLst>
          </p:cNvPr>
          <p:cNvSpPr/>
          <p:nvPr/>
        </p:nvSpPr>
        <p:spPr>
          <a:xfrm>
            <a:off x="2019300" y="3150185"/>
            <a:ext cx="571500" cy="8222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スライド番号プレースホルダー 3">
            <a:extLst>
              <a:ext uri="{FF2B5EF4-FFF2-40B4-BE49-F238E27FC236}">
                <a16:creationId xmlns:a16="http://schemas.microsoft.com/office/drawing/2014/main" id="{34451D07-E7A7-418E-A051-9BCACF36E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299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584BD9-EBB6-476F-88B7-6A65BC56C8D0}"/>
              </a:ext>
            </a:extLst>
          </p:cNvPr>
          <p:cNvSpPr txBox="1"/>
          <p:nvPr/>
        </p:nvSpPr>
        <p:spPr>
          <a:xfrm>
            <a:off x="5606122" y="3244334"/>
            <a:ext cx="15520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スライド番号プレースホルダー 3">
            <a:extLst>
              <a:ext uri="{FF2B5EF4-FFF2-40B4-BE49-F238E27FC236}">
                <a16:creationId xmlns:a16="http://schemas.microsoft.com/office/drawing/2014/main" id="{04E7A5E2-5932-4579-86AC-1BA218C47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993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BCED793-9CBC-4C38-9CFC-EA0A496691EF}"/>
              </a:ext>
            </a:extLst>
          </p:cNvPr>
          <p:cNvSpPr txBox="1"/>
          <p:nvPr/>
        </p:nvSpPr>
        <p:spPr>
          <a:xfrm>
            <a:off x="647700" y="309940"/>
            <a:ext cx="111125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s it better to take the bending angle of the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magnet infinitely large?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he higher-order aberration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derived energy spread becomes stronger.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he larger the emittance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dilution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due to synchrotron radiation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become larger for the high energy beam.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an optimum value of bending angle for each beam energy.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9A71EE3-23F2-4B8B-9952-89FBB070F2EC}"/>
              </a:ext>
            </a:extLst>
          </p:cNvPr>
          <p:cNvSpPr txBox="1"/>
          <p:nvPr/>
        </p:nvSpPr>
        <p:spPr>
          <a:xfrm>
            <a:off x="2228850" y="2280335"/>
            <a:ext cx="7950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ja-JP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considered </a:t>
            </a:r>
            <a:r>
              <a:rPr lang="en-US" altLang="ja-JP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ILC f</a:t>
            </a:r>
            <a:r>
              <a:rPr lang="ja-JP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inal </a:t>
            </a:r>
            <a:r>
              <a:rPr lang="en-US" altLang="ja-JP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ja-JP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ocus </a:t>
            </a:r>
            <a:r>
              <a:rPr lang="en-US" altLang="ja-JP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ja-JP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ptics with long L* in the past.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AF8F261-039B-4124-9A0C-6235E5BEE56E}"/>
              </a:ext>
            </a:extLst>
          </p:cNvPr>
          <p:cNvSpPr txBox="1"/>
          <p:nvPr/>
        </p:nvSpPr>
        <p:spPr>
          <a:xfrm>
            <a:off x="3693659" y="3700486"/>
            <a:ext cx="4322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i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Large L* optics for ILC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87D1EF-4115-4C5F-BA10-6FCEC0417150}"/>
              </a:ext>
            </a:extLst>
          </p:cNvPr>
          <p:cNvSpPr txBox="1"/>
          <p:nvPr/>
        </p:nvSpPr>
        <p:spPr>
          <a:xfrm>
            <a:off x="4336669" y="4563492"/>
            <a:ext cx="283571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i="1" dirty="0">
                <a:latin typeface="Calibri" panose="020F0502020204030204" pitchFamily="34" charset="0"/>
              </a:rPr>
              <a:t>Toshiyuki OKUGI, KEK</a:t>
            </a:r>
          </a:p>
          <a:p>
            <a:pPr algn="ctr"/>
            <a:endParaRPr lang="en-US" altLang="ja-JP" sz="800" i="1" dirty="0">
              <a:latin typeface="Calibri" panose="020F0502020204030204" pitchFamily="34" charset="0"/>
            </a:endParaRPr>
          </a:p>
          <a:p>
            <a:pPr algn="ctr"/>
            <a:r>
              <a:rPr lang="en-US" altLang="ja-JP" sz="2400" i="1" dirty="0">
                <a:latin typeface="Calibri" panose="020F0502020204030204" pitchFamily="34" charset="0"/>
              </a:rPr>
              <a:t>2014/ 5/ 15</a:t>
            </a:r>
          </a:p>
          <a:p>
            <a:pPr algn="ctr"/>
            <a:endParaRPr lang="en-US" altLang="ja-JP" sz="800" i="1" dirty="0">
              <a:latin typeface="Calibri" panose="020F0502020204030204" pitchFamily="34" charset="0"/>
            </a:endParaRPr>
          </a:p>
          <a:p>
            <a:pPr algn="ctr"/>
            <a:r>
              <a:rPr lang="en-US" altLang="ja-JP" sz="2400" i="1" dirty="0">
                <a:latin typeface="Calibri" panose="020F0502020204030204" pitchFamily="34" charset="0"/>
              </a:rPr>
              <a:t>AWLC2014, </a:t>
            </a:r>
            <a:r>
              <a:rPr lang="en-US" altLang="ja-JP" sz="2400" i="1" dirty="0" err="1">
                <a:latin typeface="Calibri" panose="020F0502020204030204" pitchFamily="34" charset="0"/>
              </a:rPr>
              <a:t>Fermilab</a:t>
            </a:r>
            <a:endParaRPr lang="ja-JP" altLang="en-US" sz="2400" i="1" dirty="0">
              <a:latin typeface="Calibri" panose="020F050202020403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8782A61-B686-4FA2-9204-6E79CB528F1C}"/>
              </a:ext>
            </a:extLst>
          </p:cNvPr>
          <p:cNvSpPr/>
          <p:nvPr/>
        </p:nvSpPr>
        <p:spPr>
          <a:xfrm>
            <a:off x="2108200" y="2649667"/>
            <a:ext cx="7683500" cy="40432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スライド番号プレースホルダー 3">
            <a:extLst>
              <a:ext uri="{FF2B5EF4-FFF2-40B4-BE49-F238E27FC236}">
                <a16:creationId xmlns:a16="http://schemas.microsoft.com/office/drawing/2014/main" id="{5660B7A1-506D-4560-8C51-0C7025854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997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D3C391F2-7D16-426C-AA9C-106208732BD1}"/>
              </a:ext>
            </a:extLst>
          </p:cNvPr>
          <p:cNvSpPr/>
          <p:nvPr/>
        </p:nvSpPr>
        <p:spPr>
          <a:xfrm>
            <a:off x="2661569" y="796090"/>
            <a:ext cx="203714" cy="127784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47BC8E24-DBF0-465C-A0FE-EA6EC565C7A7}"/>
              </a:ext>
            </a:extLst>
          </p:cNvPr>
          <p:cNvCxnSpPr/>
          <p:nvPr/>
        </p:nvCxnSpPr>
        <p:spPr>
          <a:xfrm>
            <a:off x="767206" y="1435012"/>
            <a:ext cx="45002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0E74EE1-9BB8-4798-82D8-08EB9C496982}"/>
              </a:ext>
            </a:extLst>
          </p:cNvPr>
          <p:cNvGrpSpPr/>
          <p:nvPr/>
        </p:nvGrpSpPr>
        <p:grpSpPr>
          <a:xfrm>
            <a:off x="2314147" y="924762"/>
            <a:ext cx="2671110" cy="1006716"/>
            <a:chOff x="3241615" y="1098390"/>
            <a:chExt cx="3338887" cy="1258395"/>
          </a:xfrm>
        </p:grpSpPr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4C070DE3-B3D5-4B6A-AC81-11462B09E3F5}"/>
                </a:ext>
              </a:extLst>
            </p:cNvPr>
            <p:cNvCxnSpPr>
              <a:cxnSpLocks/>
            </p:cNvCxnSpPr>
            <p:nvPr/>
          </p:nvCxnSpPr>
          <p:spPr>
            <a:xfrm>
              <a:off x="3281370" y="1148320"/>
              <a:ext cx="430831" cy="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20A92DBA-3AB7-493F-9F26-99F132691CB7}"/>
                </a:ext>
              </a:extLst>
            </p:cNvPr>
            <p:cNvCxnSpPr>
              <a:cxnSpLocks/>
            </p:cNvCxnSpPr>
            <p:nvPr/>
          </p:nvCxnSpPr>
          <p:spPr>
            <a:xfrm>
              <a:off x="3852505" y="1184321"/>
              <a:ext cx="2723223" cy="101443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2B34225C-6344-4414-9929-19DA3B77788C}"/>
                </a:ext>
              </a:extLst>
            </p:cNvPr>
            <p:cNvGrpSpPr/>
            <p:nvPr/>
          </p:nvGrpSpPr>
          <p:grpSpPr>
            <a:xfrm flipV="1">
              <a:off x="3241615" y="1262561"/>
              <a:ext cx="3334113" cy="1050435"/>
              <a:chOff x="1388962" y="1148320"/>
              <a:chExt cx="3334113" cy="1050435"/>
            </a:xfrm>
          </p:grpSpPr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ABFEAEDE-DA13-458A-955A-05DC53034B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8962" y="1148320"/>
                <a:ext cx="430831" cy="1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D8B5DFEB-8EB8-43C5-B87A-E444C055ACC0}"/>
                  </a:ext>
                </a:extLst>
              </p:cNvPr>
              <p:cNvCxnSpPr/>
              <p:nvPr/>
            </p:nvCxnSpPr>
            <p:spPr>
              <a:xfrm>
                <a:off x="1819793" y="1148321"/>
                <a:ext cx="180059" cy="360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88EAD463-D2E0-403C-BED6-13814D6E61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99852" y="1184321"/>
                <a:ext cx="2723223" cy="101443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ABABA437-CD6D-4012-96AD-5B24263400AC}"/>
                </a:ext>
              </a:extLst>
            </p:cNvPr>
            <p:cNvGrpSpPr/>
            <p:nvPr/>
          </p:nvGrpSpPr>
          <p:grpSpPr>
            <a:xfrm>
              <a:off x="3241615" y="1143359"/>
              <a:ext cx="3334113" cy="1213426"/>
              <a:chOff x="1388962" y="1148320"/>
              <a:chExt cx="3334113" cy="1050435"/>
            </a:xfrm>
          </p:grpSpPr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22FD0D7F-2F5B-4A0A-B2E5-21E2DB37B0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8962" y="1148320"/>
                <a:ext cx="430831" cy="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DF9D3472-E022-45ED-9710-7B75983A786E}"/>
                  </a:ext>
                </a:extLst>
              </p:cNvPr>
              <p:cNvCxnSpPr/>
              <p:nvPr/>
            </p:nvCxnSpPr>
            <p:spPr>
              <a:xfrm>
                <a:off x="1819793" y="1148321"/>
                <a:ext cx="180059" cy="36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56247DE0-3921-4085-B1EE-8ABC6CF860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99852" y="1184321"/>
                <a:ext cx="2723223" cy="101443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6F79B71-5EDC-4F70-AFA2-F5D17D98A694}"/>
                </a:ext>
              </a:extLst>
            </p:cNvPr>
            <p:cNvGrpSpPr/>
            <p:nvPr/>
          </p:nvGrpSpPr>
          <p:grpSpPr>
            <a:xfrm>
              <a:off x="3245061" y="1145852"/>
              <a:ext cx="3334113" cy="877597"/>
              <a:chOff x="1388962" y="1148320"/>
              <a:chExt cx="3334113" cy="1050435"/>
            </a:xfrm>
          </p:grpSpPr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1912DBF0-4C77-4ECA-BA75-CF13576457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8962" y="1148320"/>
                <a:ext cx="430831" cy="1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74AA48CA-61DC-4F65-8501-12910BA73C28}"/>
                  </a:ext>
                </a:extLst>
              </p:cNvPr>
              <p:cNvCxnSpPr/>
              <p:nvPr/>
            </p:nvCxnSpPr>
            <p:spPr>
              <a:xfrm>
                <a:off x="1819793" y="1148321"/>
                <a:ext cx="180059" cy="3600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07936917-7270-4432-982C-FB098DDCC9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99852" y="1184321"/>
                <a:ext cx="2723223" cy="1014434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FD2E0229-D32D-4923-94CC-C828BEE1B3F0}"/>
                </a:ext>
              </a:extLst>
            </p:cNvPr>
            <p:cNvGrpSpPr/>
            <p:nvPr/>
          </p:nvGrpSpPr>
          <p:grpSpPr>
            <a:xfrm flipV="1">
              <a:off x="3245061" y="1098390"/>
              <a:ext cx="3334113" cy="1213426"/>
              <a:chOff x="1388962" y="1148320"/>
              <a:chExt cx="3334113" cy="1050435"/>
            </a:xfrm>
          </p:grpSpPr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AE6D68C0-A9DF-46E7-A9F8-3EB90F26E8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8962" y="1148320"/>
                <a:ext cx="430831" cy="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64456F36-ABC6-48CA-ACB9-C801BDBE5B08}"/>
                  </a:ext>
                </a:extLst>
              </p:cNvPr>
              <p:cNvCxnSpPr/>
              <p:nvPr/>
            </p:nvCxnSpPr>
            <p:spPr>
              <a:xfrm>
                <a:off x="1819793" y="1148321"/>
                <a:ext cx="180059" cy="36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0EF8A18E-38EE-4BE2-A9C9-C17CE6D01C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99852" y="1184321"/>
                <a:ext cx="2723223" cy="101443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A9D81F8E-ADEF-4BF0-AD92-AFAC2F0514F1}"/>
                </a:ext>
              </a:extLst>
            </p:cNvPr>
            <p:cNvGrpSpPr/>
            <p:nvPr/>
          </p:nvGrpSpPr>
          <p:grpSpPr>
            <a:xfrm flipV="1">
              <a:off x="3246389" y="1433419"/>
              <a:ext cx="3334113" cy="877597"/>
              <a:chOff x="1388962" y="1148320"/>
              <a:chExt cx="3334113" cy="1050435"/>
            </a:xfrm>
          </p:grpSpPr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5D7B399E-E3A6-4F37-AF9D-74D8313875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8962" y="1148320"/>
                <a:ext cx="430831" cy="1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E9B0ED61-8E16-4D48-91FD-8808D89DAF27}"/>
                  </a:ext>
                </a:extLst>
              </p:cNvPr>
              <p:cNvCxnSpPr/>
              <p:nvPr/>
            </p:nvCxnSpPr>
            <p:spPr>
              <a:xfrm>
                <a:off x="1819793" y="1148321"/>
                <a:ext cx="180059" cy="3600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A6826EE2-B3D7-4B1C-99BE-F8BCEA2592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99852" y="1184321"/>
                <a:ext cx="2723223" cy="1014434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E04FEAD2-5B31-4C17-B197-FEE1419CE11A}"/>
              </a:ext>
            </a:extLst>
          </p:cNvPr>
          <p:cNvGrpSpPr/>
          <p:nvPr/>
        </p:nvGrpSpPr>
        <p:grpSpPr>
          <a:xfrm>
            <a:off x="737871" y="3768640"/>
            <a:ext cx="4500237" cy="1988508"/>
            <a:chOff x="5217439" y="3748873"/>
            <a:chExt cx="5625296" cy="2485635"/>
          </a:xfrm>
        </p:grpSpPr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53FA2F75-6278-482B-9EB1-0D50AF873F39}"/>
                </a:ext>
              </a:extLst>
            </p:cNvPr>
            <p:cNvSpPr/>
            <p:nvPr/>
          </p:nvSpPr>
          <p:spPr>
            <a:xfrm>
              <a:off x="6404678" y="3748873"/>
              <a:ext cx="210778" cy="248563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1" name="直線矢印コネクタ 50">
              <a:extLst>
                <a:ext uri="{FF2B5EF4-FFF2-40B4-BE49-F238E27FC236}">
                  <a16:creationId xmlns:a16="http://schemas.microsoft.com/office/drawing/2014/main" id="{6BE58080-3D07-498E-BECA-B0D11A11780F}"/>
                </a:ext>
              </a:extLst>
            </p:cNvPr>
            <p:cNvCxnSpPr/>
            <p:nvPr/>
          </p:nvCxnSpPr>
          <p:spPr>
            <a:xfrm>
              <a:off x="5217439" y="4975789"/>
              <a:ext cx="562529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A2700BA5-56D5-4C0E-9126-B39D9D8E2C79}"/>
                </a:ext>
              </a:extLst>
            </p:cNvPr>
            <p:cNvGrpSpPr/>
            <p:nvPr/>
          </p:nvGrpSpPr>
          <p:grpSpPr>
            <a:xfrm>
              <a:off x="5744817" y="3976638"/>
              <a:ext cx="4743857" cy="1671416"/>
              <a:chOff x="5744817" y="3976638"/>
              <a:chExt cx="4743857" cy="1671416"/>
            </a:xfrm>
          </p:grpSpPr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D1D11CA8-E6BF-4BB5-9909-1CAFD70F6E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72255" y="3988738"/>
                <a:ext cx="3912973" cy="1433701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A5A22C64-64CB-4A97-9A46-30EA132B5F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75701" y="3990432"/>
                <a:ext cx="3909527" cy="165762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2F8A57A4-BE94-4769-83AF-FA03F648D8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79147" y="3992771"/>
                <a:ext cx="3909527" cy="1214606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>
                <a:extLst>
                  <a:ext uri="{FF2B5EF4-FFF2-40B4-BE49-F238E27FC236}">
                    <a16:creationId xmlns:a16="http://schemas.microsoft.com/office/drawing/2014/main" id="{F72FB347-AE6B-4952-B69A-509C80B929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449995" y="3976638"/>
                <a:ext cx="126000" cy="18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21023413-209B-48D2-BEF7-76CDB8B31310}"/>
                  </a:ext>
                </a:extLst>
              </p:cNvPr>
              <p:cNvCxnSpPr/>
              <p:nvPr/>
            </p:nvCxnSpPr>
            <p:spPr>
              <a:xfrm flipH="1">
                <a:off x="5744817" y="3976638"/>
                <a:ext cx="70517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B5CEF4FD-1F9A-4950-AE6D-7369CA645787}"/>
                </a:ext>
              </a:extLst>
            </p:cNvPr>
            <p:cNvGrpSpPr/>
            <p:nvPr/>
          </p:nvGrpSpPr>
          <p:grpSpPr>
            <a:xfrm flipV="1">
              <a:off x="5748358" y="4299166"/>
              <a:ext cx="4743857" cy="1671416"/>
              <a:chOff x="5744817" y="3976638"/>
              <a:chExt cx="4743857" cy="1671416"/>
            </a:xfrm>
          </p:grpSpPr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37F09230-3DA7-462B-8AB1-813EC06601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72255" y="3988738"/>
                <a:ext cx="3912973" cy="1433701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4CCE0254-A664-43C0-8C52-E77D7A6AB5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75701" y="3990432"/>
                <a:ext cx="3909527" cy="165762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8BB5252A-BA53-4B34-BE09-B1CB0E4C42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79147" y="3992771"/>
                <a:ext cx="3909527" cy="1214606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13D9F84C-95E1-401B-96F0-399348A748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449995" y="3976638"/>
                <a:ext cx="126000" cy="18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C7A6F56B-2D90-450E-9818-B34A9772420F}"/>
                  </a:ext>
                </a:extLst>
              </p:cNvPr>
              <p:cNvCxnSpPr/>
              <p:nvPr/>
            </p:nvCxnSpPr>
            <p:spPr>
              <a:xfrm flipH="1">
                <a:off x="5744817" y="3976638"/>
                <a:ext cx="70517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F6CF7BEF-40F2-4F17-901E-C760ED72E510}"/>
              </a:ext>
            </a:extLst>
          </p:cNvPr>
          <p:cNvCxnSpPr>
            <a:cxnSpLocks/>
          </p:cNvCxnSpPr>
          <p:nvPr/>
        </p:nvCxnSpPr>
        <p:spPr>
          <a:xfrm>
            <a:off x="3981190" y="1056099"/>
            <a:ext cx="0" cy="433375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350BE8FB-4413-46EE-B292-4155D4865688}"/>
              </a:ext>
            </a:extLst>
          </p:cNvPr>
          <p:cNvSpPr txBox="1"/>
          <p:nvPr/>
        </p:nvSpPr>
        <p:spPr>
          <a:xfrm>
            <a:off x="851302" y="83414"/>
            <a:ext cx="45576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L* and Chromaticity</a:t>
            </a:r>
            <a:endParaRPr kumimoji="1" lang="ja-JP" altLang="en-US" sz="28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スライド番号プレースホルダー 3">
            <a:extLst>
              <a:ext uri="{FF2B5EF4-FFF2-40B4-BE49-F238E27FC236}">
                <a16:creationId xmlns:a16="http://schemas.microsoft.com/office/drawing/2014/main" id="{7111B18E-FB50-48EC-BB9A-529740FA6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07049DE-3A5D-4860-9267-1228533CBEB1}"/>
              </a:ext>
            </a:extLst>
          </p:cNvPr>
          <p:cNvSpPr txBox="1"/>
          <p:nvPr/>
        </p:nvSpPr>
        <p:spPr>
          <a:xfrm>
            <a:off x="331796" y="2308561"/>
            <a:ext cx="521810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order to squeeze the beam to the same size at the focus, it is necessary to squeeze the beam at the same divergence angle.</a:t>
            </a:r>
          </a:p>
          <a:p>
            <a:endParaRPr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beam size at the final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focus</a:t>
            </a:r>
            <a:r>
              <a:rPr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magnet becomes larger.</a:t>
            </a:r>
            <a:endParaRPr lang="en-US" altLang="ja-JP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chromatic aberration at the focal point becomes larger.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6E359390-E9C0-445B-87D0-BEB0081C7B3F}"/>
              </a:ext>
            </a:extLst>
          </p:cNvPr>
          <p:cNvSpPr txBox="1"/>
          <p:nvPr/>
        </p:nvSpPr>
        <p:spPr>
          <a:xfrm>
            <a:off x="466390" y="6022469"/>
            <a:ext cx="52181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the L* is long, the chromatic aberration becomes larger, and a strong chromatic aberration compensation is needed.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5BA46246-FAB9-409F-82F5-FBCE1665C352}"/>
              </a:ext>
            </a:extLst>
          </p:cNvPr>
          <p:cNvGrpSpPr>
            <a:grpSpLocks noChangeAspect="1"/>
          </p:cNvGrpSpPr>
          <p:nvPr/>
        </p:nvGrpSpPr>
        <p:grpSpPr>
          <a:xfrm>
            <a:off x="6772500" y="653073"/>
            <a:ext cx="4662016" cy="1646084"/>
            <a:chOff x="1437965" y="739243"/>
            <a:chExt cx="6261529" cy="2210847"/>
          </a:xfrm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0C30E82C-612B-4BE9-BCBA-3ABC729BFC5D}"/>
                </a:ext>
              </a:extLst>
            </p:cNvPr>
            <p:cNvSpPr/>
            <p:nvPr/>
          </p:nvSpPr>
          <p:spPr>
            <a:xfrm rot="600000">
              <a:off x="2117450" y="739243"/>
              <a:ext cx="2160000" cy="720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152CC41D-19E4-43A7-8B70-D94435384174}"/>
                </a:ext>
              </a:extLst>
            </p:cNvPr>
            <p:cNvCxnSpPr>
              <a:cxnSpLocks/>
            </p:cNvCxnSpPr>
            <p:nvPr/>
          </p:nvCxnSpPr>
          <p:spPr>
            <a:xfrm rot="600000">
              <a:off x="2108354" y="1099243"/>
              <a:ext cx="2160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2CF11422-7BC1-432C-9189-0331F09A4D69}"/>
                </a:ext>
              </a:extLst>
            </p:cNvPr>
            <p:cNvCxnSpPr>
              <a:cxnSpLocks/>
            </p:cNvCxnSpPr>
            <p:nvPr/>
          </p:nvCxnSpPr>
          <p:spPr>
            <a:xfrm>
              <a:off x="4255446" y="1290142"/>
              <a:ext cx="505001" cy="8667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B86EA136-D762-4CD2-A307-48F42915BD48}"/>
                </a:ext>
              </a:extLst>
            </p:cNvPr>
            <p:cNvSpPr/>
            <p:nvPr/>
          </p:nvSpPr>
          <p:spPr>
            <a:xfrm>
              <a:off x="4760447" y="947770"/>
              <a:ext cx="55307" cy="184285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022AE158-3386-4B8F-8C97-C2CDBBEE1555}"/>
                </a:ext>
              </a:extLst>
            </p:cNvPr>
            <p:cNvSpPr/>
            <p:nvPr/>
          </p:nvSpPr>
          <p:spPr>
            <a:xfrm>
              <a:off x="5107284" y="831156"/>
              <a:ext cx="224193" cy="21189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1" name="直線矢印コネクタ 60">
              <a:extLst>
                <a:ext uri="{FF2B5EF4-FFF2-40B4-BE49-F238E27FC236}">
                  <a16:creationId xmlns:a16="http://schemas.microsoft.com/office/drawing/2014/main" id="{A0AD1094-1291-4A94-AD61-97CC33480889}"/>
                </a:ext>
              </a:extLst>
            </p:cNvPr>
            <p:cNvCxnSpPr>
              <a:cxnSpLocks/>
            </p:cNvCxnSpPr>
            <p:nvPr/>
          </p:nvCxnSpPr>
          <p:spPr>
            <a:xfrm>
              <a:off x="4504750" y="1890623"/>
              <a:ext cx="313729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6377DB21-A4D5-4778-8EE2-A3BFE9FE6E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5304" y="1224805"/>
              <a:ext cx="378000" cy="7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8C352190-9CA0-4CBB-B5FF-B0C2647C4622}"/>
                </a:ext>
              </a:extLst>
            </p:cNvPr>
            <p:cNvCxnSpPr>
              <a:cxnSpLocks/>
            </p:cNvCxnSpPr>
            <p:nvPr/>
          </p:nvCxnSpPr>
          <p:spPr>
            <a:xfrm>
              <a:off x="5133304" y="1227767"/>
              <a:ext cx="17819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BBAAEF15-5461-4FB3-A7FB-9B2389D9B677}"/>
                </a:ext>
              </a:extLst>
            </p:cNvPr>
            <p:cNvCxnSpPr>
              <a:cxnSpLocks/>
            </p:cNvCxnSpPr>
            <p:nvPr/>
          </p:nvCxnSpPr>
          <p:spPr>
            <a:xfrm rot="660000">
              <a:off x="2112805" y="1117564"/>
              <a:ext cx="2160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5991CDF1-2661-4D4C-B871-B40CB12C023C}"/>
                </a:ext>
              </a:extLst>
            </p:cNvPr>
            <p:cNvCxnSpPr>
              <a:cxnSpLocks/>
            </p:cNvCxnSpPr>
            <p:nvPr/>
          </p:nvCxnSpPr>
          <p:spPr>
            <a:xfrm>
              <a:off x="4249054" y="1328585"/>
              <a:ext cx="511393" cy="1772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381AD25A-0041-41AE-BEE1-F41F9E6EB666}"/>
                </a:ext>
              </a:extLst>
            </p:cNvPr>
            <p:cNvCxnSpPr>
              <a:cxnSpLocks/>
              <a:endCxn id="60" idx="1"/>
            </p:cNvCxnSpPr>
            <p:nvPr/>
          </p:nvCxnSpPr>
          <p:spPr>
            <a:xfrm flipV="1">
              <a:off x="4749438" y="1141467"/>
              <a:ext cx="390678" cy="1078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2EBB679-2F79-4975-94E7-4A0FBA019F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47380" y="1141467"/>
              <a:ext cx="1476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A79EB21A-3EF6-43D6-94F9-83259B529513}"/>
                </a:ext>
              </a:extLst>
            </p:cNvPr>
            <p:cNvCxnSpPr>
              <a:cxnSpLocks/>
            </p:cNvCxnSpPr>
            <p:nvPr/>
          </p:nvCxnSpPr>
          <p:spPr>
            <a:xfrm rot="540000">
              <a:off x="2119349" y="1076160"/>
              <a:ext cx="2160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12343EB4-6E68-47A8-9BEE-0636DC38005E}"/>
                </a:ext>
              </a:extLst>
            </p:cNvPr>
            <p:cNvCxnSpPr>
              <a:cxnSpLocks/>
            </p:cNvCxnSpPr>
            <p:nvPr/>
          </p:nvCxnSpPr>
          <p:spPr>
            <a:xfrm>
              <a:off x="4263094" y="1245083"/>
              <a:ext cx="497353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1E649C4-6DA3-4D8C-9EA9-A98ED770096A}"/>
                </a:ext>
              </a:extLst>
            </p:cNvPr>
            <p:cNvCxnSpPr/>
            <p:nvPr/>
          </p:nvCxnSpPr>
          <p:spPr>
            <a:xfrm flipV="1">
              <a:off x="4760447" y="1306353"/>
              <a:ext cx="375142" cy="36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C0A91656-2935-4EDA-A89C-5C62CA84E2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3304" y="1306353"/>
              <a:ext cx="190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F19D7268-7F3D-40CF-9B17-28E6B7805DEE}"/>
                </a:ext>
              </a:extLst>
            </p:cNvPr>
            <p:cNvCxnSpPr>
              <a:cxnSpLocks/>
            </p:cNvCxnSpPr>
            <p:nvPr/>
          </p:nvCxnSpPr>
          <p:spPr>
            <a:xfrm rot="1200000">
              <a:off x="1437965" y="794817"/>
              <a:ext cx="72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3998FE4B-75B0-4925-96B9-F2045A95EC79}"/>
                </a:ext>
              </a:extLst>
            </p:cNvPr>
            <p:cNvGrpSpPr/>
            <p:nvPr/>
          </p:nvGrpSpPr>
          <p:grpSpPr>
            <a:xfrm>
              <a:off x="5297023" y="1141466"/>
              <a:ext cx="2402471" cy="1216859"/>
              <a:chOff x="6848935" y="4620955"/>
              <a:chExt cx="3930406" cy="1137018"/>
            </a:xfrm>
          </p:grpSpPr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8A8704F2-E332-4F70-9D8E-09A3DDAB50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48937" y="4620955"/>
                <a:ext cx="3753434" cy="113701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>
                <a:extLst>
                  <a:ext uri="{FF2B5EF4-FFF2-40B4-BE49-F238E27FC236}">
                    <a16:creationId xmlns:a16="http://schemas.microsoft.com/office/drawing/2014/main" id="{AABFC4F7-32BE-49F7-ACAE-4AF1F02466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48935" y="4706879"/>
                <a:ext cx="3930406" cy="105109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>
                <a:extLst>
                  <a:ext uri="{FF2B5EF4-FFF2-40B4-BE49-F238E27FC236}">
                    <a16:creationId xmlns:a16="http://schemas.microsoft.com/office/drawing/2014/main" id="{9A8C522C-4828-44F4-82CF-1EF89DB8DF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65449" y="4780311"/>
                <a:ext cx="3913892" cy="938246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D699970-6E1C-42A1-8C08-426C08C51D72}"/>
              </a:ext>
            </a:extLst>
          </p:cNvPr>
          <p:cNvSpPr txBox="1"/>
          <p:nvPr/>
        </p:nvSpPr>
        <p:spPr>
          <a:xfrm>
            <a:off x="5844529" y="1460134"/>
            <a:ext cx="3277233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The difference in particle trajectory is created by the difference in energy.</a:t>
            </a:r>
          </a:p>
          <a:p>
            <a:endParaRPr kumimoji="1" lang="en-US" altLang="ja-JP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The strength of the </a:t>
            </a:r>
            <a:r>
              <a:rPr kumimoji="1"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magnet depends on the position of the particle passing through it.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kumimoji="1" lang="en-US" altLang="ja-JP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The angle at which a particle injects a quadrupole magnet depends on its energy.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81F4334-C2FB-4F03-BA26-DD81408EB1A2}"/>
              </a:ext>
            </a:extLst>
          </p:cNvPr>
          <p:cNvSpPr txBox="1"/>
          <p:nvPr/>
        </p:nvSpPr>
        <p:spPr>
          <a:xfrm>
            <a:off x="8417801" y="61162"/>
            <a:ext cx="3334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Chromaticity correction</a:t>
            </a:r>
            <a:endParaRPr kumimoji="1" lang="ja-JP" alt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EC812D38-3943-4216-A60B-B60856775345}"/>
              </a:ext>
            </a:extLst>
          </p:cNvPr>
          <p:cNvSpPr txBox="1"/>
          <p:nvPr/>
        </p:nvSpPr>
        <p:spPr>
          <a:xfrm>
            <a:off x="5883596" y="3989630"/>
            <a:ext cx="25912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Small difference in position</a:t>
            </a:r>
            <a:endParaRPr lang="en-US" altLang="ja-JP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due to energy in sextupole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D2DDD6A0-4F62-4400-AAFE-1CB484891E40}"/>
              </a:ext>
            </a:extLst>
          </p:cNvPr>
          <p:cNvSpPr txBox="1"/>
          <p:nvPr/>
        </p:nvSpPr>
        <p:spPr>
          <a:xfrm>
            <a:off x="8990258" y="3938738"/>
            <a:ext cx="25912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Large </a:t>
            </a:r>
            <a:r>
              <a:rPr lang="ja-JP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difference in position</a:t>
            </a:r>
            <a:endParaRPr lang="en-US" altLang="ja-JP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due to energy in sextupole</a:t>
            </a:r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BF11DE1E-EF90-4CFB-AE0F-B23E8DC5681A}"/>
              </a:ext>
            </a:extLst>
          </p:cNvPr>
          <p:cNvGrpSpPr>
            <a:grpSpLocks noChangeAspect="1"/>
          </p:cNvGrpSpPr>
          <p:nvPr/>
        </p:nvGrpSpPr>
        <p:grpSpPr>
          <a:xfrm>
            <a:off x="5754363" y="4505650"/>
            <a:ext cx="2406516" cy="1481476"/>
            <a:chOff x="5809401" y="4310642"/>
            <a:chExt cx="3442005" cy="2118934"/>
          </a:xfrm>
        </p:grpSpPr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6D280A0D-DE36-467C-847A-D508B3EFDF3E}"/>
                </a:ext>
              </a:extLst>
            </p:cNvPr>
            <p:cNvCxnSpPr>
              <a:cxnSpLocks/>
            </p:cNvCxnSpPr>
            <p:nvPr/>
          </p:nvCxnSpPr>
          <p:spPr>
            <a:xfrm>
              <a:off x="5809401" y="4776291"/>
              <a:ext cx="505001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CC4A50E5-805F-472B-83BB-1A8E0516DB64}"/>
                </a:ext>
              </a:extLst>
            </p:cNvPr>
            <p:cNvSpPr/>
            <p:nvPr/>
          </p:nvSpPr>
          <p:spPr>
            <a:xfrm>
              <a:off x="6314402" y="4427256"/>
              <a:ext cx="55307" cy="184285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5F7FCEA7-64BC-45A5-BB60-9D98E020C0AC}"/>
                </a:ext>
              </a:extLst>
            </p:cNvPr>
            <p:cNvSpPr/>
            <p:nvPr/>
          </p:nvSpPr>
          <p:spPr>
            <a:xfrm>
              <a:off x="6661239" y="4310642"/>
              <a:ext cx="224193" cy="21189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0" name="直線矢印コネクタ 99">
              <a:extLst>
                <a:ext uri="{FF2B5EF4-FFF2-40B4-BE49-F238E27FC236}">
                  <a16:creationId xmlns:a16="http://schemas.microsoft.com/office/drawing/2014/main" id="{87B5C484-2E47-4E90-8031-7E7438B17B99}"/>
                </a:ext>
              </a:extLst>
            </p:cNvPr>
            <p:cNvCxnSpPr>
              <a:cxnSpLocks/>
            </p:cNvCxnSpPr>
            <p:nvPr/>
          </p:nvCxnSpPr>
          <p:spPr>
            <a:xfrm>
              <a:off x="6058705" y="5370109"/>
              <a:ext cx="316668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29E650DB-BC3D-47DC-8770-BC9B4C0818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9259" y="4704291"/>
              <a:ext cx="378000" cy="7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D9366344-47F1-410A-B6EC-3F067BAF9931}"/>
                </a:ext>
              </a:extLst>
            </p:cNvPr>
            <p:cNvCxnSpPr>
              <a:cxnSpLocks/>
            </p:cNvCxnSpPr>
            <p:nvPr/>
          </p:nvCxnSpPr>
          <p:spPr>
            <a:xfrm>
              <a:off x="6687259" y="4707253"/>
              <a:ext cx="17819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063EF561-3AA5-450A-86F4-22398233169D}"/>
                </a:ext>
              </a:extLst>
            </p:cNvPr>
            <p:cNvCxnSpPr>
              <a:cxnSpLocks/>
            </p:cNvCxnSpPr>
            <p:nvPr/>
          </p:nvCxnSpPr>
          <p:spPr>
            <a:xfrm>
              <a:off x="5810028" y="4807169"/>
              <a:ext cx="511393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7578E254-53EE-40F9-829B-8195A3062BC4}"/>
                </a:ext>
              </a:extLst>
            </p:cNvPr>
            <p:cNvCxnSpPr>
              <a:cxnSpLocks/>
              <a:endCxn id="99" idx="1"/>
            </p:cNvCxnSpPr>
            <p:nvPr/>
          </p:nvCxnSpPr>
          <p:spPr>
            <a:xfrm flipV="1">
              <a:off x="6309259" y="4620953"/>
              <a:ext cx="384812" cy="1231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D1F70B5E-EF78-4199-B0AD-F5D0622D26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01335" y="4620953"/>
              <a:ext cx="1476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B1AFFEC1-D364-4299-AD22-E6661015536C}"/>
                </a:ext>
              </a:extLst>
            </p:cNvPr>
            <p:cNvCxnSpPr>
              <a:cxnSpLocks/>
            </p:cNvCxnSpPr>
            <p:nvPr/>
          </p:nvCxnSpPr>
          <p:spPr>
            <a:xfrm>
              <a:off x="5809401" y="4744129"/>
              <a:ext cx="50500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091B4324-E2BE-4118-8048-6256786551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21421" y="4785839"/>
              <a:ext cx="368123" cy="213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70189C1D-DCE9-4685-A8F8-02B9EDF027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87259" y="4785839"/>
              <a:ext cx="190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BDEBFFFA-7189-471C-B581-87268D42D76B}"/>
                </a:ext>
              </a:extLst>
            </p:cNvPr>
            <p:cNvGrpSpPr/>
            <p:nvPr/>
          </p:nvGrpSpPr>
          <p:grpSpPr>
            <a:xfrm>
              <a:off x="6848935" y="4620954"/>
              <a:ext cx="2402471" cy="1216859"/>
              <a:chOff x="6848935" y="4620955"/>
              <a:chExt cx="3930406" cy="1137018"/>
            </a:xfrm>
          </p:grpSpPr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1F779D16-804E-46D1-A20E-B82513733EF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48937" y="4620955"/>
                <a:ext cx="3753434" cy="113701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F142B65C-F3D6-4203-9B45-48D26DE16E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48935" y="4706879"/>
                <a:ext cx="3930406" cy="105109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30EEE1C5-DAC5-416F-BAD3-32C556538E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65449" y="4780311"/>
                <a:ext cx="3913892" cy="938246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1047DA84-E6D9-42D6-98ED-03327232E444}"/>
              </a:ext>
            </a:extLst>
          </p:cNvPr>
          <p:cNvGrpSpPr>
            <a:grpSpLocks noChangeAspect="1"/>
          </p:cNvGrpSpPr>
          <p:nvPr/>
        </p:nvGrpSpPr>
        <p:grpSpPr>
          <a:xfrm>
            <a:off x="9008372" y="4444245"/>
            <a:ext cx="2406516" cy="1481476"/>
            <a:chOff x="1988051" y="4321109"/>
            <a:chExt cx="3442005" cy="2118934"/>
          </a:xfrm>
        </p:grpSpPr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7CF927E8-D1F0-42EB-951D-582248C3EC75}"/>
                </a:ext>
              </a:extLst>
            </p:cNvPr>
            <p:cNvCxnSpPr>
              <a:cxnSpLocks/>
            </p:cNvCxnSpPr>
            <p:nvPr/>
          </p:nvCxnSpPr>
          <p:spPr>
            <a:xfrm>
              <a:off x="1988051" y="4786758"/>
              <a:ext cx="505001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4F72D338-D7F1-4BFB-9EA2-BF2B29E172EC}"/>
                </a:ext>
              </a:extLst>
            </p:cNvPr>
            <p:cNvSpPr/>
            <p:nvPr/>
          </p:nvSpPr>
          <p:spPr>
            <a:xfrm>
              <a:off x="2493052" y="4437723"/>
              <a:ext cx="55307" cy="184285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F52EA64D-8F8D-49CB-B980-160784378F06}"/>
                </a:ext>
              </a:extLst>
            </p:cNvPr>
            <p:cNvSpPr/>
            <p:nvPr/>
          </p:nvSpPr>
          <p:spPr>
            <a:xfrm>
              <a:off x="2839889" y="4321109"/>
              <a:ext cx="224193" cy="21189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7" name="直線矢印コネクタ 116">
              <a:extLst>
                <a:ext uri="{FF2B5EF4-FFF2-40B4-BE49-F238E27FC236}">
                  <a16:creationId xmlns:a16="http://schemas.microsoft.com/office/drawing/2014/main" id="{C2AE09A6-994C-4C67-A499-2CC8F28FCF32}"/>
                </a:ext>
              </a:extLst>
            </p:cNvPr>
            <p:cNvCxnSpPr>
              <a:cxnSpLocks/>
            </p:cNvCxnSpPr>
            <p:nvPr/>
          </p:nvCxnSpPr>
          <p:spPr>
            <a:xfrm>
              <a:off x="2237355" y="5380576"/>
              <a:ext cx="316668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A8011064-389A-40E6-813E-9B252E360F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7909" y="4714758"/>
              <a:ext cx="378000" cy="720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402C2152-16AF-415F-8CC0-FDAB38EAEBAF}"/>
                </a:ext>
              </a:extLst>
            </p:cNvPr>
            <p:cNvCxnSpPr>
              <a:cxnSpLocks/>
            </p:cNvCxnSpPr>
            <p:nvPr/>
          </p:nvCxnSpPr>
          <p:spPr>
            <a:xfrm>
              <a:off x="2865909" y="4717720"/>
              <a:ext cx="17819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3095EFCF-3978-41D9-97B0-436643A0DC33}"/>
                </a:ext>
              </a:extLst>
            </p:cNvPr>
            <p:cNvCxnSpPr>
              <a:cxnSpLocks/>
            </p:cNvCxnSpPr>
            <p:nvPr/>
          </p:nvCxnSpPr>
          <p:spPr>
            <a:xfrm>
              <a:off x="1988678" y="4867028"/>
              <a:ext cx="511393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6BD38940-3AC2-4EA2-BD6D-C92FFB9B54A7}"/>
                </a:ext>
              </a:extLst>
            </p:cNvPr>
            <p:cNvCxnSpPr>
              <a:cxnSpLocks/>
              <a:endCxn id="116" idx="1"/>
            </p:cNvCxnSpPr>
            <p:nvPr/>
          </p:nvCxnSpPr>
          <p:spPr>
            <a:xfrm flipV="1">
              <a:off x="2500071" y="4631420"/>
              <a:ext cx="372650" cy="688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06C18626-125B-405C-A50E-68CA449550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79985" y="4631420"/>
              <a:ext cx="1476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3750295C-A5AD-4078-AB88-C6FE1E8A5BF8}"/>
                </a:ext>
              </a:extLst>
            </p:cNvPr>
            <p:cNvCxnSpPr>
              <a:cxnSpLocks/>
            </p:cNvCxnSpPr>
            <p:nvPr/>
          </p:nvCxnSpPr>
          <p:spPr>
            <a:xfrm>
              <a:off x="1988051" y="4700314"/>
              <a:ext cx="50500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BD17A5F0-4A21-4CC0-9F84-9B568AC74C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93052" y="4796306"/>
              <a:ext cx="375142" cy="707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A8026B99-6A83-4440-867C-AAC61FE79F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65909" y="4796306"/>
              <a:ext cx="190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7B9E6F08-7167-45BD-9EFD-D5D550C79101}"/>
                </a:ext>
              </a:extLst>
            </p:cNvPr>
            <p:cNvGrpSpPr/>
            <p:nvPr/>
          </p:nvGrpSpPr>
          <p:grpSpPr>
            <a:xfrm>
              <a:off x="3027585" y="4631421"/>
              <a:ext cx="2402471" cy="1216859"/>
              <a:chOff x="6848935" y="4620955"/>
              <a:chExt cx="3930406" cy="1137018"/>
            </a:xfrm>
          </p:grpSpPr>
          <p:cxnSp>
            <p:nvCxnSpPr>
              <p:cNvPr id="127" name="直線コネクタ 126">
                <a:extLst>
                  <a:ext uri="{FF2B5EF4-FFF2-40B4-BE49-F238E27FC236}">
                    <a16:creationId xmlns:a16="http://schemas.microsoft.com/office/drawing/2014/main" id="{6E40CD10-1E25-4E25-A353-764E72563D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48937" y="4620955"/>
                <a:ext cx="3753434" cy="113701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線コネクタ 127">
                <a:extLst>
                  <a:ext uri="{FF2B5EF4-FFF2-40B4-BE49-F238E27FC236}">
                    <a16:creationId xmlns:a16="http://schemas.microsoft.com/office/drawing/2014/main" id="{947CDCBC-940A-438D-8556-E24A1E21019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48935" y="4706879"/>
                <a:ext cx="3930406" cy="105109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08B20A10-0DE2-4A09-9702-B111CF75AA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65449" y="4780311"/>
                <a:ext cx="3913892" cy="938246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8DD49B80-C410-45D9-AC42-47096388F1A2}"/>
              </a:ext>
            </a:extLst>
          </p:cNvPr>
          <p:cNvSpPr txBox="1"/>
          <p:nvPr/>
        </p:nvSpPr>
        <p:spPr>
          <a:xfrm>
            <a:off x="5632884" y="6038094"/>
            <a:ext cx="31026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strong sextupole</a:t>
            </a:r>
            <a:r>
              <a:rPr lang="en-US" altLang="ja-JP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Spatial aberration becomes large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8B7BBBEB-FE43-4703-82DA-0EE7438B8AC0}"/>
              </a:ext>
            </a:extLst>
          </p:cNvPr>
          <p:cNvSpPr txBox="1"/>
          <p:nvPr/>
        </p:nvSpPr>
        <p:spPr>
          <a:xfrm>
            <a:off x="9080071" y="6002375"/>
            <a:ext cx="30035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Enough to use weak s</a:t>
            </a:r>
            <a:r>
              <a:rPr lang="ja-JP" altLang="en-US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extupole</a:t>
            </a:r>
            <a:r>
              <a:rPr lang="en-US" altLang="ja-JP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Spatial aberrations are small.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ED1B6100-7D48-4F74-B003-76221E7773F3}"/>
              </a:ext>
            </a:extLst>
          </p:cNvPr>
          <p:cNvSpPr txBox="1"/>
          <p:nvPr/>
        </p:nvSpPr>
        <p:spPr>
          <a:xfrm>
            <a:off x="8928444" y="3114290"/>
            <a:ext cx="326052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especially effective in </a:t>
            </a: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ja-JP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low energy region</a:t>
            </a: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”,</a:t>
            </a:r>
            <a:r>
              <a:rPr lang="ja-JP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because the beam </a:t>
            </a: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ja-JP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passing through the magnet is large.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AF9C064-3D25-4E5F-AFA4-248DDCEDDF53}"/>
              </a:ext>
            </a:extLst>
          </p:cNvPr>
          <p:cNvSpPr/>
          <p:nvPr/>
        </p:nvSpPr>
        <p:spPr>
          <a:xfrm>
            <a:off x="8865494" y="3835657"/>
            <a:ext cx="3218148" cy="2734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582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LC_500GeV_L7m_normal_opti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024" y="2073058"/>
            <a:ext cx="5461000" cy="35814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604493" y="764705"/>
            <a:ext cx="9717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Since the (2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order and higher) geometrical aberration for large L* optics was large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the large L* optics is more difficult than the small L* optics, even if we set same chromaticity.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84550" y="57580"/>
            <a:ext cx="9892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L*=7.0m optics based on ILC RDR optics (ECM=500GeV) </a:t>
            </a:r>
            <a:endParaRPr lang="ja-JP" altLang="en-US" sz="28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7024" y="5838363"/>
            <a:ext cx="546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In order to reduce the beam size at SF6, SF5 and SD4,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the beta function at the section was reduced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(ATF2-like optimization).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3348856" y="2279582"/>
            <a:ext cx="1584176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スライド番号プレースホルダー 3">
            <a:extLst>
              <a:ext uri="{FF2B5EF4-FFF2-40B4-BE49-F238E27FC236}">
                <a16:creationId xmlns:a16="http://schemas.microsoft.com/office/drawing/2014/main" id="{4800B1CB-8A0C-422A-8151-230E28A75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C5CF8A7-6385-471A-AA2A-125146E92203}"/>
              </a:ext>
            </a:extLst>
          </p:cNvPr>
          <p:cNvSpPr txBox="1"/>
          <p:nvPr/>
        </p:nvSpPr>
        <p:spPr>
          <a:xfrm>
            <a:off x="1453460" y="1658441"/>
            <a:ext cx="3151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en-US" altLang="ja-JP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kumimoji="1" lang="en-US" altLang="ja-JP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step optimization</a:t>
            </a:r>
            <a:endParaRPr kumimoji="1" lang="ja-JP" alt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図 8" descr="ILC_500GeV_L7m_LargeEta_optics.jpg">
            <a:extLst>
              <a:ext uri="{FF2B5EF4-FFF2-40B4-BE49-F238E27FC236}">
                <a16:creationId xmlns:a16="http://schemas.microsoft.com/office/drawing/2014/main" id="{8437FFBC-7368-460A-A967-1433BBC5DA6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19676" y="2056606"/>
            <a:ext cx="5549900" cy="35941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7AEDA00-0B33-4A03-8EB4-7910C920F2B8}"/>
              </a:ext>
            </a:extLst>
          </p:cNvPr>
          <p:cNvSpPr txBox="1"/>
          <p:nvPr/>
        </p:nvSpPr>
        <p:spPr>
          <a:xfrm>
            <a:off x="7757475" y="1630714"/>
            <a:ext cx="3219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ja-JP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kumimoji="1" lang="en-US" altLang="ja-JP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step optimization</a:t>
            </a:r>
            <a:endParaRPr kumimoji="1" lang="ja-JP" alt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円/楕円 4">
            <a:extLst>
              <a:ext uri="{FF2B5EF4-FFF2-40B4-BE49-F238E27FC236}">
                <a16:creationId xmlns:a16="http://schemas.microsoft.com/office/drawing/2014/main" id="{20DE5812-4FA3-4BE1-98E8-F37007877DE8}"/>
              </a:ext>
            </a:extLst>
          </p:cNvPr>
          <p:cNvSpPr/>
          <p:nvPr/>
        </p:nvSpPr>
        <p:spPr>
          <a:xfrm>
            <a:off x="10071100" y="3922634"/>
            <a:ext cx="1923876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DCCEAC5-D95C-403D-9455-44751056EA6F}"/>
              </a:ext>
            </a:extLst>
          </p:cNvPr>
          <p:cNvSpPr txBox="1"/>
          <p:nvPr/>
        </p:nvSpPr>
        <p:spPr>
          <a:xfrm>
            <a:off x="6278556" y="5716160"/>
            <a:ext cx="58321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strength of dipole magnet was increased to twice to increase the dispersion and reduce the strength of sextupoles.</a:t>
            </a:r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7F74AE00-5D7F-43DA-A4E3-B1A28553C6A3}"/>
              </a:ext>
            </a:extLst>
          </p:cNvPr>
          <p:cNvSpPr/>
          <p:nvPr/>
        </p:nvSpPr>
        <p:spPr>
          <a:xfrm>
            <a:off x="5842000" y="3347624"/>
            <a:ext cx="463376" cy="103226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376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L7m_LargeEta_DP0_sigma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603" y="1115377"/>
            <a:ext cx="3267075" cy="2313623"/>
          </a:xfrm>
          <a:prstGeom prst="rect">
            <a:avLst/>
          </a:prstGeom>
        </p:spPr>
      </p:pic>
      <p:pic>
        <p:nvPicPr>
          <p:cNvPr id="3" name="図 2" descr="L7m_LargeEta_DP0_sigma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4011" y="1102042"/>
            <a:ext cx="3320415" cy="2326958"/>
          </a:xfrm>
          <a:prstGeom prst="rect">
            <a:avLst/>
          </a:prstGeom>
        </p:spPr>
      </p:pic>
      <p:pic>
        <p:nvPicPr>
          <p:cNvPr id="4" name="図 3" descr="L7m_LargeEta_DP0_luminosit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95" y="3645023"/>
            <a:ext cx="3273743" cy="2300288"/>
          </a:xfrm>
          <a:prstGeom prst="rect">
            <a:avLst/>
          </a:prstGeom>
        </p:spPr>
      </p:pic>
      <p:pic>
        <p:nvPicPr>
          <p:cNvPr id="5" name="図 4" descr="L7m_LargeEta_ENERGY_luminosit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5969" y="3645024"/>
            <a:ext cx="3280410" cy="234696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94696" y="923140"/>
            <a:ext cx="3223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Bandwidth of </a:t>
            </a:r>
            <a:r>
              <a:rPr lang="en-US" altLang="ja-JP" sz="14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sigmaX</a:t>
            </a:r>
            <a:r>
              <a:rPr lang="en-US" altLang="ja-JP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E=250GeV</a:t>
            </a:r>
            <a:endParaRPr lang="ja-JP" altLang="en-US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33873" y="907458"/>
            <a:ext cx="3220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Bandwidth of </a:t>
            </a:r>
            <a:r>
              <a:rPr lang="en-US" altLang="ja-JP" sz="14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sigmaY</a:t>
            </a:r>
            <a:r>
              <a:rPr lang="en-US" altLang="ja-JP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E=250GeV</a:t>
            </a:r>
            <a:endParaRPr lang="ja-JP" altLang="en-US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595" y="3448093"/>
            <a:ext cx="3321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Luminosity Bandwidth for E=250GeV</a:t>
            </a:r>
            <a:endParaRPr lang="ja-JP" altLang="en-US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56019" y="3429000"/>
            <a:ext cx="31261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Dependence of Luminosity</a:t>
            </a:r>
            <a:endParaRPr lang="ja-JP" altLang="en-US" sz="1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56160" y="25460"/>
            <a:ext cx="10057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Performances for the optics with strong bending magnet</a:t>
            </a:r>
            <a:endParaRPr lang="ja-JP" altLang="en-US" sz="28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8332" y="6104850"/>
            <a:ext cx="7026282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luminosity was increased to almost 97%, and the bandwidth increased.</a:t>
            </a:r>
          </a:p>
          <a:p>
            <a:r>
              <a:rPr lang="en-US" altLang="ja-JP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But, the luminosity reduction for low energy was still large.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76552" y="548226"/>
            <a:ext cx="5044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Optics was matched to ILC TDR parameters.</a:t>
            </a:r>
            <a:endParaRPr lang="ja-JP" alt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913596" y="2815556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70C0"/>
                </a:solidFill>
              </a:rPr>
              <a:t> </a:t>
            </a:r>
            <a:r>
              <a:rPr lang="en-US" altLang="ja-JP" sz="1400" b="1" dirty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lang="en-US" altLang="ja-JP" sz="1400" b="1" dirty="0">
                <a:solidFill>
                  <a:srgbClr val="0070C0"/>
                </a:solidFill>
              </a:rPr>
              <a:t>p/p = 0.12%</a:t>
            </a:r>
            <a:endParaRPr lang="ja-JP" altLang="en-US" sz="1400" b="1" dirty="0">
              <a:solidFill>
                <a:srgbClr val="0070C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02345" y="2824782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70C0"/>
                </a:solidFill>
              </a:rPr>
              <a:t> </a:t>
            </a:r>
            <a:r>
              <a:rPr lang="en-US" altLang="ja-JP" sz="1400" b="1" dirty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lang="en-US" altLang="ja-JP" sz="1400" b="1" dirty="0">
                <a:solidFill>
                  <a:srgbClr val="0070C0"/>
                </a:solidFill>
              </a:rPr>
              <a:t>p/p = 0.12%</a:t>
            </a:r>
            <a:endParaRPr lang="ja-JP" altLang="en-US" sz="1400" b="1" dirty="0">
              <a:solidFill>
                <a:srgbClr val="0070C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27373" y="5411584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70C0"/>
                </a:solidFill>
              </a:rPr>
              <a:t> </a:t>
            </a:r>
            <a:r>
              <a:rPr lang="en-US" altLang="ja-JP" sz="1400" b="1" dirty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lang="en-US" altLang="ja-JP" sz="1400" b="1" dirty="0">
                <a:solidFill>
                  <a:srgbClr val="0070C0"/>
                </a:solidFill>
              </a:rPr>
              <a:t>p/p = 0.12%</a:t>
            </a:r>
            <a:endParaRPr lang="ja-JP" altLang="en-US" sz="1400" b="1" dirty="0">
              <a:solidFill>
                <a:srgbClr val="0070C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806676" y="3818005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70C0"/>
                </a:solidFill>
              </a:rPr>
              <a:t> </a:t>
            </a:r>
            <a:r>
              <a:rPr lang="en-US" altLang="ja-JP" sz="1400" b="1" dirty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lang="en-US" altLang="ja-JP" sz="1400" b="1" dirty="0">
                <a:solidFill>
                  <a:srgbClr val="0070C0"/>
                </a:solidFill>
              </a:rPr>
              <a:t>p/p = 0.12%</a:t>
            </a:r>
            <a:endParaRPr lang="ja-JP" altLang="en-US" sz="1400" b="1" dirty="0">
              <a:solidFill>
                <a:srgbClr val="0070C0"/>
              </a:solidFill>
            </a:endParaRPr>
          </a:p>
        </p:txBody>
      </p:sp>
      <p:sp>
        <p:nvSpPr>
          <p:cNvPr id="19" name="スライド番号プレースホルダー 3">
            <a:extLst>
              <a:ext uri="{FF2B5EF4-FFF2-40B4-BE49-F238E27FC236}">
                <a16:creationId xmlns:a16="http://schemas.microsoft.com/office/drawing/2014/main" id="{5B9C312B-80D0-49A0-A4C5-DBC7C48F4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18</a:t>
            </a:fld>
            <a:endParaRPr kumimoji="1" lang="ja-JP" altLang="en-US"/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6848F106-D1A3-4E6D-AB26-8DC5799EC793}"/>
              </a:ext>
            </a:extLst>
          </p:cNvPr>
          <p:cNvGraphicFramePr>
            <a:graphicFrameLocks noGrp="1"/>
          </p:cNvGraphicFramePr>
          <p:nvPr/>
        </p:nvGraphicFramePr>
        <p:xfrm>
          <a:off x="7453097" y="2333243"/>
          <a:ext cx="4308221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2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179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IP Beam Size at E=250GeV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/>
                        <a:t>sigmaX</a:t>
                      </a:r>
                      <a:r>
                        <a:rPr kumimoji="1" lang="en-US" altLang="ja-JP" sz="1400" dirty="0"/>
                        <a:t>*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/>
                        <a:t>sigmaY</a:t>
                      </a:r>
                      <a:r>
                        <a:rPr kumimoji="1" lang="en-US" altLang="ja-JP" sz="1400" dirty="0"/>
                        <a:t>*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5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 w/o Synchrotron Radiation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0.50um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5.81nm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1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 with Synchrotron Radiation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0.50um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5.95nm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D3F2542-AF72-4BFC-A074-537D0FD517CF}"/>
              </a:ext>
            </a:extLst>
          </p:cNvPr>
          <p:cNvSpPr txBox="1"/>
          <p:nvPr/>
        </p:nvSpPr>
        <p:spPr>
          <a:xfrm>
            <a:off x="8770927" y="1241388"/>
            <a:ext cx="15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Effect of SR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26C2D76-8EC5-43E8-9B47-5EC36066FF3E}"/>
              </a:ext>
            </a:extLst>
          </p:cNvPr>
          <p:cNvSpPr txBox="1"/>
          <p:nvPr/>
        </p:nvSpPr>
        <p:spPr>
          <a:xfrm>
            <a:off x="7126550" y="1684365"/>
            <a:ext cx="49613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 at ECM=500 GeV,</a:t>
            </a:r>
            <a:endParaRPr lang="en-US" altLang="ja-JP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effects of synchrotron radiation are appeared.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E690DD0-3E5B-4AB8-ADD0-80071724C485}"/>
              </a:ext>
            </a:extLst>
          </p:cNvPr>
          <p:cNvSpPr txBox="1"/>
          <p:nvPr/>
        </p:nvSpPr>
        <p:spPr>
          <a:xfrm>
            <a:off x="7748545" y="3645023"/>
            <a:ext cx="420307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/>
              <a:t>At AWLC2014, this proposal was rejected.</a:t>
            </a:r>
          </a:p>
          <a:p>
            <a:endParaRPr lang="ja-JP" altLang="en-US" sz="1000" dirty="0"/>
          </a:p>
          <a:p>
            <a:r>
              <a:rPr lang="ja-JP" altLang="en-US" sz="1600" dirty="0"/>
              <a:t>The reason</a:t>
            </a:r>
            <a:r>
              <a:rPr lang="en-US" altLang="ja-JP" sz="1600" dirty="0"/>
              <a:t>s are</a:t>
            </a:r>
          </a:p>
          <a:p>
            <a:endParaRPr lang="ja-JP" altLang="en-US" sz="600" dirty="0"/>
          </a:p>
          <a:p>
            <a:pPr marL="342900" indent="-342900">
              <a:buAutoNum type="arabicParenR"/>
            </a:pPr>
            <a:r>
              <a:rPr lang="ja-JP" altLang="en-US" sz="1600" dirty="0"/>
              <a:t>Energy </a:t>
            </a:r>
            <a:r>
              <a:rPr lang="en-US" altLang="ja-JP" sz="1600" dirty="0" err="1"/>
              <a:t>extendability</a:t>
            </a:r>
            <a:r>
              <a:rPr lang="en-US" altLang="ja-JP" sz="1600" dirty="0"/>
              <a:t> </a:t>
            </a:r>
          </a:p>
          <a:p>
            <a:pPr marL="342900" indent="-342900">
              <a:buAutoNum type="arabicParenR"/>
            </a:pPr>
            <a:endParaRPr lang="en-US" altLang="ja-JP" sz="400" dirty="0"/>
          </a:p>
          <a:p>
            <a:pPr marL="342900" indent="-342900">
              <a:buAutoNum type="arabicParenR"/>
            </a:pPr>
            <a:r>
              <a:rPr lang="ja-JP" altLang="en-US" sz="1600" dirty="0"/>
              <a:t>Collimation depth </a:t>
            </a:r>
            <a:endParaRPr lang="en-US" altLang="ja-JP" sz="1600" dirty="0"/>
          </a:p>
          <a:p>
            <a:pPr marL="342900" indent="-342900">
              <a:buAutoNum type="arabicParenR"/>
            </a:pPr>
            <a:r>
              <a:rPr lang="en-US" altLang="ja-JP" sz="1600" dirty="0"/>
              <a:t>Aperture of the </a:t>
            </a:r>
            <a:r>
              <a:rPr lang="en-US" altLang="ja-JP" sz="1600" dirty="0" err="1"/>
              <a:t>dumpline</a:t>
            </a:r>
            <a:r>
              <a:rPr lang="en-US" altLang="ja-JP" sz="1600" dirty="0"/>
              <a:t> .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0578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72BEDA4-6D6C-41A5-BAB5-085CF71351E4}"/>
              </a:ext>
            </a:extLst>
          </p:cNvPr>
          <p:cNvSpPr txBox="1"/>
          <p:nvPr/>
        </p:nvSpPr>
        <p:spPr>
          <a:xfrm>
            <a:off x="1149350" y="74336"/>
            <a:ext cx="10591800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The current ILC FF optics are designed to support energies of ECM=250GeV-1TeV with the same geometry.</a:t>
            </a:r>
          </a:p>
          <a:p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However, the FF optics is not optimized for each energy, because the bending angle of the dipole magnet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does not 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an optimum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angle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for each energy.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39F748-CF24-4214-896C-53073A5884DB}"/>
              </a:ext>
            </a:extLst>
          </p:cNvPr>
          <p:cNvSpPr txBox="1"/>
          <p:nvPr/>
        </p:nvSpPr>
        <p:spPr>
          <a:xfrm>
            <a:off x="1346200" y="1605032"/>
            <a:ext cx="101981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 order to optimize for each energy, we need to choose optimal bending angle of dipole for each beam energy.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 layout to optimize for two energies, ECM=250GeV and 1TeV, was proposed in 2017. 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3D878BB-51F3-4704-ABDC-FBCB96CEC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432" y="2871429"/>
            <a:ext cx="6795135" cy="38233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スライド番号プレースホルダー 3">
            <a:extLst>
              <a:ext uri="{FF2B5EF4-FFF2-40B4-BE49-F238E27FC236}">
                <a16:creationId xmlns:a16="http://schemas.microsoft.com/office/drawing/2014/main" id="{DD88010A-090C-46D1-B5C7-90E35F0A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18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1134" y="238987"/>
            <a:ext cx="7127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i="1" dirty="0">
                <a:solidFill>
                  <a:srgbClr val="006666"/>
                </a:solidFill>
                <a:latin typeface="Calibri" panose="020F0502020204030204" pitchFamily="34" charset="0"/>
              </a:rPr>
              <a:t>Overview of BDS (Beam Delivery System)</a:t>
            </a:r>
            <a:endParaRPr lang="ja-JP" altLang="en-US" sz="3200" b="1" i="1" dirty="0">
              <a:solidFill>
                <a:srgbClr val="006666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図 5" descr="BDSlayou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134" y="1868108"/>
            <a:ext cx="6344536" cy="4989892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1253554" y="823762"/>
            <a:ext cx="47498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i="1" dirty="0">
                <a:latin typeface="Calibri" panose="020F0502020204030204" pitchFamily="34" charset="0"/>
              </a:rPr>
              <a:t>BDS is the beamline after main </a:t>
            </a:r>
            <a:r>
              <a:rPr lang="en-US" altLang="ja-JP" sz="2400" i="1" dirty="0" err="1">
                <a:latin typeface="Calibri" panose="020F0502020204030204" pitchFamily="34" charset="0"/>
              </a:rPr>
              <a:t>linac</a:t>
            </a:r>
            <a:r>
              <a:rPr lang="en-US" altLang="ja-JP" sz="2400" i="1" dirty="0">
                <a:latin typeface="Calibri" panose="020F0502020204030204" pitchFamily="34" charset="0"/>
              </a:rPr>
              <a:t>.</a:t>
            </a:r>
            <a:endParaRPr lang="ja-JP" altLang="en-US" sz="2400" i="1" dirty="0">
              <a:latin typeface="Calibri" panose="020F050202020403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197280" y="679371"/>
            <a:ext cx="2950167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i="1" dirty="0">
                <a:latin typeface="Calibri" panose="020F0502020204030204" pitchFamily="34" charset="0"/>
              </a:rPr>
              <a:t>BDS consists of </a:t>
            </a:r>
          </a:p>
          <a:p>
            <a:endParaRPr lang="en-US" altLang="ja-JP" sz="400" i="1" dirty="0">
              <a:latin typeface="Calibri" panose="020F0502020204030204" pitchFamily="34" charset="0"/>
            </a:endParaRPr>
          </a:p>
          <a:p>
            <a:r>
              <a:rPr lang="en-US" altLang="ja-JP" sz="2000" i="1" dirty="0">
                <a:latin typeface="Calibri" panose="020F0502020204030204" pitchFamily="34" charset="0"/>
              </a:rPr>
              <a:t> - beam diagnostic section.</a:t>
            </a:r>
          </a:p>
          <a:p>
            <a:r>
              <a:rPr lang="en-US" altLang="ja-JP" sz="2000" i="1" dirty="0">
                <a:latin typeface="Calibri" panose="020F0502020204030204" pitchFamily="34" charset="0"/>
              </a:rPr>
              <a:t> - collimator system.</a:t>
            </a:r>
          </a:p>
          <a:p>
            <a:r>
              <a:rPr lang="en-US" altLang="ja-JP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 - final focus beam line.</a:t>
            </a:r>
          </a:p>
          <a:p>
            <a:r>
              <a:rPr lang="en-US" altLang="ja-JP" sz="2000" i="1" dirty="0">
                <a:latin typeface="Calibri" panose="020F0502020204030204" pitchFamily="34" charset="0"/>
              </a:rPr>
              <a:t> - beam extraction line.</a:t>
            </a:r>
            <a:endParaRPr lang="ja-JP" altLang="en-US" sz="2000" i="1" dirty="0">
              <a:latin typeface="Calibri" panose="020F0502020204030204" pitchFamily="34" charset="0"/>
            </a:endParaRPr>
          </a:p>
        </p:txBody>
      </p:sp>
      <p:pic>
        <p:nvPicPr>
          <p:cNvPr id="8" name="Picture 1" descr="20140924_optics_TDR.png">
            <a:extLst>
              <a:ext uri="{FF2B5EF4-FFF2-40B4-BE49-F238E27FC236}">
                <a16:creationId xmlns:a16="http://schemas.microsoft.com/office/drawing/2014/main" id="{4AEDD45B-A641-4495-A64C-F9FC92F6B9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658" y="2413592"/>
            <a:ext cx="5398208" cy="3980559"/>
          </a:xfrm>
          <a:prstGeom prst="rect">
            <a:avLst/>
          </a:prstGeom>
        </p:spPr>
      </p:pic>
      <p:sp>
        <p:nvSpPr>
          <p:cNvPr id="9" name="スライド番号プレースホルダー 3">
            <a:extLst>
              <a:ext uri="{FF2B5EF4-FFF2-40B4-BE49-F238E27FC236}">
                <a16:creationId xmlns:a16="http://schemas.microsoft.com/office/drawing/2014/main" id="{A16B6FBC-0BCF-4783-9A14-6854F1519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4110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5C9EBE2-3E7F-4220-9E1F-7A91CF5D05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89" y="5181514"/>
            <a:ext cx="3251367" cy="1676486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7F707202-B551-48A8-8CC1-81C45D60F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96" y="1063997"/>
            <a:ext cx="2843689" cy="18669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BDAA1FC-A276-44C8-B4E9-3AD4BF55F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96" y="3484895"/>
            <a:ext cx="2840355" cy="1883569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A729D76-F5D9-4819-9A1D-714F84ECD7E7}"/>
              </a:ext>
            </a:extLst>
          </p:cNvPr>
          <p:cNvSpPr txBox="1"/>
          <p:nvPr/>
        </p:nvSpPr>
        <p:spPr>
          <a:xfrm>
            <a:off x="2946810" y="5790622"/>
            <a:ext cx="2334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</a:t>
            </a:r>
            <a:r>
              <a:rPr lang="ja-JP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beamline</a:t>
            </a:r>
            <a:r>
              <a:rPr lang="ja-JP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offset</a:t>
            </a:r>
          </a:p>
          <a:p>
            <a:r>
              <a:rPr lang="ja-JP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shifted by 1m at 2xB0.</a:t>
            </a:r>
            <a:endParaRPr kumimoji="1" lang="ja-JP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9781E73-9A63-4553-90AC-B5A962E44DF1}"/>
              </a:ext>
            </a:extLst>
          </p:cNvPr>
          <p:cNvSpPr txBox="1"/>
          <p:nvPr/>
        </p:nvSpPr>
        <p:spPr>
          <a:xfrm>
            <a:off x="1220467" y="694665"/>
            <a:ext cx="237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  <a:r>
              <a:rPr kumimoji="1" lang="ja-JP" alt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kumimoji="1" lang="ja-JP" alt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optics</a:t>
            </a:r>
            <a:endParaRPr kumimoji="1" lang="ja-JP" altLang="en-US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A57AD6A-949B-4419-A7AA-A5C0C97A34E8}"/>
              </a:ext>
            </a:extLst>
          </p:cNvPr>
          <p:cNvSpPr txBox="1"/>
          <p:nvPr/>
        </p:nvSpPr>
        <p:spPr>
          <a:xfrm>
            <a:off x="249920" y="3049154"/>
            <a:ext cx="4352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optics with strong bending magnet</a:t>
            </a:r>
            <a:endParaRPr kumimoji="1" lang="ja-JP" altLang="en-US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9A9DEAD6-69D8-42F5-AFEC-398CEBC256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243" y="500362"/>
            <a:ext cx="3048000" cy="2286000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38B67872-6294-4B87-B550-3A6B2941CB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847" y="500362"/>
            <a:ext cx="3048000" cy="2286000"/>
          </a:xfrm>
          <a:prstGeom prst="rect">
            <a:avLst/>
          </a:prstGeom>
        </p:spPr>
      </p:pic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id="{4E064C47-87E4-49F4-8DC8-47E1B2017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386944"/>
              </p:ext>
            </p:extLst>
          </p:nvPr>
        </p:nvGraphicFramePr>
        <p:xfrm>
          <a:off x="5849073" y="3522479"/>
          <a:ext cx="5302280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5570">
                  <a:extLst>
                    <a:ext uri="{9D8B030D-6E8A-4147-A177-3AD203B41FA5}">
                      <a16:colId xmlns:a16="http://schemas.microsoft.com/office/drawing/2014/main" val="1144710192"/>
                    </a:ext>
                  </a:extLst>
                </a:gridCol>
                <a:gridCol w="1325570">
                  <a:extLst>
                    <a:ext uri="{9D8B030D-6E8A-4147-A177-3AD203B41FA5}">
                      <a16:colId xmlns:a16="http://schemas.microsoft.com/office/drawing/2014/main" val="1155224373"/>
                    </a:ext>
                  </a:extLst>
                </a:gridCol>
                <a:gridCol w="1325570">
                  <a:extLst>
                    <a:ext uri="{9D8B030D-6E8A-4147-A177-3AD203B41FA5}">
                      <a16:colId xmlns:a16="http://schemas.microsoft.com/office/drawing/2014/main" val="880125626"/>
                    </a:ext>
                  </a:extLst>
                </a:gridCol>
                <a:gridCol w="1325570">
                  <a:extLst>
                    <a:ext uri="{9D8B030D-6E8A-4147-A177-3AD203B41FA5}">
                      <a16:colId xmlns:a16="http://schemas.microsoft.com/office/drawing/2014/main" val="2133658319"/>
                    </a:ext>
                  </a:extLst>
                </a:gridCol>
              </a:tblGrid>
              <a:tr h="279826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Collimator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FF beamline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110631"/>
                  </a:ext>
                </a:extLst>
              </a:tr>
              <a:tr h="279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= 1.0 x B0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0.0058%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0.0017%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0.0061%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893780"/>
                  </a:ext>
                </a:extLst>
              </a:tr>
              <a:tr h="2798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= 1.5 x B0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0.0059%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0.0020%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0.0062%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671262"/>
                  </a:ext>
                </a:extLst>
              </a:tr>
              <a:tr h="2798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= 2.0 x B0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0.0060%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0.0024%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0.0064%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713744"/>
                  </a:ext>
                </a:extLst>
              </a:tr>
            </a:tbl>
          </a:graphicData>
        </a:graphic>
      </p:graphicFrame>
      <p:graphicFrame>
        <p:nvGraphicFramePr>
          <p:cNvPr id="27" name="表 26">
            <a:extLst>
              <a:ext uri="{FF2B5EF4-FFF2-40B4-BE49-F238E27FC236}">
                <a16:creationId xmlns:a16="http://schemas.microsoft.com/office/drawing/2014/main" id="{B6C5E463-2429-41D9-B613-667FECD7DE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850999"/>
              </p:ext>
            </p:extLst>
          </p:nvPr>
        </p:nvGraphicFramePr>
        <p:xfrm>
          <a:off x="5803130" y="5222335"/>
          <a:ext cx="5302280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5570">
                  <a:extLst>
                    <a:ext uri="{9D8B030D-6E8A-4147-A177-3AD203B41FA5}">
                      <a16:colId xmlns:a16="http://schemas.microsoft.com/office/drawing/2014/main" val="3586159664"/>
                    </a:ext>
                  </a:extLst>
                </a:gridCol>
                <a:gridCol w="1325570">
                  <a:extLst>
                    <a:ext uri="{9D8B030D-6E8A-4147-A177-3AD203B41FA5}">
                      <a16:colId xmlns:a16="http://schemas.microsoft.com/office/drawing/2014/main" val="1404152367"/>
                    </a:ext>
                  </a:extLst>
                </a:gridCol>
                <a:gridCol w="1325570">
                  <a:extLst>
                    <a:ext uri="{9D8B030D-6E8A-4147-A177-3AD203B41FA5}">
                      <a16:colId xmlns:a16="http://schemas.microsoft.com/office/drawing/2014/main" val="2066671930"/>
                    </a:ext>
                  </a:extLst>
                </a:gridCol>
                <a:gridCol w="1325570">
                  <a:extLst>
                    <a:ext uri="{9D8B030D-6E8A-4147-A177-3AD203B41FA5}">
                      <a16:colId xmlns:a16="http://schemas.microsoft.com/office/drawing/2014/main" val="8768371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Collimator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FF beamline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25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= 1.0 x B0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46511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= 1.5 x B0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1.16%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26885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= 2.0 x B0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1.49%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2.06%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3.55%</a:t>
                      </a:r>
                      <a:endParaRPr kumimoji="1" lang="ja-JP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829726"/>
                  </a:ext>
                </a:extLst>
              </a:tr>
            </a:tbl>
          </a:graphicData>
        </a:graphic>
      </p:graphicFrame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BDA62AF-564F-4C63-88AF-582EC0BDB913}"/>
              </a:ext>
            </a:extLst>
          </p:cNvPr>
          <p:cNvSpPr txBox="1"/>
          <p:nvPr/>
        </p:nvSpPr>
        <p:spPr>
          <a:xfrm>
            <a:off x="6148908" y="3214702"/>
            <a:ext cx="4759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Momentum Spread Growth by Synchrotron Radiation 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04A75DF-0F1D-445D-9125-49D1EFB91D94}"/>
              </a:ext>
            </a:extLst>
          </p:cNvPr>
          <p:cNvSpPr txBox="1"/>
          <p:nvPr/>
        </p:nvSpPr>
        <p:spPr>
          <a:xfrm>
            <a:off x="6148908" y="4886114"/>
            <a:ext cx="4927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Horizontal Emittance Growth by Synchrotron Radiation 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2E3C1A9-D5FE-4060-B1E9-2E0523086FFC}"/>
              </a:ext>
            </a:extLst>
          </p:cNvPr>
          <p:cNvSpPr txBox="1"/>
          <p:nvPr/>
        </p:nvSpPr>
        <p:spPr>
          <a:xfrm>
            <a:off x="5826957" y="2880312"/>
            <a:ext cx="5763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Synchrotron radiation for BDS at ECM=500GeV</a:t>
            </a:r>
            <a:endParaRPr kumimoji="1" lang="ja-JP" altLang="en-US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92FC9C-D042-4BD2-8EBB-47D65F8440F1}"/>
              </a:ext>
            </a:extLst>
          </p:cNvPr>
          <p:cNvSpPr txBox="1"/>
          <p:nvPr/>
        </p:nvSpPr>
        <p:spPr>
          <a:xfrm>
            <a:off x="6477000" y="167070"/>
            <a:ext cx="3822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8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 beam profile at ECM=250GeV </a:t>
            </a:r>
            <a:endParaRPr lang="ja-JP" alt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BDF99C0-91E1-4026-8C52-BE701180A31D}"/>
              </a:ext>
            </a:extLst>
          </p:cNvPr>
          <p:cNvSpPr txBox="1"/>
          <p:nvPr/>
        </p:nvSpPr>
        <p:spPr>
          <a:xfrm>
            <a:off x="4724811" y="6506376"/>
            <a:ext cx="73270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 at ECM=500 GeV, the effect of </a:t>
            </a:r>
            <a:r>
              <a:rPr lang="en-US" altLang="ja-JP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 </a:t>
            </a:r>
            <a:r>
              <a:rPr lang="ja-JP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altLang="ja-JP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so </a:t>
            </a:r>
            <a:r>
              <a:rPr lang="ja-JP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(1 TeV is impossible).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5E1EE5F-D2D9-4E2D-9ED0-E5266630E276}"/>
              </a:ext>
            </a:extLst>
          </p:cNvPr>
          <p:cNvSpPr txBox="1"/>
          <p:nvPr/>
        </p:nvSpPr>
        <p:spPr>
          <a:xfrm>
            <a:off x="272992" y="51295"/>
            <a:ext cx="5054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dipole for low energy</a:t>
            </a:r>
            <a:endParaRPr kumimoji="1" lang="ja-JP" altLang="en-US" sz="28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スライド番号プレースホルダー 3">
            <a:extLst>
              <a:ext uri="{FF2B5EF4-FFF2-40B4-BE49-F238E27FC236}">
                <a16:creationId xmlns:a16="http://schemas.microsoft.com/office/drawing/2014/main" id="{40FA3B34-4C51-452D-8AAA-5CC88AC36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1124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6410967-D17A-40BA-B9EF-74B906B774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5" y="775795"/>
            <a:ext cx="4673840" cy="2388041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19092A-FF03-4B5E-87B7-B699F90291F7}"/>
              </a:ext>
            </a:extLst>
          </p:cNvPr>
          <p:cNvSpPr txBox="1"/>
          <p:nvPr/>
        </p:nvSpPr>
        <p:spPr>
          <a:xfrm>
            <a:off x="206407" y="3289194"/>
            <a:ext cx="4479592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Add horizontal bend at BDS entrance.</a:t>
            </a:r>
          </a:p>
          <a:p>
            <a:endParaRPr lang="en-US" altLang="ja-JP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When we upgrade the energy to ECM=1TeV, we will align the IP position and angle of the two beamlines by adjusting the angle of this horizontal bend and the energy collimator.</a:t>
            </a:r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beam optics improves the performance of ECM=250 GeV, and has the expendability up to ECM=1 </a:t>
            </a:r>
            <a:r>
              <a:rPr lang="en-US" altLang="ja-JP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altLang="ja-JP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This was proposed in 2017, but was rejected because of the slightly longer beamline (cost).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F65C7D29-17FC-45AE-9811-691E67FF8D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22" y="999492"/>
            <a:ext cx="3626168" cy="241744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E1F8221-CBE3-4CAC-A31D-0B4B78F015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581" y="4190213"/>
            <a:ext cx="3613309" cy="2404586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82C2F33-8F0F-47A7-B26F-CD940D95C807}"/>
              </a:ext>
            </a:extLst>
          </p:cNvPr>
          <p:cNvSpPr txBox="1"/>
          <p:nvPr/>
        </p:nvSpPr>
        <p:spPr>
          <a:xfrm>
            <a:off x="7938573" y="629216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ECM=500GeV</a:t>
            </a:r>
            <a:endParaRPr kumimoji="1" lang="ja-JP" altLang="en-US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8619D8A-57D1-4DD8-8106-C0ED6C9EED92}"/>
              </a:ext>
            </a:extLst>
          </p:cNvPr>
          <p:cNvSpPr txBox="1"/>
          <p:nvPr/>
        </p:nvSpPr>
        <p:spPr>
          <a:xfrm>
            <a:off x="8090346" y="3818992"/>
            <a:ext cx="1375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ECM=1TeV</a:t>
            </a:r>
            <a:endParaRPr kumimoji="1" lang="ja-JP" altLang="en-US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3EEAE77-1AEB-41AB-BA22-CC18ADADB16D}"/>
              </a:ext>
            </a:extLst>
          </p:cNvPr>
          <p:cNvSpPr/>
          <p:nvPr/>
        </p:nvSpPr>
        <p:spPr>
          <a:xfrm>
            <a:off x="5737041" y="4171063"/>
            <a:ext cx="452284" cy="24174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AC63172-227C-45E2-9DBC-83C088FECE6C}"/>
              </a:ext>
            </a:extLst>
          </p:cNvPr>
          <p:cNvSpPr/>
          <p:nvPr/>
        </p:nvSpPr>
        <p:spPr>
          <a:xfrm>
            <a:off x="5737041" y="999492"/>
            <a:ext cx="452284" cy="241933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C18E8289-7234-4051-A7F5-EFA1AF94A3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104" y="4171063"/>
            <a:ext cx="3673316" cy="241744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3478C697-936F-420C-893C-E83346120D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628" y="1012351"/>
            <a:ext cx="3634740" cy="2404586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B5E1DC-54D5-48B8-81F8-7ED3E1E4CAC4}"/>
              </a:ext>
            </a:extLst>
          </p:cNvPr>
          <p:cNvSpPr txBox="1"/>
          <p:nvPr/>
        </p:nvSpPr>
        <p:spPr>
          <a:xfrm>
            <a:off x="6252913" y="775795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Upstream beamline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FE8D87D-9B16-406E-8FDE-59195BEFF75C}"/>
              </a:ext>
            </a:extLst>
          </p:cNvPr>
          <p:cNvSpPr txBox="1"/>
          <p:nvPr/>
        </p:nvSpPr>
        <p:spPr>
          <a:xfrm>
            <a:off x="9861158" y="768362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Entire beamline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520C730-4BB8-4631-8F0D-D04C9E5160C3}"/>
              </a:ext>
            </a:extLst>
          </p:cNvPr>
          <p:cNvSpPr txBox="1"/>
          <p:nvPr/>
        </p:nvSpPr>
        <p:spPr>
          <a:xfrm>
            <a:off x="6216974" y="5656845"/>
            <a:ext cx="1656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ja-JP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kick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horizontal bend</a:t>
            </a:r>
            <a:endParaRPr kumimoji="1" lang="ja-JP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4A77A42-E1B3-43AB-B0E9-0540BDE107A4}"/>
              </a:ext>
            </a:extLst>
          </p:cNvPr>
          <p:cNvSpPr txBox="1"/>
          <p:nvPr/>
        </p:nvSpPr>
        <p:spPr>
          <a:xfrm>
            <a:off x="9236050" y="4412579"/>
            <a:ext cx="1854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kick angle</a:t>
            </a:r>
          </a:p>
          <a:p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e</a:t>
            </a:r>
            <a:r>
              <a:rPr kumimoji="1"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nergy </a:t>
            </a:r>
            <a:r>
              <a:rPr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1" lang="en-US" altLang="ja-JP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ollimator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F4DDE61-4733-4A93-9228-20CCCBA2E729}"/>
              </a:ext>
            </a:extLst>
          </p:cNvPr>
          <p:cNvSpPr txBox="1"/>
          <p:nvPr/>
        </p:nvSpPr>
        <p:spPr>
          <a:xfrm>
            <a:off x="6341813" y="3938095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Upstream beamline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C097BFF-6430-496D-8246-031DBF2BBF13}"/>
              </a:ext>
            </a:extLst>
          </p:cNvPr>
          <p:cNvSpPr txBox="1"/>
          <p:nvPr/>
        </p:nvSpPr>
        <p:spPr>
          <a:xfrm>
            <a:off x="9950058" y="3930662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Entire beamline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500E70-7C57-4728-917D-29C9A744F66D}"/>
              </a:ext>
            </a:extLst>
          </p:cNvPr>
          <p:cNvSpPr txBox="1"/>
          <p:nvPr/>
        </p:nvSpPr>
        <p:spPr>
          <a:xfrm>
            <a:off x="1909061" y="6015"/>
            <a:ext cx="92552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beamline layout to allow ECM=250GeV to 1TeV</a:t>
            </a:r>
          </a:p>
        </p:txBody>
      </p:sp>
      <p:sp>
        <p:nvSpPr>
          <p:cNvPr id="31" name="スライド番号プレースホルダー 3">
            <a:extLst>
              <a:ext uri="{FF2B5EF4-FFF2-40B4-BE49-F238E27FC236}">
                <a16:creationId xmlns:a16="http://schemas.microsoft.com/office/drawing/2014/main" id="{D9CA8B7B-14FD-47E4-A204-4013797F1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244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774" y="1354722"/>
            <a:ext cx="4876800" cy="36576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43116"/>
            <a:ext cx="3657600" cy="27432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667" y="3797710"/>
            <a:ext cx="3657600" cy="27432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662154" y="1201349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ja-JP" altLang="en-US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68566" y="413138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ja-JP" altLang="en-US" b="1" i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8110328" y="3325359"/>
                <a:ext cx="1826206" cy="8694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ja-JP" alt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16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ja-JP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altLang="ja-JP" sz="1600" i="1">
                          <a:latin typeface="Cambria Math" panose="02040503050406030204" pitchFamily="18" charset="0"/>
                        </a:rPr>
                        <m:t>=0.100%</m:t>
                      </m:r>
                    </m:oMath>
                  </m:oMathPara>
                </a14:m>
                <a:endParaRPr lang="en-US" altLang="ja-JP" sz="16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600" i="1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ja-JP" altLang="en-US" sz="16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ja-JP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altLang="ja-JP" sz="1600" i="1">
                          <a:latin typeface="Cambria Math" panose="02040503050406030204" pitchFamily="18" charset="0"/>
                        </a:rPr>
                        <m:t> =0.0226 </m:t>
                      </m:r>
                      <m:r>
                        <m:rPr>
                          <m:nor/>
                        </m:rPr>
                        <a:rPr lang="en-US" altLang="ja-JP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m</m:t>
                      </m:r>
                      <m:r>
                        <a:rPr lang="en-US" altLang="ja-JP" sz="16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ja-JP" sz="16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sz="1600" i="1">
                              <a:latin typeface="Cambria Math" panose="02040503050406030204" pitchFamily="18" charset="0"/>
                            </a:rPr>
                            <m:t>    </m:t>
                          </m:r>
                          <m:r>
                            <a:rPr lang="ja-JP" altLang="en-US" sz="1600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ja-JP" sz="16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altLang="ja-JP" sz="16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altLang="ja-JP" sz="1600" i="1">
                          <a:latin typeface="Cambria Math" panose="02040503050406030204" pitchFamily="18" charset="0"/>
                        </a:rPr>
                        <m:t> =0.00025 </m:t>
                      </m:r>
                      <m:r>
                        <m:rPr>
                          <m:nor/>
                        </m:rPr>
                        <a:rPr lang="en-US" altLang="ja-JP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m</m:t>
                      </m:r>
                    </m:oMath>
                  </m:oMathPara>
                </a14:m>
                <a:endParaRPr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0328" y="3325359"/>
                <a:ext cx="1826206" cy="869405"/>
              </a:xfrm>
              <a:prstGeom prst="rect">
                <a:avLst/>
              </a:prstGeom>
              <a:blipFill>
                <a:blip r:embed="rId5"/>
                <a:stretch>
                  <a:fillRect t="-39161" b="-34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/>
          <p:cNvSpPr txBox="1"/>
          <p:nvPr/>
        </p:nvSpPr>
        <p:spPr>
          <a:xfrm>
            <a:off x="2991348" y="5793286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Errors</a:t>
            </a:r>
            <a:endParaRPr lang="ja-JP" altLang="en-US" b="1" i="1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994626" y="2847058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Errors</a:t>
            </a:r>
            <a:endParaRPr lang="ja-JP" altLang="en-US" b="1" i="1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41168" y="1864489"/>
            <a:ext cx="2222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Geometrical</a:t>
            </a:r>
            <a:r>
              <a:rPr lang="ja-JP" altLang="en-U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Aberration</a:t>
            </a:r>
            <a:endParaRPr lang="ja-JP" altLang="en-US" sz="14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890701" y="2042960"/>
            <a:ext cx="1401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</a:t>
            </a:r>
            <a:r>
              <a:rPr lang="ja-JP" altLang="en-U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Aberration</a:t>
            </a:r>
            <a:endParaRPr lang="ja-JP" altLang="en-US" sz="14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矢印: 下 15"/>
          <p:cNvSpPr/>
          <p:nvPr/>
        </p:nvSpPr>
        <p:spPr>
          <a:xfrm>
            <a:off x="9174419" y="2379981"/>
            <a:ext cx="341788" cy="127819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矢印: 下 16"/>
          <p:cNvSpPr/>
          <p:nvPr/>
        </p:nvSpPr>
        <p:spPr>
          <a:xfrm>
            <a:off x="6259154" y="2172266"/>
            <a:ext cx="341788" cy="127819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011576" y="210482"/>
            <a:ext cx="8106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Optimization of bending angle for</a:t>
            </a:r>
            <a:r>
              <a:rPr lang="ja-JP" altLang="en-US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ECM=1TeV</a:t>
            </a:r>
            <a:endParaRPr lang="ja-JP" altLang="en-US" sz="28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10051482" y="6490355"/>
            <a:ext cx="2133600" cy="365125"/>
          </a:xfrm>
        </p:spPr>
        <p:txBody>
          <a:bodyPr/>
          <a:lstStyle/>
          <a:p>
            <a:fld id="{A3E96A33-1008-D64F-B1E1-789B382C4A24}" type="slidenum">
              <a:rPr lang="uk-UA">
                <a:latin typeface="Arial" panose="020B0604020202020204" pitchFamily="34" charset="0"/>
                <a:cs typeface="Arial" panose="020B0604020202020204" pitchFamily="34" charset="0"/>
              </a:rPr>
              <a:t>22</a:t>
            </a:fld>
            <a:endParaRPr kumimoji="1" lang="uk-UA" altLang="ja-JP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AFB28B-2885-4D65-8297-721DD379CACC}"/>
              </a:ext>
            </a:extLst>
          </p:cNvPr>
          <p:cNvSpPr txBox="1"/>
          <p:nvPr/>
        </p:nvSpPr>
        <p:spPr>
          <a:xfrm>
            <a:off x="7697171" y="2507800"/>
            <a:ext cx="865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  <a:endParaRPr lang="ja-JP" altLang="en-US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571E44-8E71-403D-B353-B3764E710CA2}"/>
              </a:ext>
            </a:extLst>
          </p:cNvPr>
          <p:cNvSpPr txBox="1"/>
          <p:nvPr/>
        </p:nvSpPr>
        <p:spPr>
          <a:xfrm>
            <a:off x="6545844" y="2411363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Optimum</a:t>
            </a:r>
            <a:endParaRPr lang="ja-JP" altLang="en-US" sz="1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C9DCDF-5D36-42A8-8E39-41057E75D89F}"/>
              </a:ext>
            </a:extLst>
          </p:cNvPr>
          <p:cNvSpPr txBox="1"/>
          <p:nvPr/>
        </p:nvSpPr>
        <p:spPr>
          <a:xfrm>
            <a:off x="5569975" y="5320099"/>
            <a:ext cx="6368025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Optimum bending angle is 70% of original.</a:t>
            </a:r>
          </a:p>
          <a:p>
            <a:endParaRPr lang="en-US" altLang="ja-JP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balanced geometrical aberration and SR aberration )</a:t>
            </a:r>
            <a:endParaRPr lang="ja-JP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759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3"/>
          <p:cNvSpPr txBox="1"/>
          <p:nvPr/>
        </p:nvSpPr>
        <p:spPr>
          <a:xfrm>
            <a:off x="257052" y="298759"/>
            <a:ext cx="7253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 to low energy </a:t>
            </a:r>
            <a:r>
              <a:rPr lang="en-US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</a:t>
            </a:r>
            <a:r>
              <a:rPr lang="en-US" sz="2800" b="1" baseline="-250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en-US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=250GeV)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76101" y="1227455"/>
            <a:ext cx="587090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The field strength for ECM=250GeV is a half to ECM=500GeV.</a:t>
            </a:r>
          </a:p>
          <a:p>
            <a:endParaRPr lang="en-US" altLang="ja-JP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When we only use a half of FD magnets,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the beta functions at FD magnets are decreased.</a:t>
            </a:r>
          </a:p>
          <a:p>
            <a:endParaRPr lang="en-US" altLang="ja-JP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Therefore, the collimation depth can be increased.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B054F671-A96F-4783-9B0A-7A6BFCCD38CD}"/>
              </a:ext>
            </a:extLst>
          </p:cNvPr>
          <p:cNvGrpSpPr>
            <a:grpSpLocks noChangeAspect="1"/>
          </p:cNvGrpSpPr>
          <p:nvPr/>
        </p:nvGrpSpPr>
        <p:grpSpPr>
          <a:xfrm>
            <a:off x="330949" y="2928028"/>
            <a:ext cx="6638618" cy="2308325"/>
            <a:chOff x="1942391" y="2835944"/>
            <a:chExt cx="8317598" cy="2892126"/>
          </a:xfrm>
        </p:grpSpPr>
        <p:cxnSp>
          <p:nvCxnSpPr>
            <p:cNvPr id="2" name="Straight Connector 7"/>
            <p:cNvCxnSpPr/>
            <p:nvPr/>
          </p:nvCxnSpPr>
          <p:spPr>
            <a:xfrm>
              <a:off x="3611169" y="3325054"/>
              <a:ext cx="6648820" cy="0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7"/>
            <p:cNvCxnSpPr/>
            <p:nvPr/>
          </p:nvCxnSpPr>
          <p:spPr>
            <a:xfrm>
              <a:off x="3595249" y="3773166"/>
              <a:ext cx="6648820" cy="0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9"/>
            <p:cNvSpPr txBox="1"/>
            <p:nvPr/>
          </p:nvSpPr>
          <p:spPr>
            <a:xfrm>
              <a:off x="9173917" y="3356884"/>
              <a:ext cx="474390" cy="424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IP</a:t>
              </a: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980238" y="3265713"/>
              <a:ext cx="1894341" cy="424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ECM=250GeV</a:t>
              </a:r>
              <a:endParaRPr lang="ja-JP" altLang="en-US" sz="1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17513" y="2882914"/>
              <a:ext cx="843938" cy="385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QD0A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78618" y="2887140"/>
              <a:ext cx="843938" cy="385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QD0B</a:t>
              </a:r>
            </a:p>
          </p:txBody>
        </p:sp>
        <p:sp>
          <p:nvSpPr>
            <p:cNvPr id="13" name="TextBox 19"/>
            <p:cNvSpPr txBox="1"/>
            <p:nvPr/>
          </p:nvSpPr>
          <p:spPr>
            <a:xfrm>
              <a:off x="4132363" y="2835944"/>
              <a:ext cx="817829" cy="385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QF1A</a:t>
              </a:r>
            </a:p>
          </p:txBody>
        </p:sp>
        <p:sp>
          <p:nvSpPr>
            <p:cNvPr id="14" name="TextBox 19"/>
            <p:cNvSpPr txBox="1"/>
            <p:nvPr/>
          </p:nvSpPr>
          <p:spPr>
            <a:xfrm>
              <a:off x="3503713" y="2835944"/>
              <a:ext cx="817829" cy="385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QF1B</a:t>
              </a:r>
            </a:p>
          </p:txBody>
        </p:sp>
        <p:cxnSp>
          <p:nvCxnSpPr>
            <p:cNvPr id="17" name="直線コネクタ 16"/>
            <p:cNvCxnSpPr/>
            <p:nvPr/>
          </p:nvCxnSpPr>
          <p:spPr>
            <a:xfrm>
              <a:off x="9659683" y="3155137"/>
              <a:ext cx="0" cy="844740"/>
            </a:xfrm>
            <a:prstGeom prst="line">
              <a:avLst/>
            </a:prstGeom>
            <a:ln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/>
            <p:cNvSpPr txBox="1"/>
            <p:nvPr/>
          </p:nvSpPr>
          <p:spPr>
            <a:xfrm>
              <a:off x="1942391" y="3755004"/>
              <a:ext cx="1894341" cy="424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ECM=500GeV</a:t>
              </a:r>
              <a:endParaRPr lang="ja-JP" altLang="en-US" sz="1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Rectangle 12"/>
            <p:cNvSpPr/>
            <p:nvPr/>
          </p:nvSpPr>
          <p:spPr>
            <a:xfrm>
              <a:off x="4185553" y="3630546"/>
              <a:ext cx="432000" cy="31444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6" name="Rectangle 18"/>
            <p:cNvSpPr/>
            <p:nvPr/>
          </p:nvSpPr>
          <p:spPr>
            <a:xfrm>
              <a:off x="5551468" y="3630558"/>
              <a:ext cx="950400" cy="28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1.1m</a:t>
              </a:r>
            </a:p>
          </p:txBody>
        </p:sp>
        <p:sp>
          <p:nvSpPr>
            <p:cNvPr id="8" name="Rectangle 12"/>
            <p:cNvSpPr/>
            <p:nvPr/>
          </p:nvSpPr>
          <p:spPr>
            <a:xfrm>
              <a:off x="3747403" y="3630546"/>
              <a:ext cx="432000" cy="31444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9" name="Rectangle 18"/>
            <p:cNvSpPr/>
            <p:nvPr/>
          </p:nvSpPr>
          <p:spPr>
            <a:xfrm>
              <a:off x="6503968" y="3630558"/>
              <a:ext cx="950400" cy="28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1.1m</a:t>
              </a:r>
            </a:p>
          </p:txBody>
        </p:sp>
        <p:sp>
          <p:nvSpPr>
            <p:cNvPr id="15" name="Rectangle 12"/>
            <p:cNvSpPr/>
            <p:nvPr/>
          </p:nvSpPr>
          <p:spPr>
            <a:xfrm>
              <a:off x="4174177" y="3155138"/>
              <a:ext cx="432000" cy="31444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16" name="Rectangle 18"/>
            <p:cNvSpPr/>
            <p:nvPr/>
          </p:nvSpPr>
          <p:spPr>
            <a:xfrm>
              <a:off x="6478944" y="3196094"/>
              <a:ext cx="950400" cy="288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1.1m</a:t>
              </a: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8928999" y="4040826"/>
              <a:ext cx="787703" cy="4241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Beta</a:t>
              </a:r>
              <a:endParaRPr lang="ja-JP" altLang="en-US" sz="16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2" name="グループ化 61"/>
            <p:cNvGrpSpPr/>
            <p:nvPr/>
          </p:nvGrpSpPr>
          <p:grpSpPr>
            <a:xfrm>
              <a:off x="2135560" y="4018243"/>
              <a:ext cx="7920880" cy="1709827"/>
              <a:chOff x="611560" y="2655277"/>
              <a:chExt cx="7920880" cy="1709827"/>
            </a:xfrm>
          </p:grpSpPr>
          <p:cxnSp>
            <p:nvCxnSpPr>
              <p:cNvPr id="25" name="直線コネクタ 24"/>
              <p:cNvCxnSpPr/>
              <p:nvPr/>
            </p:nvCxnSpPr>
            <p:spPr>
              <a:xfrm>
                <a:off x="798174" y="3070145"/>
                <a:ext cx="7704856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798174" y="3241684"/>
                <a:ext cx="7704856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4981460" y="2658772"/>
                <a:ext cx="0" cy="1626756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5467628" y="2655277"/>
                <a:ext cx="0" cy="1626756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>
              <a:xfrm flipH="1">
                <a:off x="2870080" y="2662217"/>
                <a:ext cx="7473" cy="163283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/>
              <p:cNvCxnSpPr/>
              <p:nvPr/>
            </p:nvCxnSpPr>
            <p:spPr>
              <a:xfrm>
                <a:off x="611560" y="4173721"/>
                <a:ext cx="792088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フリーフォーム 34"/>
              <p:cNvSpPr/>
              <p:nvPr/>
            </p:nvSpPr>
            <p:spPr>
              <a:xfrm>
                <a:off x="977462" y="3227988"/>
                <a:ext cx="7189076" cy="942787"/>
              </a:xfrm>
              <a:custGeom>
                <a:avLst/>
                <a:gdLst>
                  <a:gd name="connsiteX0" fmla="*/ 7189076 w 7189076"/>
                  <a:gd name="connsiteY0" fmla="*/ 1418896 h 1418896"/>
                  <a:gd name="connsiteX1" fmla="*/ 4477407 w 7189076"/>
                  <a:gd name="connsiteY1" fmla="*/ 1119351 h 1418896"/>
                  <a:gd name="connsiteX2" fmla="*/ 1876097 w 7189076"/>
                  <a:gd name="connsiteY2" fmla="*/ 0 h 1418896"/>
                  <a:gd name="connsiteX3" fmla="*/ 0 w 7189076"/>
                  <a:gd name="connsiteY3" fmla="*/ 0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89076" h="1418896">
                    <a:moveTo>
                      <a:pt x="7189076" y="1418896"/>
                    </a:moveTo>
                    <a:lnTo>
                      <a:pt x="4477407" y="1119351"/>
                    </a:lnTo>
                    <a:lnTo>
                      <a:pt x="1876097" y="0"/>
                    </a:ln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>
                <a:off x="993228" y="3227988"/>
                <a:ext cx="7173310" cy="942787"/>
              </a:xfrm>
              <a:custGeom>
                <a:avLst/>
                <a:gdLst>
                  <a:gd name="connsiteX0" fmla="*/ 7173310 w 7173310"/>
                  <a:gd name="connsiteY0" fmla="*/ 1418896 h 1418896"/>
                  <a:gd name="connsiteX1" fmla="*/ 4461641 w 7173310"/>
                  <a:gd name="connsiteY1" fmla="*/ 0 h 1418896"/>
                  <a:gd name="connsiteX2" fmla="*/ 1860331 w 7173310"/>
                  <a:gd name="connsiteY2" fmla="*/ 1103586 h 1418896"/>
                  <a:gd name="connsiteX3" fmla="*/ 0 w 7173310"/>
                  <a:gd name="connsiteY3" fmla="*/ 1103586 h 1418896"/>
                  <a:gd name="connsiteX4" fmla="*/ 0 w 7173310"/>
                  <a:gd name="connsiteY4" fmla="*/ 1103586 h 141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73310" h="1418896">
                    <a:moveTo>
                      <a:pt x="7173310" y="1418896"/>
                    </a:moveTo>
                    <a:lnTo>
                      <a:pt x="4461641" y="0"/>
                    </a:lnTo>
                    <a:lnTo>
                      <a:pt x="1860331" y="1103586"/>
                    </a:lnTo>
                    <a:lnTo>
                      <a:pt x="0" y="1103586"/>
                    </a:lnTo>
                    <a:lnTo>
                      <a:pt x="0" y="1103586"/>
                    </a:lnTo>
                  </a:path>
                </a:pathLst>
              </a:cu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3" name="直線コネクタ 42"/>
              <p:cNvCxnSpPr/>
              <p:nvPr/>
            </p:nvCxnSpPr>
            <p:spPr>
              <a:xfrm>
                <a:off x="8172400" y="2881885"/>
                <a:ext cx="0" cy="1483219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フリーフォーム 47"/>
              <p:cNvSpPr/>
              <p:nvPr/>
            </p:nvSpPr>
            <p:spPr>
              <a:xfrm>
                <a:off x="977462" y="3081331"/>
                <a:ext cx="7189076" cy="1089443"/>
              </a:xfrm>
              <a:custGeom>
                <a:avLst/>
                <a:gdLst>
                  <a:gd name="connsiteX0" fmla="*/ 7189076 w 7189076"/>
                  <a:gd name="connsiteY0" fmla="*/ 1639614 h 1639614"/>
                  <a:gd name="connsiteX1" fmla="*/ 4020207 w 7189076"/>
                  <a:gd name="connsiteY1" fmla="*/ 0 h 1639614"/>
                  <a:gd name="connsiteX2" fmla="*/ 1686910 w 7189076"/>
                  <a:gd name="connsiteY2" fmla="*/ 1277007 h 1639614"/>
                  <a:gd name="connsiteX3" fmla="*/ 0 w 7189076"/>
                  <a:gd name="connsiteY3" fmla="*/ 1292773 h 163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89076" h="1639614">
                    <a:moveTo>
                      <a:pt x="7189076" y="1639614"/>
                    </a:moveTo>
                    <a:lnTo>
                      <a:pt x="4020207" y="0"/>
                    </a:lnTo>
                    <a:lnTo>
                      <a:pt x="1686910" y="1277007"/>
                    </a:lnTo>
                    <a:lnTo>
                      <a:pt x="0" y="1292773"/>
                    </a:lnTo>
                  </a:path>
                </a:pathLst>
              </a:custGeom>
              <a:ln w="1905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フリーフォーム 48"/>
              <p:cNvSpPr/>
              <p:nvPr/>
            </p:nvSpPr>
            <p:spPr>
              <a:xfrm>
                <a:off x="993228" y="3081331"/>
                <a:ext cx="7173310" cy="1089443"/>
              </a:xfrm>
              <a:custGeom>
                <a:avLst/>
                <a:gdLst>
                  <a:gd name="connsiteX0" fmla="*/ 7173310 w 7173310"/>
                  <a:gd name="connsiteY0" fmla="*/ 1639614 h 1639614"/>
                  <a:gd name="connsiteX1" fmla="*/ 4004441 w 7173310"/>
                  <a:gd name="connsiteY1" fmla="*/ 1292773 h 1639614"/>
                  <a:gd name="connsiteX2" fmla="*/ 1671144 w 7173310"/>
                  <a:gd name="connsiteY2" fmla="*/ 0 h 1639614"/>
                  <a:gd name="connsiteX3" fmla="*/ 0 w 7173310"/>
                  <a:gd name="connsiteY3" fmla="*/ 0 h 1639614"/>
                  <a:gd name="connsiteX4" fmla="*/ 0 w 7173310"/>
                  <a:gd name="connsiteY4" fmla="*/ 0 h 163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73310" h="1639614">
                    <a:moveTo>
                      <a:pt x="7173310" y="1639614"/>
                    </a:moveTo>
                    <a:lnTo>
                      <a:pt x="4004441" y="1292773"/>
                    </a:lnTo>
                    <a:lnTo>
                      <a:pt x="1671144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1" name="直線コネクタ 60"/>
              <p:cNvCxnSpPr/>
              <p:nvPr/>
            </p:nvCxnSpPr>
            <p:spPr>
              <a:xfrm flipH="1">
                <a:off x="2620311" y="2661622"/>
                <a:ext cx="7473" cy="163283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スライド番号プレースホルダー 3">
            <a:extLst>
              <a:ext uri="{FF2B5EF4-FFF2-40B4-BE49-F238E27FC236}">
                <a16:creationId xmlns:a16="http://schemas.microsoft.com/office/drawing/2014/main" id="{67EF1AE4-56C0-4C48-97EA-6901EC540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37" name="図 36" descr="ECM250_opticsIP.png">
            <a:extLst>
              <a:ext uri="{FF2B5EF4-FFF2-40B4-BE49-F238E27FC236}">
                <a16:creationId xmlns:a16="http://schemas.microsoft.com/office/drawing/2014/main" id="{7F498422-72D8-41AA-B58A-C3D1F336EF8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8950" y="665189"/>
            <a:ext cx="3995239" cy="2657143"/>
          </a:xfrm>
          <a:prstGeom prst="rect">
            <a:avLst/>
          </a:prstGeom>
        </p:spPr>
      </p:pic>
      <p:sp>
        <p:nvSpPr>
          <p:cNvPr id="39" name="円/楕円 4">
            <a:extLst>
              <a:ext uri="{FF2B5EF4-FFF2-40B4-BE49-F238E27FC236}">
                <a16:creationId xmlns:a16="http://schemas.microsoft.com/office/drawing/2014/main" id="{7A38F85E-2666-4241-B2C8-B8AD3047E786}"/>
              </a:ext>
            </a:extLst>
          </p:cNvPr>
          <p:cNvSpPr/>
          <p:nvPr/>
        </p:nvSpPr>
        <p:spPr>
          <a:xfrm>
            <a:off x="9707181" y="2783884"/>
            <a:ext cx="64807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円/楕円 5">
            <a:extLst>
              <a:ext uri="{FF2B5EF4-FFF2-40B4-BE49-F238E27FC236}">
                <a16:creationId xmlns:a16="http://schemas.microsoft.com/office/drawing/2014/main" id="{250AF3E9-A24B-4BAA-AB3D-ED703531B8F1}"/>
              </a:ext>
            </a:extLst>
          </p:cNvPr>
          <p:cNvSpPr/>
          <p:nvPr/>
        </p:nvSpPr>
        <p:spPr>
          <a:xfrm>
            <a:off x="8195013" y="2783884"/>
            <a:ext cx="43204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図 40" descr="ECM500_opticsIP.png">
            <a:extLst>
              <a:ext uri="{FF2B5EF4-FFF2-40B4-BE49-F238E27FC236}">
                <a16:creationId xmlns:a16="http://schemas.microsoft.com/office/drawing/2014/main" id="{0C0AC322-FB54-4C91-BCD2-948A0BCF676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0410" y="4049812"/>
            <a:ext cx="4009524" cy="2671429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CB0CE00-50FC-428C-9C41-E44645EE8A42}"/>
              </a:ext>
            </a:extLst>
          </p:cNvPr>
          <p:cNvSpPr txBox="1"/>
          <p:nvPr/>
        </p:nvSpPr>
        <p:spPr>
          <a:xfrm>
            <a:off x="8949892" y="367864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ECM=250GeV</a:t>
            </a:r>
            <a:endParaRPr lang="ja-JP" altLang="en-US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D3C636B-1C70-46A2-99EA-73BDC9D71C35}"/>
              </a:ext>
            </a:extLst>
          </p:cNvPr>
          <p:cNvSpPr txBox="1"/>
          <p:nvPr/>
        </p:nvSpPr>
        <p:spPr>
          <a:xfrm>
            <a:off x="9010570" y="3752487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ECM=500GeV</a:t>
            </a:r>
            <a:endParaRPr lang="ja-JP" altLang="en-US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4ED5D87-8FB7-4F1F-8A48-9CEDC31D79C5}"/>
              </a:ext>
            </a:extLst>
          </p:cNvPr>
          <p:cNvSpPr txBox="1"/>
          <p:nvPr/>
        </p:nvSpPr>
        <p:spPr>
          <a:xfrm>
            <a:off x="8956343" y="2486874"/>
            <a:ext cx="2954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Half length of FD was used.</a:t>
            </a:r>
            <a:endParaRPr lang="ja-JP" altLang="en-US" sz="16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126DCE6-FF29-4717-A830-9AC4853F76B8}"/>
              </a:ext>
            </a:extLst>
          </p:cNvPr>
          <p:cNvSpPr txBox="1"/>
          <p:nvPr/>
        </p:nvSpPr>
        <p:spPr>
          <a:xfrm>
            <a:off x="9017020" y="5850011"/>
            <a:ext cx="2914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length of FD was used.</a:t>
            </a:r>
            <a:endParaRPr lang="ja-JP" altLang="en-US" sz="16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円/楕円 11">
            <a:extLst>
              <a:ext uri="{FF2B5EF4-FFF2-40B4-BE49-F238E27FC236}">
                <a16:creationId xmlns:a16="http://schemas.microsoft.com/office/drawing/2014/main" id="{E56693C6-448E-439C-9AB5-5D60DBB9AB83}"/>
              </a:ext>
            </a:extLst>
          </p:cNvPr>
          <p:cNvSpPr/>
          <p:nvPr/>
        </p:nvSpPr>
        <p:spPr>
          <a:xfrm>
            <a:off x="7930450" y="6204275"/>
            <a:ext cx="648072" cy="6123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円/楕円 12">
            <a:extLst>
              <a:ext uri="{FF2B5EF4-FFF2-40B4-BE49-F238E27FC236}">
                <a16:creationId xmlns:a16="http://schemas.microsoft.com/office/drawing/2014/main" id="{D31E1AD4-C0B3-4C67-B10F-92555D5BC81A}"/>
              </a:ext>
            </a:extLst>
          </p:cNvPr>
          <p:cNvSpPr/>
          <p:nvPr/>
        </p:nvSpPr>
        <p:spPr>
          <a:xfrm>
            <a:off x="9298602" y="6240515"/>
            <a:ext cx="936104" cy="6123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5851DCD-0FE1-40BE-A785-3DBE90F0A390}"/>
              </a:ext>
            </a:extLst>
          </p:cNvPr>
          <p:cNvSpPr txBox="1"/>
          <p:nvPr/>
        </p:nvSpPr>
        <p:spPr>
          <a:xfrm>
            <a:off x="134301" y="5517535"/>
            <a:ext cx="73413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geometry optimizes the more difficult low-energy optics</a:t>
            </a:r>
            <a:endParaRPr lang="en-US" altLang="ja-JP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allows the higher-energy optics to deviate slightly from the optimum value.</a:t>
            </a:r>
          </a:p>
        </p:txBody>
      </p:sp>
    </p:spTree>
    <p:extLst>
      <p:ext uri="{BB962C8B-B14F-4D97-AF65-F5344CB8AC3E}">
        <p14:creationId xmlns:p14="http://schemas.microsoft.com/office/powerpoint/2010/main" val="1949539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>
            <a:extLst>
              <a:ext uri="{FF2B5EF4-FFF2-40B4-BE49-F238E27FC236}">
                <a16:creationId xmlns:a16="http://schemas.microsoft.com/office/drawing/2014/main" id="{C2990B94-03A8-4A38-8A53-FD464BC7E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848" y="3920966"/>
            <a:ext cx="5090636" cy="293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" y="1667822"/>
            <a:ext cx="5563553" cy="2591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082352" y="207633"/>
            <a:ext cx="87692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b="1" i="1" dirty="0">
                <a:solidFill>
                  <a:srgbClr val="006666"/>
                </a:solidFill>
                <a:latin typeface="Calibri" panose="020F0502020204030204" pitchFamily="34" charset="0"/>
              </a:rPr>
              <a:t>Cryomodule of Final Doublet and Extraction Quads</a:t>
            </a:r>
            <a:endParaRPr lang="ja-JP" altLang="en-US" sz="3200" b="1" i="1" dirty="0">
              <a:solidFill>
                <a:srgbClr val="006666"/>
              </a:solidFill>
              <a:latin typeface="Calibri" panose="020F050202020403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6852" y="1078431"/>
            <a:ext cx="5698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i="1" dirty="0">
                <a:solidFill>
                  <a:srgbClr val="0070C0"/>
                </a:solidFill>
                <a:latin typeface="Calibri" panose="020F0502020204030204" pitchFamily="34" charset="0"/>
              </a:rPr>
              <a:t>We will use the 2 set of cryomodules for ILC IP region.</a:t>
            </a:r>
            <a:endParaRPr lang="ja-JP" altLang="en-US" sz="2000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9104" y="4102139"/>
            <a:ext cx="16537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i="1" dirty="0">
                <a:solidFill>
                  <a:srgbClr val="002060"/>
                </a:solidFill>
                <a:latin typeface="Calibri" panose="020F0502020204030204" pitchFamily="34" charset="0"/>
              </a:rPr>
              <a:t>Supported</a:t>
            </a:r>
          </a:p>
          <a:p>
            <a:pPr algn="ctr"/>
            <a:r>
              <a:rPr lang="en-US" altLang="ja-JP" sz="2000" i="1" dirty="0">
                <a:solidFill>
                  <a:srgbClr val="002060"/>
                </a:solidFill>
                <a:latin typeface="Calibri" panose="020F0502020204030204" pitchFamily="34" charset="0"/>
              </a:rPr>
              <a:t> with Detector</a:t>
            </a:r>
            <a:endParaRPr lang="ja-JP" altLang="en-US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35294" y="4102139"/>
            <a:ext cx="22317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i="1" dirty="0">
                <a:solidFill>
                  <a:srgbClr val="002060"/>
                </a:solidFill>
                <a:latin typeface="Calibri" panose="020F0502020204030204" pitchFamily="34" charset="0"/>
              </a:rPr>
              <a:t>Supported to</a:t>
            </a:r>
          </a:p>
          <a:p>
            <a:pPr algn="ctr"/>
            <a:r>
              <a:rPr lang="en-US" altLang="ja-JP" sz="2000" i="1" dirty="0">
                <a:solidFill>
                  <a:srgbClr val="002060"/>
                </a:solidFill>
                <a:latin typeface="Calibri" panose="020F0502020204030204" pitchFamily="34" charset="0"/>
              </a:rPr>
              <a:t> Accelerator Tunnel </a:t>
            </a:r>
            <a:endParaRPr lang="ja-JP" altLang="en-US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B5D0A28B-F90C-4099-80CF-CB6792970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103" y="1145852"/>
            <a:ext cx="4153852" cy="311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6392EA5-CB78-4A7F-B41D-33616EE6E47D}"/>
              </a:ext>
            </a:extLst>
          </p:cNvPr>
          <p:cNvSpPr txBox="1"/>
          <p:nvPr/>
        </p:nvSpPr>
        <p:spPr>
          <a:xfrm>
            <a:off x="4495141" y="5551238"/>
            <a:ext cx="454002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i="1" dirty="0">
                <a:latin typeface="Calibri" panose="020F0502020204030204" pitchFamily="34" charset="0"/>
              </a:rPr>
              <a:t>We can split the QD0 magnet</a:t>
            </a:r>
          </a:p>
          <a:p>
            <a:r>
              <a:rPr lang="en-US" altLang="ja-JP" sz="2000" i="1" dirty="0">
                <a:latin typeface="Calibri" panose="020F0502020204030204" pitchFamily="34" charset="0"/>
              </a:rPr>
              <a:t> to be half length of magnets</a:t>
            </a:r>
          </a:p>
          <a:p>
            <a:endParaRPr lang="en-US" altLang="ja-JP" sz="800" i="1" dirty="0">
              <a:latin typeface="Calibri" panose="020F0502020204030204" pitchFamily="34" charset="0"/>
            </a:endParaRPr>
          </a:p>
          <a:p>
            <a:r>
              <a:rPr lang="en-US" altLang="ja-JP" sz="2000" i="1" dirty="0">
                <a:latin typeface="Calibri" panose="020F0502020204030204" pitchFamily="34" charset="0"/>
              </a:rPr>
              <a:t>(to be explained for low energy operation)</a:t>
            </a:r>
            <a:endParaRPr lang="ja-JP" altLang="en-US" sz="2000" i="1" dirty="0">
              <a:latin typeface="Calibri" panose="020F0502020204030204" pitchFamily="34" charset="0"/>
            </a:endParaRPr>
          </a:p>
        </p:txBody>
      </p:sp>
      <p:sp>
        <p:nvSpPr>
          <p:cNvPr id="11" name="スライド番号プレースホルダー 3">
            <a:extLst>
              <a:ext uri="{FF2B5EF4-FFF2-40B4-BE49-F238E27FC236}">
                <a16:creationId xmlns:a16="http://schemas.microsoft.com/office/drawing/2014/main" id="{2A98C212-8E82-4BAD-8235-2CBAB417E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228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ECM250_TDR_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6968" y="990771"/>
            <a:ext cx="2323810" cy="1628572"/>
          </a:xfrm>
          <a:prstGeom prst="rect">
            <a:avLst/>
          </a:prstGeom>
        </p:spPr>
      </p:pic>
      <p:pic>
        <p:nvPicPr>
          <p:cNvPr id="6" name="図 5" descr="ECM350_TDR_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02339" y="957845"/>
            <a:ext cx="2371429" cy="1647619"/>
          </a:xfrm>
          <a:prstGeom prst="rect">
            <a:avLst/>
          </a:prstGeom>
        </p:spPr>
      </p:pic>
      <p:pic>
        <p:nvPicPr>
          <p:cNvPr id="7" name="図 6" descr="ECM500_TDR_X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25075" y="918765"/>
            <a:ext cx="2376191" cy="166666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252631" y="672665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ECM=250GeV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94425" y="672665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ECM=350GeV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373146" y="693447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ECM=500GeV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22089" y="1428932"/>
            <a:ext cx="1401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</a:t>
            </a:r>
          </a:p>
          <a:p>
            <a:pPr algn="ctr"/>
            <a:r>
              <a:rPr lang="en-US" altLang="ja-JP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Profile</a:t>
            </a:r>
            <a:endParaRPr lang="ja-JP" altLang="en-US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526944" y="3548878"/>
            <a:ext cx="1009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</a:t>
            </a:r>
          </a:p>
          <a:p>
            <a:pPr algn="ctr"/>
            <a:r>
              <a:rPr lang="en-US" altLang="ja-JP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Profile</a:t>
            </a:r>
            <a:endParaRPr lang="ja-JP" altLang="en-US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図 21" descr="ECM250_TDR_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88338" y="3043473"/>
            <a:ext cx="2357143" cy="1657143"/>
          </a:xfrm>
          <a:prstGeom prst="rect">
            <a:avLst/>
          </a:prstGeom>
        </p:spPr>
      </p:pic>
      <p:pic>
        <p:nvPicPr>
          <p:cNvPr id="23" name="図 22" descr="ECM350_TDR_Y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45456" y="3043471"/>
            <a:ext cx="2371429" cy="1623810"/>
          </a:xfrm>
          <a:prstGeom prst="rect">
            <a:avLst/>
          </a:prstGeom>
        </p:spPr>
      </p:pic>
      <p:pic>
        <p:nvPicPr>
          <p:cNvPr id="24" name="図 23" descr="ECM500_TDR_Y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17661" y="3043473"/>
            <a:ext cx="2419048" cy="1666667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3223740" y="2725365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ECM=250GeV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965534" y="2725365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ECM=350GeV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344255" y="2746147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ECM=500GeV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132236" y="44624"/>
            <a:ext cx="2847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 beam profile</a:t>
            </a:r>
            <a:endParaRPr lang="ja-JP" altLang="en-US" sz="28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表 27"/>
          <p:cNvGraphicFramePr>
            <a:graphicFrameLocks noGrp="1"/>
          </p:cNvGraphicFramePr>
          <p:nvPr/>
        </p:nvGraphicFramePr>
        <p:xfrm>
          <a:off x="1806352" y="5363454"/>
          <a:ext cx="8579296" cy="12801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605">
                <a:tc rowSpan="2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ECM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Horizontal 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Vertical 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Relative Luminosity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design beam size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simulation (core)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design beam size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simulation (core) 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250GeV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0.729um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0.755um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7.66nm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7.81nm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/>
                        <a:t>94.7%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350GeV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0.683um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0.690um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5.89nm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5.97nm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/>
                        <a:t>97.8%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500GeV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0.474um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0.482um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5.86nm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5.89nm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/>
                        <a:t>97.8%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正方形/長方形 30"/>
          <p:cNvSpPr/>
          <p:nvPr/>
        </p:nvSpPr>
        <p:spPr>
          <a:xfrm>
            <a:off x="3785958" y="4931407"/>
            <a:ext cx="60304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ja-JP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Results for ECM&lt;500GeV optics ( no SR )</a:t>
            </a:r>
            <a:r>
              <a:rPr kumimoji="0" lang="ja-JP" altLang="ja-JP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3" name="スライド番号プレースホルダー 3">
            <a:extLst>
              <a:ext uri="{FF2B5EF4-FFF2-40B4-BE49-F238E27FC236}">
                <a16:creationId xmlns:a16="http://schemas.microsoft.com/office/drawing/2014/main" id="{16B1DA9A-5EAA-4F64-B416-0D9894DF9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525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LCBDSlayou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1123" y="2247834"/>
            <a:ext cx="8549640" cy="2503170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4982800" y="5073538"/>
            <a:ext cx="2659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 not include the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dumpline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</a:p>
        </p:txBody>
      </p:sp>
      <p:graphicFrame>
        <p:nvGraphicFramePr>
          <p:cNvPr id="20" name="表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191378"/>
              </p:ext>
            </p:extLst>
          </p:nvPr>
        </p:nvGraphicFramePr>
        <p:xfrm>
          <a:off x="1086350" y="5476174"/>
          <a:ext cx="10026150" cy="1335685"/>
        </p:xfrm>
        <a:graphic>
          <a:graphicData uri="http://schemas.openxmlformats.org/drawingml/2006/table">
            <a:tbl>
              <a:tblPr/>
              <a:tblGrid>
                <a:gridCol w="1067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01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08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33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9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2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10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1104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1104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6713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[GeV]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of BEND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of QUAD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of SEXT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of Steer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of PS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of Mover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of BPM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1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Section A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1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1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Section B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71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</a:t>
                      </a:r>
                    </a:p>
                  </a:txBody>
                  <a:tcPr marL="8546" marR="8546" marT="8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7464155" y="2976182"/>
            <a:ext cx="2021707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i="1" dirty="0"/>
              <a:t>Section A</a:t>
            </a:r>
          </a:p>
          <a:p>
            <a:r>
              <a:rPr lang="en-US" altLang="ja-JP" sz="1400" i="1" dirty="0"/>
              <a:t> to betatron collimator</a:t>
            </a:r>
            <a:endParaRPr lang="ja-JP" altLang="en-US" sz="1400" i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01718" y="3004924"/>
            <a:ext cx="2084225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i="1" dirty="0"/>
              <a:t>Section B</a:t>
            </a:r>
          </a:p>
          <a:p>
            <a:r>
              <a:rPr lang="en-US" altLang="ja-JP" sz="1400" i="1" dirty="0"/>
              <a:t>from Energy Collimator</a:t>
            </a:r>
            <a:endParaRPr lang="ja-JP" altLang="en-US" sz="14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13468" y="4704206"/>
            <a:ext cx="7447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number of components both for ECM=500GeV and ECM=1TeV</a:t>
            </a:r>
            <a:endParaRPr lang="ja-JP" alt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スライド番号プレースホルダー 3">
            <a:extLst>
              <a:ext uri="{FF2B5EF4-FFF2-40B4-BE49-F238E27FC236}">
                <a16:creationId xmlns:a16="http://schemas.microsoft.com/office/drawing/2014/main" id="{F96A6A89-EA9D-47F8-A484-6DE7EBFFB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id="{A183B20F-E7EA-4F09-B07A-CEB8E8DD66E3}"/>
              </a:ext>
            </a:extLst>
          </p:cNvPr>
          <p:cNvSpPr txBox="1"/>
          <p:nvPr/>
        </p:nvSpPr>
        <p:spPr>
          <a:xfrm>
            <a:off x="2623741" y="58003"/>
            <a:ext cx="6724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 to high energy </a:t>
            </a:r>
            <a:r>
              <a:rPr lang="en-US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</a:t>
            </a:r>
            <a:r>
              <a:rPr lang="en-US" sz="2800" b="1" baseline="-250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en-US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=1TeV)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FFF9395-7D9A-4E81-9B48-2CCFF5EDF5A1}"/>
              </a:ext>
            </a:extLst>
          </p:cNvPr>
          <p:cNvSpPr txBox="1"/>
          <p:nvPr/>
        </p:nvSpPr>
        <p:spPr>
          <a:xfrm>
            <a:off x="1180209" y="790285"/>
            <a:ext cx="9831582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/>
              <a:t>The beam optics is designed to be expandable to ECM=1TeV in the same tunnel.</a:t>
            </a:r>
          </a:p>
          <a:p>
            <a:endParaRPr lang="ja-JP" altLang="en-US" sz="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/>
              <a:t>Beam optics up to 500 GeV can be used with electromagnets to support beam optics up to 1 TeV.</a:t>
            </a:r>
            <a:endParaRPr lang="en-US" altLang="ja-JP" sz="1600" dirty="0"/>
          </a:p>
          <a:p>
            <a:endParaRPr lang="en-US" altLang="ja-JP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/>
              <a:t>When ECM=1TeV, the Final Doublet strength must be twice as strong as when ECM=250-500GeV. What technology will be used for this purpose has not been decided at present.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85837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981200" y="5022325"/>
          <a:ext cx="8229600" cy="121828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2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36678"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 </a:t>
                      </a: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 Luminosity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87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core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rms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core 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87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SR 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0.481um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0.481um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0.481um 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2.99nm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2.99nm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2.99nm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99.8%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87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 SR 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0.499um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0.498um 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3.71nm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3.15nm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91.7%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18831" y="1622551"/>
            <a:ext cx="17385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&lt;&lt; no SR &gt;&gt;</a:t>
            </a:r>
            <a:endParaRPr kumimoji="0" lang="ja-JP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 descr="ECM1000_X_noS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035" y="849956"/>
            <a:ext cx="26574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CM1000_Y_noS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220" y="803464"/>
            <a:ext cx="271462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CM1000_X_withS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035" y="2977528"/>
            <a:ext cx="2676525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ECM1000_Y_withS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220" y="2936707"/>
            <a:ext cx="263842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2762548" y="139314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Results for ECM=1TeV optics</a:t>
            </a:r>
            <a:r>
              <a:rPr kumimoji="0" lang="ja-JP" altLang="ja-JP" sz="28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en-US" sz="2800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383871" y="3603795"/>
            <a:ext cx="1818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&lt;&lt; with SR &gt;&gt;</a:t>
            </a:r>
            <a:endParaRPr kumimoji="0" lang="ja-JP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スライド番号プレースホルダー 3">
            <a:extLst>
              <a:ext uri="{FF2B5EF4-FFF2-40B4-BE49-F238E27FC236}">
                <a16:creationId xmlns:a16="http://schemas.microsoft.com/office/drawing/2014/main" id="{BE0B15CE-0A4E-4852-BC2D-D64D64980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AB3E93A-8032-4B07-B660-C0A4C494E7B9}"/>
              </a:ext>
            </a:extLst>
          </p:cNvPr>
          <p:cNvSpPr txBox="1"/>
          <p:nvPr/>
        </p:nvSpPr>
        <p:spPr>
          <a:xfrm>
            <a:off x="7270810" y="3633125"/>
            <a:ext cx="42480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>
                <a:solidFill>
                  <a:srgbClr val="00B050"/>
                </a:solidFill>
              </a:rPr>
              <a:t>Aberrations due to synchrotron radiation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E98C604-E32C-4477-802A-BCE872F9E667}"/>
              </a:ext>
            </a:extLst>
          </p:cNvPr>
          <p:cNvSpPr txBox="1"/>
          <p:nvPr/>
        </p:nvSpPr>
        <p:spPr>
          <a:xfrm>
            <a:off x="190500" y="6406266"/>
            <a:ext cx="11455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Luminosity of more than 90% can be achieved for ECM=1TeV, even with the effect of synchrotron radiation on the beamline.</a:t>
            </a:r>
          </a:p>
        </p:txBody>
      </p:sp>
    </p:spTree>
    <p:extLst>
      <p:ext uri="{BB962C8B-B14F-4D97-AF65-F5344CB8AC3E}">
        <p14:creationId xmlns:p14="http://schemas.microsoft.com/office/powerpoint/2010/main" val="929572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40924_optics_TDR.png">
            <a:extLst>
              <a:ext uri="{FF2B5EF4-FFF2-40B4-BE49-F238E27FC236}">
                <a16:creationId xmlns:a16="http://schemas.microsoft.com/office/drawing/2014/main" id="{64E4415C-7BD6-4C22-A0EE-6F885B473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62" y="2438112"/>
            <a:ext cx="5398208" cy="39805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4B3435-FFDF-4868-9E06-1A0F804B5C97}"/>
              </a:ext>
            </a:extLst>
          </p:cNvPr>
          <p:cNvSpPr txBox="1"/>
          <p:nvPr/>
        </p:nvSpPr>
        <p:spPr>
          <a:xfrm>
            <a:off x="751343" y="1268545"/>
            <a:ext cx="48913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Beta Function at SP2/SP4 = (X; 1000m / Y; 1000m)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Phase Advance (SP2/SP4) = (X; 0.5 pi   / Y; 1.5 pi 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Phase Advance (SP4/ IP )  = (X; 5.5 pi   / Y; 4.5 pi )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EtaX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at SPEX          = 0.158m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A46512-37D6-4CC4-9224-AD283446A807}"/>
              </a:ext>
            </a:extLst>
          </p:cNvPr>
          <p:cNvSpPr txBox="1"/>
          <p:nvPr/>
        </p:nvSpPr>
        <p:spPr>
          <a:xfrm>
            <a:off x="1482076" y="2948445"/>
            <a:ext cx="95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FD phase</a:t>
            </a:r>
          </a:p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collimation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6ECD50-1DBB-474A-81B2-AA5D61F783A5}"/>
              </a:ext>
            </a:extLst>
          </p:cNvPr>
          <p:cNvSpPr txBox="1"/>
          <p:nvPr/>
        </p:nvSpPr>
        <p:spPr>
          <a:xfrm>
            <a:off x="762672" y="2925355"/>
            <a:ext cx="907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 phase</a:t>
            </a:r>
          </a:p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collimation</a:t>
            </a:r>
          </a:p>
        </p:txBody>
      </p:sp>
      <p:cxnSp>
        <p:nvCxnSpPr>
          <p:cNvPr id="6" name="Straight Arrow Connector 6">
            <a:extLst>
              <a:ext uri="{FF2B5EF4-FFF2-40B4-BE49-F238E27FC236}">
                <a16:creationId xmlns:a16="http://schemas.microsoft.com/office/drawing/2014/main" id="{C61C361A-451F-44CD-A602-3BE20FDFD31B}"/>
              </a:ext>
            </a:extLst>
          </p:cNvPr>
          <p:cNvCxnSpPr/>
          <p:nvPr/>
        </p:nvCxnSpPr>
        <p:spPr>
          <a:xfrm>
            <a:off x="1102049" y="3360127"/>
            <a:ext cx="0" cy="3618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7">
            <a:extLst>
              <a:ext uri="{FF2B5EF4-FFF2-40B4-BE49-F238E27FC236}">
                <a16:creationId xmlns:a16="http://schemas.microsoft.com/office/drawing/2014/main" id="{E1A75066-2364-48A5-92AF-65818CCF63A7}"/>
              </a:ext>
            </a:extLst>
          </p:cNvPr>
          <p:cNvCxnSpPr/>
          <p:nvPr/>
        </p:nvCxnSpPr>
        <p:spPr>
          <a:xfrm>
            <a:off x="1623889" y="3350897"/>
            <a:ext cx="0" cy="3618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8">
            <a:extLst>
              <a:ext uri="{FF2B5EF4-FFF2-40B4-BE49-F238E27FC236}">
                <a16:creationId xmlns:a16="http://schemas.microsoft.com/office/drawing/2014/main" id="{DEF8090F-C596-416B-AA32-C2154CC01353}"/>
              </a:ext>
            </a:extLst>
          </p:cNvPr>
          <p:cNvSpPr txBox="1"/>
          <p:nvPr/>
        </p:nvSpPr>
        <p:spPr>
          <a:xfrm>
            <a:off x="2351907" y="2720319"/>
            <a:ext cx="95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collimation</a:t>
            </a:r>
          </a:p>
        </p:txBody>
      </p:sp>
      <p:cxnSp>
        <p:nvCxnSpPr>
          <p:cNvPr id="9" name="Straight Arrow Connector 9">
            <a:extLst>
              <a:ext uri="{FF2B5EF4-FFF2-40B4-BE49-F238E27FC236}">
                <a16:creationId xmlns:a16="http://schemas.microsoft.com/office/drawing/2014/main" id="{C4F56C94-09DF-4AB0-BA57-38BEB78F68B4}"/>
              </a:ext>
            </a:extLst>
          </p:cNvPr>
          <p:cNvCxnSpPr/>
          <p:nvPr/>
        </p:nvCxnSpPr>
        <p:spPr>
          <a:xfrm>
            <a:off x="2503609" y="3157095"/>
            <a:ext cx="0" cy="3618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0">
            <a:extLst>
              <a:ext uri="{FF2B5EF4-FFF2-40B4-BE49-F238E27FC236}">
                <a16:creationId xmlns:a16="http://schemas.microsoft.com/office/drawing/2014/main" id="{B8942D9A-22D6-4452-9617-BEF029B2C954}"/>
              </a:ext>
            </a:extLst>
          </p:cNvPr>
          <p:cNvSpPr txBox="1"/>
          <p:nvPr/>
        </p:nvSpPr>
        <p:spPr>
          <a:xfrm>
            <a:off x="1304286" y="879230"/>
            <a:ext cx="4028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 of the Collimators</a:t>
            </a: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BC6CDCA9-EB28-457D-9ACE-3C8F2117CCFD}"/>
              </a:ext>
            </a:extLst>
          </p:cNvPr>
          <p:cNvSpPr/>
          <p:nvPr/>
        </p:nvSpPr>
        <p:spPr>
          <a:xfrm>
            <a:off x="6086918" y="1800130"/>
            <a:ext cx="357850" cy="595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39210A-7BDA-4342-B8E9-6EDEA639CC84}"/>
              </a:ext>
            </a:extLst>
          </p:cNvPr>
          <p:cNvSpPr/>
          <p:nvPr/>
        </p:nvSpPr>
        <p:spPr>
          <a:xfrm>
            <a:off x="6089233" y="2067980"/>
            <a:ext cx="355535" cy="595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33ECB796-00F9-4543-9ABC-2F7772259E58}"/>
              </a:ext>
            </a:extLst>
          </p:cNvPr>
          <p:cNvSpPr/>
          <p:nvPr/>
        </p:nvSpPr>
        <p:spPr>
          <a:xfrm>
            <a:off x="6955108" y="1802445"/>
            <a:ext cx="357850" cy="595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2427A51A-DB80-4778-B5CE-DB57B21892D8}"/>
              </a:ext>
            </a:extLst>
          </p:cNvPr>
          <p:cNvSpPr/>
          <p:nvPr/>
        </p:nvSpPr>
        <p:spPr>
          <a:xfrm>
            <a:off x="6957423" y="2070295"/>
            <a:ext cx="355535" cy="595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id="{AEFC1294-C27A-49B2-89E5-29FCDBA6EFE7}"/>
              </a:ext>
            </a:extLst>
          </p:cNvPr>
          <p:cNvSpPr/>
          <p:nvPr/>
        </p:nvSpPr>
        <p:spPr>
          <a:xfrm>
            <a:off x="8596813" y="1723945"/>
            <a:ext cx="190605" cy="595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7">
            <a:extLst>
              <a:ext uri="{FF2B5EF4-FFF2-40B4-BE49-F238E27FC236}">
                <a16:creationId xmlns:a16="http://schemas.microsoft.com/office/drawing/2014/main" id="{6A3142F6-9776-43B9-92B9-7F9A4145CE8F}"/>
              </a:ext>
            </a:extLst>
          </p:cNvPr>
          <p:cNvSpPr/>
          <p:nvPr/>
        </p:nvSpPr>
        <p:spPr>
          <a:xfrm>
            <a:off x="8599129" y="2176515"/>
            <a:ext cx="189372" cy="595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8">
            <a:extLst>
              <a:ext uri="{FF2B5EF4-FFF2-40B4-BE49-F238E27FC236}">
                <a16:creationId xmlns:a16="http://schemas.microsoft.com/office/drawing/2014/main" id="{3DED8E9D-6303-44EA-AD42-535E5E2DB699}"/>
              </a:ext>
            </a:extLst>
          </p:cNvPr>
          <p:cNvSpPr/>
          <p:nvPr/>
        </p:nvSpPr>
        <p:spPr>
          <a:xfrm flipH="1" flipV="1">
            <a:off x="7853320" y="1675455"/>
            <a:ext cx="80818" cy="1265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9">
            <a:extLst>
              <a:ext uri="{FF2B5EF4-FFF2-40B4-BE49-F238E27FC236}">
                <a16:creationId xmlns:a16="http://schemas.microsoft.com/office/drawing/2014/main" id="{8698B168-040D-42C7-975E-1C329E4A5377}"/>
              </a:ext>
            </a:extLst>
          </p:cNvPr>
          <p:cNvSpPr/>
          <p:nvPr/>
        </p:nvSpPr>
        <p:spPr>
          <a:xfrm flipH="1" flipV="1">
            <a:off x="7855635" y="2132645"/>
            <a:ext cx="80818" cy="1265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20">
            <a:extLst>
              <a:ext uri="{FF2B5EF4-FFF2-40B4-BE49-F238E27FC236}">
                <a16:creationId xmlns:a16="http://schemas.microsoft.com/office/drawing/2014/main" id="{DAF9AA4E-4B35-4962-B197-54182D99C7F1}"/>
              </a:ext>
            </a:extLst>
          </p:cNvPr>
          <p:cNvSpPr/>
          <p:nvPr/>
        </p:nvSpPr>
        <p:spPr>
          <a:xfrm>
            <a:off x="6825772" y="1195688"/>
            <a:ext cx="2089727" cy="1558636"/>
          </a:xfrm>
          <a:prstGeom prst="rect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EDDB1A3C-2DE2-40A7-9471-69EA34DD52D4}"/>
              </a:ext>
            </a:extLst>
          </p:cNvPr>
          <p:cNvSpPr txBox="1"/>
          <p:nvPr/>
        </p:nvSpPr>
        <p:spPr>
          <a:xfrm>
            <a:off x="5990374" y="1447513"/>
            <a:ext cx="52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QF1</a:t>
            </a:r>
          </a:p>
        </p:txBody>
      </p:sp>
      <p:sp>
        <p:nvSpPr>
          <p:cNvPr id="21" name="TextBox 22">
            <a:extLst>
              <a:ext uri="{FF2B5EF4-FFF2-40B4-BE49-F238E27FC236}">
                <a16:creationId xmlns:a16="http://schemas.microsoft.com/office/drawing/2014/main" id="{07A3D307-D0D3-49EE-A90B-F1821A0CEAC3}"/>
              </a:ext>
            </a:extLst>
          </p:cNvPr>
          <p:cNvSpPr txBox="1"/>
          <p:nvPr/>
        </p:nvSpPr>
        <p:spPr>
          <a:xfrm>
            <a:off x="6052283" y="2130335"/>
            <a:ext cx="50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>
                <a:latin typeface="Symbol" charset="2"/>
                <a:cs typeface="Symbol" charset="2"/>
              </a:rPr>
              <a:t>f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0CDBA146-6D62-4005-8B0A-8B4BD598469C}"/>
              </a:ext>
            </a:extLst>
          </p:cNvPr>
          <p:cNvSpPr txBox="1"/>
          <p:nvPr/>
        </p:nvSpPr>
        <p:spPr>
          <a:xfrm>
            <a:off x="6870109" y="1449828"/>
            <a:ext cx="552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QD0</a:t>
            </a:r>
          </a:p>
        </p:txBody>
      </p:sp>
      <p:sp>
        <p:nvSpPr>
          <p:cNvPr id="23" name="TextBox 24">
            <a:extLst>
              <a:ext uri="{FF2B5EF4-FFF2-40B4-BE49-F238E27FC236}">
                <a16:creationId xmlns:a16="http://schemas.microsoft.com/office/drawing/2014/main" id="{FA19C433-610E-47D7-A125-544B3FEC8A88}"/>
              </a:ext>
            </a:extLst>
          </p:cNvPr>
          <p:cNvSpPr txBox="1"/>
          <p:nvPr/>
        </p:nvSpPr>
        <p:spPr>
          <a:xfrm>
            <a:off x="6932018" y="2132650"/>
            <a:ext cx="50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>
                <a:latin typeface="Symbol" charset="2"/>
                <a:cs typeface="Symbol" charset="2"/>
              </a:rPr>
              <a:t>f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BC307439-8387-40DC-8C2C-72A02C370608}"/>
              </a:ext>
            </a:extLst>
          </p:cNvPr>
          <p:cNvSpPr txBox="1"/>
          <p:nvPr/>
        </p:nvSpPr>
        <p:spPr>
          <a:xfrm>
            <a:off x="7723497" y="1360632"/>
            <a:ext cx="34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IP</a:t>
            </a:r>
          </a:p>
        </p:txBody>
      </p:sp>
      <p:sp>
        <p:nvSpPr>
          <p:cNvPr id="25" name="TextBox 26">
            <a:extLst>
              <a:ext uri="{FF2B5EF4-FFF2-40B4-BE49-F238E27FC236}">
                <a16:creationId xmlns:a16="http://schemas.microsoft.com/office/drawing/2014/main" id="{7882D328-F551-438A-B45C-D4968984684C}"/>
              </a:ext>
            </a:extLst>
          </p:cNvPr>
          <p:cNvSpPr txBox="1"/>
          <p:nvPr/>
        </p:nvSpPr>
        <p:spPr>
          <a:xfrm>
            <a:off x="7693046" y="2257204"/>
            <a:ext cx="500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28 </a:t>
            </a:r>
            <a:r>
              <a:rPr lang="en-US" sz="1400" dirty="0">
                <a:latin typeface="Symbol" charset="2"/>
                <a:cs typeface="Symbol" charset="2"/>
              </a:rPr>
              <a:t>f</a:t>
            </a:r>
          </a:p>
        </p:txBody>
      </p:sp>
      <p:sp>
        <p:nvSpPr>
          <p:cNvPr id="26" name="TextBox 27">
            <a:extLst>
              <a:ext uri="{FF2B5EF4-FFF2-40B4-BE49-F238E27FC236}">
                <a16:creationId xmlns:a16="http://schemas.microsoft.com/office/drawing/2014/main" id="{7960D3F9-776A-4C8A-945D-14674508FBF7}"/>
              </a:ext>
            </a:extLst>
          </p:cNvPr>
          <p:cNvSpPr txBox="1"/>
          <p:nvPr/>
        </p:nvSpPr>
        <p:spPr>
          <a:xfrm>
            <a:off x="8244418" y="1418491"/>
            <a:ext cx="759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QDEX1</a:t>
            </a:r>
          </a:p>
        </p:txBody>
      </p:sp>
      <p:sp>
        <p:nvSpPr>
          <p:cNvPr id="27" name="TextBox 28">
            <a:extLst>
              <a:ext uri="{FF2B5EF4-FFF2-40B4-BE49-F238E27FC236}">
                <a16:creationId xmlns:a16="http://schemas.microsoft.com/office/drawing/2014/main" id="{3234CEBD-F3FE-4E5E-A1FC-7EE221B4E5FF}"/>
              </a:ext>
            </a:extLst>
          </p:cNvPr>
          <p:cNvSpPr txBox="1"/>
          <p:nvPr/>
        </p:nvSpPr>
        <p:spPr>
          <a:xfrm>
            <a:off x="8491047" y="2205218"/>
            <a:ext cx="50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30 </a:t>
            </a:r>
            <a:r>
              <a:rPr lang="en-US" sz="1400" dirty="0">
                <a:latin typeface="Symbol" charset="2"/>
                <a:cs typeface="Symbol" charset="2"/>
              </a:rPr>
              <a:t>f</a:t>
            </a:r>
          </a:p>
        </p:txBody>
      </p:sp>
      <p:cxnSp>
        <p:nvCxnSpPr>
          <p:cNvPr id="28" name="Straight Connector 30">
            <a:extLst>
              <a:ext uri="{FF2B5EF4-FFF2-40B4-BE49-F238E27FC236}">
                <a16:creationId xmlns:a16="http://schemas.microsoft.com/office/drawing/2014/main" id="{041161ED-5EA6-4370-9C94-E58BB9913D69}"/>
              </a:ext>
            </a:extLst>
          </p:cNvPr>
          <p:cNvCxnSpPr/>
          <p:nvPr/>
        </p:nvCxnSpPr>
        <p:spPr>
          <a:xfrm>
            <a:off x="5948378" y="1961786"/>
            <a:ext cx="3266444" cy="4712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31">
            <a:extLst>
              <a:ext uri="{FF2B5EF4-FFF2-40B4-BE49-F238E27FC236}">
                <a16:creationId xmlns:a16="http://schemas.microsoft.com/office/drawing/2014/main" id="{9FE05935-3473-4B99-B306-9D02F5088FBC}"/>
              </a:ext>
            </a:extLst>
          </p:cNvPr>
          <p:cNvSpPr txBox="1"/>
          <p:nvPr/>
        </p:nvSpPr>
        <p:spPr>
          <a:xfrm>
            <a:off x="6657234" y="710243"/>
            <a:ext cx="2049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0090"/>
                </a:solidFill>
              </a:rPr>
              <a:t>Detector apertures</a:t>
            </a:r>
          </a:p>
        </p:txBody>
      </p:sp>
      <p:sp>
        <p:nvSpPr>
          <p:cNvPr id="30" name="TextBox 32">
            <a:extLst>
              <a:ext uri="{FF2B5EF4-FFF2-40B4-BE49-F238E27FC236}">
                <a16:creationId xmlns:a16="http://schemas.microsoft.com/office/drawing/2014/main" id="{370708CF-943D-42C7-A1BA-15E9D649F1FF}"/>
              </a:ext>
            </a:extLst>
          </p:cNvPr>
          <p:cNvSpPr txBox="1"/>
          <p:nvPr/>
        </p:nvSpPr>
        <p:spPr>
          <a:xfrm>
            <a:off x="9409172" y="1390991"/>
            <a:ext cx="2710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 for background</a:t>
            </a:r>
          </a:p>
          <a:p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Halo particles</a:t>
            </a:r>
          </a:p>
          <a:p>
            <a:pPr marL="342900" indent="-342900">
              <a:buAutoNum type="arabicParenR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SR form halo particles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4B83B92-D8EF-408F-96B9-74D9DC15F6FF}"/>
              </a:ext>
            </a:extLst>
          </p:cNvPr>
          <p:cNvSpPr txBox="1"/>
          <p:nvPr/>
        </p:nvSpPr>
        <p:spPr>
          <a:xfrm>
            <a:off x="3369545" y="38288"/>
            <a:ext cx="6115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Consideration of collimation depth</a:t>
            </a:r>
            <a:endParaRPr kumimoji="1" lang="ja-JP" altLang="en-US" sz="28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図 31" descr="QDEX1_new1.png">
            <a:extLst>
              <a:ext uri="{FF2B5EF4-FFF2-40B4-BE49-F238E27FC236}">
                <a16:creationId xmlns:a16="http://schemas.microsoft.com/office/drawing/2014/main" id="{33604004-9303-4CFF-B43D-DF0E1C925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510" y="4676644"/>
            <a:ext cx="2977619" cy="2141905"/>
          </a:xfrm>
          <a:prstGeom prst="rect">
            <a:avLst/>
          </a:prstGeom>
        </p:spPr>
      </p:pic>
      <p:sp>
        <p:nvSpPr>
          <p:cNvPr id="33" name="TextBox 10">
            <a:extLst>
              <a:ext uri="{FF2B5EF4-FFF2-40B4-BE49-F238E27FC236}">
                <a16:creationId xmlns:a16="http://schemas.microsoft.com/office/drawing/2014/main" id="{B77A071C-5D55-48DE-89E7-1C093EE4A9A3}"/>
              </a:ext>
            </a:extLst>
          </p:cNvPr>
          <p:cNvSpPr txBox="1"/>
          <p:nvPr/>
        </p:nvSpPr>
        <p:spPr>
          <a:xfrm>
            <a:off x="9342129" y="4777313"/>
            <a:ext cx="21387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SP2/SP4 X ; 0.86mm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SP2/SP4 Y ; 0.98mm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SPEX    X ; 1.60mm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(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/p = 1% )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8865E99-0538-427F-91BF-6A7601A08B78}"/>
              </a:ext>
            </a:extLst>
          </p:cNvPr>
          <p:cNvSpPr txBox="1"/>
          <p:nvPr/>
        </p:nvSpPr>
        <p:spPr>
          <a:xfrm>
            <a:off x="6730758" y="6192417"/>
            <a:ext cx="519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kumimoji="1" lang="en-US" altLang="ja-JP" sz="1600" b="1" i="1" dirty="0">
                <a:solidFill>
                  <a:srgbClr val="00B05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f</a:t>
            </a:r>
            <a:endParaRPr kumimoji="1" lang="ja-JP" altLang="en-US" sz="1600" b="1" i="1" dirty="0">
              <a:solidFill>
                <a:srgbClr val="00B050"/>
              </a:solidFill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7367661-F9CC-45D1-9DE0-F267B7661C93}"/>
              </a:ext>
            </a:extLst>
          </p:cNvPr>
          <p:cNvSpPr txBox="1"/>
          <p:nvPr/>
        </p:nvSpPr>
        <p:spPr>
          <a:xfrm>
            <a:off x="6263321" y="2970054"/>
            <a:ext cx="579415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When the L* of QD0 is increased, the L* of QDEX1 in the extraction line must also be increased.</a:t>
            </a:r>
          </a:p>
          <a:p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Since the collimation depth is limited mainly by the fact that SR from the Final Doublet hits QDEX1, the collimation depth becomes more severe when L* is increased.</a:t>
            </a:r>
          </a:p>
        </p:txBody>
      </p:sp>
      <p:sp>
        <p:nvSpPr>
          <p:cNvPr id="39" name="スライド番号プレースホルダー 3">
            <a:extLst>
              <a:ext uri="{FF2B5EF4-FFF2-40B4-BE49-F238E27FC236}">
                <a16:creationId xmlns:a16="http://schemas.microsoft.com/office/drawing/2014/main" id="{A7B46EB6-A900-4EED-84FD-7BE52B13A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752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>
            <a:grpSpLocks noChangeAspect="1"/>
          </p:cNvGrpSpPr>
          <p:nvPr/>
        </p:nvGrpSpPr>
        <p:grpSpPr>
          <a:xfrm>
            <a:off x="1810070" y="1280765"/>
            <a:ext cx="4308824" cy="3135435"/>
            <a:chOff x="-88796" y="1451795"/>
            <a:chExt cx="6155463" cy="4479193"/>
          </a:xfrm>
        </p:grpSpPr>
        <p:pic>
          <p:nvPicPr>
            <p:cNvPr id="2" name="図 1" descr="ECM250_9030_Move_IP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4762" y="1451795"/>
              <a:ext cx="3051905" cy="2160477"/>
            </a:xfrm>
            <a:prstGeom prst="rect">
              <a:avLst/>
            </a:prstGeom>
          </p:spPr>
        </p:pic>
        <p:pic>
          <p:nvPicPr>
            <p:cNvPr id="3" name="図 2" descr="ECM250_9030_Move_QF1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6" y="1451795"/>
              <a:ext cx="3014762" cy="2179048"/>
            </a:xfrm>
            <a:prstGeom prst="rect">
              <a:avLst/>
            </a:prstGeom>
          </p:spPr>
        </p:pic>
        <p:pic>
          <p:nvPicPr>
            <p:cNvPr id="4" name="図 3" descr="ECM250_9030_Move_QDEX1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6190" y="3801464"/>
              <a:ext cx="2940477" cy="2129524"/>
            </a:xfrm>
            <a:prstGeom prst="rect">
              <a:avLst/>
            </a:prstGeom>
          </p:spPr>
        </p:pic>
        <p:pic>
          <p:nvPicPr>
            <p:cNvPr id="8" name="図 7" descr="9030_IP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88796" y="3764050"/>
              <a:ext cx="3120390" cy="2166938"/>
            </a:xfrm>
            <a:prstGeom prst="rect">
              <a:avLst/>
            </a:prstGeom>
          </p:spPr>
        </p:pic>
      </p:grpSp>
      <p:grpSp>
        <p:nvGrpSpPr>
          <p:cNvPr id="10" name="グループ化 9"/>
          <p:cNvGrpSpPr>
            <a:grpSpLocks noChangeAspect="1"/>
          </p:cNvGrpSpPr>
          <p:nvPr/>
        </p:nvGrpSpPr>
        <p:grpSpPr>
          <a:xfrm>
            <a:off x="6414976" y="1280765"/>
            <a:ext cx="4110430" cy="3135435"/>
            <a:chOff x="0" y="1714714"/>
            <a:chExt cx="6071698" cy="4631490"/>
          </a:xfrm>
        </p:grpSpPr>
        <p:pic>
          <p:nvPicPr>
            <p:cNvPr id="11" name="図 10" descr="ECM250_9045_Move_QD0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07900" y="1714714"/>
              <a:ext cx="3058095" cy="2228572"/>
            </a:xfrm>
            <a:prstGeom prst="rect">
              <a:avLst/>
            </a:prstGeom>
          </p:spPr>
        </p:pic>
        <p:pic>
          <p:nvPicPr>
            <p:cNvPr id="12" name="図 11" descr="ECM250_9045_Move_QF1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1751857"/>
              <a:ext cx="3070477" cy="2191429"/>
            </a:xfrm>
            <a:prstGeom prst="rect">
              <a:avLst/>
            </a:prstGeom>
          </p:spPr>
        </p:pic>
        <p:pic>
          <p:nvPicPr>
            <p:cNvPr id="13" name="図 12" descr="ECM250_9045_Move_IP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4133398"/>
              <a:ext cx="3095238" cy="2179048"/>
            </a:xfrm>
            <a:prstGeom prst="rect">
              <a:avLst/>
            </a:prstGeom>
          </p:spPr>
        </p:pic>
        <p:pic>
          <p:nvPicPr>
            <p:cNvPr id="14" name="図 13" descr="ECM250_9045_Move_QDEX1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032174" y="4117632"/>
              <a:ext cx="3039524" cy="2228572"/>
            </a:xfrm>
            <a:prstGeom prst="rect">
              <a:avLst/>
            </a:prstGeom>
          </p:spPr>
        </p:pic>
      </p:grpSp>
      <p:sp>
        <p:nvSpPr>
          <p:cNvPr id="15" name="テキスト ボックス 14"/>
          <p:cNvSpPr txBox="1"/>
          <p:nvPr/>
        </p:nvSpPr>
        <p:spPr>
          <a:xfrm>
            <a:off x="4464719" y="2283115"/>
            <a:ext cx="1693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i="1" dirty="0">
                <a:solidFill>
                  <a:srgbClr val="FF0000"/>
                </a:solidFill>
                <a:latin typeface="Calibri" panose="020F0502020204030204" pitchFamily="34" charset="0"/>
              </a:rPr>
              <a:t>Horizontal limit</a:t>
            </a:r>
            <a:endParaRPr lang="ja-JP" altLang="en-US" sz="1600" b="1" i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737774" y="821959"/>
            <a:ext cx="17822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>
                <a:solidFill>
                  <a:srgbClr val="0070C0"/>
                </a:solidFill>
                <a:latin typeface="Calibri" panose="020F0502020204030204" pitchFamily="34" charset="0"/>
              </a:rPr>
              <a:t>Shorter QD0 L*</a:t>
            </a:r>
            <a:endParaRPr lang="ja-JP" altLang="en-US" sz="20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454306" y="804401"/>
            <a:ext cx="1731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>
                <a:solidFill>
                  <a:srgbClr val="0070C0"/>
                </a:solidFill>
                <a:latin typeface="Calibri" panose="020F0502020204030204" pitchFamily="34" charset="0"/>
              </a:rPr>
              <a:t>Longer QD0 L*</a:t>
            </a:r>
            <a:endParaRPr lang="ja-JP" altLang="en-US" sz="20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818857" y="3927066"/>
            <a:ext cx="1702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i="1" dirty="0">
                <a:solidFill>
                  <a:srgbClr val="FF0000"/>
                </a:solidFill>
                <a:latin typeface="Calibri" panose="020F0502020204030204" pitchFamily="34" charset="0"/>
              </a:rPr>
              <a:t>Horizontal limit</a:t>
            </a:r>
            <a:endParaRPr lang="ja-JP" altLang="en-US" sz="1600" b="1" i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835507" y="4784507"/>
            <a:ext cx="3549883" cy="16004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i="1" dirty="0">
                <a:latin typeface="Calibri" panose="020F0502020204030204" pitchFamily="34" charset="0"/>
              </a:rPr>
              <a:t>The situation of QDEX1 limit</a:t>
            </a:r>
          </a:p>
          <a:p>
            <a:r>
              <a:rPr lang="en-US" altLang="ja-JP" i="1" dirty="0">
                <a:latin typeface="Calibri" panose="020F0502020204030204" pitchFamily="34" charset="0"/>
              </a:rPr>
              <a:t> will be changed by the parameters</a:t>
            </a:r>
          </a:p>
          <a:p>
            <a:endParaRPr lang="en-US" altLang="ja-JP" sz="800" i="1" dirty="0">
              <a:latin typeface="Calibri" panose="020F0502020204030204" pitchFamily="34" charset="0"/>
            </a:endParaRPr>
          </a:p>
          <a:p>
            <a:r>
              <a:rPr lang="en-US" altLang="ja-JP" i="1" dirty="0">
                <a:latin typeface="Calibri" panose="020F0502020204030204" pitchFamily="34" charset="0"/>
              </a:rPr>
              <a:t> - the location of QDEX1.</a:t>
            </a:r>
          </a:p>
          <a:p>
            <a:r>
              <a:rPr lang="en-US" altLang="ja-JP" i="1" dirty="0">
                <a:latin typeface="Calibri" panose="020F0502020204030204" pitchFamily="34" charset="0"/>
              </a:rPr>
              <a:t> - the aperture of QDEX1.</a:t>
            </a:r>
          </a:p>
          <a:p>
            <a:r>
              <a:rPr lang="en-US" altLang="ja-JP" i="1" dirty="0">
                <a:latin typeface="Calibri" panose="020F0502020204030204" pitchFamily="34" charset="0"/>
              </a:rPr>
              <a:t> - the vertical aperture of collimator.</a:t>
            </a:r>
            <a:endParaRPr lang="ja-JP" altLang="en-US" i="1" dirty="0">
              <a:latin typeface="Calibri" panose="020F0502020204030204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079358" y="219627"/>
            <a:ext cx="65187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i="1" dirty="0">
                <a:solidFill>
                  <a:srgbClr val="006666"/>
                </a:solidFill>
                <a:latin typeface="Calibri" panose="020F0502020204030204" pitchFamily="34" charset="0"/>
              </a:rPr>
              <a:t>Synchrotron radiation around IP area</a:t>
            </a:r>
            <a:endParaRPr lang="ja-JP" altLang="en-US" sz="3200" b="1" i="1" dirty="0">
              <a:solidFill>
                <a:srgbClr val="006666"/>
              </a:solidFill>
              <a:latin typeface="Calibri" panose="020F0502020204030204" pitchFamily="34" charset="0"/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2361555" y="4522444"/>
            <a:ext cx="4078746" cy="2234625"/>
            <a:chOff x="837555" y="4522443"/>
            <a:chExt cx="4078746" cy="2234625"/>
          </a:xfrm>
        </p:grpSpPr>
        <p:sp>
          <p:nvSpPr>
            <p:cNvPr id="27" name="テキスト ボックス 26"/>
            <p:cNvSpPr txBox="1"/>
            <p:nvPr/>
          </p:nvSpPr>
          <p:spPr>
            <a:xfrm>
              <a:off x="1097746" y="6116596"/>
              <a:ext cx="564578" cy="3693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b="1" i="1" dirty="0">
                  <a:solidFill>
                    <a:srgbClr val="002060"/>
                  </a:solidFill>
                  <a:latin typeface="Calibri" panose="020F0502020204030204" pitchFamily="34" charset="0"/>
                </a:rPr>
                <a:t>QF1</a:t>
              </a:r>
              <a:endParaRPr lang="ja-JP" altLang="en-US" b="1" i="1" dirty="0">
                <a:solidFill>
                  <a:srgbClr val="00206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1595031" y="6109888"/>
              <a:ext cx="604653" cy="3693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b="1" i="1" dirty="0">
                  <a:solidFill>
                    <a:srgbClr val="002060"/>
                  </a:solidFill>
                  <a:latin typeface="Calibri" panose="020F0502020204030204" pitchFamily="34" charset="0"/>
                </a:rPr>
                <a:t>QD0</a:t>
              </a:r>
              <a:endParaRPr lang="ja-JP" altLang="en-US" b="1" i="1" dirty="0">
                <a:solidFill>
                  <a:srgbClr val="00206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2560573" y="6387736"/>
              <a:ext cx="369012" cy="3693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b="1" i="1" dirty="0">
                  <a:solidFill>
                    <a:srgbClr val="002060"/>
                  </a:solidFill>
                  <a:latin typeface="Calibri" panose="020F0502020204030204" pitchFamily="34" charset="0"/>
                </a:rPr>
                <a:t>IP</a:t>
              </a:r>
              <a:endParaRPr lang="ja-JP" altLang="en-US" b="1" i="1" dirty="0">
                <a:solidFill>
                  <a:srgbClr val="00206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4072800" y="6353008"/>
              <a:ext cx="843501" cy="36933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b="1" i="1" dirty="0">
                  <a:solidFill>
                    <a:srgbClr val="002060"/>
                  </a:solidFill>
                  <a:latin typeface="Calibri" panose="020F0502020204030204" pitchFamily="34" charset="0"/>
                </a:rPr>
                <a:t>QDEX1</a:t>
              </a:r>
              <a:endParaRPr lang="ja-JP" altLang="en-US" b="1" i="1" dirty="0">
                <a:solidFill>
                  <a:srgbClr val="00206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1" name="直線コネクタ 30"/>
            <p:cNvCxnSpPr/>
            <p:nvPr/>
          </p:nvCxnSpPr>
          <p:spPr>
            <a:xfrm flipH="1">
              <a:off x="1459004" y="5117247"/>
              <a:ext cx="7852" cy="97905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>
              <a:off x="859485" y="5613356"/>
              <a:ext cx="350423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1866117" y="5117247"/>
              <a:ext cx="0" cy="97905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グループ化 33"/>
            <p:cNvGrpSpPr/>
            <p:nvPr/>
          </p:nvGrpSpPr>
          <p:grpSpPr>
            <a:xfrm>
              <a:off x="859485" y="4848796"/>
              <a:ext cx="3318468" cy="1826523"/>
              <a:chOff x="723900" y="1246909"/>
              <a:chExt cx="7486650" cy="4120738"/>
            </a:xfrm>
          </p:grpSpPr>
          <p:cxnSp>
            <p:nvCxnSpPr>
              <p:cNvPr id="53" name="直線コネクタ 52"/>
              <p:cNvCxnSpPr/>
              <p:nvPr/>
            </p:nvCxnSpPr>
            <p:spPr>
              <a:xfrm flipV="1">
                <a:off x="723900" y="2171700"/>
                <a:ext cx="1371600" cy="190500"/>
              </a:xfrm>
              <a:prstGeom prst="line">
                <a:avLst/>
              </a:prstGeom>
              <a:ln w="190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2095500" y="2171700"/>
                <a:ext cx="899420" cy="476250"/>
              </a:xfrm>
              <a:prstGeom prst="line">
                <a:avLst/>
              </a:prstGeom>
              <a:ln w="190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2994920" y="2647950"/>
                <a:ext cx="5215630" cy="847725"/>
              </a:xfrm>
              <a:prstGeom prst="line">
                <a:avLst/>
              </a:prstGeom>
              <a:ln w="190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 flipV="1">
                <a:off x="2076450" y="1246909"/>
                <a:ext cx="6134100" cy="924793"/>
              </a:xfrm>
              <a:prstGeom prst="line">
                <a:avLst/>
              </a:prstGeom>
              <a:ln w="19050"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2994920" y="2647950"/>
                <a:ext cx="5215630" cy="2719697"/>
              </a:xfrm>
              <a:prstGeom prst="line">
                <a:avLst/>
              </a:prstGeom>
              <a:ln w="19050"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グループ化 34"/>
            <p:cNvGrpSpPr/>
            <p:nvPr/>
          </p:nvGrpSpPr>
          <p:grpSpPr>
            <a:xfrm>
              <a:off x="859485" y="4522443"/>
              <a:ext cx="3318468" cy="1652435"/>
              <a:chOff x="723900" y="510639"/>
              <a:chExt cx="7486650" cy="3727986"/>
            </a:xfrm>
          </p:grpSpPr>
          <p:cxnSp>
            <p:nvCxnSpPr>
              <p:cNvPr id="49" name="直線コネクタ 48"/>
              <p:cNvCxnSpPr/>
              <p:nvPr/>
            </p:nvCxnSpPr>
            <p:spPr>
              <a:xfrm flipV="1">
                <a:off x="723900" y="2524125"/>
                <a:ext cx="1352550" cy="12382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 flipV="1">
                <a:off x="2076450" y="2171700"/>
                <a:ext cx="918470" cy="35242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>
              <a:xfrm>
                <a:off x="2994920" y="2171700"/>
                <a:ext cx="5215630" cy="206692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 flipV="1">
                <a:off x="2994920" y="510639"/>
                <a:ext cx="5215630" cy="1661062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直線コネクタ 35"/>
            <p:cNvCxnSpPr/>
            <p:nvPr/>
          </p:nvCxnSpPr>
          <p:spPr>
            <a:xfrm>
              <a:off x="2738261" y="4848796"/>
              <a:ext cx="0" cy="153614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4085069" y="4522443"/>
              <a:ext cx="0" cy="217792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グループ化 37"/>
            <p:cNvGrpSpPr/>
            <p:nvPr/>
          </p:nvGrpSpPr>
          <p:grpSpPr>
            <a:xfrm flipV="1">
              <a:off x="837555" y="4558422"/>
              <a:ext cx="3318468" cy="1826523"/>
              <a:chOff x="723900" y="1246909"/>
              <a:chExt cx="7486650" cy="4120738"/>
            </a:xfrm>
          </p:grpSpPr>
          <p:cxnSp>
            <p:nvCxnSpPr>
              <p:cNvPr id="44" name="直線コネクタ 43"/>
              <p:cNvCxnSpPr/>
              <p:nvPr/>
            </p:nvCxnSpPr>
            <p:spPr>
              <a:xfrm flipV="1">
                <a:off x="723900" y="2171700"/>
                <a:ext cx="1371600" cy="190500"/>
              </a:xfrm>
              <a:prstGeom prst="line">
                <a:avLst/>
              </a:prstGeom>
              <a:ln w="190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2095500" y="2171700"/>
                <a:ext cx="899420" cy="476250"/>
              </a:xfrm>
              <a:prstGeom prst="line">
                <a:avLst/>
              </a:prstGeom>
              <a:ln w="190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2994920" y="2647950"/>
                <a:ext cx="5215630" cy="847725"/>
              </a:xfrm>
              <a:prstGeom prst="line">
                <a:avLst/>
              </a:prstGeom>
              <a:ln w="1905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>
              <a:xfrm flipV="1">
                <a:off x="2076450" y="1246909"/>
                <a:ext cx="6134100" cy="924793"/>
              </a:xfrm>
              <a:prstGeom prst="line">
                <a:avLst/>
              </a:prstGeom>
              <a:ln w="19050"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2994920" y="2647950"/>
                <a:ext cx="5215630" cy="2719697"/>
              </a:xfrm>
              <a:prstGeom prst="line">
                <a:avLst/>
              </a:prstGeom>
              <a:ln w="19050"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グループ化 38"/>
            <p:cNvGrpSpPr/>
            <p:nvPr/>
          </p:nvGrpSpPr>
          <p:grpSpPr>
            <a:xfrm flipV="1">
              <a:off x="848082" y="5047929"/>
              <a:ext cx="3318468" cy="1652435"/>
              <a:chOff x="723900" y="510639"/>
              <a:chExt cx="7486650" cy="3727986"/>
            </a:xfrm>
          </p:grpSpPr>
          <p:cxnSp>
            <p:nvCxnSpPr>
              <p:cNvPr id="40" name="直線コネクタ 39"/>
              <p:cNvCxnSpPr/>
              <p:nvPr/>
            </p:nvCxnSpPr>
            <p:spPr>
              <a:xfrm flipV="1">
                <a:off x="723900" y="2524125"/>
                <a:ext cx="1352550" cy="12382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 flipV="1">
                <a:off x="2076450" y="2171700"/>
                <a:ext cx="918470" cy="35242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2994920" y="2171700"/>
                <a:ext cx="5215630" cy="206692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/>
              <p:cNvCxnSpPr/>
              <p:nvPr/>
            </p:nvCxnSpPr>
            <p:spPr>
              <a:xfrm flipV="1">
                <a:off x="2994920" y="510639"/>
                <a:ext cx="5215630" cy="1661062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9" name="スライド番号プレースホルダー 3">
            <a:extLst>
              <a:ext uri="{FF2B5EF4-FFF2-40B4-BE49-F238E27FC236}">
                <a16:creationId xmlns:a16="http://schemas.microsoft.com/office/drawing/2014/main" id="{E6184BDC-D00D-4091-A77D-72A4E36C8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5765" y="6505920"/>
            <a:ext cx="2743200" cy="365125"/>
          </a:xfrm>
        </p:spPr>
        <p:txBody>
          <a:bodyPr/>
          <a:lstStyle/>
          <a:p>
            <a:fld id="{98894FE7-02B3-462C-A290-11A29094F68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45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4903</TotalTime>
  <Words>2001</Words>
  <Application>Microsoft Office PowerPoint</Application>
  <PresentationFormat>ワイド画面</PresentationFormat>
  <Paragraphs>427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0" baseType="lpstr">
      <vt:lpstr>游ゴシック</vt:lpstr>
      <vt:lpstr>游ゴシック Light</vt:lpstr>
      <vt:lpstr>Arial</vt:lpstr>
      <vt:lpstr>Calibri</vt:lpstr>
      <vt:lpstr>Cambria Math</vt:lpstr>
      <vt:lpstr>Symbol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okugi</dc:creator>
  <cp:lastModifiedBy>okugi</cp:lastModifiedBy>
  <cp:revision>65</cp:revision>
  <cp:lastPrinted>2021-03-15T08:49:15Z</cp:lastPrinted>
  <dcterms:created xsi:type="dcterms:W3CDTF">2020-12-04T05:47:20Z</dcterms:created>
  <dcterms:modified xsi:type="dcterms:W3CDTF">2021-09-17T12:47:04Z</dcterms:modified>
</cp:coreProperties>
</file>