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60" r:id="rId2"/>
    <p:sldId id="261" r:id="rId3"/>
    <p:sldId id="262" r:id="rId4"/>
    <p:sldId id="264" r:id="rId5"/>
    <p:sldId id="265" r:id="rId6"/>
    <p:sldId id="270" r:id="rId7"/>
    <p:sldId id="266" r:id="rId8"/>
    <p:sldId id="267" r:id="rId9"/>
    <p:sldId id="274" r:id="rId10"/>
    <p:sldId id="271" r:id="rId11"/>
    <p:sldId id="275" r:id="rId12"/>
    <p:sldId id="276" r:id="rId13"/>
    <p:sldId id="272" r:id="rId14"/>
    <p:sldId id="273" r:id="rId15"/>
    <p:sldId id="268" r:id="rId16"/>
    <p:sldId id="269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10" autoAdjust="0"/>
    <p:restoredTop sz="94671"/>
  </p:normalViewPr>
  <p:slideViewPr>
    <p:cSldViewPr>
      <p:cViewPr varScale="1">
        <p:scale>
          <a:sx n="108" d="100"/>
          <a:sy n="108" d="100"/>
        </p:scale>
        <p:origin x="173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DB5891D-70E9-4A3F-BCBD-5D26D267C37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6643FAB-1F00-4B7E-AA2F-69212FD7A12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/>
              <a:t>6/22/2021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A8AE3A-F0E5-47C9-833E-71B7509403F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71E4E87-F1CA-4264-B23B-B6D480C5BBA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A1CFBD-5DF7-4E2C-A8F5-C0967DFA4B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166969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/>
              <a:t>6/22/2021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B6A2FF-9A6E-4940-8DD4-6490829C38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189051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7E893E05-1FFF-467E-8D89-1EB0F5BB772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8/24/2021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240C562-12E7-480E-8294-72556A8B6D1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Y. Orlov, S. Belomestnykh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07EFC8A7-BA88-459C-A1F4-434366B4506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8554C7-8B45-440E-B7B3-84969EB2A09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226133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FC652A8-BF2B-4B6D-A8AF-636F622CE86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8/24/2021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E937E753-E814-4042-856A-3D1454BEE54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Y. Orlov, S. Belomestnykh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2AD06053-10F8-490D-9979-A6729F590CA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CA2CB7-2C5A-46E5-BE1E-BE1E8B2867A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736000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9E0B3A5-C6F5-4553-AE3C-DB041590918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8/24/2021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B0634849-4E50-4356-B930-F940D741177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Y. Orlov, S. Belomestnykh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5E19335-CD7F-4A25-8677-C7FBE9CEEEA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0AEF7C-D4E5-4115-B884-AE1B1D17714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58349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CA2A503-F3E8-4FB5-A789-B4C66B3C59B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8/24/2021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7CD9537-AD3D-4490-88C3-F57001AF6F1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Y. Orlov, S. Belomestnykh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F2B2390B-D728-47EF-8C41-206952BF843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88698E-29AE-4F1E-B935-9D6FC978C76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4683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C2FE33D-D758-4747-8A85-2D90E65A13A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8/24/2021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44475FC-4878-482F-841C-2AEEC48FD30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Y. Orlov, S. Belomestnykh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194E0BA0-9EDE-4162-A907-BA9D812968B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9B19ED7-AA15-4D74-BBAD-24CFAFCAF72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55590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42497E7-6331-4CC3-9F2D-86594E0C953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8/24/2021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BA3B727-8460-4EDD-A6FE-F03B54257D6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Y. Orlov, S. Belomestnykh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B2621F8-D02C-4ACD-B464-C0AD71D0DE3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6F527-8617-4F6E-A4D9-F5642D8B04B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2736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68DDB9FC-A44B-48C2-BD3F-A863ABFD7FD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8/24/2021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DFF94C51-E1B5-44EE-A4BA-8EC28ACD227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Y. Orlov, S. Belomestnykh</a:t>
            </a:r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9E8244F4-4192-48F1-BD53-67C7779F979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179C69-9C53-45DC-8CBA-CD7A4FB969E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26932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362A6F9D-A4BD-452D-BA45-55B1397AB04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8/24/2021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DB0B6A61-DC10-4B40-8D16-612593A19AA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Y. Orlov, S. Belomestnykh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E606462E-9830-4538-B7E6-67919ACE05B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3AE4C77-D9BE-4926-AEAF-9C01D3C87AF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90865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4EA92C6D-7AD6-43B1-ABE3-448AC2CFC21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8/24/2021</a:t>
            </a: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D12AF012-17C6-4B35-8268-1258FFEAAD3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Y. Orlov, S. Belomestnykh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70B21DB8-864F-4985-BB3D-6B3C0FCBBA0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F70BFEE-F37C-4AAA-B1C3-FA100D58834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94702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232D4DA-5FE5-46A8-9F9F-FDC934C3C0B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8/24/2021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8907A53-6F7A-438F-BA65-1751C4DCC54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Y. Orlov, S. Belomestnykh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FEF55CA-6DE4-4218-87DB-EA5ED7A323D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2F76A60-61F5-4219-AE72-C55768F3996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77831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C83A18F-8FDC-4B72-9E85-97776FEDD7C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8/24/2021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7390606-D43A-4EC4-A60C-8C328219946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Y. Orlov, S. Belomestnykh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331861D-03EA-4566-9C45-B579F89B80F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BFBC2A-1C3F-482F-A4CE-32DDA31C957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21487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674C934C-00EC-41AE-B6C1-8CC88903C6D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4B964FA8-C73B-45AA-AB5E-95D70275D47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FA1DCAC9-4E02-4F1F-A9D3-74E8148B889B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8/24/2021</a:t>
            </a:r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22F90260-18A9-466A-8EF0-32C59A6FF94F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Y. Orlov, S. Belomestnykh</a:t>
            </a:r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2817FC49-DF58-4D49-9F97-08B52527EE44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21DB477-AF0D-4C00-BB3F-F9F34115429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tmp"/><Relationship Id="rId2" Type="http://schemas.openxmlformats.org/officeDocument/2006/relationships/image" Target="../media/image20.tmp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tmp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tmp"/><Relationship Id="rId2" Type="http://schemas.openxmlformats.org/officeDocument/2006/relationships/image" Target="../media/image23.tmp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tmp"/><Relationship Id="rId4" Type="http://schemas.openxmlformats.org/officeDocument/2006/relationships/image" Target="../media/image25.tmp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tmp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tmp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tmp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tmp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mp"/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tmp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tm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mp"/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tmp"/><Relationship Id="rId5" Type="http://schemas.openxmlformats.org/officeDocument/2006/relationships/image" Target="../media/image11.tmp"/><Relationship Id="rId4" Type="http://schemas.openxmlformats.org/officeDocument/2006/relationships/image" Target="../media/image10.tm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mp"/><Relationship Id="rId2" Type="http://schemas.openxmlformats.org/officeDocument/2006/relationships/image" Target="../media/image13.tmp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mp"/><Relationship Id="rId2" Type="http://schemas.openxmlformats.org/officeDocument/2006/relationships/image" Target="../media/image15.tmp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tmp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tmp"/><Relationship Id="rId2" Type="http://schemas.openxmlformats.org/officeDocument/2006/relationships/image" Target="../media/image18.tmp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0AEE08-7627-4BC8-835C-4F90113D291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ILC 1.3GHz CM. 2021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3329D9D-1128-4182-BA1F-3B1C2C2D191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Design status on 08/24/21,</a:t>
            </a:r>
          </a:p>
          <a:p>
            <a:r>
              <a:rPr lang="en-US" dirty="0"/>
              <a:t>by Y. Orlov, S. Belomestnykh</a:t>
            </a:r>
          </a:p>
        </p:txBody>
      </p:sp>
    </p:spTree>
    <p:extLst>
      <p:ext uri="{BB962C8B-B14F-4D97-AF65-F5344CB8AC3E}">
        <p14:creationId xmlns:p14="http://schemas.microsoft.com/office/powerpoint/2010/main" val="1399567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Diagram, schematic&#10;&#10;Description automatically generated">
            <a:extLst>
              <a:ext uri="{FF2B5EF4-FFF2-40B4-BE49-F238E27FC236}">
                <a16:creationId xmlns:a16="http://schemas.microsoft.com/office/drawing/2014/main" id="{F2E4EB48-17D9-46FF-B5D3-24FED725677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295400"/>
            <a:ext cx="8229600" cy="2877014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DF752BC-B542-48B7-B569-D7A8752E9A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1.3 GHz ILC CM, Layout</a:t>
            </a:r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23CDE486-DD01-4873-8907-A9F9ECDD28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Y. Orlov, S. Belomestnykh</a:t>
            </a:r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304472D9-CB75-47AF-9BFA-624FD03E7841}"/>
              </a:ext>
            </a:extLst>
          </p:cNvPr>
          <p:cNvSpPr/>
          <p:nvPr/>
        </p:nvSpPr>
        <p:spPr>
          <a:xfrm>
            <a:off x="4114800" y="2895600"/>
            <a:ext cx="1143000" cy="1407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314C0F66-9D59-4438-B0CF-899E19A0BB6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3567" y="4315850"/>
            <a:ext cx="5715000" cy="1785938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F1C43105-8A37-47E5-99DA-13523D1E3F43}"/>
              </a:ext>
            </a:extLst>
          </p:cNvPr>
          <p:cNvSpPr/>
          <p:nvPr/>
        </p:nvSpPr>
        <p:spPr>
          <a:xfrm>
            <a:off x="3962400" y="1600200"/>
            <a:ext cx="838200" cy="1066800"/>
          </a:xfrm>
          <a:prstGeom prst="rect">
            <a:avLst/>
          </a:prstGeom>
          <a:noFill/>
          <a:ln>
            <a:solidFill>
              <a:srgbClr val="0070C0"/>
            </a:solidFill>
          </a:ln>
          <a:effectLst>
            <a:outerShdw blurRad="50800" dist="50800" dir="5400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05E94D7-821B-4FE6-BD7D-2BD32BD75E5D}"/>
              </a:ext>
            </a:extLst>
          </p:cNvPr>
          <p:cNvSpPr txBox="1"/>
          <p:nvPr/>
        </p:nvSpPr>
        <p:spPr>
          <a:xfrm>
            <a:off x="1141177" y="1094471"/>
            <a:ext cx="2595582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Magnet instrumentation</a:t>
            </a:r>
          </a:p>
          <a:p>
            <a:r>
              <a:rPr lang="en-US" dirty="0"/>
              <a:t> area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7BC4534-D2D5-4AFB-B110-1FF9FFD59B3D}"/>
              </a:ext>
            </a:extLst>
          </p:cNvPr>
          <p:cNvCxnSpPr>
            <a:cxnSpLocks/>
          </p:cNvCxnSpPr>
          <p:nvPr/>
        </p:nvCxnSpPr>
        <p:spPr>
          <a:xfrm>
            <a:off x="3733800" y="1417636"/>
            <a:ext cx="228600" cy="2009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65591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E49B1-C5E7-44B0-AB7F-7C188BA8EA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1.3 GHz ILC CM, Section</a:t>
            </a:r>
          </a:p>
        </p:txBody>
      </p:sp>
      <p:pic>
        <p:nvPicPr>
          <p:cNvPr id="8" name="Content Placeholder 7" descr="Diagram, engineering drawing&#10;&#10;Description automatically generated">
            <a:extLst>
              <a:ext uri="{FF2B5EF4-FFF2-40B4-BE49-F238E27FC236}">
                <a16:creationId xmlns:a16="http://schemas.microsoft.com/office/drawing/2014/main" id="{95C37DA0-E996-43A3-AA49-50A14CB1559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4999" y="1143000"/>
            <a:ext cx="5621607" cy="5181600"/>
          </a:xfr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9DF04B-49CA-48E5-BA03-68ABC03B2F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Y. Orlov, S. Belomestnykh</a:t>
            </a:r>
          </a:p>
        </p:txBody>
      </p:sp>
    </p:spTree>
    <p:extLst>
      <p:ext uri="{BB962C8B-B14F-4D97-AF65-F5344CB8AC3E}">
        <p14:creationId xmlns:p14="http://schemas.microsoft.com/office/powerpoint/2010/main" val="15431589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BFCBC9-D446-4218-B315-8F46517984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Typical 45’ container</a:t>
            </a:r>
          </a:p>
        </p:txBody>
      </p:sp>
      <p:pic>
        <p:nvPicPr>
          <p:cNvPr id="8" name="Content Placeholder 7" descr="A close-up of a computer chip&#10;&#10;Description automatically generated with low confidence">
            <a:extLst>
              <a:ext uri="{FF2B5EF4-FFF2-40B4-BE49-F238E27FC236}">
                <a16:creationId xmlns:a16="http://schemas.microsoft.com/office/drawing/2014/main" id="{1747BD89-D9BF-48F4-B20E-127FF370248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322" y="1524000"/>
            <a:ext cx="2824546" cy="1786758"/>
          </a:xfr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B4A9F4-CC32-4A79-94DA-0FE494E12A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Y. Orlov, S. Belomestnykh</a:t>
            </a:r>
          </a:p>
        </p:txBody>
      </p:sp>
      <p:pic>
        <p:nvPicPr>
          <p:cNvPr id="10" name="Picture 9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AA948D95-E1BA-4983-908F-980B6E3BBC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2995" y="1698469"/>
            <a:ext cx="6039438" cy="2452668"/>
          </a:xfrm>
          <a:prstGeom prst="rect">
            <a:avLst/>
          </a:prstGeom>
        </p:spPr>
      </p:pic>
      <p:pic>
        <p:nvPicPr>
          <p:cNvPr id="12" name="Picture 11" descr="Chart&#10;&#10;Description automatically generated">
            <a:extLst>
              <a:ext uri="{FF2B5EF4-FFF2-40B4-BE49-F238E27FC236}">
                <a16:creationId xmlns:a16="http://schemas.microsoft.com/office/drawing/2014/main" id="{1A7356DF-E12A-4D55-9E00-FC20226934F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4257499"/>
            <a:ext cx="3581400" cy="1804063"/>
          </a:xfrm>
          <a:prstGeom prst="rect">
            <a:avLst/>
          </a:prstGeom>
        </p:spPr>
      </p:pic>
      <p:pic>
        <p:nvPicPr>
          <p:cNvPr id="14" name="Picture 13" descr="Application, table&#10;&#10;Description automatically generated">
            <a:extLst>
              <a:ext uri="{FF2B5EF4-FFF2-40B4-BE49-F238E27FC236}">
                <a16:creationId xmlns:a16="http://schemas.microsoft.com/office/drawing/2014/main" id="{69F28AB4-F522-4DF3-BBD9-0F407EA43E0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4161494"/>
            <a:ext cx="4800600" cy="2030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80157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F92CE9-9459-463F-9450-C89F57CF58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Transportation of 1.3 GHz CM</a:t>
            </a:r>
          </a:p>
        </p:txBody>
      </p:sp>
      <p:pic>
        <p:nvPicPr>
          <p:cNvPr id="8" name="Content Placeholder 7" descr="A picture containing sky&#10;&#10;Description automatically generated">
            <a:extLst>
              <a:ext uri="{FF2B5EF4-FFF2-40B4-BE49-F238E27FC236}">
                <a16:creationId xmlns:a16="http://schemas.microsoft.com/office/drawing/2014/main" id="{2F8E511F-3E95-42BC-B234-24BCBD09B66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036" y="1600200"/>
            <a:ext cx="7303927" cy="4525963"/>
          </a:xfr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630DB9-3A85-4F4B-A098-45BFEBAA73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Y. Orlov, S. Belomestnykh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826B8C9-7C2C-4940-B911-71E09DB734BE}"/>
              </a:ext>
            </a:extLst>
          </p:cNvPr>
          <p:cNvSpPr txBox="1"/>
          <p:nvPr/>
        </p:nvSpPr>
        <p:spPr>
          <a:xfrm>
            <a:off x="1371600" y="1752600"/>
            <a:ext cx="3241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Inside volume of 45’ container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D6888F9-17E5-40D6-BD1D-C6738EE0A6DF}"/>
              </a:ext>
            </a:extLst>
          </p:cNvPr>
          <p:cNvCxnSpPr>
            <a:stCxn id="9" idx="3"/>
          </p:cNvCxnSpPr>
          <p:nvPr/>
        </p:nvCxnSpPr>
        <p:spPr>
          <a:xfrm>
            <a:off x="4612615" y="1937266"/>
            <a:ext cx="187985" cy="57733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DF379077-8370-42DD-BAA0-AB323A9ABA8B}"/>
              </a:ext>
            </a:extLst>
          </p:cNvPr>
          <p:cNvSpPr txBox="1"/>
          <p:nvPr/>
        </p:nvSpPr>
        <p:spPr>
          <a:xfrm>
            <a:off x="5048548" y="5181600"/>
            <a:ext cx="28354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Transportation's platforms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1E45EA9-AE8B-4BAE-A675-D25C700EE2C2}"/>
              </a:ext>
            </a:extLst>
          </p:cNvPr>
          <p:cNvCxnSpPr>
            <a:stCxn id="12" idx="0"/>
          </p:cNvCxnSpPr>
          <p:nvPr/>
        </p:nvCxnSpPr>
        <p:spPr>
          <a:xfrm flipV="1">
            <a:off x="6466276" y="3962400"/>
            <a:ext cx="86924" cy="12192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BB8AC3E-2419-42EE-9616-51C70AF014AF}"/>
              </a:ext>
            </a:extLst>
          </p:cNvPr>
          <p:cNvCxnSpPr/>
          <p:nvPr/>
        </p:nvCxnSpPr>
        <p:spPr>
          <a:xfrm flipH="1" flipV="1">
            <a:off x="4267200" y="5105400"/>
            <a:ext cx="2199076" cy="762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63204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56892E-03DC-4C3A-8D9C-8D6FE9661D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Transportation of 1.3 GHz CM Layouts</a:t>
            </a:r>
          </a:p>
        </p:txBody>
      </p:sp>
      <p:pic>
        <p:nvPicPr>
          <p:cNvPr id="8" name="Content Placeholder 7" descr="Diagram, engineering drawing&#10;&#10;Description automatically generated">
            <a:extLst>
              <a:ext uri="{FF2B5EF4-FFF2-40B4-BE49-F238E27FC236}">
                <a16:creationId xmlns:a16="http://schemas.microsoft.com/office/drawing/2014/main" id="{18F31D69-B712-4A23-A0FE-4232EAAA8A4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789000"/>
            <a:ext cx="8229600" cy="4148363"/>
          </a:xfr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E7E437-FA88-449F-B808-7D78AE73C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Y. Orlov, S. Belomestnykh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2F69D46-B620-4B7A-B930-E69299B71A15}"/>
              </a:ext>
            </a:extLst>
          </p:cNvPr>
          <p:cNvSpPr/>
          <p:nvPr/>
        </p:nvSpPr>
        <p:spPr>
          <a:xfrm>
            <a:off x="609600" y="4267200"/>
            <a:ext cx="685800" cy="1219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80A5DB2-5C58-4124-A951-EBC96233DC50}"/>
              </a:ext>
            </a:extLst>
          </p:cNvPr>
          <p:cNvSpPr/>
          <p:nvPr/>
        </p:nvSpPr>
        <p:spPr>
          <a:xfrm>
            <a:off x="8001000" y="4267200"/>
            <a:ext cx="609600" cy="1219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9D08C4D-6FD7-4FF4-AE09-D7331D0DE6A6}"/>
              </a:ext>
            </a:extLst>
          </p:cNvPr>
          <p:cNvSpPr txBox="1"/>
          <p:nvPr/>
        </p:nvSpPr>
        <p:spPr>
          <a:xfrm>
            <a:off x="344361" y="3035823"/>
            <a:ext cx="2347822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DESY Transportation</a:t>
            </a:r>
          </a:p>
          <a:p>
            <a:r>
              <a:rPr lang="en-US" dirty="0"/>
              <a:t>Feed Cap 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EA03F14-1A2C-4231-91F8-69DB8E3E0E02}"/>
              </a:ext>
            </a:extLst>
          </p:cNvPr>
          <p:cNvCxnSpPr>
            <a:stCxn id="11" idx="2"/>
          </p:cNvCxnSpPr>
          <p:nvPr/>
        </p:nvCxnSpPr>
        <p:spPr>
          <a:xfrm flipH="1">
            <a:off x="1066800" y="3682154"/>
            <a:ext cx="451472" cy="5850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CC85F4D4-71E0-4731-A432-58B2AFCBA04D}"/>
              </a:ext>
            </a:extLst>
          </p:cNvPr>
          <p:cNvSpPr txBox="1"/>
          <p:nvPr/>
        </p:nvSpPr>
        <p:spPr>
          <a:xfrm>
            <a:off x="6437402" y="2971800"/>
            <a:ext cx="2347822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DESY Transportation</a:t>
            </a:r>
          </a:p>
          <a:p>
            <a:r>
              <a:rPr lang="en-US" dirty="0"/>
              <a:t>End Cap 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421AC23-F7FF-4EA5-827E-0D0F4B7A0DFC}"/>
              </a:ext>
            </a:extLst>
          </p:cNvPr>
          <p:cNvCxnSpPr/>
          <p:nvPr/>
        </p:nvCxnSpPr>
        <p:spPr>
          <a:xfrm>
            <a:off x="7562101" y="3618131"/>
            <a:ext cx="515099" cy="6490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74621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11" descr="A picture containing diagram&#10;&#10;Description automatically generated">
            <a:extLst>
              <a:ext uri="{FF2B5EF4-FFF2-40B4-BE49-F238E27FC236}">
                <a16:creationId xmlns:a16="http://schemas.microsoft.com/office/drawing/2014/main" id="{011F2B9D-483C-4C94-AD55-FA91D82D52C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169" y="1568450"/>
            <a:ext cx="7573661" cy="4525963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BC64BC7-E2AA-4585-8F6F-08866BBD9F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ILC 1.3 GHz CM’s Interconnection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F6ABEAE-0A84-4EBD-BFEE-5D2CE960FC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Y. Orlov, S. Belomestnykh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D71751D-0DB2-4B2C-B068-5DA09FF18205}"/>
              </a:ext>
            </a:extLst>
          </p:cNvPr>
          <p:cNvSpPr txBox="1"/>
          <p:nvPr/>
        </p:nvSpPr>
        <p:spPr>
          <a:xfrm>
            <a:off x="2514600" y="5562600"/>
            <a:ext cx="1710789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HOM Absorber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C5B113C-5BB8-41FB-AB4C-AEC9ADF0A34A}"/>
              </a:ext>
            </a:extLst>
          </p:cNvPr>
          <p:cNvCxnSpPr>
            <a:stCxn id="11" idx="0"/>
          </p:cNvCxnSpPr>
          <p:nvPr/>
        </p:nvCxnSpPr>
        <p:spPr>
          <a:xfrm flipV="1">
            <a:off x="3369995" y="4769088"/>
            <a:ext cx="0" cy="79351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78B5B3B7-7221-484F-9326-3BCDFFD351FA}"/>
              </a:ext>
            </a:extLst>
          </p:cNvPr>
          <p:cNvSpPr txBox="1"/>
          <p:nvPr/>
        </p:nvSpPr>
        <p:spPr>
          <a:xfrm>
            <a:off x="3200400" y="1904246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700mm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0FC79D6-C6F3-4630-80B7-8842533A1EDE}"/>
              </a:ext>
            </a:extLst>
          </p:cNvPr>
          <p:cNvCxnSpPr>
            <a:stCxn id="14" idx="3"/>
          </p:cNvCxnSpPr>
          <p:nvPr/>
        </p:nvCxnSpPr>
        <p:spPr>
          <a:xfrm>
            <a:off x="4154507" y="2088912"/>
            <a:ext cx="56989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0244BFA-ECD3-4BC1-8EF7-652EFF7293AE}"/>
              </a:ext>
            </a:extLst>
          </p:cNvPr>
          <p:cNvCxnSpPr/>
          <p:nvPr/>
        </p:nvCxnSpPr>
        <p:spPr>
          <a:xfrm flipH="1">
            <a:off x="2438400" y="2088912"/>
            <a:ext cx="76200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F25631F1-C89F-4512-BFD0-3CA55A50C6AF}"/>
              </a:ext>
            </a:extLst>
          </p:cNvPr>
          <p:cNvSpPr txBox="1"/>
          <p:nvPr/>
        </p:nvSpPr>
        <p:spPr>
          <a:xfrm>
            <a:off x="7924800" y="3505200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8mm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46579188-C222-46AC-BE9C-09D23AA871FF}"/>
              </a:ext>
            </a:extLst>
          </p:cNvPr>
          <p:cNvCxnSpPr>
            <a:cxnSpLocks/>
          </p:cNvCxnSpPr>
          <p:nvPr/>
        </p:nvCxnSpPr>
        <p:spPr>
          <a:xfrm flipH="1">
            <a:off x="7620000" y="3689866"/>
            <a:ext cx="304800" cy="27253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1A2C7E6B-7237-475B-B7B9-B47F96A29C7C}"/>
              </a:ext>
            </a:extLst>
          </p:cNvPr>
          <p:cNvSpPr txBox="1"/>
          <p:nvPr/>
        </p:nvSpPr>
        <p:spPr>
          <a:xfrm>
            <a:off x="1371600" y="3429000"/>
            <a:ext cx="8087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11mm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AFB2DBEF-9060-48EB-900B-1BD35C0685DD}"/>
              </a:ext>
            </a:extLst>
          </p:cNvPr>
          <p:cNvCxnSpPr/>
          <p:nvPr/>
        </p:nvCxnSpPr>
        <p:spPr>
          <a:xfrm>
            <a:off x="2180348" y="3613666"/>
            <a:ext cx="105652" cy="34873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61166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11" descr="Diagram&#10;&#10;Description automatically generated">
            <a:extLst>
              <a:ext uri="{FF2B5EF4-FFF2-40B4-BE49-F238E27FC236}">
                <a16:creationId xmlns:a16="http://schemas.microsoft.com/office/drawing/2014/main" id="{E8FB5234-19C7-4CAD-9CC6-983BA02B859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3073" y="1600200"/>
            <a:ext cx="5637853" cy="4525963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5167E2D-48AF-493A-AAE9-506D9FAC06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1.3 GHz CM’s Interconnection  Layout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BCE324A-F0F0-4B18-B69C-36BCF718CD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Y. Orlov, S. Belomestnykh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BF346CE-840A-4E35-AD55-052CAF94A732}"/>
              </a:ext>
            </a:extLst>
          </p:cNvPr>
          <p:cNvSpPr txBox="1"/>
          <p:nvPr/>
        </p:nvSpPr>
        <p:spPr>
          <a:xfrm>
            <a:off x="6705600" y="1676400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CM2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3373F98-3FC0-473A-AA43-83BAB886A645}"/>
              </a:ext>
            </a:extLst>
          </p:cNvPr>
          <p:cNvSpPr txBox="1"/>
          <p:nvPr/>
        </p:nvSpPr>
        <p:spPr>
          <a:xfrm>
            <a:off x="1766422" y="1676400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CM1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501A42F-FD00-46F5-8EB4-3C880097974D}"/>
              </a:ext>
            </a:extLst>
          </p:cNvPr>
          <p:cNvCxnSpPr>
            <a:cxnSpLocks/>
            <a:stCxn id="14" idx="2"/>
          </p:cNvCxnSpPr>
          <p:nvPr/>
        </p:nvCxnSpPr>
        <p:spPr>
          <a:xfrm>
            <a:off x="2102412" y="2045732"/>
            <a:ext cx="259788" cy="54506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052A3F79-8EC8-44F6-BC75-C5B3399FDE6F}"/>
              </a:ext>
            </a:extLst>
          </p:cNvPr>
          <p:cNvCxnSpPr/>
          <p:nvPr/>
        </p:nvCxnSpPr>
        <p:spPr>
          <a:xfrm>
            <a:off x="7041589" y="2045732"/>
            <a:ext cx="121211" cy="84986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36EC56E4-8163-49FC-A1FE-92E8FF343CFB}"/>
              </a:ext>
            </a:extLst>
          </p:cNvPr>
          <p:cNvSpPr txBox="1"/>
          <p:nvPr/>
        </p:nvSpPr>
        <p:spPr>
          <a:xfrm>
            <a:off x="6019800" y="5867400"/>
            <a:ext cx="2621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Interconnection Bellows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7218F2CE-5519-4897-9929-A324FE38AECB}"/>
              </a:ext>
            </a:extLst>
          </p:cNvPr>
          <p:cNvCxnSpPr>
            <a:stCxn id="20" idx="0"/>
          </p:cNvCxnSpPr>
          <p:nvPr/>
        </p:nvCxnSpPr>
        <p:spPr>
          <a:xfrm flipH="1" flipV="1">
            <a:off x="6781800" y="5410200"/>
            <a:ext cx="548615" cy="4572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794EAE12-E606-41D5-B27A-57CF83F446D1}"/>
              </a:ext>
            </a:extLst>
          </p:cNvPr>
          <p:cNvSpPr txBox="1"/>
          <p:nvPr/>
        </p:nvSpPr>
        <p:spPr>
          <a:xfrm>
            <a:off x="2232306" y="5931995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HOM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FF43FE82-0359-4A10-B0B4-BAB9EDE6741F}"/>
              </a:ext>
            </a:extLst>
          </p:cNvPr>
          <p:cNvCxnSpPr/>
          <p:nvPr/>
        </p:nvCxnSpPr>
        <p:spPr>
          <a:xfrm flipV="1">
            <a:off x="2590800" y="4648200"/>
            <a:ext cx="1447800" cy="128379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07479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CBF7924B-A20B-4754-B90C-E7FF83BBA0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8790" y="4340363"/>
            <a:ext cx="2281503" cy="2041345"/>
          </a:xfrm>
          <a:prstGeom prst="rect">
            <a:avLst/>
          </a:prstGeom>
        </p:spPr>
      </p:pic>
      <p:pic>
        <p:nvPicPr>
          <p:cNvPr id="21" name="Picture 20" descr="Schematic&#10;&#10;Description automatically generated with medium confidence">
            <a:extLst>
              <a:ext uri="{FF2B5EF4-FFF2-40B4-BE49-F238E27FC236}">
                <a16:creationId xmlns:a16="http://schemas.microsoft.com/office/drawing/2014/main" id="{08B06150-D62D-4444-A8F3-DA834F2497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4545680"/>
            <a:ext cx="2895600" cy="1822355"/>
          </a:xfrm>
          <a:prstGeom prst="rect">
            <a:avLst/>
          </a:prstGeom>
        </p:spPr>
      </p:pic>
      <p:pic>
        <p:nvPicPr>
          <p:cNvPr id="11" name="Content Placeholder 10" descr="A close-up of a microscope&#10;&#10;Description automatically generated with medium confidence">
            <a:extLst>
              <a:ext uri="{FF2B5EF4-FFF2-40B4-BE49-F238E27FC236}">
                <a16:creationId xmlns:a16="http://schemas.microsoft.com/office/drawing/2014/main" id="{BB707A40-A87B-4DFE-B455-D6E37EE6ABC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1365" y="1341245"/>
            <a:ext cx="4309501" cy="2992460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9354FC6-1ECE-4A89-9B0A-0F8B764C44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1.3 GHz ILC Cavity (Short-Short)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03A1B6B-A5C5-4218-9802-93ED95F4898D}"/>
              </a:ext>
            </a:extLst>
          </p:cNvPr>
          <p:cNvSpPr txBox="1"/>
          <p:nvPr/>
        </p:nvSpPr>
        <p:spPr>
          <a:xfrm>
            <a:off x="316477" y="1484878"/>
            <a:ext cx="3749744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Support Lugs - LCLS-II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He Vessel material: Ti Gr2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2-phase pipe material: SS316L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Ti-SS transition joins used:</a:t>
            </a:r>
          </a:p>
          <a:p>
            <a:r>
              <a:rPr lang="en-US" dirty="0"/>
              <a:t>	- warm up nozzle</a:t>
            </a:r>
          </a:p>
          <a:p>
            <a:r>
              <a:rPr lang="en-US" dirty="0"/>
              <a:t>	- 2 phase pipe connection</a:t>
            </a:r>
          </a:p>
          <a:p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CFAB4AC-BD67-4495-9016-C6186814641F}"/>
              </a:ext>
            </a:extLst>
          </p:cNvPr>
          <p:cNvSpPr txBox="1"/>
          <p:nvPr/>
        </p:nvSpPr>
        <p:spPr>
          <a:xfrm>
            <a:off x="7856349" y="1229132"/>
            <a:ext cx="753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Ti</a:t>
            </a:r>
            <a:r>
              <a:rPr lang="en-US" dirty="0"/>
              <a:t>-SS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A3DF169-6644-41EC-ADCD-6B48E892C7C4}"/>
              </a:ext>
            </a:extLst>
          </p:cNvPr>
          <p:cNvCxnSpPr>
            <a:cxnSpLocks/>
            <a:stCxn id="10" idx="1"/>
          </p:cNvCxnSpPr>
          <p:nvPr/>
        </p:nvCxnSpPr>
        <p:spPr>
          <a:xfrm flipH="1">
            <a:off x="6019800" y="1413798"/>
            <a:ext cx="1836549" cy="6837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88179D86-D394-4E97-8B87-CF3ECDAAC984}"/>
              </a:ext>
            </a:extLst>
          </p:cNvPr>
          <p:cNvSpPr txBox="1"/>
          <p:nvPr/>
        </p:nvSpPr>
        <p:spPr>
          <a:xfrm>
            <a:off x="4204975" y="1116286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SS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86B502D-5B16-44BF-A83C-82B98E2CA791}"/>
              </a:ext>
            </a:extLst>
          </p:cNvPr>
          <p:cNvCxnSpPr>
            <a:cxnSpLocks/>
            <a:stCxn id="13" idx="2"/>
          </p:cNvCxnSpPr>
          <p:nvPr/>
        </p:nvCxnSpPr>
        <p:spPr>
          <a:xfrm>
            <a:off x="4451197" y="1485618"/>
            <a:ext cx="959003" cy="5397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5FFDD79A-8153-4DAA-96AF-223D4B911923}"/>
              </a:ext>
            </a:extLst>
          </p:cNvPr>
          <p:cNvSpPr txBox="1"/>
          <p:nvPr/>
        </p:nvSpPr>
        <p:spPr>
          <a:xfrm>
            <a:off x="7824288" y="3094561"/>
            <a:ext cx="817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Ti Gr2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972574C-4888-4B9B-BC2E-E84C05561577}"/>
              </a:ext>
            </a:extLst>
          </p:cNvPr>
          <p:cNvCxnSpPr>
            <a:cxnSpLocks/>
            <a:stCxn id="17" idx="1"/>
          </p:cNvCxnSpPr>
          <p:nvPr/>
        </p:nvCxnSpPr>
        <p:spPr>
          <a:xfrm flipH="1" flipV="1">
            <a:off x="6553200" y="3094561"/>
            <a:ext cx="1271088" cy="18466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29702148-02F4-4FC0-871C-9F98111A63D9}"/>
              </a:ext>
            </a:extLst>
          </p:cNvPr>
          <p:cNvSpPr txBox="1"/>
          <p:nvPr/>
        </p:nvSpPr>
        <p:spPr>
          <a:xfrm>
            <a:off x="6676089" y="6174857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Support Lugs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1F81C5A3-E43F-4DAC-B4FB-D03C57BB6C16}"/>
              </a:ext>
            </a:extLst>
          </p:cNvPr>
          <p:cNvCxnSpPr>
            <a:cxnSpLocks/>
            <a:stCxn id="20" idx="0"/>
          </p:cNvCxnSpPr>
          <p:nvPr/>
        </p:nvCxnSpPr>
        <p:spPr>
          <a:xfrm flipH="1" flipV="1">
            <a:off x="7209110" y="5743399"/>
            <a:ext cx="245397" cy="43145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0C542CA8-B036-4770-B1A7-F9CAAE9092C8}"/>
              </a:ext>
            </a:extLst>
          </p:cNvPr>
          <p:cNvSpPr txBox="1"/>
          <p:nvPr/>
        </p:nvSpPr>
        <p:spPr>
          <a:xfrm>
            <a:off x="457200" y="5875893"/>
            <a:ext cx="753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Ti</a:t>
            </a:r>
            <a:r>
              <a:rPr lang="en-US" dirty="0"/>
              <a:t>-SS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4FAB3AA6-FD57-48E8-A9BE-E11D5123F580}"/>
              </a:ext>
            </a:extLst>
          </p:cNvPr>
          <p:cNvCxnSpPr>
            <a:cxnSpLocks/>
            <a:stCxn id="30" idx="3"/>
          </p:cNvCxnSpPr>
          <p:nvPr/>
        </p:nvCxnSpPr>
        <p:spPr>
          <a:xfrm flipV="1">
            <a:off x="1210355" y="5970217"/>
            <a:ext cx="1697615" cy="9034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6E88A8-2188-4E3D-AAC1-6DBE621BE9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Y. Orlov, S. Belomestnykh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08B118E8-FF29-4A5E-B28F-C2C68D0C210E}"/>
              </a:ext>
            </a:extLst>
          </p:cNvPr>
          <p:cNvCxnSpPr>
            <a:stCxn id="20" idx="0"/>
          </p:cNvCxnSpPr>
          <p:nvPr/>
        </p:nvCxnSpPr>
        <p:spPr>
          <a:xfrm flipH="1" flipV="1">
            <a:off x="5806146" y="5638800"/>
            <a:ext cx="1648361" cy="53605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69EF39A5-0163-4208-B62B-88159804954A}"/>
              </a:ext>
            </a:extLst>
          </p:cNvPr>
          <p:cNvSpPr txBox="1"/>
          <p:nvPr/>
        </p:nvSpPr>
        <p:spPr>
          <a:xfrm>
            <a:off x="6268506" y="4395831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342</a:t>
            </a: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1330DD24-B928-4CA2-8002-979D05E5C156}"/>
              </a:ext>
            </a:extLst>
          </p:cNvPr>
          <p:cNvCxnSpPr>
            <a:cxnSpLocks/>
          </p:cNvCxnSpPr>
          <p:nvPr/>
        </p:nvCxnSpPr>
        <p:spPr>
          <a:xfrm flipV="1">
            <a:off x="5638800" y="4495800"/>
            <a:ext cx="0" cy="1066801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DE86505C-D3C9-484D-B74B-A8BD774C51B6}"/>
              </a:ext>
            </a:extLst>
          </p:cNvPr>
          <p:cNvCxnSpPr>
            <a:cxnSpLocks/>
          </p:cNvCxnSpPr>
          <p:nvPr/>
        </p:nvCxnSpPr>
        <p:spPr>
          <a:xfrm flipV="1">
            <a:off x="7331808" y="4495800"/>
            <a:ext cx="0" cy="1066801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925B3F9F-2BC9-41D0-B12A-0D035782821B}"/>
              </a:ext>
            </a:extLst>
          </p:cNvPr>
          <p:cNvCxnSpPr>
            <a:cxnSpLocks/>
          </p:cNvCxnSpPr>
          <p:nvPr/>
        </p:nvCxnSpPr>
        <p:spPr>
          <a:xfrm>
            <a:off x="6837893" y="4580497"/>
            <a:ext cx="49391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D1277115-0A35-4178-84FE-6470B00D6CC4}"/>
              </a:ext>
            </a:extLst>
          </p:cNvPr>
          <p:cNvCxnSpPr/>
          <p:nvPr/>
        </p:nvCxnSpPr>
        <p:spPr>
          <a:xfrm flipH="1">
            <a:off x="5638800" y="4580497"/>
            <a:ext cx="62970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CBB11A1C-91DA-424C-B104-14B6AB55122C}"/>
              </a:ext>
            </a:extLst>
          </p:cNvPr>
          <p:cNvCxnSpPr/>
          <p:nvPr/>
        </p:nvCxnSpPr>
        <p:spPr>
          <a:xfrm flipH="1">
            <a:off x="5029200" y="5562601"/>
            <a:ext cx="6096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D0B2E84D-4487-4001-839E-7481FA38B1AB}"/>
              </a:ext>
            </a:extLst>
          </p:cNvPr>
          <p:cNvCxnSpPr>
            <a:cxnSpLocks/>
          </p:cNvCxnSpPr>
          <p:nvPr/>
        </p:nvCxnSpPr>
        <p:spPr>
          <a:xfrm flipH="1">
            <a:off x="5029200" y="5743399"/>
            <a:ext cx="6096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92A6CDC5-BDF4-4F32-B593-9EE1F65D0B47}"/>
              </a:ext>
            </a:extLst>
          </p:cNvPr>
          <p:cNvCxnSpPr/>
          <p:nvPr/>
        </p:nvCxnSpPr>
        <p:spPr>
          <a:xfrm>
            <a:off x="5181600" y="5105400"/>
            <a:ext cx="0" cy="4572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ED460719-6A56-4828-AB04-097224D07C9A}"/>
              </a:ext>
            </a:extLst>
          </p:cNvPr>
          <p:cNvCxnSpPr/>
          <p:nvPr/>
        </p:nvCxnSpPr>
        <p:spPr>
          <a:xfrm flipV="1">
            <a:off x="5181600" y="5743399"/>
            <a:ext cx="0" cy="3171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F8D8F7D6-EEC3-4843-9559-37CD3873BBC2}"/>
              </a:ext>
            </a:extLst>
          </p:cNvPr>
          <p:cNvSpPr txBox="1"/>
          <p:nvPr/>
        </p:nvSpPr>
        <p:spPr>
          <a:xfrm>
            <a:off x="4714070" y="5016328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42490988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8E932B02-D54F-4521-A4D5-C6E0E9B9758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53275"/>
            <a:ext cx="8229600" cy="4419813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F56B7B7-8787-4A62-8EBF-D9F2ED800C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1.3 GHz Cavity #1 (with Tuner, Mag. Shielding and GV 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7B20646-F5C0-4105-8A52-9333466C9F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Y. Orlov, S. Belomestnykh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FCB23B3-0205-4781-ADA6-502FBCE9E1D1}"/>
              </a:ext>
            </a:extLst>
          </p:cNvPr>
          <p:cNvSpPr txBox="1"/>
          <p:nvPr/>
        </p:nvSpPr>
        <p:spPr>
          <a:xfrm>
            <a:off x="477914" y="1653275"/>
            <a:ext cx="53894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LCLS-II tuner will be used</a:t>
            </a:r>
          </a:p>
          <a:p>
            <a:pPr marL="342900" lvl="1"/>
            <a:r>
              <a:rPr lang="en-US" dirty="0"/>
              <a:t>(cavity #1 – LCLS-II tuner with extended arms)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One-layer external magnetic shieled</a:t>
            </a:r>
          </a:p>
        </p:txBody>
      </p:sp>
    </p:spTree>
    <p:extLst>
      <p:ext uri="{BB962C8B-B14F-4D97-AF65-F5344CB8AC3E}">
        <p14:creationId xmlns:p14="http://schemas.microsoft.com/office/powerpoint/2010/main" val="17976087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 descr="A picture containing text, clock, sign&#10;&#10;Description automatically generated">
            <a:extLst>
              <a:ext uri="{FF2B5EF4-FFF2-40B4-BE49-F238E27FC236}">
                <a16:creationId xmlns:a16="http://schemas.microsoft.com/office/drawing/2014/main" id="{74C8D1DA-ADF1-4950-AE07-7A4FF40F7D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4600" y="1297348"/>
            <a:ext cx="3422869" cy="2860509"/>
          </a:xfrm>
          <a:prstGeom prst="rect">
            <a:avLst/>
          </a:prstGeom>
        </p:spPr>
      </p:pic>
      <p:pic>
        <p:nvPicPr>
          <p:cNvPr id="24" name="Picture 23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B93D60F0-A6CE-4449-BAB8-7B477D22C0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357" y="3999340"/>
            <a:ext cx="4724400" cy="1873879"/>
          </a:xfrm>
          <a:prstGeom prst="rect">
            <a:avLst/>
          </a:prstGeom>
        </p:spPr>
      </p:pic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36509C25-2B92-4FBB-92AE-3A1EDB734B8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815" y="1244471"/>
            <a:ext cx="3383936" cy="2662536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EB5F699-D158-4F35-94B8-F79D2C56D2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1.3 GHz ILC Magnet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230C940-9FA0-492F-B526-35D7B00730A3}"/>
              </a:ext>
            </a:extLst>
          </p:cNvPr>
          <p:cNvSpPr txBox="1"/>
          <p:nvPr/>
        </p:nvSpPr>
        <p:spPr>
          <a:xfrm>
            <a:off x="5264319" y="4737359"/>
            <a:ext cx="31176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ILC Conduction Cooled </a:t>
            </a:r>
            <a:r>
              <a:rPr lang="en-US" dirty="0" err="1"/>
              <a:t>Splittable</a:t>
            </a:r>
            <a:r>
              <a:rPr lang="en-US" dirty="0"/>
              <a:t> QUAD ~1m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8BA2411-2885-45A7-A747-8367C53F4F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Y. Orlov, S. Belomestnykh</a:t>
            </a:r>
            <a:endParaRPr lang="en-US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99068CC-C501-4CDC-A217-936ACB74E9D9}"/>
              </a:ext>
            </a:extLst>
          </p:cNvPr>
          <p:cNvCxnSpPr>
            <a:cxnSpLocks/>
          </p:cNvCxnSpPr>
          <p:nvPr/>
        </p:nvCxnSpPr>
        <p:spPr>
          <a:xfrm flipH="1">
            <a:off x="1981200" y="2579132"/>
            <a:ext cx="1376715" cy="69746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0E5D49C2-4B2E-4DA5-9D8F-884670501DFB}"/>
              </a:ext>
            </a:extLst>
          </p:cNvPr>
          <p:cNvCxnSpPr/>
          <p:nvPr/>
        </p:nvCxnSpPr>
        <p:spPr>
          <a:xfrm>
            <a:off x="5867400" y="3064133"/>
            <a:ext cx="0" cy="150786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36D87294-97A8-4110-BAB0-AD2CC06A3879}"/>
              </a:ext>
            </a:extLst>
          </p:cNvPr>
          <p:cNvCxnSpPr/>
          <p:nvPr/>
        </p:nvCxnSpPr>
        <p:spPr>
          <a:xfrm>
            <a:off x="8534400" y="3064133"/>
            <a:ext cx="0" cy="150786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8489B5F9-E9E7-4545-BBC9-2F4EF382E66B}"/>
              </a:ext>
            </a:extLst>
          </p:cNvPr>
          <p:cNvSpPr txBox="1"/>
          <p:nvPr/>
        </p:nvSpPr>
        <p:spPr>
          <a:xfrm>
            <a:off x="6932791" y="4291504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342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2EEFBC58-4956-4224-8F01-7C57A980D347}"/>
              </a:ext>
            </a:extLst>
          </p:cNvPr>
          <p:cNvCxnSpPr>
            <a:cxnSpLocks/>
            <a:stCxn id="32" idx="3"/>
          </p:cNvCxnSpPr>
          <p:nvPr/>
        </p:nvCxnSpPr>
        <p:spPr>
          <a:xfrm>
            <a:off x="7502178" y="4476170"/>
            <a:ext cx="103222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0C220F0F-3760-4736-80E7-0FD3FB4160E3}"/>
              </a:ext>
            </a:extLst>
          </p:cNvPr>
          <p:cNvCxnSpPr>
            <a:cxnSpLocks/>
            <a:stCxn id="32" idx="1"/>
          </p:cNvCxnSpPr>
          <p:nvPr/>
        </p:nvCxnSpPr>
        <p:spPr>
          <a:xfrm flipH="1" flipV="1">
            <a:off x="5867399" y="4463096"/>
            <a:ext cx="1065392" cy="130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5E8EB401-0168-4550-9467-628C1AED51DA}"/>
              </a:ext>
            </a:extLst>
          </p:cNvPr>
          <p:cNvCxnSpPr/>
          <p:nvPr/>
        </p:nvCxnSpPr>
        <p:spPr>
          <a:xfrm flipH="1">
            <a:off x="5365136" y="2879467"/>
            <a:ext cx="58613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2CA251B-D9C9-41E2-B7FC-3E8F41D0624B}"/>
              </a:ext>
            </a:extLst>
          </p:cNvPr>
          <p:cNvCxnSpPr/>
          <p:nvPr/>
        </p:nvCxnSpPr>
        <p:spPr>
          <a:xfrm flipH="1">
            <a:off x="5334000" y="3064133"/>
            <a:ext cx="53339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51B77CD4-78A2-4067-90B1-C3BD7D6AF095}"/>
              </a:ext>
            </a:extLst>
          </p:cNvPr>
          <p:cNvSpPr txBox="1"/>
          <p:nvPr/>
        </p:nvSpPr>
        <p:spPr>
          <a:xfrm>
            <a:off x="4814776" y="2763361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24</a:t>
            </a: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46AC5B17-5EEF-464B-A1D1-B6B5E0A5A4D0}"/>
              </a:ext>
            </a:extLst>
          </p:cNvPr>
          <p:cNvCxnSpPr/>
          <p:nvPr/>
        </p:nvCxnSpPr>
        <p:spPr>
          <a:xfrm>
            <a:off x="5460163" y="2523823"/>
            <a:ext cx="0" cy="3556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E529073E-1084-4A01-9F96-71BF2F0E9476}"/>
              </a:ext>
            </a:extLst>
          </p:cNvPr>
          <p:cNvCxnSpPr/>
          <p:nvPr/>
        </p:nvCxnSpPr>
        <p:spPr>
          <a:xfrm flipV="1">
            <a:off x="5460163" y="3064133"/>
            <a:ext cx="0" cy="2586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C31CCB4B-3BDC-417D-A96F-886AC65B3656}"/>
              </a:ext>
            </a:extLst>
          </p:cNvPr>
          <p:cNvCxnSpPr/>
          <p:nvPr/>
        </p:nvCxnSpPr>
        <p:spPr>
          <a:xfrm>
            <a:off x="6248400" y="2667000"/>
            <a:ext cx="914400" cy="9144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5F427850-8EE7-4894-A8AB-6F9E902A67F1}"/>
              </a:ext>
            </a:extLst>
          </p:cNvPr>
          <p:cNvCxnSpPr/>
          <p:nvPr/>
        </p:nvCxnSpPr>
        <p:spPr>
          <a:xfrm flipV="1">
            <a:off x="6248400" y="1524000"/>
            <a:ext cx="0" cy="1143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2D4729C1-E3B8-489A-B88A-2DAD60C913E1}"/>
              </a:ext>
            </a:extLst>
          </p:cNvPr>
          <p:cNvCxnSpPr/>
          <p:nvPr/>
        </p:nvCxnSpPr>
        <p:spPr>
          <a:xfrm flipV="1">
            <a:off x="8229600" y="1524000"/>
            <a:ext cx="0" cy="10551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04A3F458-FD4F-4CE8-A3BA-3962EBE42E2D}"/>
              </a:ext>
            </a:extLst>
          </p:cNvPr>
          <p:cNvSpPr txBox="1"/>
          <p:nvPr/>
        </p:nvSpPr>
        <p:spPr>
          <a:xfrm>
            <a:off x="7017507" y="1452154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250</a:t>
            </a: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6492714A-EE07-432F-99CB-780AAD360069}"/>
              </a:ext>
            </a:extLst>
          </p:cNvPr>
          <p:cNvCxnSpPr>
            <a:cxnSpLocks/>
            <a:stCxn id="57" idx="3"/>
          </p:cNvCxnSpPr>
          <p:nvPr/>
        </p:nvCxnSpPr>
        <p:spPr>
          <a:xfrm>
            <a:off x="7586894" y="1636820"/>
            <a:ext cx="64270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3E0A5263-8994-4C12-9581-2D2BCFDABA2C}"/>
              </a:ext>
            </a:extLst>
          </p:cNvPr>
          <p:cNvCxnSpPr>
            <a:stCxn id="57" idx="1"/>
          </p:cNvCxnSpPr>
          <p:nvPr/>
        </p:nvCxnSpPr>
        <p:spPr>
          <a:xfrm flipH="1">
            <a:off x="6248400" y="1636820"/>
            <a:ext cx="76910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CC077F38-69F5-48F2-A2CB-5110AD57A7B0}"/>
              </a:ext>
            </a:extLst>
          </p:cNvPr>
          <p:cNvCxnSpPr/>
          <p:nvPr/>
        </p:nvCxnSpPr>
        <p:spPr>
          <a:xfrm>
            <a:off x="457200" y="5562600"/>
            <a:ext cx="0" cy="68262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FC56D9ED-A4E9-4915-B701-B6938C31FF08}"/>
              </a:ext>
            </a:extLst>
          </p:cNvPr>
          <p:cNvCxnSpPr/>
          <p:nvPr/>
        </p:nvCxnSpPr>
        <p:spPr>
          <a:xfrm>
            <a:off x="4876800" y="5562600"/>
            <a:ext cx="0" cy="6096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9D5FE5A8-1657-4578-A65B-B4F251622180}"/>
              </a:ext>
            </a:extLst>
          </p:cNvPr>
          <p:cNvSpPr txBox="1"/>
          <p:nvPr/>
        </p:nvSpPr>
        <p:spPr>
          <a:xfrm>
            <a:off x="2043016" y="5939659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1000</a:t>
            </a:r>
          </a:p>
        </p:txBody>
      </p: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69A9893F-A687-4C8D-91E1-A962C8D03678}"/>
              </a:ext>
            </a:extLst>
          </p:cNvPr>
          <p:cNvCxnSpPr>
            <a:stCxn id="69" idx="3"/>
          </p:cNvCxnSpPr>
          <p:nvPr/>
        </p:nvCxnSpPr>
        <p:spPr>
          <a:xfrm>
            <a:off x="2740643" y="6124325"/>
            <a:ext cx="213615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A401CD09-7FFF-41BC-BA71-2F3C1D66AECF}"/>
              </a:ext>
            </a:extLst>
          </p:cNvPr>
          <p:cNvCxnSpPr>
            <a:stCxn id="69" idx="1"/>
          </p:cNvCxnSpPr>
          <p:nvPr/>
        </p:nvCxnSpPr>
        <p:spPr>
          <a:xfrm flipH="1">
            <a:off x="457200" y="6124325"/>
            <a:ext cx="158581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4" name="TextBox 73">
            <a:extLst>
              <a:ext uri="{FF2B5EF4-FFF2-40B4-BE49-F238E27FC236}">
                <a16:creationId xmlns:a16="http://schemas.microsoft.com/office/drawing/2014/main" id="{60D7C3A5-F76B-40C7-A83A-669AD475528C}"/>
              </a:ext>
            </a:extLst>
          </p:cNvPr>
          <p:cNvSpPr txBox="1"/>
          <p:nvPr/>
        </p:nvSpPr>
        <p:spPr>
          <a:xfrm>
            <a:off x="54330" y="1059805"/>
            <a:ext cx="1988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Al Thermal straps</a:t>
            </a:r>
          </a:p>
        </p:txBody>
      </p: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E79B6EA0-DC03-4EB5-B63B-B1CF7FDB997E}"/>
              </a:ext>
            </a:extLst>
          </p:cNvPr>
          <p:cNvCxnSpPr>
            <a:stCxn id="74" idx="3"/>
          </p:cNvCxnSpPr>
          <p:nvPr/>
        </p:nvCxnSpPr>
        <p:spPr>
          <a:xfrm>
            <a:off x="2043016" y="1244471"/>
            <a:ext cx="547784" cy="2795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8A2331A8-0BE2-4206-8EE8-AC93CA71E17B}"/>
              </a:ext>
            </a:extLst>
          </p:cNvPr>
          <p:cNvCxnSpPr>
            <a:stCxn id="74" idx="3"/>
          </p:cNvCxnSpPr>
          <p:nvPr/>
        </p:nvCxnSpPr>
        <p:spPr>
          <a:xfrm>
            <a:off x="2043016" y="1244471"/>
            <a:ext cx="183307" cy="3578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A8839AD6-7528-48AE-B594-B43F01BF8B6F}"/>
              </a:ext>
            </a:extLst>
          </p:cNvPr>
          <p:cNvCxnSpPr>
            <a:stCxn id="74" idx="3"/>
          </p:cNvCxnSpPr>
          <p:nvPr/>
        </p:nvCxnSpPr>
        <p:spPr>
          <a:xfrm flipH="1">
            <a:off x="1973685" y="1244471"/>
            <a:ext cx="69331" cy="5473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DAFA02A7-8B90-47D8-9066-E078FC8B9897}"/>
              </a:ext>
            </a:extLst>
          </p:cNvPr>
          <p:cNvCxnSpPr>
            <a:stCxn id="74" idx="3"/>
          </p:cNvCxnSpPr>
          <p:nvPr/>
        </p:nvCxnSpPr>
        <p:spPr>
          <a:xfrm flipH="1">
            <a:off x="1250108" y="1244471"/>
            <a:ext cx="792908" cy="8070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02148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460EB8-0B14-43AB-AE78-8E670B3E7E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1.3 GHz Cavity String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5683D0A-0A6D-4AAD-8F1F-19DF74D3E3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Y. Orlov, S. Belomestnykh</a:t>
            </a:r>
          </a:p>
        </p:txBody>
      </p:sp>
      <p:pic>
        <p:nvPicPr>
          <p:cNvPr id="9" name="Content Placeholder 8" descr="A picture containing music, purple, bassoon&#10;&#10;Description automatically generated">
            <a:extLst>
              <a:ext uri="{FF2B5EF4-FFF2-40B4-BE49-F238E27FC236}">
                <a16:creationId xmlns:a16="http://schemas.microsoft.com/office/drawing/2014/main" id="{F99A1907-D558-468B-96BC-440050E2DA4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925355"/>
            <a:ext cx="8229600" cy="3829615"/>
          </a:xfr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BF17A8C-331A-49EC-83E9-4157DA8985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295400"/>
            <a:ext cx="2196000" cy="16837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Picture 12" descr="A picture containing indoor&#10;&#10;Description automatically generated">
            <a:extLst>
              <a:ext uri="{FF2B5EF4-FFF2-40B4-BE49-F238E27FC236}">
                <a16:creationId xmlns:a16="http://schemas.microsoft.com/office/drawing/2014/main" id="{2ED7F344-FBEB-4EDF-967A-ECF78405CD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0" y="1417638"/>
            <a:ext cx="2305473" cy="1600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D555637-2765-4ACF-8F66-3F61945B8A5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1202" y="4504618"/>
            <a:ext cx="3429000" cy="15313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" name="Picture 16" descr="A picture containing music&#10;&#10;Description automatically generated">
            <a:extLst>
              <a:ext uri="{FF2B5EF4-FFF2-40B4-BE49-F238E27FC236}">
                <a16:creationId xmlns:a16="http://schemas.microsoft.com/office/drawing/2014/main" id="{568D1DFB-80F4-4733-976E-C935C2F41EC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0662" y="3419553"/>
            <a:ext cx="2312289" cy="9282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D9C22308-5DEC-49F7-B5DE-0768A6E5117F}"/>
              </a:ext>
            </a:extLst>
          </p:cNvPr>
          <p:cNvSpPr txBox="1"/>
          <p:nvPr/>
        </p:nvSpPr>
        <p:spPr>
          <a:xfrm>
            <a:off x="1231165" y="5847982"/>
            <a:ext cx="518091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GV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C3001DBE-B2B3-4522-853F-821B16E08644}"/>
              </a:ext>
            </a:extLst>
          </p:cNvPr>
          <p:cNvCxnSpPr>
            <a:stCxn id="18" idx="0"/>
          </p:cNvCxnSpPr>
          <p:nvPr/>
        </p:nvCxnSpPr>
        <p:spPr>
          <a:xfrm flipH="1" flipV="1">
            <a:off x="1250401" y="5440362"/>
            <a:ext cx="239810" cy="4076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BCBCC923-E747-4761-8DA8-7CC1144C40A7}"/>
              </a:ext>
            </a:extLst>
          </p:cNvPr>
          <p:cNvSpPr txBox="1"/>
          <p:nvPr/>
        </p:nvSpPr>
        <p:spPr>
          <a:xfrm>
            <a:off x="8077200" y="1495562"/>
            <a:ext cx="518091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GV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EC062678-B8AA-4BF4-B7CC-9D193E44BEEB}"/>
              </a:ext>
            </a:extLst>
          </p:cNvPr>
          <p:cNvCxnSpPr>
            <a:stCxn id="21" idx="2"/>
          </p:cNvCxnSpPr>
          <p:nvPr/>
        </p:nvCxnSpPr>
        <p:spPr>
          <a:xfrm>
            <a:off x="8336246" y="1864894"/>
            <a:ext cx="121954" cy="4211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E4CE28C8-1A30-427C-9AA2-5B4CA42B7CFC}"/>
              </a:ext>
            </a:extLst>
          </p:cNvPr>
          <p:cNvSpPr txBox="1"/>
          <p:nvPr/>
        </p:nvSpPr>
        <p:spPr>
          <a:xfrm>
            <a:off x="1231165" y="3352800"/>
            <a:ext cx="1821974" cy="646331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outerShdw blurRad="50800" dist="50800" dir="5400000" algn="ctr" rotWithShape="0">
              <a:schemeClr val="bg1"/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/>
              <a:t>BP Bellows with</a:t>
            </a:r>
          </a:p>
          <a:p>
            <a:r>
              <a:rPr lang="en-US" dirty="0"/>
              <a:t>Al Gaskets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CA09A8E4-E41E-441B-A2B6-7C5C885FD51A}"/>
              </a:ext>
            </a:extLst>
          </p:cNvPr>
          <p:cNvCxnSpPr>
            <a:stCxn id="24" idx="0"/>
          </p:cNvCxnSpPr>
          <p:nvPr/>
        </p:nvCxnSpPr>
        <p:spPr>
          <a:xfrm flipV="1">
            <a:off x="2142152" y="2362200"/>
            <a:ext cx="1286848" cy="9906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7586F8AF-04B2-40F2-8506-A3E28DF93B34}"/>
              </a:ext>
            </a:extLst>
          </p:cNvPr>
          <p:cNvCxnSpPr>
            <a:stCxn id="24" idx="0"/>
          </p:cNvCxnSpPr>
          <p:nvPr/>
        </p:nvCxnSpPr>
        <p:spPr>
          <a:xfrm flipH="1" flipV="1">
            <a:off x="1066800" y="2286000"/>
            <a:ext cx="1075352" cy="1066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0F748F21-7F24-4727-B7E1-B65D1B0D66E4}"/>
              </a:ext>
            </a:extLst>
          </p:cNvPr>
          <p:cNvSpPr txBox="1"/>
          <p:nvPr/>
        </p:nvSpPr>
        <p:spPr>
          <a:xfrm>
            <a:off x="6841713" y="4347760"/>
            <a:ext cx="1937390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Magnet BP spool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3499F64C-BBA4-4507-B363-D9282F542441}"/>
              </a:ext>
            </a:extLst>
          </p:cNvPr>
          <p:cNvCxnSpPr/>
          <p:nvPr/>
        </p:nvCxnSpPr>
        <p:spPr>
          <a:xfrm flipH="1" flipV="1">
            <a:off x="7810408" y="3999131"/>
            <a:ext cx="190592" cy="3580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2D1F2191-A03E-4C4E-A6DD-C344C2DEF1E3}"/>
              </a:ext>
            </a:extLst>
          </p:cNvPr>
          <p:cNvSpPr txBox="1"/>
          <p:nvPr/>
        </p:nvSpPr>
        <p:spPr>
          <a:xfrm>
            <a:off x="5334000" y="1311401"/>
            <a:ext cx="1864613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2 phase Bellows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1233E3DF-0A4B-4A7C-B77B-A3B163A91960}"/>
              </a:ext>
            </a:extLst>
          </p:cNvPr>
          <p:cNvCxnSpPr>
            <a:stCxn id="32" idx="1"/>
          </p:cNvCxnSpPr>
          <p:nvPr/>
        </p:nvCxnSpPr>
        <p:spPr>
          <a:xfrm flipH="1">
            <a:off x="3667336" y="1496067"/>
            <a:ext cx="1666664" cy="1041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6730D719-FBAA-4138-A849-958BFEBA3011}"/>
              </a:ext>
            </a:extLst>
          </p:cNvPr>
          <p:cNvCxnSpPr>
            <a:stCxn id="32" idx="2"/>
          </p:cNvCxnSpPr>
          <p:nvPr/>
        </p:nvCxnSpPr>
        <p:spPr>
          <a:xfrm>
            <a:off x="6266307" y="1680733"/>
            <a:ext cx="1310499" cy="6814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98BA2158-A5BE-4F8E-8A50-E07CEC6F49ED}"/>
              </a:ext>
            </a:extLst>
          </p:cNvPr>
          <p:cNvCxnSpPr>
            <a:stCxn id="32" idx="2"/>
          </p:cNvCxnSpPr>
          <p:nvPr/>
        </p:nvCxnSpPr>
        <p:spPr>
          <a:xfrm>
            <a:off x="6266307" y="1680733"/>
            <a:ext cx="716350" cy="8313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13D46993-B51F-417C-AFF9-9EB7CBEE172A}"/>
              </a:ext>
            </a:extLst>
          </p:cNvPr>
          <p:cNvCxnSpPr>
            <a:stCxn id="32" idx="2"/>
          </p:cNvCxnSpPr>
          <p:nvPr/>
        </p:nvCxnSpPr>
        <p:spPr>
          <a:xfrm>
            <a:off x="6266307" y="1680733"/>
            <a:ext cx="128954" cy="10573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B09A6C55-DAA1-4ECF-84BD-503E32247D5F}"/>
              </a:ext>
            </a:extLst>
          </p:cNvPr>
          <p:cNvCxnSpPr>
            <a:stCxn id="32" idx="2"/>
          </p:cNvCxnSpPr>
          <p:nvPr/>
        </p:nvCxnSpPr>
        <p:spPr>
          <a:xfrm flipH="1">
            <a:off x="5607667" y="1680733"/>
            <a:ext cx="658640" cy="13371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FA26CC55-0F00-41EA-AE91-C943DA8A6945}"/>
              </a:ext>
            </a:extLst>
          </p:cNvPr>
          <p:cNvSpPr txBox="1"/>
          <p:nvPr/>
        </p:nvSpPr>
        <p:spPr>
          <a:xfrm>
            <a:off x="5638800" y="6032648"/>
            <a:ext cx="2351926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/>
              <a:t>Splittable</a:t>
            </a:r>
            <a:r>
              <a:rPr lang="en-US" dirty="0"/>
              <a:t> SC Magnet</a:t>
            </a:r>
          </a:p>
        </p:txBody>
      </p:sp>
    </p:spTree>
    <p:extLst>
      <p:ext uri="{BB962C8B-B14F-4D97-AF65-F5344CB8AC3E}">
        <p14:creationId xmlns:p14="http://schemas.microsoft.com/office/powerpoint/2010/main" val="31597457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picture containing LEGO, toy&#10;&#10;Description automatically generated">
            <a:extLst>
              <a:ext uri="{FF2B5EF4-FFF2-40B4-BE49-F238E27FC236}">
                <a16:creationId xmlns:a16="http://schemas.microsoft.com/office/drawing/2014/main" id="{E4602B75-8B75-4E90-AE79-9491958BFB8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295400"/>
            <a:ext cx="7493620" cy="4525963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A2F67E0-E443-4348-BBD1-350A46DB29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1.3 GHz Cold Mass Upper</a:t>
            </a:r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2959F555-5C94-4DE7-8405-BDE8070B21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Y. Orlov, S. Belomestnykh</a:t>
            </a:r>
          </a:p>
        </p:txBody>
      </p:sp>
      <p:pic>
        <p:nvPicPr>
          <p:cNvPr id="17" name="Picture 16" descr="Diagram&#10;&#10;Description automatically generated with low confidence">
            <a:extLst>
              <a:ext uri="{FF2B5EF4-FFF2-40B4-BE49-F238E27FC236}">
                <a16:creationId xmlns:a16="http://schemas.microsoft.com/office/drawing/2014/main" id="{92AB2AFC-AFBE-4054-A8D1-00E45AF6C7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9244" y="3127493"/>
            <a:ext cx="2321511" cy="3117732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4402AA77-F504-4381-AF1B-0A758F9B7603}"/>
              </a:ext>
            </a:extLst>
          </p:cNvPr>
          <p:cNvSpPr txBox="1"/>
          <p:nvPr/>
        </p:nvSpPr>
        <p:spPr>
          <a:xfrm>
            <a:off x="4304093" y="5386963"/>
            <a:ext cx="2142574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70K Lover Thermal</a:t>
            </a:r>
          </a:p>
          <a:p>
            <a:r>
              <a:rPr lang="en-US" dirty="0"/>
              <a:t>Shield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58190969-3981-412E-A986-4BCE5C48FC2B}"/>
              </a:ext>
            </a:extLst>
          </p:cNvPr>
          <p:cNvCxnSpPr>
            <a:stCxn id="19" idx="3"/>
          </p:cNvCxnSpPr>
          <p:nvPr/>
        </p:nvCxnSpPr>
        <p:spPr>
          <a:xfrm flipV="1">
            <a:off x="6446667" y="5638800"/>
            <a:ext cx="258933" cy="713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B64007DE-C7AD-456C-A7FC-AD63BCBC03BC}"/>
              </a:ext>
            </a:extLst>
          </p:cNvPr>
          <p:cNvCxnSpPr/>
          <p:nvPr/>
        </p:nvCxnSpPr>
        <p:spPr>
          <a:xfrm flipH="1" flipV="1">
            <a:off x="3657600" y="4840918"/>
            <a:ext cx="633916" cy="8692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0E85E4EB-26A4-4FE9-9A61-E73D00BD0C0C}"/>
              </a:ext>
            </a:extLst>
          </p:cNvPr>
          <p:cNvSpPr txBox="1"/>
          <p:nvPr/>
        </p:nvSpPr>
        <p:spPr>
          <a:xfrm>
            <a:off x="2930478" y="4550287"/>
            <a:ext cx="1274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Not shown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741AD0D-E3AF-4990-8611-729FE7031CFC}"/>
              </a:ext>
            </a:extLst>
          </p:cNvPr>
          <p:cNvSpPr txBox="1"/>
          <p:nvPr/>
        </p:nvSpPr>
        <p:spPr>
          <a:xfrm>
            <a:off x="4291516" y="4257612"/>
            <a:ext cx="1864613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Cavities/Magnet</a:t>
            </a:r>
          </a:p>
          <a:p>
            <a:r>
              <a:rPr lang="en-US" dirty="0"/>
              <a:t>Needle bearings</a:t>
            </a:r>
          </a:p>
          <a:p>
            <a:r>
              <a:rPr lang="en-US" dirty="0"/>
              <a:t>supports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7B97DC58-2D08-4E2A-A9D3-2C58313A7179}"/>
              </a:ext>
            </a:extLst>
          </p:cNvPr>
          <p:cNvCxnSpPr>
            <a:stCxn id="25" idx="0"/>
          </p:cNvCxnSpPr>
          <p:nvPr/>
        </p:nvCxnSpPr>
        <p:spPr>
          <a:xfrm flipV="1">
            <a:off x="5223823" y="3429000"/>
            <a:ext cx="491177" cy="8286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5DC7A20A-0A0F-412B-A26C-797B1A139069}"/>
              </a:ext>
            </a:extLst>
          </p:cNvPr>
          <p:cNvCxnSpPr>
            <a:stCxn id="25" idx="0"/>
          </p:cNvCxnSpPr>
          <p:nvPr/>
        </p:nvCxnSpPr>
        <p:spPr>
          <a:xfrm flipH="1" flipV="1">
            <a:off x="5129792" y="3352800"/>
            <a:ext cx="94031" cy="9048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D952A770-4FB8-4BD4-9695-498970539094}"/>
              </a:ext>
            </a:extLst>
          </p:cNvPr>
          <p:cNvSpPr txBox="1"/>
          <p:nvPr/>
        </p:nvSpPr>
        <p:spPr>
          <a:xfrm>
            <a:off x="5715000" y="3628439"/>
            <a:ext cx="1184940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Invar Rod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2B4740D2-FEA2-4D63-9B4E-57F5691EBFEA}"/>
              </a:ext>
            </a:extLst>
          </p:cNvPr>
          <p:cNvCxnSpPr/>
          <p:nvPr/>
        </p:nvCxnSpPr>
        <p:spPr>
          <a:xfrm flipH="1" flipV="1">
            <a:off x="6156129" y="2667000"/>
            <a:ext cx="151341" cy="9614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2B47E7D6-3AC6-4940-B604-3E5EE0406D7A}"/>
              </a:ext>
            </a:extLst>
          </p:cNvPr>
          <p:cNvCxnSpPr>
            <a:stCxn id="30" idx="2"/>
          </p:cNvCxnSpPr>
          <p:nvPr/>
        </p:nvCxnSpPr>
        <p:spPr>
          <a:xfrm>
            <a:off x="6307470" y="3997771"/>
            <a:ext cx="1312529" cy="11831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50716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6F565863-3CD1-480C-BF66-A99266FEC47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843" y="1143000"/>
            <a:ext cx="8229600" cy="3631792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8C42421-A9AF-42DF-BF06-3FAF4A434F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1.3 GHz Cold Mass - ILC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184A487-35D7-4A50-8BC1-EEA00D6220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Y. Orlov, S. Belomestnykh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0146EA8-4762-4D1A-87B7-87C8896FAE17}"/>
              </a:ext>
            </a:extLst>
          </p:cNvPr>
          <p:cNvSpPr txBox="1"/>
          <p:nvPr/>
        </p:nvSpPr>
        <p:spPr>
          <a:xfrm>
            <a:off x="5867400" y="1295400"/>
            <a:ext cx="29290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Quad can be replaced with</a:t>
            </a:r>
          </a:p>
          <a:p>
            <a:r>
              <a:rPr lang="en-US" dirty="0"/>
              <a:t>1.3GHz Cavity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3DC25CF-0020-4C6D-91BE-8E99EC214506}"/>
              </a:ext>
            </a:extLst>
          </p:cNvPr>
          <p:cNvCxnSpPr>
            <a:cxnSpLocks/>
            <a:stCxn id="8" idx="2"/>
          </p:cNvCxnSpPr>
          <p:nvPr/>
        </p:nvCxnSpPr>
        <p:spPr>
          <a:xfrm flipH="1">
            <a:off x="5943600" y="1941731"/>
            <a:ext cx="1388304" cy="171586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 descr="Diagram&#10;&#10;Description automatically generated">
            <a:extLst>
              <a:ext uri="{FF2B5EF4-FFF2-40B4-BE49-F238E27FC236}">
                <a16:creationId xmlns:a16="http://schemas.microsoft.com/office/drawing/2014/main" id="{A076223D-FADF-4EB6-8FBE-4681C45E6D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590" y="3428999"/>
            <a:ext cx="2133600" cy="285019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981FB4F-D588-4E45-9087-E0205A3D2B5E}"/>
              </a:ext>
            </a:extLst>
          </p:cNvPr>
          <p:cNvSpPr txBox="1"/>
          <p:nvPr/>
        </p:nvSpPr>
        <p:spPr>
          <a:xfrm>
            <a:off x="6934200" y="4953000"/>
            <a:ext cx="1646605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70K Insulation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790E4AD3-475F-4CC2-879C-3260DCFE9484}"/>
              </a:ext>
            </a:extLst>
          </p:cNvPr>
          <p:cNvCxnSpPr>
            <a:stCxn id="16" idx="0"/>
          </p:cNvCxnSpPr>
          <p:nvPr/>
        </p:nvCxnSpPr>
        <p:spPr>
          <a:xfrm flipH="1" flipV="1">
            <a:off x="7391400" y="4038600"/>
            <a:ext cx="366103" cy="914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19902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 descr="An orange and yellow machine&#10;&#10;Description automatically generated with low confidence">
            <a:extLst>
              <a:ext uri="{FF2B5EF4-FFF2-40B4-BE49-F238E27FC236}">
                <a16:creationId xmlns:a16="http://schemas.microsoft.com/office/drawing/2014/main" id="{386A68BA-0B73-4B5A-865E-62F2C2A256D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921" y="1600200"/>
            <a:ext cx="7950158" cy="4525963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8899BAC-BEF0-4DC8-A44A-A0280DA29A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1.3 GHz ILC CM (PC view)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A942DE0-78C4-4911-897B-018FF0429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Y. Orlov, S. Belomestnykh</a:t>
            </a:r>
          </a:p>
        </p:txBody>
      </p:sp>
    </p:spTree>
    <p:extLst>
      <p:ext uri="{BB962C8B-B14F-4D97-AF65-F5344CB8AC3E}">
        <p14:creationId xmlns:p14="http://schemas.microsoft.com/office/powerpoint/2010/main" val="13505598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417035-1970-4711-BA51-542452AD32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1.3 GHz ILC CM (TP view)</a:t>
            </a:r>
          </a:p>
        </p:txBody>
      </p:sp>
      <p:pic>
        <p:nvPicPr>
          <p:cNvPr id="8" name="Content Placeholder 7" descr="A close-up of a motorcycle&#10;&#10;Description automatically generated with low confidence">
            <a:extLst>
              <a:ext uri="{FF2B5EF4-FFF2-40B4-BE49-F238E27FC236}">
                <a16:creationId xmlns:a16="http://schemas.microsoft.com/office/drawing/2014/main" id="{69217672-51C1-4213-A834-3E901013EC5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759022"/>
            <a:ext cx="8229600" cy="4208318"/>
          </a:xfr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780051-3ADD-42B0-B3CD-A9D57DC5D5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Y. Orlov, S. Belomestnykh</a:t>
            </a:r>
          </a:p>
        </p:txBody>
      </p:sp>
      <p:pic>
        <p:nvPicPr>
          <p:cNvPr id="12" name="Picture 11" descr="A close-up of a computer chip&#10;&#10;Description automatically generated with low confidence">
            <a:extLst>
              <a:ext uri="{FF2B5EF4-FFF2-40B4-BE49-F238E27FC236}">
                <a16:creationId xmlns:a16="http://schemas.microsoft.com/office/drawing/2014/main" id="{3B4BE455-BBFA-4B08-B8DA-8D10E91F17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400" y="1481137"/>
            <a:ext cx="1676400" cy="155978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93D9DE1-537F-4E87-9C8B-05CD26A578A2}"/>
              </a:ext>
            </a:extLst>
          </p:cNvPr>
          <p:cNvSpPr txBox="1"/>
          <p:nvPr/>
        </p:nvSpPr>
        <p:spPr>
          <a:xfrm>
            <a:off x="4724400" y="1495193"/>
            <a:ext cx="1621021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8 Tuner Motor</a:t>
            </a:r>
          </a:p>
          <a:p>
            <a:r>
              <a:rPr lang="en-US" dirty="0"/>
              <a:t>Access ports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E1BC0CA-0D4B-4C44-AD5A-B1C45BC22581}"/>
              </a:ext>
            </a:extLst>
          </p:cNvPr>
          <p:cNvCxnSpPr>
            <a:cxnSpLocks/>
            <a:stCxn id="13" idx="3"/>
          </p:cNvCxnSpPr>
          <p:nvPr/>
        </p:nvCxnSpPr>
        <p:spPr>
          <a:xfrm>
            <a:off x="6345421" y="1818359"/>
            <a:ext cx="969779" cy="3866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74AC65C-F15F-4293-BD26-E560282170E4}"/>
              </a:ext>
            </a:extLst>
          </p:cNvPr>
          <p:cNvCxnSpPr>
            <a:cxnSpLocks/>
            <a:stCxn id="13" idx="2"/>
          </p:cNvCxnSpPr>
          <p:nvPr/>
        </p:nvCxnSpPr>
        <p:spPr>
          <a:xfrm>
            <a:off x="5534911" y="2141524"/>
            <a:ext cx="180089" cy="22018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490EA97F-689B-4DA7-A0FC-340B7FA98A31}"/>
              </a:ext>
            </a:extLst>
          </p:cNvPr>
          <p:cNvCxnSpPr>
            <a:cxnSpLocks/>
            <a:stCxn id="13" idx="2"/>
          </p:cNvCxnSpPr>
          <p:nvPr/>
        </p:nvCxnSpPr>
        <p:spPr>
          <a:xfrm flipH="1">
            <a:off x="4762500" y="2141524"/>
            <a:ext cx="772411" cy="20494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38F0F0B6-C4A1-40C5-AE36-A29634A54754}"/>
              </a:ext>
            </a:extLst>
          </p:cNvPr>
          <p:cNvCxnSpPr>
            <a:cxnSpLocks/>
            <a:stCxn id="13" idx="2"/>
          </p:cNvCxnSpPr>
          <p:nvPr/>
        </p:nvCxnSpPr>
        <p:spPr>
          <a:xfrm flipH="1">
            <a:off x="3962400" y="2141524"/>
            <a:ext cx="1572511" cy="18208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1537760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/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5220</TotalTime>
  <Words>364</Words>
  <Application>Microsoft Office PowerPoint</Application>
  <PresentationFormat>On-screen Show (4:3)</PresentationFormat>
  <Paragraphs>90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Arial</vt:lpstr>
      <vt:lpstr>Calibri</vt:lpstr>
      <vt:lpstr>Default Design</vt:lpstr>
      <vt:lpstr>ILC 1.3GHz CM. 2021</vt:lpstr>
      <vt:lpstr>1.3 GHz ILC Cavity (Short-Short)</vt:lpstr>
      <vt:lpstr>1.3 GHz Cavity #1 (with Tuner, Mag. Shielding and GV </vt:lpstr>
      <vt:lpstr>1.3 GHz ILC Magnet </vt:lpstr>
      <vt:lpstr>1.3 GHz Cavity String</vt:lpstr>
      <vt:lpstr>1.3 GHz Cold Mass Upper</vt:lpstr>
      <vt:lpstr>1.3 GHz Cold Mass - ILC</vt:lpstr>
      <vt:lpstr>1.3 GHz ILC CM (PC view)</vt:lpstr>
      <vt:lpstr>1.3 GHz ILC CM (TP view)</vt:lpstr>
      <vt:lpstr>1.3 GHz ILC CM, Layout</vt:lpstr>
      <vt:lpstr>1.3 GHz ILC CM, Section</vt:lpstr>
      <vt:lpstr>Typical 45’ container</vt:lpstr>
      <vt:lpstr>Transportation of 1.3 GHz CM</vt:lpstr>
      <vt:lpstr>Transportation of 1.3 GHz CM Layouts</vt:lpstr>
      <vt:lpstr>ILC 1.3 GHz CM’s Interconnection</vt:lpstr>
      <vt:lpstr>1.3 GHz CM’s Interconnection  Layout</vt:lpstr>
    </vt:vector>
  </TitlesOfParts>
  <Company>Fermilab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orlov</dc:creator>
  <cp:lastModifiedBy>Yuriy M Orlov</cp:lastModifiedBy>
  <cp:revision>56</cp:revision>
  <dcterms:created xsi:type="dcterms:W3CDTF">2009-02-10T14:31:17Z</dcterms:created>
  <dcterms:modified xsi:type="dcterms:W3CDTF">2021-08-23T18:55:12Z</dcterms:modified>
</cp:coreProperties>
</file>