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9" r:id="rId3"/>
    <p:sldId id="256" r:id="rId4"/>
    <p:sldId id="258" r:id="rId5"/>
    <p:sldId id="257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>
        <p:scale>
          <a:sx n="50" d="100"/>
          <a:sy n="50" d="100"/>
        </p:scale>
        <p:origin x="296" y="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F5F91-4A93-45C3-9D65-A4A39C48709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1B84F-4672-45C6-AFD9-33B9A7B6F5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591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25CA98-2D2C-4E71-A39D-D53D6C43DF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3184CE4-6722-4B29-9233-0E97F175D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95F67B-A74A-482F-B6E7-E8C4006A3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FBACAE-36D4-401B-B0A6-D5900BC2E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14BAAA-3B80-4B12-8849-5E32971B9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23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ED04F3-0D5C-47AE-A95A-9E3059E1F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5AC5AC-2FE7-4552-82F4-52D42C2B90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08934C-7FEC-4A5B-B163-24AD55C3D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31D9AC-45AB-4095-BD94-7739AC076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86B5C1-428B-466B-82AA-DF9735AA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75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AC79AF-963B-443B-89D3-2296F449A9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0FE453B-AFCE-4905-9057-BEF2BFB1E3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016D7-9CE8-41F1-A39A-C7C76618F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69ECC9-248E-4FD5-BC0B-014573D95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F58949-72F1-43E3-A1D8-10F6FB216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689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53FF3-AFC8-4A74-B23C-2E52AD89F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18253-B0A7-487F-9C25-5263914BC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81AC2-B715-4410-B940-608B4943A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86D919-8F7E-4B62-A406-790E0D2F4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9FD734-503B-448D-8A37-624A75A91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487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03645D-E995-4DEA-928F-BEDEED0C4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DF24DC-1A0B-490D-887F-D688B68DD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AE0EA7-8F79-479E-84F4-CF48B4A93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9C299D-1941-40BD-B4F1-F684FAE02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E520DF-58CD-4BD6-A8E5-DAFABE8F0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250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F5243-9BDD-49FB-908E-1807D477C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50EFE9-61DF-4798-AADE-5CC32D1E3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B7D5A7-516E-45FF-93F9-447718679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4424116-C8E3-4270-AC4D-A7430BF20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BF6B3FF-60A0-4A13-84B8-84D8723F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0EF3B4D-9C24-4070-9298-ACA9C8D3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06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328F4-C312-4FD9-9D3D-F1466AD45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5C507C-9814-4EB2-85E7-F8AC64EB2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F3E89FB-EB98-467A-8C49-A50D3818A3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B7B53E-7BD7-40BE-8A30-3A778F8AEE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81CB6C7-EDB2-4015-9CFA-048308F9B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AB9C2E0-2D0A-4801-83D6-B694EFC9D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A6A9FC5-4769-4662-988B-5CA7EBE88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4FB09E3-37E8-4D1F-AC24-EA4A6E319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843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8C0433-8D75-4D78-9D2F-141982BED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861A87B-4CB9-4329-A28F-98E54FA24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448269-A1BD-4DC8-8ABE-A7857C029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B95D20F-4A69-4639-B4B2-07945450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547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1A68791-564D-4970-B2CB-734F1484D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2BEE441-DF40-48EA-8841-AFD287C06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C6569F3-40AE-4581-8EE6-87DF7412F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66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9E967F-67DF-43BB-9664-04EE87E7F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06BAC5-85D2-45A2-A4DE-FE029B533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DA3D5C-0E63-4A01-AF8D-0F184778B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1E041DF-8F09-4199-ACEE-036580C34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C464A1-39BA-41F0-AF45-6273728E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DE983A-0EF4-4191-806E-2705CD263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846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6CFC59-4760-44CF-82BC-4612C2CB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80C2B9-FB14-4A19-A0FF-9FE2D60BA6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7F128F8-4DD5-43F6-8287-1481FE258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6D4068C-0D9D-404B-A91D-977272DE9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AFFC7E-FC9C-4166-AACE-04549D4D5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12A64E3-50C7-4E03-B0FD-962C5850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67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F6FE3F9-8F0C-42DA-B2E0-532346A15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E24678-43A1-4726-8A5D-B9734FE93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055DDF-56CD-4D69-A216-0D3DA68447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D7C52-CBB5-494A-8427-3FF865226068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AACD8F-AEBF-438B-AA30-34481E287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3A5F1F-30D2-4588-BAE1-21411DA5FF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98B49-4E23-47C1-AFAC-D0B07E6798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39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FF0B56B-6B4C-4099-B2C5-E04A423700C2}"/>
              </a:ext>
            </a:extLst>
          </p:cNvPr>
          <p:cNvSpPr txBox="1"/>
          <p:nvPr/>
        </p:nvSpPr>
        <p:spPr>
          <a:xfrm>
            <a:off x="2713759" y="1981200"/>
            <a:ext cx="69191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latin typeface="Calibri" panose="020F0502020204030204" pitchFamily="34" charset="0"/>
              </a:rPr>
              <a:t>Short range </a:t>
            </a:r>
            <a:r>
              <a:rPr kumimoji="1" lang="en-US" altLang="ja-JP" sz="3200" b="1" dirty="0" err="1">
                <a:latin typeface="Calibri" panose="020F0502020204030204" pitchFamily="34" charset="0"/>
              </a:rPr>
              <a:t>wakefield</a:t>
            </a:r>
            <a:r>
              <a:rPr kumimoji="1" lang="en-US" altLang="ja-JP" sz="3200" b="1" dirty="0">
                <a:latin typeface="Calibri" panose="020F0502020204030204" pitchFamily="34" charset="0"/>
              </a:rPr>
              <a:t> of the crab cavity</a:t>
            </a:r>
            <a:endParaRPr kumimoji="1" lang="ja-JP" altLang="en-US" sz="3200" b="1" dirty="0">
              <a:latin typeface="Calibri" panose="020F050202020403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B08318A-B155-4F7B-AE82-E84FDD08AE8E}"/>
              </a:ext>
            </a:extLst>
          </p:cNvPr>
          <p:cNvSpPr txBox="1"/>
          <p:nvPr/>
        </p:nvSpPr>
        <p:spPr>
          <a:xfrm>
            <a:off x="4079029" y="3530600"/>
            <a:ext cx="37866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Calibri" panose="020F0502020204030204" pitchFamily="34" charset="0"/>
              </a:rPr>
              <a:t>Toshiyuki OKUGI, KEK</a:t>
            </a:r>
          </a:p>
          <a:p>
            <a:pPr algn="ctr"/>
            <a:r>
              <a:rPr lang="en-US" altLang="ja-JP" sz="2400" dirty="0">
                <a:latin typeface="Calibri" panose="020F0502020204030204" pitchFamily="34" charset="0"/>
              </a:rPr>
              <a:t>IDT WG2 crab cavity meeting</a:t>
            </a:r>
          </a:p>
          <a:p>
            <a:pPr algn="ctr"/>
            <a:r>
              <a:rPr lang="en-US" altLang="ja-JP" sz="2400" dirty="0">
                <a:latin typeface="Calibri" panose="020F0502020204030204" pitchFamily="34" charset="0"/>
              </a:rPr>
              <a:t>2021/09/15 </a:t>
            </a:r>
            <a:endParaRPr kumimoji="1" lang="ja-JP" alt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77D10CB-AA39-4DC1-9585-DCAD3955B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7198B49-4E23-47C1-AFAC-D0B07E6798C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51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B659828-F3C2-40C0-B350-B52EF03D3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773" y="1455737"/>
            <a:ext cx="4817745" cy="3388995"/>
          </a:xfrm>
          <a:prstGeom prst="rect">
            <a:avLst/>
          </a:prstGeom>
        </p:spPr>
      </p:pic>
      <p:pic>
        <p:nvPicPr>
          <p:cNvPr id="5" name="図 4" descr="グラフ&#10;&#10;自動的に生成された説明">
            <a:extLst>
              <a:ext uri="{FF2B5EF4-FFF2-40B4-BE49-F238E27FC236}">
                <a16:creationId xmlns:a16="http://schemas.microsoft.com/office/drawing/2014/main" id="{F6ABAD0A-E328-4AF9-8932-C72D4D33BA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561" y="1655572"/>
            <a:ext cx="4909185" cy="3286125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4CAB991-88EC-4219-9F0A-1C38059F9E9A}"/>
              </a:ext>
            </a:extLst>
          </p:cNvPr>
          <p:cNvCxnSpPr>
            <a:cxnSpLocks/>
          </p:cNvCxnSpPr>
          <p:nvPr/>
        </p:nvCxnSpPr>
        <p:spPr>
          <a:xfrm flipV="1">
            <a:off x="7540753" y="1765300"/>
            <a:ext cx="0" cy="2987040"/>
          </a:xfrm>
          <a:prstGeom prst="line">
            <a:avLst/>
          </a:prstGeom>
          <a:ln w="190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3999A7-7F0B-4C85-9399-8E060853E813}"/>
              </a:ext>
            </a:extLst>
          </p:cNvPr>
          <p:cNvSpPr txBox="1"/>
          <p:nvPr/>
        </p:nvSpPr>
        <p:spPr>
          <a:xfrm>
            <a:off x="7694903" y="3337368"/>
            <a:ext cx="1001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FF"/>
                </a:solidFill>
                <a:latin typeface="Calibri" panose="020F0502020204030204" pitchFamily="34" charset="0"/>
              </a:rPr>
              <a:t>Crab cavity</a:t>
            </a:r>
            <a:endParaRPr kumimoji="1" lang="ja-JP" altLang="en-US" sz="1400" b="1" dirty="0">
              <a:solidFill>
                <a:srgbClr val="FF00FF"/>
              </a:solidFill>
              <a:latin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9531B7B-0EA5-453D-8D65-3BD042B52D70}"/>
              </a:ext>
            </a:extLst>
          </p:cNvPr>
          <p:cNvSpPr txBox="1"/>
          <p:nvPr/>
        </p:nvSpPr>
        <p:spPr>
          <a:xfrm>
            <a:off x="3378200" y="110552"/>
            <a:ext cx="6014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Calibri" panose="020F0502020204030204" pitchFamily="34" charset="0"/>
              </a:rPr>
              <a:t>Shot range </a:t>
            </a:r>
            <a:r>
              <a:rPr kumimoji="1" lang="en-US" altLang="ja-JP" sz="2800" b="1" dirty="0" err="1">
                <a:latin typeface="Calibri" panose="020F0502020204030204" pitchFamily="34" charset="0"/>
              </a:rPr>
              <a:t>wakefield</a:t>
            </a:r>
            <a:r>
              <a:rPr kumimoji="1" lang="en-US" altLang="ja-JP" sz="2800" b="1" dirty="0">
                <a:latin typeface="Calibri" panose="020F0502020204030204" pitchFamily="34" charset="0"/>
              </a:rPr>
              <a:t> of the </a:t>
            </a:r>
            <a:r>
              <a:rPr lang="en-US" altLang="ja-JP" sz="2800" b="1" dirty="0" err="1">
                <a:latin typeface="Calibri" panose="020F0502020204030204" pitchFamily="34" charset="0"/>
              </a:rPr>
              <a:t>c</a:t>
            </a:r>
            <a:r>
              <a:rPr kumimoji="1" lang="en-US" altLang="ja-JP" sz="2800" b="1" dirty="0" err="1">
                <a:latin typeface="Calibri" panose="020F0502020204030204" pitchFamily="34" charset="0"/>
              </a:rPr>
              <a:t>rav</a:t>
            </a:r>
            <a:r>
              <a:rPr kumimoji="1" lang="en-US" altLang="ja-JP" sz="2800" b="1" dirty="0">
                <a:latin typeface="Calibri" panose="020F0502020204030204" pitchFamily="34" charset="0"/>
              </a:rPr>
              <a:t> cavity </a:t>
            </a:r>
            <a:endParaRPr kumimoji="1" lang="ja-JP" altLang="en-US" sz="2800" b="1" dirty="0">
              <a:latin typeface="Calibri" panose="020F050202020403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2266BF7-3F03-4D18-8B94-7378D50A1241}"/>
              </a:ext>
            </a:extLst>
          </p:cNvPr>
          <p:cNvSpPr txBox="1"/>
          <p:nvPr/>
        </p:nvSpPr>
        <p:spPr>
          <a:xfrm>
            <a:off x="897636" y="4801997"/>
            <a:ext cx="4766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</a:rPr>
              <a:t>Wakefield calculation by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Alexey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kumimoji="0" lang="en-US" altLang="ja-JP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Lyapin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by </a:t>
            </a:r>
            <a:r>
              <a:rPr kumimoji="0" lang="en-US" altLang="ja-JP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GdfidL</a:t>
            </a:r>
            <a:r>
              <a:rPr kumimoji="1" lang="en-US" altLang="ja-JP" dirty="0">
                <a:latin typeface="Calibri" panose="020F0502020204030204" pitchFamily="34" charset="0"/>
              </a:rPr>
              <a:t> </a:t>
            </a:r>
            <a:endParaRPr kumimoji="1" lang="ja-JP" altLang="en-US" dirty="0">
              <a:latin typeface="Calibri" panose="020F0502020204030204" pitchFamily="34" charset="0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2D409C41-827A-4D56-B536-CC7052CCC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0878"/>
            <a:ext cx="2135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EB642545-7801-4EEA-84B3-FE584C0F0832}"/>
                  </a:ext>
                </a:extLst>
              </p:cNvPr>
              <p:cNvSpPr txBox="1"/>
              <p:nvPr/>
            </p:nvSpPr>
            <p:spPr>
              <a:xfrm>
                <a:off x="2188893" y="2128773"/>
                <a:ext cx="2557431" cy="3039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=−0.014 </m:t>
                      </m:r>
                      <m:f>
                        <m:fPr>
                          <m:type m:val="lin"/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kumimoji="1" lang="en-US" altLang="ja-JP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kumimoji="1" lang="en-US" altLang="ja-JP" b="0" i="0" smtClean="0">
                                  <a:latin typeface="Cambria Math" panose="02040503050406030204" pitchFamily="18" charset="0"/>
                                </a:rPr>
                                <m:t>pC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</a:rPr>
                            <m:t>mm</m:t>
                          </m:r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EB642545-7801-4EEA-84B3-FE584C0F08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8893" y="2128773"/>
                <a:ext cx="2557431" cy="303994"/>
              </a:xfrm>
              <a:prstGeom prst="rect">
                <a:avLst/>
              </a:prstGeom>
              <a:blipFill>
                <a:blip r:embed="rId4"/>
                <a:stretch>
                  <a:fillRect l="-714" t="-154000" r="-10952" b="-224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CAE2397-0505-42BA-86C0-1F15A833C72D}"/>
              </a:ext>
            </a:extLst>
          </p:cNvPr>
          <p:cNvSpPr txBox="1"/>
          <p:nvPr/>
        </p:nvSpPr>
        <p:spPr>
          <a:xfrm>
            <a:off x="2188893" y="799186"/>
            <a:ext cx="8831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The short range </a:t>
            </a:r>
            <a:r>
              <a:rPr kumimoji="1" lang="en-US" altLang="ja-JP" dirty="0" err="1"/>
              <a:t>wakefield</a:t>
            </a:r>
            <a:r>
              <a:rPr kumimoji="1" lang="en-US" altLang="ja-JP" dirty="0"/>
              <a:t> was put to the ILC BDS optics deck (</a:t>
            </a:r>
            <a:r>
              <a:rPr kumimoji="1" lang="en-US" altLang="ja-JP" dirty="0" err="1"/>
              <a:t>Ebeam</a:t>
            </a:r>
            <a:r>
              <a:rPr kumimoji="1" lang="en-US" altLang="ja-JP" dirty="0"/>
              <a:t>=125GeV).</a:t>
            </a:r>
            <a:endParaRPr kumimoji="1" lang="ja-JP" altLang="en-US" dirty="0"/>
          </a:p>
        </p:txBody>
      </p:sp>
      <p:sp>
        <p:nvSpPr>
          <p:cNvPr id="16" name="スライド番号プレースホルダー 3">
            <a:extLst>
              <a:ext uri="{FF2B5EF4-FFF2-40B4-BE49-F238E27FC236}">
                <a16:creationId xmlns:a16="http://schemas.microsoft.com/office/drawing/2014/main" id="{E58FA9EE-297A-4C05-BA7B-3A9041F4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7198B49-4E23-47C1-AFAC-D0B07E6798C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E8F418D-D913-477B-B995-FEEC530F5F70}"/>
              </a:ext>
            </a:extLst>
          </p:cNvPr>
          <p:cNvSpPr txBox="1"/>
          <p:nvPr/>
        </p:nvSpPr>
        <p:spPr>
          <a:xfrm>
            <a:off x="2125393" y="5194602"/>
            <a:ext cx="1550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Calibri" panose="020F0502020204030204" pitchFamily="34" charset="0"/>
              </a:rPr>
              <a:t>1pC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Calibri" panose="020F0502020204030204" pitchFamily="34" charset="0"/>
              </a:rPr>
              <a:t>1mm offset</a:t>
            </a:r>
            <a:endParaRPr kumimoji="1" lang="ja-JP" altLang="en-US" dirty="0">
              <a:latin typeface="Calibri" panose="020F050202020403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E4BA1CD-9EE1-4A82-8977-F3C6A2035657}"/>
              </a:ext>
            </a:extLst>
          </p:cNvPr>
          <p:cNvSpPr txBox="1"/>
          <p:nvPr/>
        </p:nvSpPr>
        <p:spPr>
          <a:xfrm>
            <a:off x="7540753" y="5202428"/>
            <a:ext cx="2429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</a:rPr>
              <a:t>Put the </a:t>
            </a:r>
            <a:r>
              <a:rPr kumimoji="1" lang="en-US" altLang="ja-JP" dirty="0" err="1">
                <a:latin typeface="Calibri" panose="020F0502020204030204" pitchFamily="34" charset="0"/>
              </a:rPr>
              <a:t>wakefield</a:t>
            </a:r>
            <a:r>
              <a:rPr kumimoji="1" lang="en-US" altLang="ja-JP" dirty="0">
                <a:latin typeface="Calibri" panose="020F0502020204030204" pitchFamily="34" charset="0"/>
              </a:rPr>
              <a:t> here !</a:t>
            </a:r>
            <a:endParaRPr kumimoji="1" lang="ja-JP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789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55E1F1C-932C-40A2-8142-6D6E37E8A4C2}"/>
              </a:ext>
            </a:extLst>
          </p:cNvPr>
          <p:cNvGrpSpPr/>
          <p:nvPr/>
        </p:nvGrpSpPr>
        <p:grpSpPr>
          <a:xfrm>
            <a:off x="1361038" y="1467654"/>
            <a:ext cx="9038122" cy="4463010"/>
            <a:chOff x="1576939" y="1197495"/>
            <a:chExt cx="9038122" cy="4463010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810319C4-5CE4-4C8D-B301-40C9B02E0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4114" y="1197495"/>
              <a:ext cx="8783772" cy="4463010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AE1BB4C-4A03-40C9-8BA9-3094D8E2935E}"/>
                </a:ext>
              </a:extLst>
            </p:cNvPr>
            <p:cNvSpPr/>
            <p:nvPr/>
          </p:nvSpPr>
          <p:spPr>
            <a:xfrm>
              <a:off x="1576939" y="1197495"/>
              <a:ext cx="9038122" cy="22041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3B213B26-29C5-4C28-91D0-72858DB49F32}"/>
                </a:ext>
              </a:extLst>
            </p:cNvPr>
            <p:cNvSpPr/>
            <p:nvPr/>
          </p:nvSpPr>
          <p:spPr>
            <a:xfrm>
              <a:off x="1704114" y="3456320"/>
              <a:ext cx="278690" cy="201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3F7F029D-343E-456A-8879-34101C195B38}"/>
                </a:ext>
              </a:extLst>
            </p:cNvPr>
            <p:cNvSpPr/>
            <p:nvPr/>
          </p:nvSpPr>
          <p:spPr>
            <a:xfrm>
              <a:off x="3935571" y="3429000"/>
              <a:ext cx="278690" cy="201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793C2B3E-246F-4CA2-B2C2-AFD08EB01684}"/>
                </a:ext>
              </a:extLst>
            </p:cNvPr>
            <p:cNvSpPr/>
            <p:nvPr/>
          </p:nvSpPr>
          <p:spPr>
            <a:xfrm>
              <a:off x="6138153" y="3469019"/>
              <a:ext cx="278690" cy="201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88015C11-54AE-40B4-A8B8-F0AD93D3A045}"/>
                </a:ext>
              </a:extLst>
            </p:cNvPr>
            <p:cNvSpPr/>
            <p:nvPr/>
          </p:nvSpPr>
          <p:spPr>
            <a:xfrm>
              <a:off x="8288956" y="3433957"/>
              <a:ext cx="278690" cy="201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9" name="図 8">
            <a:extLst>
              <a:ext uri="{FF2B5EF4-FFF2-40B4-BE49-F238E27FC236}">
                <a16:creationId xmlns:a16="http://schemas.microsoft.com/office/drawing/2014/main" id="{8E838A40-1100-4732-A446-FD04006C48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24" y="964586"/>
            <a:ext cx="6888834" cy="255029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C0E3CC8-B540-48F5-A1BE-261EEC7C4111}"/>
              </a:ext>
            </a:extLst>
          </p:cNvPr>
          <p:cNvSpPr txBox="1"/>
          <p:nvPr/>
        </p:nvSpPr>
        <p:spPr>
          <a:xfrm>
            <a:off x="1268728" y="472039"/>
            <a:ext cx="1011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>
                <a:latin typeface="Calibri" panose="020F0502020204030204" pitchFamily="34" charset="0"/>
              </a:rPr>
              <a:t>Total </a:t>
            </a:r>
            <a:r>
              <a:rPr kumimoji="1" lang="en-US" altLang="ja-JP" b="1" i="1" dirty="0">
                <a:solidFill>
                  <a:srgbClr val="FF0000"/>
                </a:solidFill>
                <a:latin typeface="Calibri" panose="020F0502020204030204" pitchFamily="34" charset="0"/>
              </a:rPr>
              <a:t>107</a:t>
            </a:r>
            <a:r>
              <a:rPr kumimoji="1" lang="en-US" altLang="ja-JP" i="1" dirty="0">
                <a:latin typeface="Calibri" panose="020F0502020204030204" pitchFamily="34" charset="0"/>
              </a:rPr>
              <a:t> cavity BPM systems were put into the ILC collimator &amp; final focus beamline as </a:t>
            </a:r>
            <a:r>
              <a:rPr kumimoji="1" lang="en-US" altLang="ja-JP" i="1" dirty="0" err="1">
                <a:latin typeface="Calibri" panose="020F0502020204030204" pitchFamily="34" charset="0"/>
              </a:rPr>
              <a:t>wakefield</a:t>
            </a:r>
            <a:r>
              <a:rPr kumimoji="1" lang="en-US" altLang="ja-JP" i="1" dirty="0">
                <a:latin typeface="Calibri" panose="020F0502020204030204" pitchFamily="34" charset="0"/>
              </a:rPr>
              <a:t> sources .</a:t>
            </a:r>
            <a:endParaRPr kumimoji="1" lang="ja-JP" altLang="en-US" i="1" dirty="0">
              <a:latin typeface="Calibri" panose="020F050202020403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A220BA7-D174-4AF2-A89F-E84BBC05EF86}"/>
              </a:ext>
            </a:extLst>
          </p:cNvPr>
          <p:cNvSpPr txBox="1"/>
          <p:nvPr/>
        </p:nvSpPr>
        <p:spPr>
          <a:xfrm>
            <a:off x="7755835" y="1047942"/>
            <a:ext cx="37724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>
                <a:solidFill>
                  <a:srgbClr val="7030A0"/>
                </a:solidFill>
                <a:latin typeface="Calibri" panose="020F0502020204030204" pitchFamily="34" charset="0"/>
              </a:rPr>
              <a:t>Case 1 </a:t>
            </a:r>
            <a:r>
              <a:rPr kumimoji="1" lang="en-US" altLang="ja-JP" sz="1600" b="1" i="1" dirty="0" err="1">
                <a:solidFill>
                  <a:srgbClr val="7030A0"/>
                </a:solidFill>
                <a:latin typeface="Calibri" panose="020F0502020204030204" pitchFamily="34" charset="0"/>
              </a:rPr>
              <a:t>wakefield</a:t>
            </a:r>
            <a:r>
              <a:rPr kumimoji="1" lang="en-US" altLang="ja-JP" sz="1600" b="1" i="1" dirty="0">
                <a:solidFill>
                  <a:srgbClr val="7030A0"/>
                </a:solidFill>
                <a:latin typeface="Calibri" panose="020F0502020204030204" pitchFamily="34" charset="0"/>
              </a:rPr>
              <a:t> condition</a:t>
            </a:r>
            <a:r>
              <a:rPr kumimoji="1" lang="en-US" altLang="ja-JP" sz="1600" b="1" i="1" dirty="0">
                <a:latin typeface="Calibri" panose="020F0502020204030204" pitchFamily="34" charset="0"/>
              </a:rPr>
              <a:t> </a:t>
            </a:r>
            <a:r>
              <a:rPr kumimoji="1" lang="en-US" altLang="ja-JP" sz="1600" i="1" dirty="0">
                <a:latin typeface="Calibri" panose="020F0502020204030204" pitchFamily="34" charset="0"/>
              </a:rPr>
              <a:t>:</a:t>
            </a:r>
          </a:p>
          <a:p>
            <a:r>
              <a:rPr kumimoji="1" lang="en-US" altLang="ja-JP" sz="1600" i="1" dirty="0">
                <a:latin typeface="Calibri" panose="020F0502020204030204" pitchFamily="34" charset="0"/>
              </a:rPr>
              <a:t> bellows and flange gaps are not masked.</a:t>
            </a:r>
          </a:p>
          <a:p>
            <a:endParaRPr kumimoji="1" lang="en-US" altLang="ja-JP" sz="1600" i="1" dirty="0">
              <a:latin typeface="Calibri" panose="020F0502020204030204" pitchFamily="34" charset="0"/>
            </a:endParaRPr>
          </a:p>
          <a:p>
            <a:r>
              <a:rPr kumimoji="1" lang="en-US" altLang="ja-JP" sz="1600" b="1" i="1" dirty="0">
                <a:solidFill>
                  <a:srgbClr val="7030A0"/>
                </a:solidFill>
                <a:latin typeface="Calibri" panose="020F0502020204030204" pitchFamily="34" charset="0"/>
              </a:rPr>
              <a:t>Case 2 </a:t>
            </a:r>
            <a:r>
              <a:rPr kumimoji="1" lang="en-US" altLang="ja-JP" sz="1600" b="1" i="1" dirty="0" err="1">
                <a:solidFill>
                  <a:srgbClr val="7030A0"/>
                </a:solidFill>
                <a:latin typeface="Calibri" panose="020F0502020204030204" pitchFamily="34" charset="0"/>
              </a:rPr>
              <a:t>wakefield</a:t>
            </a:r>
            <a:r>
              <a:rPr kumimoji="1" lang="en-US" altLang="ja-JP" sz="1600" b="1" i="1" dirty="0">
                <a:solidFill>
                  <a:srgbClr val="7030A0"/>
                </a:solidFill>
                <a:latin typeface="Calibri" panose="020F0502020204030204" pitchFamily="34" charset="0"/>
              </a:rPr>
              <a:t> condition</a:t>
            </a:r>
            <a:r>
              <a:rPr kumimoji="1" lang="en-US" altLang="ja-JP" sz="1600" i="1" dirty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kumimoji="1" lang="en-US" altLang="ja-JP" sz="1600" i="1" dirty="0">
                <a:latin typeface="Calibri" panose="020F0502020204030204" pitchFamily="34" charset="0"/>
              </a:rPr>
              <a:t>: </a:t>
            </a:r>
          </a:p>
          <a:p>
            <a:r>
              <a:rPr lang="en-US" altLang="ja-JP" sz="1600" i="1" dirty="0">
                <a:latin typeface="Calibri" panose="020F0502020204030204" pitchFamily="34" charset="0"/>
              </a:rPr>
              <a:t> </a:t>
            </a:r>
            <a:r>
              <a:rPr kumimoji="1" lang="en-US" altLang="ja-JP" sz="1600" i="1" dirty="0">
                <a:latin typeface="Calibri" panose="020F0502020204030204" pitchFamily="34" charset="0"/>
              </a:rPr>
              <a:t>cavity BPM wake is only put into beamline.</a:t>
            </a:r>
          </a:p>
          <a:p>
            <a:r>
              <a:rPr kumimoji="1" lang="en-US" altLang="ja-JP" sz="1600" i="1" dirty="0">
                <a:latin typeface="Calibri" panose="020F0502020204030204" pitchFamily="34" charset="0"/>
              </a:rPr>
              <a:t> (bellows and flange gaps are masked.)</a:t>
            </a:r>
            <a:endParaRPr kumimoji="1" lang="ja-JP" altLang="en-US" sz="1600" i="1" dirty="0">
              <a:latin typeface="Calibri" panose="020F0502020204030204" pitchFamily="34" charset="0"/>
            </a:endParaRPr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9039981A-10C9-4537-AA09-D03A598DB0EA}"/>
              </a:ext>
            </a:extLst>
          </p:cNvPr>
          <p:cNvSpPr/>
          <p:nvPr/>
        </p:nvSpPr>
        <p:spPr>
          <a:xfrm>
            <a:off x="4284216" y="1717269"/>
            <a:ext cx="105878" cy="11550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B43184E-4CD7-4674-88D2-E1ABB4F07C18}"/>
              </a:ext>
            </a:extLst>
          </p:cNvPr>
          <p:cNvSpPr txBox="1"/>
          <p:nvPr/>
        </p:nvSpPr>
        <p:spPr>
          <a:xfrm>
            <a:off x="3854370" y="1223327"/>
            <a:ext cx="591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00B050"/>
                </a:solidFill>
                <a:latin typeface="Calibri" panose="020F0502020204030204" pitchFamily="34" charset="0"/>
              </a:rPr>
              <a:t>Crab</a:t>
            </a:r>
          </a:p>
          <a:p>
            <a:pPr algn="ctr"/>
            <a:r>
              <a:rPr kumimoji="1" lang="en-US" altLang="ja-JP" sz="1200" b="1" dirty="0">
                <a:solidFill>
                  <a:srgbClr val="00B050"/>
                </a:solidFill>
                <a:latin typeface="Calibri" panose="020F0502020204030204" pitchFamily="34" charset="0"/>
              </a:rPr>
              <a:t> cavity</a:t>
            </a:r>
            <a:endParaRPr kumimoji="1" lang="ja-JP" altLang="en-US" sz="12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A4EE20F-7B64-4468-ACDA-83C50620EDEA}"/>
              </a:ext>
            </a:extLst>
          </p:cNvPr>
          <p:cNvSpPr txBox="1"/>
          <p:nvPr/>
        </p:nvSpPr>
        <p:spPr>
          <a:xfrm>
            <a:off x="2614000" y="4525"/>
            <a:ext cx="7426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Calibri" panose="020F0502020204030204" pitchFamily="34" charset="0"/>
              </a:rPr>
              <a:t>List of the </a:t>
            </a:r>
            <a:r>
              <a:rPr kumimoji="1" lang="en-US" altLang="ja-JP" sz="2800" b="1" dirty="0" err="1">
                <a:latin typeface="Calibri" panose="020F0502020204030204" pitchFamily="34" charset="0"/>
              </a:rPr>
              <a:t>wakefield</a:t>
            </a:r>
            <a:r>
              <a:rPr kumimoji="1" lang="en-US" altLang="ja-JP" sz="2800" b="1" dirty="0">
                <a:latin typeface="Calibri" panose="020F0502020204030204" pitchFamily="34" charset="0"/>
              </a:rPr>
              <a:t> sources in ILC BDS beamline</a:t>
            </a:r>
            <a:endParaRPr kumimoji="1" lang="ja-JP" altLang="en-US" sz="2800" b="1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094063EC-D238-44DB-BFD0-45A8F81E5404}"/>
                  </a:ext>
                </a:extLst>
              </p:cNvPr>
              <p:cNvSpPr txBox="1"/>
              <p:nvPr/>
            </p:nvSpPr>
            <p:spPr>
              <a:xfrm>
                <a:off x="2188753" y="6415277"/>
                <a:ext cx="7368556" cy="27026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kumimoji="1" lang="en-US" altLang="ja-JP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6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acc>
                    <m:r>
                      <a:rPr kumimoji="1" lang="en-US" altLang="ja-JP" sz="1600" b="0" i="1" smtClean="0">
                        <a:latin typeface="Cambria Math" panose="02040503050406030204" pitchFamily="18" charset="0"/>
                      </a:rPr>
                      <m:t>=−0.014 </m:t>
                    </m:r>
                    <m:f>
                      <m:fPr>
                        <m:type m:val="lin"/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kumimoji="1" lang="en-US" altLang="ja-JP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kumimoji="1" lang="en-US" altLang="ja-JP" sz="1600" b="0" i="0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kumimoji="1" lang="en-US" altLang="ja-JP" sz="1600" b="0" i="0" smtClean="0">
                                <a:latin typeface="Cambria Math" panose="02040503050406030204" pitchFamily="18" charset="0"/>
                              </a:rPr>
                              <m:t>pC</m:t>
                            </m:r>
                          </m:den>
                        </m:f>
                      </m:num>
                      <m:den>
                        <m:r>
                          <m:rPr>
                            <m:nor/>
                          </m:rPr>
                          <a:rPr kumimoji="1" lang="en-US" altLang="ja-JP" sz="1600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den>
                    </m:f>
                  </m:oMath>
                </a14:m>
                <a:r>
                  <a:rPr kumimoji="1" lang="ja-JP" altLang="en-US" sz="1600" dirty="0"/>
                  <a:t> </a:t>
                </a:r>
                <a:r>
                  <a:rPr kumimoji="1" lang="en-US" altLang="ja-JP" sz="1600" dirty="0">
                    <a:latin typeface="Calibri" panose="020F0502020204030204" pitchFamily="34" charset="0"/>
                  </a:rPr>
                  <a:t>of crab cavity wake field is not dominant in the BDS beamline.</a:t>
                </a:r>
                <a:endParaRPr kumimoji="1" lang="ja-JP" altLang="en-US" sz="16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094063EC-D238-44DB-BFD0-45A8F81E54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8753" y="6415277"/>
                <a:ext cx="7368556" cy="270267"/>
              </a:xfrm>
              <a:prstGeom prst="rect">
                <a:avLst/>
              </a:prstGeom>
              <a:blipFill>
                <a:blip r:embed="rId4"/>
                <a:stretch>
                  <a:fillRect l="-826" t="-131915" r="-495" b="-20212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E934E28-860D-4980-B44F-4D7ADD3DCD48}"/>
                  </a:ext>
                </a:extLst>
              </p:cNvPr>
              <p:cNvSpPr txBox="1"/>
              <p:nvPr/>
            </p:nvSpPr>
            <p:spPr>
              <a:xfrm>
                <a:off x="1616065" y="5912857"/>
                <a:ext cx="1956433" cy="2364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=−0.048 </m:t>
                      </m:r>
                      <m:f>
                        <m:fPr>
                          <m:type m:val="lin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kumimoji="1" lang="en-US" altLang="ja-JP" sz="14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kumimoji="1" lang="en-US" altLang="ja-JP" sz="1400" b="0" i="0" smtClean="0">
                                  <a:latin typeface="Cambria Math" panose="02040503050406030204" pitchFamily="18" charset="0"/>
                                </a:rPr>
                                <m:t>pC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sz="1400" b="0" i="0" smtClean="0">
                              <a:latin typeface="Cambria Math" panose="02040503050406030204" pitchFamily="18" charset="0"/>
                            </a:rPr>
                            <m:t>mm</m:t>
                          </m:r>
                        </m:den>
                      </m:f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E934E28-860D-4980-B44F-4D7ADD3DCD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6065" y="5912857"/>
                <a:ext cx="1956433" cy="236411"/>
              </a:xfrm>
              <a:prstGeom prst="rect">
                <a:avLst/>
              </a:prstGeom>
              <a:blipFill>
                <a:blip r:embed="rId5"/>
                <a:stretch>
                  <a:fillRect l="-1246" t="-141026" r="-11215" b="-2102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47FBB894-DE50-4F50-9060-3DA29A4C5AEA}"/>
                  </a:ext>
                </a:extLst>
              </p:cNvPr>
              <p:cNvSpPr txBox="1"/>
              <p:nvPr/>
            </p:nvSpPr>
            <p:spPr>
              <a:xfrm>
                <a:off x="3916598" y="5929785"/>
                <a:ext cx="1956433" cy="2364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=−0.025 </m:t>
                      </m:r>
                      <m:f>
                        <m:fPr>
                          <m:type m:val="lin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kumimoji="1" lang="en-US" altLang="ja-JP" sz="14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kumimoji="1" lang="en-US" altLang="ja-JP" sz="1400" b="0" i="0" smtClean="0">
                                  <a:latin typeface="Cambria Math" panose="02040503050406030204" pitchFamily="18" charset="0"/>
                                </a:rPr>
                                <m:t>pC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sz="1400" b="0" i="0" smtClean="0">
                              <a:latin typeface="Cambria Math" panose="02040503050406030204" pitchFamily="18" charset="0"/>
                            </a:rPr>
                            <m:t>mm</m:t>
                          </m:r>
                        </m:den>
                      </m:f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47FBB894-DE50-4F50-9060-3DA29A4C5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6598" y="5929785"/>
                <a:ext cx="1956433" cy="236411"/>
              </a:xfrm>
              <a:prstGeom prst="rect">
                <a:avLst/>
              </a:prstGeom>
              <a:blipFill>
                <a:blip r:embed="rId6"/>
                <a:stretch>
                  <a:fillRect l="-1246" t="-141026" r="-11215" b="-2102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563F288-3731-477D-98BD-55C67754A9AE}"/>
                  </a:ext>
                </a:extLst>
              </p:cNvPr>
              <p:cNvSpPr txBox="1"/>
              <p:nvPr/>
            </p:nvSpPr>
            <p:spPr>
              <a:xfrm>
                <a:off x="6156698" y="5945619"/>
                <a:ext cx="1916357" cy="2364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=−0.040</m:t>
                      </m:r>
                      <m:f>
                        <m:fPr>
                          <m:type m:val="lin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kumimoji="1" lang="en-US" altLang="ja-JP" sz="14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kumimoji="1" lang="en-US" altLang="ja-JP" sz="1400" b="0" i="0" smtClean="0">
                                  <a:latin typeface="Cambria Math" panose="02040503050406030204" pitchFamily="18" charset="0"/>
                                </a:rPr>
                                <m:t>pC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sz="1400" b="0" i="0" smtClean="0">
                              <a:latin typeface="Cambria Math" panose="02040503050406030204" pitchFamily="18" charset="0"/>
                            </a:rPr>
                            <m:t>mm</m:t>
                          </m:r>
                        </m:den>
                      </m:f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563F288-3731-477D-98BD-55C67754A9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698" y="5945619"/>
                <a:ext cx="1916357" cy="236411"/>
              </a:xfrm>
              <a:prstGeom prst="rect">
                <a:avLst/>
              </a:prstGeom>
              <a:blipFill>
                <a:blip r:embed="rId7"/>
                <a:stretch>
                  <a:fillRect l="-1274" t="-138462" r="-11465" b="-2128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5F251573-5670-4D67-8556-B5B1AE2B15FA}"/>
                  </a:ext>
                </a:extLst>
              </p:cNvPr>
              <p:cNvSpPr txBox="1"/>
              <p:nvPr/>
            </p:nvSpPr>
            <p:spPr>
              <a:xfrm>
                <a:off x="8351745" y="5932575"/>
                <a:ext cx="1916358" cy="2364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=−0.014</m:t>
                      </m:r>
                      <m:f>
                        <m:fPr>
                          <m:type m:val="lin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kumimoji="1" lang="en-US" altLang="ja-JP" sz="14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kumimoji="1" lang="en-US" altLang="ja-JP" sz="1400" b="0" i="0" smtClean="0">
                                  <a:latin typeface="Cambria Math" panose="02040503050406030204" pitchFamily="18" charset="0"/>
                                </a:rPr>
                                <m:t>pC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sz="1400" b="0" i="0" smtClean="0">
                              <a:latin typeface="Cambria Math" panose="02040503050406030204" pitchFamily="18" charset="0"/>
                            </a:rPr>
                            <m:t>mm</m:t>
                          </m:r>
                        </m:den>
                      </m:f>
                    </m:oMath>
                  </m:oMathPara>
                </a14:m>
                <a:endParaRPr kumimoji="1" lang="ja-JP" altLang="en-US" sz="1400" dirty="0"/>
              </a:p>
            </p:txBody>
          </p:sp>
        </mc:Choice>
        <mc:Fallback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5F251573-5670-4D67-8556-B5B1AE2B1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1745" y="5932575"/>
                <a:ext cx="1916358" cy="236411"/>
              </a:xfrm>
              <a:prstGeom prst="rect">
                <a:avLst/>
              </a:prstGeom>
              <a:blipFill>
                <a:blip r:embed="rId8"/>
                <a:stretch>
                  <a:fillRect l="-1274" t="-138462" r="-11783" b="-2128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スライド番号プレースホルダー 3">
            <a:extLst>
              <a:ext uri="{FF2B5EF4-FFF2-40B4-BE49-F238E27FC236}">
                <a16:creationId xmlns:a16="http://schemas.microsoft.com/office/drawing/2014/main" id="{EBB4351B-C56A-4BDE-A48C-0907B26B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7198B49-4E23-47C1-AFAC-D0B07E6798C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0E29F2-3019-4E8D-97F4-41C58CCD88DB}"/>
              </a:ext>
            </a:extLst>
          </p:cNvPr>
          <p:cNvSpPr txBox="1"/>
          <p:nvPr/>
        </p:nvSpPr>
        <p:spPr>
          <a:xfrm>
            <a:off x="7312406" y="2712307"/>
            <a:ext cx="4659299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Calibri" panose="020F0502020204030204" pitchFamily="34" charset="0"/>
              </a:rPr>
              <a:t>Locations of many </a:t>
            </a:r>
            <a:r>
              <a:rPr lang="en-US" altLang="ja-JP" sz="1600" dirty="0" err="1">
                <a:latin typeface="Calibri" panose="020F0502020204030204" pitchFamily="34" charset="0"/>
              </a:rPr>
              <a:t>wakefield</a:t>
            </a:r>
            <a:r>
              <a:rPr lang="en-US" altLang="ja-JP" sz="1600" dirty="0">
                <a:latin typeface="Calibri" panose="020F0502020204030204" pitchFamily="34" charset="0"/>
              </a:rPr>
              <a:t> sources are comparable or larger beta-function than crab cavity.</a:t>
            </a:r>
            <a:endParaRPr kumimoji="1" lang="ja-JP" alt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366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ADA41D11-147D-4AB5-8836-6D06C9073C1B}"/>
                  </a:ext>
                </a:extLst>
              </p:cNvPr>
              <p:cNvSpPr txBox="1"/>
              <p:nvPr/>
            </p:nvSpPr>
            <p:spPr>
              <a:xfrm>
                <a:off x="2852741" y="1043633"/>
                <a:ext cx="2107949" cy="8540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ad>
                            <m:radPr>
                              <m:degHide m:val="on"/>
                              <m:ctrlP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kumimoji="1"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1600" i="1"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  <m:r>
                                    <a:rPr kumimoji="1" lang="ja-JP" altLang="en-US" sz="16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kumimoji="1" lang="en-US" altLang="ja-JP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1" lang="en-US" altLang="ja-JP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kumimoji="1"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ja-JP" altLang="en-US" sz="16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kumimoji="1" lang="en-US" altLang="ja-JP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kumimoji="1" lang="en-US" altLang="ja-JP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160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kumimoji="1" lang="ja-JP" altLang="en-US" sz="16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</m:nary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ADA41D11-147D-4AB5-8836-6D06C9073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741" y="1043633"/>
                <a:ext cx="2107949" cy="85401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DC4BBDF-C5F7-48E3-AED5-72B0DE0B4F2D}"/>
              </a:ext>
            </a:extLst>
          </p:cNvPr>
          <p:cNvSpPr txBox="1"/>
          <p:nvPr/>
        </p:nvSpPr>
        <p:spPr>
          <a:xfrm>
            <a:off x="5475268" y="832010"/>
            <a:ext cx="338202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>
                <a:latin typeface="Calibri" panose="020F0502020204030204" pitchFamily="34" charset="0"/>
                <a:cs typeface="Times New Roman" panose="02020603050405020304" pitchFamily="18" charset="0"/>
              </a:rPr>
              <a:t>q</a:t>
            </a:r>
            <a:r>
              <a:rPr kumimoji="1" lang="en-US" altLang="ja-JP" sz="1400" i="1" dirty="0">
                <a:latin typeface="Calibri" panose="020F0502020204030204" pitchFamily="34" charset="0"/>
                <a:cs typeface="Arial" panose="020B0604020202020204" pitchFamily="34" charset="0"/>
              </a:rPr>
              <a:t> : bunch charge</a:t>
            </a:r>
          </a:p>
          <a:p>
            <a:r>
              <a:rPr kumimoji="1" lang="en-US" altLang="ja-JP" sz="1400" i="1" dirty="0">
                <a:latin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kumimoji="1" lang="en-US" altLang="ja-JP" sz="1400" i="1" dirty="0">
                <a:latin typeface="Calibri" panose="020F0502020204030204" pitchFamily="34" charset="0"/>
                <a:cs typeface="Arial" panose="020B0604020202020204" pitchFamily="34" charset="0"/>
              </a:rPr>
              <a:t> : strength of </a:t>
            </a:r>
            <a:r>
              <a:rPr kumimoji="1" lang="en-US" altLang="ja-JP" sz="1400" i="1" dirty="0" err="1">
                <a:latin typeface="Calibri" panose="020F0502020204030204" pitchFamily="34" charset="0"/>
                <a:cs typeface="Arial" panose="020B0604020202020204" pitchFamily="34" charset="0"/>
              </a:rPr>
              <a:t>wakefield</a:t>
            </a:r>
            <a:endParaRPr kumimoji="1" lang="en-US" altLang="ja-JP" sz="1400" i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400" i="1" dirty="0">
                <a:latin typeface="Calibri" panose="020F0502020204030204" pitchFamily="34" charset="0"/>
                <a:cs typeface="Times New Roman" panose="02020603050405020304" pitchFamily="18" charset="0"/>
              </a:rPr>
              <a:t>E </a:t>
            </a:r>
            <a:r>
              <a:rPr kumimoji="1" lang="en-US" altLang="ja-JP" sz="1400" i="1" dirty="0">
                <a:latin typeface="Calibri" panose="020F0502020204030204" pitchFamily="34" charset="0"/>
                <a:cs typeface="Arial" panose="020B0604020202020204" pitchFamily="34" charset="0"/>
              </a:rPr>
              <a:t>: beam energy</a:t>
            </a:r>
          </a:p>
          <a:p>
            <a:r>
              <a:rPr kumimoji="1" lang="en-US" altLang="ja-JP" sz="1400" i="1" dirty="0">
                <a:latin typeface="Calibri" panose="020F0502020204030204" pitchFamily="34" charset="0"/>
                <a:cs typeface="Arial" panose="020B0604020202020204" pitchFamily="34" charset="0"/>
              </a:rPr>
              <a:t>e : emittance</a:t>
            </a:r>
          </a:p>
          <a:p>
            <a:r>
              <a:rPr kumimoji="1" lang="en-US" altLang="ja-JP" sz="1400" i="1" dirty="0">
                <a:latin typeface="Calibri" panose="020F0502020204030204" pitchFamily="34" charset="0"/>
                <a:cs typeface="Arial" panose="020B0604020202020204" pitchFamily="34" charset="0"/>
              </a:rPr>
              <a:t>b : beta-function at wake source</a:t>
            </a:r>
            <a:endParaRPr kumimoji="1" lang="ja-JP" altLang="en-US" sz="1400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表 8">
            <a:extLst>
              <a:ext uri="{FF2B5EF4-FFF2-40B4-BE49-F238E27FC236}">
                <a16:creationId xmlns:a16="http://schemas.microsoft.com/office/drawing/2014/main" id="{F510D1E5-E9D6-4C10-BC7F-93815220B2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946164"/>
              </p:ext>
            </p:extLst>
          </p:nvPr>
        </p:nvGraphicFramePr>
        <p:xfrm>
          <a:off x="1566923" y="2017268"/>
          <a:ext cx="7781852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46018">
                  <a:extLst>
                    <a:ext uri="{9D8B030D-6E8A-4147-A177-3AD203B41FA5}">
                      <a16:colId xmlns:a16="http://schemas.microsoft.com/office/drawing/2014/main" val="2160510847"/>
                    </a:ext>
                  </a:extLst>
                </a:gridCol>
                <a:gridCol w="2435834">
                  <a:extLst>
                    <a:ext uri="{9D8B030D-6E8A-4147-A177-3AD203B41FA5}">
                      <a16:colId xmlns:a16="http://schemas.microsoft.com/office/drawing/2014/main" val="2827242568"/>
                    </a:ext>
                  </a:extLst>
                </a:gridCol>
              </a:tblGrid>
              <a:tr h="251478">
                <a:tc>
                  <a:txBody>
                    <a:bodyPr/>
                    <a:lstStyle/>
                    <a:p>
                      <a:endParaRPr kumimoji="1" lang="ja-JP" altLang="en-US" sz="140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/>
                        <a:t>W[V/</a:t>
                      </a:r>
                      <a:r>
                        <a:rPr kumimoji="1" lang="en-US" altLang="ja-JP" sz="1400" dirty="0" err="1"/>
                        <a:t>pC</a:t>
                      </a:r>
                      <a:r>
                        <a:rPr kumimoji="1" lang="en-US" altLang="ja-JP" sz="1400" dirty="0"/>
                        <a:t>/mm]* beta [m]</a:t>
                      </a:r>
                      <a:endParaRPr kumimoji="1" lang="ja-JP" alt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673808"/>
                  </a:ext>
                </a:extLst>
              </a:tr>
              <a:tr h="251478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Crab cavity</a:t>
                      </a:r>
                      <a:endParaRPr kumimoji="1" lang="ja-JP" alt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</a:rPr>
                        <a:t>-214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220633"/>
                  </a:ext>
                </a:extLst>
              </a:tr>
              <a:tr h="251478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ILC Case 1</a:t>
                      </a:r>
                      <a:endParaRPr kumimoji="1" lang="ja-JP" alt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/>
                        <a:t>-142352</a:t>
                      </a:r>
                      <a:endParaRPr kumimoji="1" lang="ja-JP" alt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651555"/>
                  </a:ext>
                </a:extLst>
              </a:tr>
              <a:tr h="251478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ILC Case 2 (only cavity BPMs in BDS beamline)</a:t>
                      </a:r>
                      <a:endParaRPr kumimoji="1" lang="ja-JP" alt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/>
                        <a:t>-22104</a:t>
                      </a:r>
                      <a:endParaRPr kumimoji="1" lang="ja-JP" alt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998888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1C1CB4B-FCE6-40AE-9A5E-F04AADD1E09C}"/>
              </a:ext>
            </a:extLst>
          </p:cNvPr>
          <p:cNvSpPr txBox="1"/>
          <p:nvPr/>
        </p:nvSpPr>
        <p:spPr>
          <a:xfrm>
            <a:off x="9595663" y="2205070"/>
            <a:ext cx="20786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Roughly 1% of</a:t>
            </a:r>
          </a:p>
          <a:p>
            <a:r>
              <a:rPr lang="en-US" altLang="ja-JP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 those for cavity BPMs</a:t>
            </a:r>
          </a:p>
          <a:p>
            <a:r>
              <a:rPr kumimoji="1" lang="en-US" altLang="ja-JP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 in ILC BDS beamline </a:t>
            </a:r>
            <a:endParaRPr kumimoji="1" lang="ja-JP" altLang="en-US" sz="1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981B91-6ADB-4275-9C08-53C846A4FD74}"/>
              </a:ext>
            </a:extLst>
          </p:cNvPr>
          <p:cNvSpPr txBox="1"/>
          <p:nvPr/>
        </p:nvSpPr>
        <p:spPr>
          <a:xfrm>
            <a:off x="1897725" y="539889"/>
            <a:ext cx="809991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i="1" dirty="0">
                <a:latin typeface="Calibri" panose="020F0502020204030204" pitchFamily="34" charset="0"/>
                <a:cs typeface="Arial" panose="020B0604020202020204" pitchFamily="34" charset="0"/>
              </a:rPr>
              <a:t>Effect of wakefield with orbit distortion (orbit jitter) was evaluated as</a:t>
            </a:r>
            <a:endParaRPr kumimoji="1" lang="ja-JP" altLang="en-US" sz="1600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図 7" descr="グラフ, 折れ線グラフ&#10;&#10;自動的に生成された説明">
            <a:extLst>
              <a:ext uri="{FF2B5EF4-FFF2-40B4-BE49-F238E27FC236}">
                <a16:creationId xmlns:a16="http://schemas.microsoft.com/office/drawing/2014/main" id="{769F6FF3-FBBD-440F-BEFB-9825F42689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725" y="3252175"/>
            <a:ext cx="3657600" cy="2743200"/>
          </a:xfrm>
          <a:prstGeom prst="rect">
            <a:avLst/>
          </a:prstGeom>
        </p:spPr>
      </p:pic>
      <p:pic>
        <p:nvPicPr>
          <p:cNvPr id="10" name="図 9" descr="グラフ, 折れ線グラフ&#10;&#10;自動的に生成された説明">
            <a:extLst>
              <a:ext uri="{FF2B5EF4-FFF2-40B4-BE49-F238E27FC236}">
                <a16:creationId xmlns:a16="http://schemas.microsoft.com/office/drawing/2014/main" id="{88FF0ECF-38C7-4C57-9514-6E7F1E9FB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063" y="3252175"/>
            <a:ext cx="3657600" cy="274320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1D778C8-FC9E-44FF-B0D3-7A6D1B3DB0BB}"/>
              </a:ext>
            </a:extLst>
          </p:cNvPr>
          <p:cNvSpPr txBox="1"/>
          <p:nvPr/>
        </p:nvSpPr>
        <p:spPr>
          <a:xfrm>
            <a:off x="1897725" y="6152990"/>
            <a:ext cx="8870337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ja-JP" altLang="en-US" dirty="0">
                <a:latin typeface="Calibri" panose="020F0502020204030204" pitchFamily="34" charset="0"/>
              </a:rPr>
              <a:t>For the dynamic wakefield effect on the single bunch, the simulations did not show any discernible difference with and without the Crab cavity.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C52B61-602B-47A2-AD42-D1E4E89B39BA}"/>
              </a:ext>
            </a:extLst>
          </p:cNvPr>
          <p:cNvSpPr txBox="1"/>
          <p:nvPr/>
        </p:nvSpPr>
        <p:spPr>
          <a:xfrm>
            <a:off x="1343938" y="10019"/>
            <a:ext cx="9369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Calibri" panose="020F0502020204030204" pitchFamily="34" charset="0"/>
              </a:rPr>
              <a:t>Simulation of dynamic </a:t>
            </a:r>
            <a:r>
              <a:rPr kumimoji="1" lang="en-US" altLang="ja-JP" sz="2800" b="1" dirty="0" err="1">
                <a:latin typeface="Calibri" panose="020F0502020204030204" pitchFamily="34" charset="0"/>
              </a:rPr>
              <a:t>wakefield</a:t>
            </a:r>
            <a:r>
              <a:rPr kumimoji="1" lang="en-US" altLang="ja-JP" sz="2800" b="1" dirty="0">
                <a:latin typeface="Calibri" panose="020F0502020204030204" pitchFamily="34" charset="0"/>
              </a:rPr>
              <a:t> effect for single bunch beam</a:t>
            </a:r>
            <a:endParaRPr kumimoji="1" lang="ja-JP" altLang="en-US" sz="2800" b="1" dirty="0">
              <a:latin typeface="Calibri" panose="020F0502020204030204" pitchFamily="34" charset="0"/>
            </a:endParaRPr>
          </a:p>
        </p:txBody>
      </p:sp>
      <p:sp>
        <p:nvSpPr>
          <p:cNvPr id="14" name="スライド番号プレースホルダー 3">
            <a:extLst>
              <a:ext uri="{FF2B5EF4-FFF2-40B4-BE49-F238E27FC236}">
                <a16:creationId xmlns:a16="http://schemas.microsoft.com/office/drawing/2014/main" id="{A16542E7-B4FD-4C2A-9663-5E159FD17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7198B49-4E23-47C1-AFAC-D0B07E6798C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51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ACEF72A-DB3D-4B3F-A868-C1C4A5CDB980}"/>
              </a:ext>
            </a:extLst>
          </p:cNvPr>
          <p:cNvSpPr txBox="1"/>
          <p:nvPr/>
        </p:nvSpPr>
        <p:spPr>
          <a:xfrm>
            <a:off x="1343938" y="10019"/>
            <a:ext cx="8905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Calibri" panose="020F0502020204030204" pitchFamily="34" charset="0"/>
              </a:rPr>
              <a:t>Simulation of static </a:t>
            </a:r>
            <a:r>
              <a:rPr kumimoji="1" lang="en-US" altLang="ja-JP" sz="2800" b="1" dirty="0" err="1">
                <a:latin typeface="Calibri" panose="020F0502020204030204" pitchFamily="34" charset="0"/>
              </a:rPr>
              <a:t>wakefield</a:t>
            </a:r>
            <a:r>
              <a:rPr kumimoji="1" lang="en-US" altLang="ja-JP" sz="2800" b="1" dirty="0">
                <a:latin typeface="Calibri" panose="020F0502020204030204" pitchFamily="34" charset="0"/>
              </a:rPr>
              <a:t> effect for single bunch beam</a:t>
            </a:r>
            <a:endParaRPr kumimoji="1" lang="ja-JP" altLang="en-US" sz="2800" b="1" dirty="0">
              <a:latin typeface="Calibri" panose="020F0502020204030204" pitchFamily="34" charset="0"/>
            </a:endParaRP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4BBE933A-B175-451D-BFFC-EDB98F82221C}"/>
              </a:ext>
            </a:extLst>
          </p:cNvPr>
          <p:cNvGrpSpPr/>
          <p:nvPr/>
        </p:nvGrpSpPr>
        <p:grpSpPr>
          <a:xfrm>
            <a:off x="1203124" y="635000"/>
            <a:ext cx="9463002" cy="2794000"/>
            <a:chOff x="1076124" y="825500"/>
            <a:chExt cx="9463002" cy="279400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9346860-1409-4F8E-A4D9-222977DC58C4}"/>
                </a:ext>
              </a:extLst>
            </p:cNvPr>
            <p:cNvGrpSpPr/>
            <p:nvPr/>
          </p:nvGrpSpPr>
          <p:grpSpPr>
            <a:xfrm>
              <a:off x="1076124" y="825500"/>
              <a:ext cx="6888834" cy="2794000"/>
              <a:chOff x="530024" y="1143000"/>
              <a:chExt cx="6888834" cy="2794000"/>
            </a:xfrm>
          </p:grpSpPr>
          <p:pic>
            <p:nvPicPr>
              <p:cNvPr id="10" name="図 9">
                <a:extLst>
                  <a:ext uri="{FF2B5EF4-FFF2-40B4-BE49-F238E27FC236}">
                    <a16:creationId xmlns:a16="http://schemas.microsoft.com/office/drawing/2014/main" id="{16836211-80D1-420C-95F9-7C442930EB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0024" y="1282086"/>
                <a:ext cx="6888834" cy="2550291"/>
              </a:xfrm>
              <a:prstGeom prst="rect">
                <a:avLst/>
              </a:prstGeom>
            </p:spPr>
          </p:pic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ADD6EA31-1842-41A2-A8E0-8168BF035157}"/>
                  </a:ext>
                </a:extLst>
              </p:cNvPr>
              <p:cNvSpPr/>
              <p:nvPr/>
            </p:nvSpPr>
            <p:spPr>
              <a:xfrm>
                <a:off x="4470400" y="1143000"/>
                <a:ext cx="2897658" cy="279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3BF7E99-208D-4D71-9410-EC071CA918E7}"/>
                </a:ext>
              </a:extLst>
            </p:cNvPr>
            <p:cNvGrpSpPr/>
            <p:nvPr/>
          </p:nvGrpSpPr>
          <p:grpSpPr>
            <a:xfrm>
              <a:off x="5289189" y="2017927"/>
              <a:ext cx="5249937" cy="1206712"/>
              <a:chOff x="1686002" y="4133589"/>
              <a:chExt cx="5249937" cy="1206712"/>
            </a:xfrm>
          </p:grpSpPr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5A544491-D524-4687-93D7-38FD19DF7A07}"/>
                  </a:ext>
                </a:extLst>
              </p:cNvPr>
              <p:cNvSpPr/>
              <p:nvPr/>
            </p:nvSpPr>
            <p:spPr>
              <a:xfrm>
                <a:off x="1857155" y="4620120"/>
                <a:ext cx="4992630" cy="2705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Calibri" panose="020F0502020204030204" pitchFamily="34" charset="0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97891AE-2E64-42FD-A20F-588F13026D6A}"/>
                  </a:ext>
                </a:extLst>
              </p:cNvPr>
              <p:cNvGrpSpPr/>
              <p:nvPr/>
            </p:nvGrpSpPr>
            <p:grpSpPr>
              <a:xfrm>
                <a:off x="2215383" y="4454471"/>
                <a:ext cx="157655" cy="620110"/>
                <a:chOff x="2974428" y="1303283"/>
                <a:chExt cx="157655" cy="620110"/>
              </a:xfrm>
            </p:grpSpPr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1447A76D-3DBA-42A0-92AF-466DB699B307}"/>
                    </a:ext>
                  </a:extLst>
                </p:cNvPr>
                <p:cNvSpPr/>
                <p:nvPr/>
              </p:nvSpPr>
              <p:spPr>
                <a:xfrm>
                  <a:off x="2974428" y="1303283"/>
                  <a:ext cx="157655" cy="6201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53" name="直線コネクタ 52">
                  <a:extLst>
                    <a:ext uri="{FF2B5EF4-FFF2-40B4-BE49-F238E27FC236}">
                      <a16:creationId xmlns:a16="http://schemas.microsoft.com/office/drawing/2014/main" id="{CAB3DB84-CF9D-4598-9B8A-C5AB88F60727}"/>
                    </a:ext>
                  </a:extLst>
                </p:cNvPr>
                <p:cNvCxnSpPr>
                  <a:stCxn id="52" idx="0"/>
                  <a:endCxn id="52" idx="2"/>
                </p:cNvCxnSpPr>
                <p:nvPr/>
              </p:nvCxnSpPr>
              <p:spPr>
                <a:xfrm>
                  <a:off x="3053256" y="1303283"/>
                  <a:ext cx="0" cy="6201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C060E7E8-AD10-4318-8AC8-15D9B96C715A}"/>
                  </a:ext>
                </a:extLst>
              </p:cNvPr>
              <p:cNvGrpSpPr/>
              <p:nvPr/>
            </p:nvGrpSpPr>
            <p:grpSpPr>
              <a:xfrm>
                <a:off x="2579391" y="4531158"/>
                <a:ext cx="378372" cy="509752"/>
                <a:chOff x="3338436" y="1352600"/>
                <a:chExt cx="378372" cy="509752"/>
              </a:xfrm>
            </p:grpSpPr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D799F77C-FFE8-40DF-9782-25AA17F0A816}"/>
                    </a:ext>
                  </a:extLst>
                </p:cNvPr>
                <p:cNvSpPr/>
                <p:nvPr/>
              </p:nvSpPr>
              <p:spPr>
                <a:xfrm>
                  <a:off x="3338436" y="1352600"/>
                  <a:ext cx="378372" cy="5097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43" name="直線コネクタ 42">
                  <a:extLst>
                    <a:ext uri="{FF2B5EF4-FFF2-40B4-BE49-F238E27FC236}">
                      <a16:creationId xmlns:a16="http://schemas.microsoft.com/office/drawing/2014/main" id="{FBE4F8D4-2267-4807-B19F-4E99DBEFFF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74870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線コネクタ 43">
                  <a:extLst>
                    <a:ext uri="{FF2B5EF4-FFF2-40B4-BE49-F238E27FC236}">
                      <a16:creationId xmlns:a16="http://schemas.microsoft.com/office/drawing/2014/main" id="{ADC83DAB-45AF-416C-B409-3182324D6A13}"/>
                    </a:ext>
                  </a:extLst>
                </p:cNvPr>
                <p:cNvCxnSpPr/>
                <p:nvPr/>
              </p:nvCxnSpPr>
              <p:spPr>
                <a:xfrm>
                  <a:off x="3413513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線コネクタ 44">
                  <a:extLst>
                    <a:ext uri="{FF2B5EF4-FFF2-40B4-BE49-F238E27FC236}">
                      <a16:creationId xmlns:a16="http://schemas.microsoft.com/office/drawing/2014/main" id="{A68B0919-A8C0-47EF-B8FB-59CED72D75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52156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線コネクタ 45">
                  <a:extLst>
                    <a:ext uri="{FF2B5EF4-FFF2-40B4-BE49-F238E27FC236}">
                      <a16:creationId xmlns:a16="http://schemas.microsoft.com/office/drawing/2014/main" id="{7E29FC4E-4D6E-4085-A2FE-0B04E7582077}"/>
                    </a:ext>
                  </a:extLst>
                </p:cNvPr>
                <p:cNvCxnSpPr/>
                <p:nvPr/>
              </p:nvCxnSpPr>
              <p:spPr>
                <a:xfrm>
                  <a:off x="3490799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線コネクタ 46">
                  <a:extLst>
                    <a:ext uri="{FF2B5EF4-FFF2-40B4-BE49-F238E27FC236}">
                      <a16:creationId xmlns:a16="http://schemas.microsoft.com/office/drawing/2014/main" id="{F69BEF47-DA39-40BE-B490-F5477532405C}"/>
                    </a:ext>
                  </a:extLst>
                </p:cNvPr>
                <p:cNvCxnSpPr/>
                <p:nvPr/>
              </p:nvCxnSpPr>
              <p:spPr>
                <a:xfrm>
                  <a:off x="3529442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線コネクタ 47">
                  <a:extLst>
                    <a:ext uri="{FF2B5EF4-FFF2-40B4-BE49-F238E27FC236}">
                      <a16:creationId xmlns:a16="http://schemas.microsoft.com/office/drawing/2014/main" id="{915DF655-FFED-4E19-BBF5-89AE2C60FAD5}"/>
                    </a:ext>
                  </a:extLst>
                </p:cNvPr>
                <p:cNvCxnSpPr/>
                <p:nvPr/>
              </p:nvCxnSpPr>
              <p:spPr>
                <a:xfrm>
                  <a:off x="3568085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線コネクタ 48">
                  <a:extLst>
                    <a:ext uri="{FF2B5EF4-FFF2-40B4-BE49-F238E27FC236}">
                      <a16:creationId xmlns:a16="http://schemas.microsoft.com/office/drawing/2014/main" id="{EB7589FC-DCFB-41BE-B0F0-4B3ADEBD504D}"/>
                    </a:ext>
                  </a:extLst>
                </p:cNvPr>
                <p:cNvCxnSpPr/>
                <p:nvPr/>
              </p:nvCxnSpPr>
              <p:spPr>
                <a:xfrm>
                  <a:off x="3606728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線コネクタ 49">
                  <a:extLst>
                    <a:ext uri="{FF2B5EF4-FFF2-40B4-BE49-F238E27FC236}">
                      <a16:creationId xmlns:a16="http://schemas.microsoft.com/office/drawing/2014/main" id="{F50A8FB2-E4EB-4DAD-9EED-7C3CD84E1888}"/>
                    </a:ext>
                  </a:extLst>
                </p:cNvPr>
                <p:cNvCxnSpPr/>
                <p:nvPr/>
              </p:nvCxnSpPr>
              <p:spPr>
                <a:xfrm>
                  <a:off x="3645371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線コネクタ 50">
                  <a:extLst>
                    <a:ext uri="{FF2B5EF4-FFF2-40B4-BE49-F238E27FC236}">
                      <a16:creationId xmlns:a16="http://schemas.microsoft.com/office/drawing/2014/main" id="{7C05B2C0-E5AD-4131-9DC4-11405CD73695}"/>
                    </a:ext>
                  </a:extLst>
                </p:cNvPr>
                <p:cNvCxnSpPr/>
                <p:nvPr/>
              </p:nvCxnSpPr>
              <p:spPr>
                <a:xfrm>
                  <a:off x="3684016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6DF18951-9198-4758-AA7C-9A95EA081498}"/>
                  </a:ext>
                </a:extLst>
              </p:cNvPr>
              <p:cNvSpPr/>
              <p:nvPr/>
            </p:nvSpPr>
            <p:spPr>
              <a:xfrm>
                <a:off x="6681939" y="4531158"/>
                <a:ext cx="254000" cy="5381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Calibri" panose="020F0502020204030204" pitchFamily="34" charset="0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F4FE0642-5078-4124-9379-600928BF11D6}"/>
                  </a:ext>
                </a:extLst>
              </p:cNvPr>
              <p:cNvGrpSpPr/>
              <p:nvPr/>
            </p:nvGrpSpPr>
            <p:grpSpPr>
              <a:xfrm>
                <a:off x="5287567" y="4429071"/>
                <a:ext cx="157655" cy="620110"/>
                <a:chOff x="2974428" y="1303283"/>
                <a:chExt cx="157655" cy="620110"/>
              </a:xfrm>
            </p:grpSpPr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B3FD3B8A-A24C-4A1F-8F76-E5EFDBA74343}"/>
                    </a:ext>
                  </a:extLst>
                </p:cNvPr>
                <p:cNvSpPr/>
                <p:nvPr/>
              </p:nvSpPr>
              <p:spPr>
                <a:xfrm>
                  <a:off x="2974428" y="1303283"/>
                  <a:ext cx="157655" cy="6201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41" name="直線コネクタ 40">
                  <a:extLst>
                    <a:ext uri="{FF2B5EF4-FFF2-40B4-BE49-F238E27FC236}">
                      <a16:creationId xmlns:a16="http://schemas.microsoft.com/office/drawing/2014/main" id="{2BB347A7-3FEF-4522-9C58-FD3760223379}"/>
                    </a:ext>
                  </a:extLst>
                </p:cNvPr>
                <p:cNvCxnSpPr>
                  <a:stCxn id="40" idx="0"/>
                  <a:endCxn id="40" idx="2"/>
                </p:cNvCxnSpPr>
                <p:nvPr/>
              </p:nvCxnSpPr>
              <p:spPr>
                <a:xfrm>
                  <a:off x="3053256" y="1303283"/>
                  <a:ext cx="0" cy="6201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5B062A67-BF25-46F8-973C-0AE8B7213C69}"/>
                  </a:ext>
                </a:extLst>
              </p:cNvPr>
              <p:cNvGrpSpPr/>
              <p:nvPr/>
            </p:nvGrpSpPr>
            <p:grpSpPr>
              <a:xfrm>
                <a:off x="6196710" y="4423815"/>
                <a:ext cx="157655" cy="620110"/>
                <a:chOff x="2974428" y="1303283"/>
                <a:chExt cx="157655" cy="620110"/>
              </a:xfrm>
            </p:grpSpPr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DF09FFCB-49A6-47DE-8395-4376AB24D0B7}"/>
                    </a:ext>
                  </a:extLst>
                </p:cNvPr>
                <p:cNvSpPr/>
                <p:nvPr/>
              </p:nvSpPr>
              <p:spPr>
                <a:xfrm>
                  <a:off x="2974428" y="1303283"/>
                  <a:ext cx="157655" cy="6201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39" name="直線コネクタ 38">
                  <a:extLst>
                    <a:ext uri="{FF2B5EF4-FFF2-40B4-BE49-F238E27FC236}">
                      <a16:creationId xmlns:a16="http://schemas.microsoft.com/office/drawing/2014/main" id="{3AC228DD-4BB9-4FBF-9A8E-6BF027395359}"/>
                    </a:ext>
                  </a:extLst>
                </p:cNvPr>
                <p:cNvCxnSpPr>
                  <a:stCxn id="38" idx="0"/>
                  <a:endCxn id="38" idx="2"/>
                </p:cNvCxnSpPr>
                <p:nvPr/>
              </p:nvCxnSpPr>
              <p:spPr>
                <a:xfrm>
                  <a:off x="3053256" y="1303283"/>
                  <a:ext cx="0" cy="6201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0D1E858B-17DD-439C-A1D3-8A9E35B33C13}"/>
                  </a:ext>
                </a:extLst>
              </p:cNvPr>
              <p:cNvGrpSpPr/>
              <p:nvPr/>
            </p:nvGrpSpPr>
            <p:grpSpPr>
              <a:xfrm>
                <a:off x="5651575" y="4505758"/>
                <a:ext cx="378372" cy="509752"/>
                <a:chOff x="3338436" y="1352600"/>
                <a:chExt cx="378372" cy="509752"/>
              </a:xfrm>
            </p:grpSpPr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578D849D-D134-4003-BC79-62AACCBA58EB}"/>
                    </a:ext>
                  </a:extLst>
                </p:cNvPr>
                <p:cNvSpPr/>
                <p:nvPr/>
              </p:nvSpPr>
              <p:spPr>
                <a:xfrm>
                  <a:off x="3338436" y="1352600"/>
                  <a:ext cx="378372" cy="5097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D635B088-4D69-48FE-BC68-FF8FA6F918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74870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3054A651-A230-4522-AB52-49877D274BD5}"/>
                    </a:ext>
                  </a:extLst>
                </p:cNvPr>
                <p:cNvCxnSpPr/>
                <p:nvPr/>
              </p:nvCxnSpPr>
              <p:spPr>
                <a:xfrm>
                  <a:off x="3413513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8F3B35D1-33FC-4FD3-B8F2-3DE32F1309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52156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0D212D22-A1F6-44B3-8B5F-0A70E10E5D0F}"/>
                    </a:ext>
                  </a:extLst>
                </p:cNvPr>
                <p:cNvCxnSpPr/>
                <p:nvPr/>
              </p:nvCxnSpPr>
              <p:spPr>
                <a:xfrm>
                  <a:off x="3490799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26652E0E-ADCF-45C2-B626-ECBA2255ACE3}"/>
                    </a:ext>
                  </a:extLst>
                </p:cNvPr>
                <p:cNvCxnSpPr/>
                <p:nvPr/>
              </p:nvCxnSpPr>
              <p:spPr>
                <a:xfrm>
                  <a:off x="3529442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9E877D1D-40FF-429F-A240-654C465D32AF}"/>
                    </a:ext>
                  </a:extLst>
                </p:cNvPr>
                <p:cNvCxnSpPr/>
                <p:nvPr/>
              </p:nvCxnSpPr>
              <p:spPr>
                <a:xfrm>
                  <a:off x="3568085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線コネクタ 34">
                  <a:extLst>
                    <a:ext uri="{FF2B5EF4-FFF2-40B4-BE49-F238E27FC236}">
                      <a16:creationId xmlns:a16="http://schemas.microsoft.com/office/drawing/2014/main" id="{2F7FC99B-22F9-47E4-BCBA-AE9C3076FAB7}"/>
                    </a:ext>
                  </a:extLst>
                </p:cNvPr>
                <p:cNvCxnSpPr/>
                <p:nvPr/>
              </p:nvCxnSpPr>
              <p:spPr>
                <a:xfrm>
                  <a:off x="3606728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2B313FE7-C8A1-4056-BDEE-E7538798BB11}"/>
                    </a:ext>
                  </a:extLst>
                </p:cNvPr>
                <p:cNvCxnSpPr/>
                <p:nvPr/>
              </p:nvCxnSpPr>
              <p:spPr>
                <a:xfrm>
                  <a:off x="3645371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線コネクタ 36">
                  <a:extLst>
                    <a:ext uri="{FF2B5EF4-FFF2-40B4-BE49-F238E27FC236}">
                      <a16:creationId xmlns:a16="http://schemas.microsoft.com/office/drawing/2014/main" id="{E23E1FB7-B950-460A-A945-1060C98E8E98}"/>
                    </a:ext>
                  </a:extLst>
                </p:cNvPr>
                <p:cNvCxnSpPr/>
                <p:nvPr/>
              </p:nvCxnSpPr>
              <p:spPr>
                <a:xfrm>
                  <a:off x="3684016" y="1352600"/>
                  <a:ext cx="0" cy="509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C1B669F7-0578-4151-B9EB-D770E31BEF4C}"/>
                  </a:ext>
                </a:extLst>
              </p:cNvPr>
              <p:cNvSpPr/>
              <p:nvPr/>
            </p:nvSpPr>
            <p:spPr>
              <a:xfrm>
                <a:off x="1686002" y="4505758"/>
                <a:ext cx="245791" cy="509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Calibri" panose="020F0502020204030204" pitchFamily="34" charset="0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26180C8-C960-41DD-8822-69B4533E690B}"/>
                  </a:ext>
                </a:extLst>
              </p:cNvPr>
              <p:cNvGrpSpPr/>
              <p:nvPr/>
            </p:nvGrpSpPr>
            <p:grpSpPr>
              <a:xfrm>
                <a:off x="3108561" y="4444033"/>
                <a:ext cx="157655" cy="620110"/>
                <a:chOff x="2974428" y="1303283"/>
                <a:chExt cx="157655" cy="620110"/>
              </a:xfrm>
            </p:grpSpPr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A300D92B-8A71-425E-BAFD-486A583C767C}"/>
                    </a:ext>
                  </a:extLst>
                </p:cNvPr>
                <p:cNvSpPr/>
                <p:nvPr/>
              </p:nvSpPr>
              <p:spPr>
                <a:xfrm>
                  <a:off x="2974428" y="1303283"/>
                  <a:ext cx="157655" cy="6201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3ACAF03B-1E0C-4911-B7DC-C4DD51C1F88D}"/>
                    </a:ext>
                  </a:extLst>
                </p:cNvPr>
                <p:cNvCxnSpPr>
                  <a:stCxn id="26" idx="0"/>
                  <a:endCxn id="26" idx="2"/>
                </p:cNvCxnSpPr>
                <p:nvPr/>
              </p:nvCxnSpPr>
              <p:spPr>
                <a:xfrm>
                  <a:off x="3053256" y="1303283"/>
                  <a:ext cx="0" cy="6201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034891BA-7965-46E3-934B-B6F27B7A2A27}"/>
                  </a:ext>
                </a:extLst>
              </p:cNvPr>
              <p:cNvSpPr txBox="1"/>
              <p:nvPr/>
            </p:nvSpPr>
            <p:spPr>
              <a:xfrm>
                <a:off x="3795064" y="4444033"/>
                <a:ext cx="1035733" cy="5847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600" b="1" i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Wakefield</a:t>
                </a:r>
              </a:p>
              <a:p>
                <a:pPr algn="ctr"/>
                <a:r>
                  <a:rPr kumimoji="1" lang="en-US" altLang="ja-JP" sz="1600" b="1" i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Source</a:t>
                </a:r>
                <a:endParaRPr kumimoji="1" lang="ja-JP" altLang="en-US" sz="1600" b="1" i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矢印: 上 23">
                <a:extLst>
                  <a:ext uri="{FF2B5EF4-FFF2-40B4-BE49-F238E27FC236}">
                    <a16:creationId xmlns:a16="http://schemas.microsoft.com/office/drawing/2014/main" id="{6B48062D-E72F-4F31-BB31-B9F409C1198A}"/>
                  </a:ext>
                </a:extLst>
              </p:cNvPr>
              <p:cNvSpPr/>
              <p:nvPr/>
            </p:nvSpPr>
            <p:spPr>
              <a:xfrm>
                <a:off x="4045907" y="4133589"/>
                <a:ext cx="526085" cy="290226"/>
              </a:xfrm>
              <a:prstGeom prst="upArrow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5" name="矢印: 上 24">
                <a:extLst>
                  <a:ext uri="{FF2B5EF4-FFF2-40B4-BE49-F238E27FC236}">
                    <a16:creationId xmlns:a16="http://schemas.microsoft.com/office/drawing/2014/main" id="{DF10B3C8-6BB6-4E9A-80EC-E6D3CFD60086}"/>
                  </a:ext>
                </a:extLst>
              </p:cNvPr>
              <p:cNvSpPr/>
              <p:nvPr/>
            </p:nvSpPr>
            <p:spPr>
              <a:xfrm flipV="1">
                <a:off x="4060521" y="5050075"/>
                <a:ext cx="526085" cy="290226"/>
              </a:xfrm>
              <a:prstGeom prst="upArrow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1D51AA9D-A787-4FBD-8122-038D2F262F4B}"/>
                </a:ext>
              </a:extLst>
            </p:cNvPr>
            <p:cNvSpPr txBox="1"/>
            <p:nvPr/>
          </p:nvSpPr>
          <p:spPr>
            <a:xfrm>
              <a:off x="5533006" y="1123582"/>
              <a:ext cx="47280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i="1" dirty="0">
                  <a:latin typeface="Calibri" panose="020F0502020204030204" pitchFamily="34" charset="0"/>
                </a:rPr>
                <a:t>By changing the </a:t>
              </a:r>
              <a:r>
                <a:rPr kumimoji="1" lang="en-US" altLang="ja-JP" i="1" dirty="0" err="1">
                  <a:latin typeface="Calibri" panose="020F0502020204030204" pitchFamily="34" charset="0"/>
                </a:rPr>
                <a:t>wakefield</a:t>
              </a:r>
              <a:r>
                <a:rPr kumimoji="1" lang="en-US" altLang="ja-JP" i="1" dirty="0">
                  <a:latin typeface="Calibri" panose="020F0502020204030204" pitchFamily="34" charset="0"/>
                </a:rPr>
                <a:t> source position,</a:t>
              </a:r>
            </a:p>
            <a:p>
              <a:r>
                <a:rPr kumimoji="1" lang="en-US" altLang="ja-JP" i="1" dirty="0">
                  <a:latin typeface="Calibri" panose="020F0502020204030204" pitchFamily="34" charset="0"/>
                </a:rPr>
                <a:t> the </a:t>
              </a:r>
              <a:r>
                <a:rPr kumimoji="1" lang="en-US" altLang="ja-JP" i="1" dirty="0" err="1">
                  <a:latin typeface="Calibri" panose="020F0502020204030204" pitchFamily="34" charset="0"/>
                </a:rPr>
                <a:t>wakefield</a:t>
              </a:r>
              <a:r>
                <a:rPr kumimoji="1" lang="en-US" altLang="ja-JP" i="1" dirty="0">
                  <a:latin typeface="Calibri" panose="020F0502020204030204" pitchFamily="34" charset="0"/>
                </a:rPr>
                <a:t> of BDS beamline can be cancelled.</a:t>
              </a:r>
              <a:endParaRPr kumimoji="1" lang="ja-JP" altLang="en-US" i="1" dirty="0">
                <a:latin typeface="Calibri" panose="020F0502020204030204" pitchFamily="34" charset="0"/>
              </a:endParaRPr>
            </a:p>
          </p:txBody>
        </p: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A418B02E-AD97-4D49-954B-2B1A354E59E0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00" y="1219200"/>
              <a:ext cx="0" cy="2086379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116369FA-FA60-4D17-ACFA-929800EEA2B8}"/>
                </a:ext>
              </a:extLst>
            </p:cNvPr>
            <p:cNvSpPr/>
            <p:nvPr/>
          </p:nvSpPr>
          <p:spPr>
            <a:xfrm>
              <a:off x="4816664" y="1713142"/>
              <a:ext cx="105878" cy="11550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CE4A4F04-8D98-45D2-A277-7B5081E25D78}"/>
                </a:ext>
              </a:extLst>
            </p:cNvPr>
            <p:cNvSpPr txBox="1"/>
            <p:nvPr/>
          </p:nvSpPr>
          <p:spPr>
            <a:xfrm>
              <a:off x="4386818" y="1219200"/>
              <a:ext cx="5919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b="1" dirty="0">
                  <a:solidFill>
                    <a:srgbClr val="00B050"/>
                  </a:solidFill>
                  <a:latin typeface="Calibri" panose="020F0502020204030204" pitchFamily="34" charset="0"/>
                </a:rPr>
                <a:t>Crab</a:t>
              </a:r>
            </a:p>
            <a:p>
              <a:pPr algn="ctr"/>
              <a:r>
                <a:rPr kumimoji="1" lang="en-US" altLang="ja-JP" sz="1200" b="1" dirty="0">
                  <a:solidFill>
                    <a:srgbClr val="00B050"/>
                  </a:solidFill>
                  <a:latin typeface="Calibri" panose="020F0502020204030204" pitchFamily="34" charset="0"/>
                </a:rPr>
                <a:t> cavity</a:t>
              </a:r>
              <a:endParaRPr kumimoji="1" lang="ja-JP" altLang="en-US" sz="1200" b="1" dirty="0">
                <a:solidFill>
                  <a:srgbClr val="00B05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F77BA9C6-6F09-4B25-A22C-8C0C8882A474}"/>
                </a:ext>
              </a:extLst>
            </p:cNvPr>
            <p:cNvSpPr txBox="1"/>
            <p:nvPr/>
          </p:nvSpPr>
          <p:spPr>
            <a:xfrm>
              <a:off x="2771281" y="2782359"/>
              <a:ext cx="9317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solidFill>
                    <a:srgbClr val="FF00FF"/>
                  </a:solidFill>
                  <a:latin typeface="Calibri" panose="020F0502020204030204" pitchFamily="34" charset="0"/>
                </a:rPr>
                <a:t>Wakefield</a:t>
              </a:r>
            </a:p>
            <a:p>
              <a:r>
                <a:rPr lang="en-US" altLang="ja-JP" sz="1400" b="1" dirty="0">
                  <a:solidFill>
                    <a:srgbClr val="FF00FF"/>
                  </a:solidFill>
                  <a:latin typeface="Calibri" panose="020F0502020204030204" pitchFamily="34" charset="0"/>
                </a:rPr>
                <a:t> source </a:t>
              </a:r>
              <a:endParaRPr kumimoji="1" lang="ja-JP" altLang="en-US" sz="1400" b="1" dirty="0">
                <a:solidFill>
                  <a:srgbClr val="FF00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63" name="図 62" descr="グラフ, 折れ線グラフ&#10;&#10;自動的に生成された説明">
            <a:extLst>
              <a:ext uri="{FF2B5EF4-FFF2-40B4-BE49-F238E27FC236}">
                <a16:creationId xmlns:a16="http://schemas.microsoft.com/office/drawing/2014/main" id="{5DF06735-F1E8-4EF6-8231-049A83CC96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770" y="3338136"/>
            <a:ext cx="3657600" cy="2743200"/>
          </a:xfrm>
          <a:prstGeom prst="rect">
            <a:avLst/>
          </a:prstGeom>
        </p:spPr>
      </p:pic>
      <p:pic>
        <p:nvPicPr>
          <p:cNvPr id="65" name="図 64" descr="グラフ, 散布図&#10;&#10;自動的に生成された説明">
            <a:extLst>
              <a:ext uri="{FF2B5EF4-FFF2-40B4-BE49-F238E27FC236}">
                <a16:creationId xmlns:a16="http://schemas.microsoft.com/office/drawing/2014/main" id="{6DF8F61F-9817-4B04-A101-99888CE414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79" y="3401336"/>
            <a:ext cx="3657600" cy="2743200"/>
          </a:xfrm>
          <a:prstGeom prst="rect">
            <a:avLst/>
          </a:prstGeom>
        </p:spPr>
      </p:pic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39B49AA-2589-4000-98CB-5CD17E357D6E}"/>
              </a:ext>
            </a:extLst>
          </p:cNvPr>
          <p:cNvSpPr txBox="1"/>
          <p:nvPr/>
        </p:nvSpPr>
        <p:spPr>
          <a:xfrm>
            <a:off x="350061" y="3903296"/>
            <a:ext cx="365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Put +10mm offset to crab cavity</a:t>
            </a:r>
          </a:p>
          <a:p>
            <a:pPr lvl="1"/>
            <a:r>
              <a:rPr lang="en-US" altLang="ja-JP" sz="1600" dirty="0">
                <a:latin typeface="Calibri" panose="020F0502020204030204" pitchFamily="34" charset="0"/>
              </a:rPr>
              <a:t>- IP vertical beam size was increased 7.7nm =&gt; 9.4nm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Apply the </a:t>
            </a:r>
            <a:r>
              <a:rPr lang="en-US" altLang="ja-JP" sz="16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wakefield</a:t>
            </a:r>
            <a:r>
              <a:rPr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 knob by -1.7mm</a:t>
            </a:r>
          </a:p>
          <a:p>
            <a:pPr lvl="1"/>
            <a:r>
              <a:rPr lang="en-US" altLang="ja-JP" sz="1600" dirty="0">
                <a:latin typeface="Calibri" panose="020F0502020204030204" pitchFamily="34" charset="0"/>
              </a:rPr>
              <a:t>- IP vertical beam size was reduced 9.4nm =&gt; 7.7nm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F128638-DB89-425E-89B6-37A63A57BE86}"/>
              </a:ext>
            </a:extLst>
          </p:cNvPr>
          <p:cNvSpPr txBox="1"/>
          <p:nvPr/>
        </p:nvSpPr>
        <p:spPr>
          <a:xfrm>
            <a:off x="7030882" y="633021"/>
            <a:ext cx="1676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FF"/>
                </a:solidFill>
                <a:latin typeface="Calibri" panose="020F0502020204030204" pitchFamily="34" charset="0"/>
              </a:rPr>
              <a:t>Wakefield knob</a:t>
            </a:r>
            <a:endParaRPr kumimoji="1" lang="ja-JP" altLang="en-US" b="1" dirty="0">
              <a:solidFill>
                <a:srgbClr val="FF00FF"/>
              </a:solidFill>
              <a:latin typeface="Calibri" panose="020F0502020204030204" pitchFamily="34" charset="0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19B5EEAD-DC67-4752-9E80-8AB286CD16ED}"/>
              </a:ext>
            </a:extLst>
          </p:cNvPr>
          <p:cNvSpPr txBox="1"/>
          <p:nvPr/>
        </p:nvSpPr>
        <p:spPr>
          <a:xfrm>
            <a:off x="5525168" y="3001314"/>
            <a:ext cx="5242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Calibri" panose="020F0502020204030204" pitchFamily="34" charset="0"/>
              </a:rPr>
              <a:t>Wakefield knob was used C-ban reference cavity here.</a:t>
            </a:r>
            <a:endParaRPr kumimoji="1" lang="ja-JP" altLang="en-US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AFADC4C-F801-4ED6-A8EF-1C7F1D72960B}"/>
              </a:ext>
            </a:extLst>
          </p:cNvPr>
          <p:cNvSpPr txBox="1"/>
          <p:nvPr/>
        </p:nvSpPr>
        <p:spPr>
          <a:xfrm>
            <a:off x="1536755" y="6163978"/>
            <a:ext cx="755982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</a:rPr>
              <a:t>The effect of the </a:t>
            </a:r>
            <a:r>
              <a:rPr kumimoji="1" lang="en-US" altLang="ja-JP" dirty="0" err="1">
                <a:latin typeface="Calibri" panose="020F0502020204030204" pitchFamily="34" charset="0"/>
              </a:rPr>
              <a:t>sigle</a:t>
            </a:r>
            <a:r>
              <a:rPr kumimoji="1" lang="en-US" altLang="ja-JP" dirty="0">
                <a:latin typeface="Calibri" panose="020F0502020204030204" pitchFamily="34" charset="0"/>
              </a:rPr>
              <a:t> bunch static </a:t>
            </a:r>
            <a:r>
              <a:rPr kumimoji="1" lang="en-US" altLang="ja-JP" dirty="0" err="1">
                <a:latin typeface="Calibri" panose="020F0502020204030204" pitchFamily="34" charset="0"/>
              </a:rPr>
              <a:t>wakefield</a:t>
            </a:r>
            <a:r>
              <a:rPr kumimoji="1" lang="en-US" altLang="ja-JP" dirty="0">
                <a:latin typeface="Calibri" panose="020F0502020204030204" pitchFamily="34" charset="0"/>
              </a:rPr>
              <a:t> for crab cavity is not significant.</a:t>
            </a:r>
          </a:p>
          <a:p>
            <a:r>
              <a:rPr lang="en-US" altLang="ja-JP" dirty="0">
                <a:latin typeface="Calibri" panose="020F0502020204030204" pitchFamily="34" charset="0"/>
              </a:rPr>
              <a:t>Even if we put 10mm offset, we can correct the effect by using </a:t>
            </a:r>
            <a:r>
              <a:rPr lang="en-US" altLang="ja-JP" dirty="0" err="1">
                <a:latin typeface="Calibri" panose="020F0502020204030204" pitchFamily="34" charset="0"/>
              </a:rPr>
              <a:t>wakefield</a:t>
            </a:r>
            <a:r>
              <a:rPr lang="en-US" altLang="ja-JP" dirty="0">
                <a:latin typeface="Calibri" panose="020F0502020204030204" pitchFamily="34" charset="0"/>
              </a:rPr>
              <a:t> knob.</a:t>
            </a:r>
            <a:endParaRPr kumimoji="1" lang="ja-JP" altLang="en-US" dirty="0">
              <a:latin typeface="Calibri" panose="020F0502020204030204" pitchFamily="34" charset="0"/>
            </a:endParaRPr>
          </a:p>
        </p:txBody>
      </p:sp>
      <p:sp>
        <p:nvSpPr>
          <p:cNvPr id="70" name="スライド番号プレースホルダー 3">
            <a:extLst>
              <a:ext uri="{FF2B5EF4-FFF2-40B4-BE49-F238E27FC236}">
                <a16:creationId xmlns:a16="http://schemas.microsoft.com/office/drawing/2014/main" id="{FF21A4F8-16B6-4CDC-8C12-7324BBF45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7198B49-4E23-47C1-AFAC-D0B07E6798C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457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118A0C-5298-4738-9E04-E7F55B259CC1}"/>
              </a:ext>
            </a:extLst>
          </p:cNvPr>
          <p:cNvSpPr txBox="1"/>
          <p:nvPr/>
        </p:nvSpPr>
        <p:spPr>
          <a:xfrm>
            <a:off x="698500" y="1443841"/>
            <a:ext cx="103759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Calibri" panose="020F0502020204030204" pitchFamily="34" charset="0"/>
              </a:rPr>
              <a:t>The impact of the Crab cavity on the single bunch wakedield is not significantly larger than those of other wakefield sources in the ILC BDS.</a:t>
            </a:r>
            <a:endParaRPr lang="en-US" altLang="ja-JP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Calibri" panose="020F0502020204030204" pitchFamily="34" charset="0"/>
              </a:rPr>
              <a:t>Both static and dynamic effects were found to be acceptable in the simulations.</a:t>
            </a:r>
            <a:endParaRPr lang="en-US" altLang="ja-JP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" panose="020F0502020204030204" pitchFamily="34" charset="0"/>
              </a:rPr>
              <a:t>When the short range </a:t>
            </a:r>
            <a:r>
              <a:rPr lang="en-US" altLang="ja-JP" dirty="0" err="1">
                <a:latin typeface="Calibri" panose="020F0502020204030204" pitchFamily="34" charset="0"/>
              </a:rPr>
              <a:t>wakefield</a:t>
            </a:r>
            <a:r>
              <a:rPr lang="en-US" altLang="ja-JP" dirty="0">
                <a:latin typeface="Calibri" panose="020F0502020204030204" pitchFamily="34" charset="0"/>
              </a:rPr>
              <a:t> is comparable to this sample, we don’t have to consider the short range </a:t>
            </a:r>
            <a:r>
              <a:rPr lang="en-US" altLang="ja-JP" dirty="0" err="1">
                <a:latin typeface="Calibri" panose="020F0502020204030204" pitchFamily="34" charset="0"/>
              </a:rPr>
              <a:t>wakefiel</a:t>
            </a:r>
            <a:r>
              <a:rPr lang="en-US" altLang="ja-JP" dirty="0">
                <a:latin typeface="Calibri" panose="020F0502020204030204" pitchFamily="34" charset="0"/>
              </a:rPr>
              <a:t> effect.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Calibri" panose="020F0502020204030204" pitchFamily="34" charset="0"/>
              </a:rPr>
              <a:t>Considering the large Q-value of superconductivity, I think we need to discuss carefully about the long range wakefield.The amplitude of the beam oscillation shown in the previous meeting, for example, may need to be carefully evaluated.</a:t>
            </a:r>
            <a:endParaRPr lang="en-US" altLang="ja-JP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Calibri" panose="020F0502020204030204" pitchFamily="34" charset="0"/>
              </a:rPr>
              <a:t>As for the long range wakefield, it is an issue to investigate in detail the effect of resistive wall impedance in the pre-lab period in addition to the crab cavity.This may be an item to be considered at that time.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2D2FB1E-B4F3-4375-A895-BB1570B1D403}"/>
              </a:ext>
            </a:extLst>
          </p:cNvPr>
          <p:cNvSpPr txBox="1"/>
          <p:nvPr/>
        </p:nvSpPr>
        <p:spPr>
          <a:xfrm>
            <a:off x="4559300" y="533400"/>
            <a:ext cx="2366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latin typeface="Calibri" panose="020F0502020204030204" pitchFamily="34" charset="0"/>
              </a:rPr>
              <a:t>Brief summary</a:t>
            </a:r>
            <a:endParaRPr kumimoji="1" lang="ja-JP" altLang="en-US" sz="2800" b="1" i="1" dirty="0">
              <a:latin typeface="Calibri" panose="020F0502020204030204" pitchFamily="34" charset="0"/>
            </a:endParaRPr>
          </a:p>
        </p:txBody>
      </p:sp>
      <p:sp>
        <p:nvSpPr>
          <p:cNvPr id="5" name="スライド番号プレースホルダー 3">
            <a:extLst>
              <a:ext uri="{FF2B5EF4-FFF2-40B4-BE49-F238E27FC236}">
                <a16:creationId xmlns:a16="http://schemas.microsoft.com/office/drawing/2014/main" id="{DBA5B6F0-72AB-4894-B4C9-A9C2056B7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7198B49-4E23-47C1-AFAC-D0B07E6798C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246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578</Words>
  <Application>Microsoft Office PowerPoint</Application>
  <PresentationFormat>ワイド画面</PresentationFormat>
  <Paragraphs>82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</vt:lpstr>
      <vt:lpstr>游ゴシック Light</vt:lpstr>
      <vt:lpstr>Arial</vt:lpstr>
      <vt:lpstr>Calibri</vt:lpstr>
      <vt:lpstr>Cambria Math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okugi</dc:creator>
  <cp:lastModifiedBy>okugi</cp:lastModifiedBy>
  <cp:revision>4</cp:revision>
  <dcterms:created xsi:type="dcterms:W3CDTF">2021-09-15T05:27:41Z</dcterms:created>
  <dcterms:modified xsi:type="dcterms:W3CDTF">2021-09-15T08:52:33Z</dcterms:modified>
</cp:coreProperties>
</file>