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0"/>
  </p:notesMasterIdLst>
  <p:sldIdLst>
    <p:sldId id="256" r:id="rId3"/>
    <p:sldId id="402" r:id="rId4"/>
    <p:sldId id="403" r:id="rId5"/>
    <p:sldId id="406" r:id="rId6"/>
    <p:sldId id="408" r:id="rId7"/>
    <p:sldId id="409" r:id="rId8"/>
    <p:sldId id="410" r:id="rId9"/>
    <p:sldId id="411" r:id="rId10"/>
    <p:sldId id="416" r:id="rId11"/>
    <p:sldId id="417" r:id="rId12"/>
    <p:sldId id="412" r:id="rId13"/>
    <p:sldId id="413" r:id="rId14"/>
    <p:sldId id="414" r:id="rId15"/>
    <p:sldId id="415" r:id="rId16"/>
    <p:sldId id="301" r:id="rId17"/>
    <p:sldId id="293" r:id="rId18"/>
    <p:sldId id="289" r:id="rId19"/>
    <p:sldId id="283" r:id="rId20"/>
    <p:sldId id="401" r:id="rId21"/>
    <p:sldId id="397" r:id="rId22"/>
    <p:sldId id="376" r:id="rId23"/>
    <p:sldId id="380" r:id="rId24"/>
    <p:sldId id="373" r:id="rId25"/>
    <p:sldId id="370" r:id="rId26"/>
    <p:sldId id="371" r:id="rId27"/>
    <p:sldId id="372" r:id="rId28"/>
    <p:sldId id="374" r:id="rId29"/>
    <p:sldId id="381" r:id="rId30"/>
    <p:sldId id="382" r:id="rId31"/>
    <p:sldId id="383" r:id="rId32"/>
    <p:sldId id="375" r:id="rId33"/>
    <p:sldId id="384" r:id="rId34"/>
    <p:sldId id="385" r:id="rId35"/>
    <p:sldId id="386" r:id="rId36"/>
    <p:sldId id="387" r:id="rId37"/>
    <p:sldId id="388" r:id="rId38"/>
    <p:sldId id="389" r:id="rId39"/>
    <p:sldId id="390" r:id="rId40"/>
    <p:sldId id="391" r:id="rId41"/>
    <p:sldId id="392" r:id="rId42"/>
    <p:sldId id="393" r:id="rId43"/>
    <p:sldId id="396" r:id="rId44"/>
    <p:sldId id="394" r:id="rId45"/>
    <p:sldId id="395" r:id="rId46"/>
    <p:sldId id="378" r:id="rId47"/>
    <p:sldId id="377" r:id="rId48"/>
    <p:sldId id="359" r:id="rId49"/>
    <p:sldId id="362" r:id="rId50"/>
    <p:sldId id="366" r:id="rId51"/>
    <p:sldId id="367" r:id="rId52"/>
    <p:sldId id="361" r:id="rId53"/>
    <p:sldId id="364" r:id="rId54"/>
    <p:sldId id="365" r:id="rId55"/>
    <p:sldId id="354" r:id="rId56"/>
    <p:sldId id="330" r:id="rId57"/>
    <p:sldId id="327" r:id="rId58"/>
    <p:sldId id="328" r:id="rId59"/>
    <p:sldId id="300" r:id="rId60"/>
    <p:sldId id="324" r:id="rId61"/>
    <p:sldId id="262" r:id="rId62"/>
    <p:sldId id="323" r:id="rId63"/>
    <p:sldId id="271" r:id="rId64"/>
    <p:sldId id="304" r:id="rId65"/>
    <p:sldId id="299" r:id="rId66"/>
    <p:sldId id="294" r:id="rId67"/>
    <p:sldId id="273" r:id="rId68"/>
    <p:sldId id="302" r:id="rId69"/>
    <p:sldId id="303" r:id="rId70"/>
    <p:sldId id="298" r:id="rId71"/>
    <p:sldId id="288" r:id="rId72"/>
    <p:sldId id="295" r:id="rId73"/>
    <p:sldId id="280" r:id="rId74"/>
    <p:sldId id="296" r:id="rId75"/>
    <p:sldId id="281" r:id="rId76"/>
    <p:sldId id="284" r:id="rId77"/>
    <p:sldId id="291" r:id="rId78"/>
    <p:sldId id="290" r:id="rId79"/>
    <p:sldId id="276" r:id="rId80"/>
    <p:sldId id="275" r:id="rId81"/>
    <p:sldId id="338" r:id="rId82"/>
    <p:sldId id="341" r:id="rId83"/>
    <p:sldId id="340" r:id="rId84"/>
    <p:sldId id="272" r:id="rId85"/>
    <p:sldId id="260" r:id="rId86"/>
    <p:sldId id="348" r:id="rId87"/>
    <p:sldId id="351" r:id="rId88"/>
    <p:sldId id="352" r:id="rId89"/>
    <p:sldId id="369" r:id="rId90"/>
    <p:sldId id="282" r:id="rId91"/>
    <p:sldId id="407" r:id="rId92"/>
    <p:sldId id="405" r:id="rId93"/>
    <p:sldId id="404" r:id="rId94"/>
    <p:sldId id="398" r:id="rId95"/>
    <p:sldId id="379" r:id="rId96"/>
    <p:sldId id="368" r:id="rId97"/>
    <p:sldId id="360" r:id="rId98"/>
    <p:sldId id="349" r:id="rId99"/>
    <p:sldId id="347" r:id="rId100"/>
    <p:sldId id="345" r:id="rId101"/>
    <p:sldId id="335" r:id="rId102"/>
    <p:sldId id="331" r:id="rId103"/>
    <p:sldId id="329" r:id="rId104"/>
    <p:sldId id="325" r:id="rId105"/>
    <p:sldId id="306" r:id="rId106"/>
    <p:sldId id="297" r:id="rId107"/>
    <p:sldId id="292" r:id="rId108"/>
    <p:sldId id="285" r:id="rId10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66"/>
    <a:srgbClr val="0033CC"/>
    <a:srgbClr val="00CC99"/>
    <a:srgbClr val="0000FF"/>
    <a:srgbClr val="FF5050"/>
    <a:srgbClr val="99FF66"/>
    <a:srgbClr val="00CCFF"/>
    <a:srgbClr val="CCECFF"/>
    <a:srgbClr val="3366C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53" autoAdjust="0"/>
    <p:restoredTop sz="94660"/>
  </p:normalViewPr>
  <p:slideViewPr>
    <p:cSldViewPr snapToGrid="0">
      <p:cViewPr varScale="1">
        <p:scale>
          <a:sx n="95" d="100"/>
          <a:sy n="95" d="100"/>
        </p:scale>
        <p:origin x="77" y="149"/>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presProps" Target="presProp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viewProps" Target="viewProp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notesMaster" Target="notesMasters/notesMaster1.xml"/><Relationship Id="rId115"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2021/9/28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28/Sep/2021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28/Sep/2021</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28/Sep/2021</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21st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21st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21st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21st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21st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21st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21st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21st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28/Sep/2021</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21st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21st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28/Sep/2021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21st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28/Sep/2021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21st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28/Sep/2021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21st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28/Sep/2021</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21st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28/Sep/2021</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21st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28/Sep/2021</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28/Sep/2021</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28/Sep/2021</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28/Sep/2021</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28/Sep/2021</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28/Sep/2021</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28/Sep/2021</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21st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28/Sep/2021</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21st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28/Sep/2021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21st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21.tmp"/><Relationship Id="rId1" Type="http://schemas.openxmlformats.org/officeDocument/2006/relationships/slideLayout" Target="../slideLayouts/slideLayout1.xml"/><Relationship Id="rId5" Type="http://schemas.openxmlformats.org/officeDocument/2006/relationships/image" Target="../media/image24.tmp"/><Relationship Id="rId4" Type="http://schemas.openxmlformats.org/officeDocument/2006/relationships/image" Target="../media/image23.tm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1.xml"/><Relationship Id="rId4" Type="http://schemas.openxmlformats.org/officeDocument/2006/relationships/image" Target="../media/image3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0.tif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image" Target="../media/image46.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34.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5.tmp"/><Relationship Id="rId2" Type="http://schemas.openxmlformats.org/officeDocument/2006/relationships/image" Target="../media/image54.tmp"/><Relationship Id="rId1" Type="http://schemas.openxmlformats.org/officeDocument/2006/relationships/slideLayout" Target="../slideLayouts/slideLayout1.xml"/><Relationship Id="rId4" Type="http://schemas.openxmlformats.org/officeDocument/2006/relationships/image" Target="../media/image51.tmp"/></Relationships>
</file>

<file path=ppt/slides/_rels/slide37.xml.rels><?xml version="1.0" encoding="UTF-8" standalone="yes"?>
<Relationships xmlns="http://schemas.openxmlformats.org/package/2006/relationships"><Relationship Id="rId3" Type="http://schemas.openxmlformats.org/officeDocument/2006/relationships/image" Target="../media/image51.tmp"/><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jpeg"/></Relationships>
</file>

<file path=ppt/slides/_rels/slide3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 Id="rId4" Type="http://schemas.openxmlformats.org/officeDocument/2006/relationships/image" Target="../media/image66.jpeg"/></Relationships>
</file>

<file path=ppt/slides/_rels/slide41.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8.tmp"/><Relationship Id="rId1" Type="http://schemas.openxmlformats.org/officeDocument/2006/relationships/slideLayout" Target="../slideLayouts/slideLayout1.xml"/><Relationship Id="rId4" Type="http://schemas.openxmlformats.org/officeDocument/2006/relationships/image" Target="../media/image10.tmp"/></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4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1.xml"/><Relationship Id="rId4" Type="http://schemas.openxmlformats.org/officeDocument/2006/relationships/image" Target="../media/image72.jpeg"/></Relationships>
</file>

<file path=ppt/slides/_rels/slide44.xml.rels><?xml version="1.0" encoding="UTF-8" standalone="yes"?>
<Relationships xmlns="http://schemas.openxmlformats.org/package/2006/relationships"><Relationship Id="rId2" Type="http://schemas.openxmlformats.org/officeDocument/2006/relationships/image" Target="../media/image73.tiff"/><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tmp"/><Relationship Id="rId4" Type="http://schemas.openxmlformats.org/officeDocument/2006/relationships/image" Target="../media/image9.tmp"/></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hyperlink" Target="https://accelconf.web.cern.ch/pac2009/papers/tu3rai04.pdf" TargetMode="External"/><Relationship Id="rId2" Type="http://schemas.openxmlformats.org/officeDocument/2006/relationships/hyperlink" Target="https://accelconf.web.cern.ch/SRF2013/papers/thp087.pdf" TargetMode="Externa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tmp"/><Relationship Id="rId4" Type="http://schemas.openxmlformats.org/officeDocument/2006/relationships/image" Target="../media/image13.tmp"/></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 Id="rId5" Type="http://schemas.openxmlformats.org/officeDocument/2006/relationships/image" Target="../media/image84.png"/><Relationship Id="rId4" Type="http://schemas.openxmlformats.org/officeDocument/2006/relationships/image" Target="../media/image83.png"/></Relationships>
</file>

<file path=ppt/slides/_rels/slide61.xml.rels><?xml version="1.0" encoding="UTF-8" standalone="yes"?>
<Relationships xmlns="http://schemas.openxmlformats.org/package/2006/relationships"><Relationship Id="rId3" Type="http://schemas.openxmlformats.org/officeDocument/2006/relationships/image" Target="../media/image85.jpeg"/><Relationship Id="rId7" Type="http://schemas.openxmlformats.org/officeDocument/2006/relationships/image" Target="../media/image41.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88.tiff"/><Relationship Id="rId5" Type="http://schemas.openxmlformats.org/officeDocument/2006/relationships/image" Target="../media/image87.tiff"/><Relationship Id="rId4" Type="http://schemas.openxmlformats.org/officeDocument/2006/relationships/image" Target="../media/image86.jpeg"/></Relationships>
</file>

<file path=ppt/slides/_rels/slide6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 Id="rId4" Type="http://schemas.openxmlformats.org/officeDocument/2006/relationships/image" Target="../media/image89.png"/></Relationships>
</file>

<file path=ppt/slides/_rels/slide6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xml"/><Relationship Id="rId5" Type="http://schemas.openxmlformats.org/officeDocument/2006/relationships/image" Target="../media/image95.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tmp"/><Relationship Id="rId1" Type="http://schemas.openxmlformats.org/officeDocument/2006/relationships/slideLayout" Target="../slideLayouts/slideLayout1.xml"/><Relationship Id="rId4" Type="http://schemas.openxmlformats.org/officeDocument/2006/relationships/image" Target="../media/image14.tmp"/></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tmp"/><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xml"/><Relationship Id="rId4" Type="http://schemas.openxmlformats.org/officeDocument/2006/relationships/image" Target="../media/image103.png"/></Relationships>
</file>

<file path=ppt/slides/_rels/slide83.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image" Target="../media/image104.jpeg"/><Relationship Id="rId1" Type="http://schemas.openxmlformats.org/officeDocument/2006/relationships/slideLayout" Target="../slideLayouts/slideLayout2.xml"/><Relationship Id="rId4" Type="http://schemas.openxmlformats.org/officeDocument/2006/relationships/image" Target="../media/image106.jpg"/></Relationships>
</file>

<file path=ppt/slides/_rels/slide8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1.xml"/><Relationship Id="rId5" Type="http://schemas.openxmlformats.org/officeDocument/2006/relationships/image" Target="../media/image110.PNG"/><Relationship Id="rId4" Type="http://schemas.openxmlformats.org/officeDocument/2006/relationships/image" Target="../media/image109.PNG"/></Relationships>
</file>

<file path=ppt/slides/_rels/slide85.xml.rels><?xml version="1.0" encoding="UTF-8" standalone="yes"?>
<Relationships xmlns="http://schemas.openxmlformats.org/package/2006/relationships"><Relationship Id="rId3" Type="http://schemas.openxmlformats.org/officeDocument/2006/relationships/image" Target="../media/image112.tiff"/><Relationship Id="rId2" Type="http://schemas.openxmlformats.org/officeDocument/2006/relationships/image" Target="../media/image111.tiff"/><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1.xml"/><Relationship Id="rId4" Type="http://schemas.openxmlformats.org/officeDocument/2006/relationships/image" Target="../media/image115.png"/></Relationships>
</file>

<file path=ppt/slides/_rels/slide87.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10928"/>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21</a:t>
            </a:r>
            <a:r>
              <a:rPr lang="en-US" altLang="ja-JP" sz="4800" baseline="30000" dirty="0">
                <a:latin typeface="Times New Roman" panose="02020603050405020304" pitchFamily="18" charset="0"/>
                <a:cs typeface="Times New Roman" panose="02020603050405020304" pitchFamily="18" charset="0"/>
              </a:rPr>
              <a:t>st</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2413852" y="1841169"/>
            <a:ext cx="7364295" cy="1990018"/>
          </a:xfrm>
        </p:spPr>
        <p:txBody>
          <a:bodyPr anchor="ctr">
            <a:normAutofit/>
          </a:bodyPr>
          <a:lstStyle/>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Agenda of SRF session at ILCX2021</a:t>
            </a:r>
          </a:p>
          <a:p>
            <a:pPr marL="342900" indent="-342900" algn="l">
              <a:buFont typeface="Wingdings" panose="05000000000000000000" pitchFamily="2" charset="2"/>
              <a:buChar char="ü"/>
            </a:pPr>
            <a:r>
              <a:rPr kumimoji="1" lang="en-US" altLang="ja-JP" sz="2800" dirty="0">
                <a:latin typeface="Times New Roman" panose="02020603050405020304" pitchFamily="18" charset="0"/>
                <a:cs typeface="Times New Roman" panose="02020603050405020304" pitchFamily="18" charset="0"/>
              </a:rPr>
              <a:t>Others (if any)</a:t>
            </a:r>
            <a:endParaRPr kumimoji="1" lang="ja-JP" altLang="en-US" sz="2800"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993366"/>
                </a:solidFill>
                <a:latin typeface="Times New Roman" panose="02020603050405020304" pitchFamily="18" charset="0"/>
                <a:cs typeface="Times New Roman" panose="02020603050405020304" pitchFamily="18" charset="0"/>
              </a:rPr>
              <a:t>Kirk</a:t>
            </a:r>
            <a:endParaRPr kumimoji="1" lang="ja-JP" altLang="en-US" sz="2400" b="1" i="1" dirty="0">
              <a:solidFill>
                <a:srgbClr val="993366"/>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855131"/>
            <a:ext cx="12192000" cy="523220"/>
          </a:xfrm>
          <a:prstGeom prst="rect">
            <a:avLst/>
          </a:prstGeom>
          <a:noFill/>
        </p:spPr>
        <p:txBody>
          <a:bodyPr wrap="squar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Attendees: A. Yamamoto, S. </a:t>
            </a:r>
            <a:r>
              <a:rPr kumimoji="1" lang="en-US" altLang="ja-JP" sz="1400" dirty="0" err="1">
                <a:latin typeface="Times New Roman" panose="02020603050405020304" pitchFamily="18" charset="0"/>
                <a:cs typeface="Times New Roman" panose="02020603050405020304" pitchFamily="18" charset="0"/>
              </a:rPr>
              <a:t>Michizono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H. </a:t>
            </a:r>
            <a:r>
              <a:rPr lang="en-US" altLang="ja-JP" sz="1400" dirty="0" err="1">
                <a:latin typeface="Times New Roman" panose="02020603050405020304" pitchFamily="18" charset="0"/>
                <a:cs typeface="Times New Roman" panose="02020603050405020304" pitchFamily="18" charset="0"/>
              </a:rPr>
              <a:t>Hayano</a:t>
            </a:r>
            <a:r>
              <a:rPr lang="en-US" altLang="ja-JP" sz="1400" dirty="0">
                <a:latin typeface="Times New Roman" panose="02020603050405020304" pitchFamily="18" charset="0"/>
                <a:cs typeface="Times New Roman" panose="02020603050405020304" pitchFamily="18" charset="0"/>
              </a:rPr>
              <a:t>, E. </a:t>
            </a:r>
            <a:r>
              <a:rPr lang="en-US" altLang="ja-JP" sz="1400" dirty="0" err="1">
                <a:latin typeface="Times New Roman" panose="02020603050405020304" pitchFamily="18" charset="0"/>
                <a:cs typeface="Times New Roman" panose="02020603050405020304" pitchFamily="18" charset="0"/>
              </a:rPr>
              <a:t>Cenni</a:t>
            </a:r>
            <a:r>
              <a:rPr lang="en-US" altLang="ja-JP" sz="1400" dirty="0">
                <a:latin typeface="Times New Roman" panose="02020603050405020304" pitchFamily="18" charset="0"/>
                <a:cs typeface="Times New Roman" panose="02020603050405020304" pitchFamily="18" charset="0"/>
              </a:rPr>
              <a:t>, L.</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Monaco,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P. Burrows, A. Lankford, 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S. Posen, </a:t>
            </a:r>
          </a:p>
          <a:p>
            <a:pPr algn="ctr"/>
            <a:r>
              <a:rPr lang="en-US" altLang="ja-JP" sz="1400" dirty="0">
                <a:latin typeface="Times New Roman" panose="02020603050405020304" pitchFamily="18" charset="0"/>
                <a:cs typeface="Times New Roman" panose="02020603050405020304" pitchFamily="18" charset="0"/>
              </a:rPr>
              <a:t>R. </a:t>
            </a:r>
            <a:r>
              <a:rPr lang="en-US" altLang="ja-JP" sz="1400" dirty="0" err="1">
                <a:latin typeface="Times New Roman" panose="02020603050405020304" pitchFamily="18" charset="0"/>
                <a:cs typeface="Times New Roman" panose="02020603050405020304" pitchFamily="18" charset="0"/>
              </a:rPr>
              <a:t>Geng</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Ruber</a:t>
            </a:r>
            <a:r>
              <a:rPr lang="en-US" altLang="ja-JP" sz="1400" dirty="0">
                <a:latin typeface="Times New Roman" panose="02020603050405020304" pitchFamily="18" charset="0"/>
                <a:cs typeface="Times New Roman" panose="02020603050405020304" pitchFamily="18" charset="0"/>
              </a:rPr>
              <a:t>,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0" y="5754208"/>
            <a:ext cx="12192000" cy="369332"/>
          </a:xfrm>
          <a:prstGeom prst="rect">
            <a:avLst/>
          </a:prstGeom>
          <a:noFill/>
        </p:spPr>
        <p:txBody>
          <a:bodyPr wrap="square" rtlCol="0" anchor="ctr">
            <a:spAutoFit/>
          </a:bodyPr>
          <a:lstStyle/>
          <a:p>
            <a:pPr algn="ctr"/>
            <a:r>
              <a:rPr kumimoji="1" lang="en-US" altLang="ja-JP" dirty="0">
                <a:latin typeface="Times New Roman" panose="02020603050405020304" pitchFamily="18" charset="0"/>
                <a:cs typeface="Times New Roman" panose="02020603050405020304" pitchFamily="18" charset="0"/>
              </a:rPr>
              <a:t>https://agenda.linearcollider.org/category/256/</a:t>
            </a:r>
          </a:p>
        </p:txBody>
      </p:sp>
      <p:sp>
        <p:nvSpPr>
          <p:cNvPr id="10" name="吹き出し: 角を丸めた四角形 9">
            <a:extLst>
              <a:ext uri="{FF2B5EF4-FFF2-40B4-BE49-F238E27FC236}">
                <a16:creationId xmlns:a16="http://schemas.microsoft.com/office/drawing/2014/main" id="{5157B301-27F3-40E5-9429-A79B05567431}"/>
              </a:ext>
            </a:extLst>
          </p:cNvPr>
          <p:cNvSpPr/>
          <p:nvPr/>
        </p:nvSpPr>
        <p:spPr>
          <a:xfrm>
            <a:off x="7702430" y="6264946"/>
            <a:ext cx="3539995" cy="327507"/>
          </a:xfrm>
          <a:prstGeom prst="wedgeRoundRectCallout">
            <a:avLst>
              <a:gd name="adj1" fmla="val -35676"/>
              <a:gd name="adj2" fmla="val -112426"/>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rgbClr val="FF0000"/>
                </a:solidFill>
                <a:latin typeface="Times New Roman" panose="02020603050405020304" pitchFamily="18" charset="0"/>
                <a:cs typeface="Times New Roman" panose="02020603050405020304" pitchFamily="18" charset="0"/>
              </a:rPr>
              <a:t>You can download </a:t>
            </a:r>
            <a:r>
              <a:rPr lang="en-US" altLang="ja-JP" sz="1400" dirty="0">
                <a:solidFill>
                  <a:srgbClr val="FF0000"/>
                </a:solidFill>
                <a:latin typeface="Times New Roman" panose="02020603050405020304" pitchFamily="18" charset="0"/>
                <a:cs typeface="Times New Roman" panose="02020603050405020304" pitchFamily="18" charset="0"/>
              </a:rPr>
              <a:t>every slide from this link</a:t>
            </a:r>
            <a:endParaRPr kumimoji="1" lang="ja-JP" altLang="en-US" sz="1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HPGS in KEK</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C14AE65-57BD-4CAA-9797-ADAE8E5C83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2" name="テキスト ボックス 1">
            <a:extLst>
              <a:ext uri="{FF2B5EF4-FFF2-40B4-BE49-F238E27FC236}">
                <a16:creationId xmlns:a16="http://schemas.microsoft.com/office/drawing/2014/main" id="{D9B44400-4FC6-493E-AC92-026EFC44CBFE}"/>
              </a:ext>
            </a:extLst>
          </p:cNvPr>
          <p:cNvSpPr txBox="1"/>
          <p:nvPr/>
        </p:nvSpPr>
        <p:spPr>
          <a:xfrm>
            <a:off x="5341675" y="2105561"/>
            <a:ext cx="6650779" cy="132343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Discussion with cryogenics group</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Negotiation with the local government</a:t>
            </a:r>
          </a:p>
          <a:p>
            <a:pPr marL="285750"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Refrigeration safety regulation is preferable for ILC</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KEK </a:t>
            </a:r>
            <a:r>
              <a:rPr lang="en-US" altLang="ja-JP" sz="2000" dirty="0">
                <a:latin typeface="Times New Roman" panose="02020603050405020304" pitchFamily="18" charset="0"/>
                <a:cs typeface="Times New Roman" panose="02020603050405020304" pitchFamily="18" charset="0"/>
              </a:rPr>
              <a:t>will visit to KHK as authority of HPGS soon</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64222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AC74A111-784D-4007-8B3D-5990CE715EB1}"/>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Joint between different metals</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0421616-038D-4F11-99B8-B534F9BFD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9" name="TextBox 9">
            <a:extLst>
              <a:ext uri="{FF2B5EF4-FFF2-40B4-BE49-F238E27FC236}">
                <a16:creationId xmlns:a16="http://schemas.microsoft.com/office/drawing/2014/main" id="{11350524-7A75-4C0E-8E2F-6E7A1CF34CDD}"/>
              </a:ext>
            </a:extLst>
          </p:cNvPr>
          <p:cNvSpPr txBox="1"/>
          <p:nvPr/>
        </p:nvSpPr>
        <p:spPr>
          <a:xfrm>
            <a:off x="3711918" y="1284911"/>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0" name="Straight Arrow Connector 11">
            <a:extLst>
              <a:ext uri="{FF2B5EF4-FFF2-40B4-BE49-F238E27FC236}">
                <a16:creationId xmlns:a16="http://schemas.microsoft.com/office/drawing/2014/main" id="{D6A09858-3C86-4458-8DB6-836ECEB8B273}"/>
              </a:ext>
            </a:extLst>
          </p:cNvPr>
          <p:cNvCxnSpPr>
            <a:cxnSpLocks/>
          </p:cNvCxnSpPr>
          <p:nvPr/>
        </p:nvCxnSpPr>
        <p:spPr>
          <a:xfrm flipH="1">
            <a:off x="2651650" y="1466768"/>
            <a:ext cx="1060268" cy="616124"/>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1" name="TextBox 12">
            <a:extLst>
              <a:ext uri="{FF2B5EF4-FFF2-40B4-BE49-F238E27FC236}">
                <a16:creationId xmlns:a16="http://schemas.microsoft.com/office/drawing/2014/main" id="{A03BA959-4F4A-4E23-8102-141A7B8CA055}"/>
              </a:ext>
            </a:extLst>
          </p:cNvPr>
          <p:cNvSpPr txBox="1"/>
          <p:nvPr/>
        </p:nvSpPr>
        <p:spPr>
          <a:xfrm>
            <a:off x="829419" y="1284911"/>
            <a:ext cx="441146"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SS</a:t>
            </a:r>
          </a:p>
        </p:txBody>
      </p:sp>
      <p:cxnSp>
        <p:nvCxnSpPr>
          <p:cNvPr id="12" name="Straight Arrow Connector 14">
            <a:extLst>
              <a:ext uri="{FF2B5EF4-FFF2-40B4-BE49-F238E27FC236}">
                <a16:creationId xmlns:a16="http://schemas.microsoft.com/office/drawing/2014/main" id="{C32A743F-8C96-43C2-BF5E-7BDDCAC11CEC}"/>
              </a:ext>
            </a:extLst>
          </p:cNvPr>
          <p:cNvCxnSpPr>
            <a:cxnSpLocks/>
            <a:stCxn id="11" idx="2"/>
          </p:cNvCxnSpPr>
          <p:nvPr/>
        </p:nvCxnSpPr>
        <p:spPr>
          <a:xfrm>
            <a:off x="1049992" y="1654243"/>
            <a:ext cx="763458" cy="501825"/>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3" name="TextBox 16">
            <a:extLst>
              <a:ext uri="{FF2B5EF4-FFF2-40B4-BE49-F238E27FC236}">
                <a16:creationId xmlns:a16="http://schemas.microsoft.com/office/drawing/2014/main" id="{5C63D886-1A6C-498A-8776-A141F6AEAD8B}"/>
              </a:ext>
            </a:extLst>
          </p:cNvPr>
          <p:cNvSpPr txBox="1"/>
          <p:nvPr/>
        </p:nvSpPr>
        <p:spPr>
          <a:xfrm>
            <a:off x="4456138" y="3086839"/>
            <a:ext cx="817275"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Ti Gr2</a:t>
            </a:r>
          </a:p>
        </p:txBody>
      </p:sp>
      <p:cxnSp>
        <p:nvCxnSpPr>
          <p:cNvPr id="14" name="Straight Arrow Connector 18">
            <a:extLst>
              <a:ext uri="{FF2B5EF4-FFF2-40B4-BE49-F238E27FC236}">
                <a16:creationId xmlns:a16="http://schemas.microsoft.com/office/drawing/2014/main" id="{164B54EE-BED6-4E24-A874-E88D2B1FAE5F}"/>
              </a:ext>
            </a:extLst>
          </p:cNvPr>
          <p:cNvCxnSpPr>
            <a:cxnSpLocks/>
            <a:stCxn id="13" idx="1"/>
          </p:cNvCxnSpPr>
          <p:nvPr/>
        </p:nvCxnSpPr>
        <p:spPr>
          <a:xfrm flipH="1" flipV="1">
            <a:off x="3185050" y="3086839"/>
            <a:ext cx="1271088" cy="18466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5">
            <a:extLst>
              <a:ext uri="{FF2B5EF4-FFF2-40B4-BE49-F238E27FC236}">
                <a16:creationId xmlns:a16="http://schemas.microsoft.com/office/drawing/2014/main" id="{AA9F6F2C-38FC-48DC-8A63-51C1E9AAD9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789" y="4389844"/>
            <a:ext cx="2281503" cy="2041345"/>
          </a:xfrm>
          <a:prstGeom prst="rect">
            <a:avLst/>
          </a:prstGeom>
        </p:spPr>
      </p:pic>
      <p:sp>
        <p:nvSpPr>
          <p:cNvPr id="16" name="TextBox 29">
            <a:extLst>
              <a:ext uri="{FF2B5EF4-FFF2-40B4-BE49-F238E27FC236}">
                <a16:creationId xmlns:a16="http://schemas.microsoft.com/office/drawing/2014/main" id="{83D4F834-7D93-4732-ABC5-411274AAC8A6}"/>
              </a:ext>
            </a:extLst>
          </p:cNvPr>
          <p:cNvSpPr txBox="1"/>
          <p:nvPr/>
        </p:nvSpPr>
        <p:spPr>
          <a:xfrm>
            <a:off x="962036" y="6236138"/>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7" name="Straight Arrow Connector 31">
            <a:extLst>
              <a:ext uri="{FF2B5EF4-FFF2-40B4-BE49-F238E27FC236}">
                <a16:creationId xmlns:a16="http://schemas.microsoft.com/office/drawing/2014/main" id="{C27D7D82-FF2C-4B10-BCBC-9F9FF248AA34}"/>
              </a:ext>
            </a:extLst>
          </p:cNvPr>
          <p:cNvCxnSpPr>
            <a:cxnSpLocks/>
            <a:stCxn id="16" idx="3"/>
          </p:cNvCxnSpPr>
          <p:nvPr/>
        </p:nvCxnSpPr>
        <p:spPr>
          <a:xfrm flipV="1">
            <a:off x="2606910" y="6061858"/>
            <a:ext cx="745414" cy="35894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8" name="Content Placeholder 5" descr="A close-up of a machine&#10;&#10;Description automatically generated with low confidence">
            <a:extLst>
              <a:ext uri="{FF2B5EF4-FFF2-40B4-BE49-F238E27FC236}">
                <a16:creationId xmlns:a16="http://schemas.microsoft.com/office/drawing/2014/main" id="{756EDB53-526D-49C5-A2E7-B68CBFE371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69613" y="1727967"/>
            <a:ext cx="3138636" cy="2449116"/>
          </a:xfrm>
          <a:prstGeom prst="rect">
            <a:avLst/>
          </a:prstGeom>
        </p:spPr>
      </p:pic>
      <p:cxnSp>
        <p:nvCxnSpPr>
          <p:cNvPr id="19" name="Straight Arrow Connector 14">
            <a:extLst>
              <a:ext uri="{FF2B5EF4-FFF2-40B4-BE49-F238E27FC236}">
                <a16:creationId xmlns:a16="http://schemas.microsoft.com/office/drawing/2014/main" id="{CD78CB0D-CA52-403E-99C4-229CBFB3C830}"/>
              </a:ext>
            </a:extLst>
          </p:cNvPr>
          <p:cNvCxnSpPr>
            <a:cxnSpLocks/>
          </p:cNvCxnSpPr>
          <p:nvPr/>
        </p:nvCxnSpPr>
        <p:spPr>
          <a:xfrm flipH="1">
            <a:off x="9683955" y="2830053"/>
            <a:ext cx="1376715" cy="6974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73">
            <a:extLst>
              <a:ext uri="{FF2B5EF4-FFF2-40B4-BE49-F238E27FC236}">
                <a16:creationId xmlns:a16="http://schemas.microsoft.com/office/drawing/2014/main" id="{2BFA1781-1CF2-45D1-90DD-1FDE9686B00F}"/>
              </a:ext>
            </a:extLst>
          </p:cNvPr>
          <p:cNvSpPr txBox="1"/>
          <p:nvPr/>
        </p:nvSpPr>
        <p:spPr>
          <a:xfrm>
            <a:off x="7757085" y="1310726"/>
            <a:ext cx="1774845" cy="369332"/>
          </a:xfrm>
          <a:prstGeom prst="rect">
            <a:avLst/>
          </a:prstGeom>
          <a:solidFill>
            <a:schemeClr val="bg1"/>
          </a:solidFill>
          <a:ln w="19050">
            <a:solidFill>
              <a:srgbClr val="00B0F0"/>
            </a:solidFill>
          </a:ln>
        </p:spPr>
        <p:txBody>
          <a:bodyPr wrap="none" rtlCol="0">
            <a:spAutoFit/>
          </a:bodyPr>
          <a:lstStyle/>
          <a:p>
            <a:r>
              <a:rPr lang="en-US" dirty="0">
                <a:latin typeface="Times New Roman" panose="02020603050405020304" pitchFamily="18" charset="0"/>
                <a:cs typeface="Times New Roman" panose="02020603050405020304" pitchFamily="18" charset="0"/>
              </a:rPr>
              <a:t>Al thermal straps</a:t>
            </a:r>
          </a:p>
        </p:txBody>
      </p:sp>
      <p:cxnSp>
        <p:nvCxnSpPr>
          <p:cNvPr id="21" name="Straight Arrow Connector 75">
            <a:extLst>
              <a:ext uri="{FF2B5EF4-FFF2-40B4-BE49-F238E27FC236}">
                <a16:creationId xmlns:a16="http://schemas.microsoft.com/office/drawing/2014/main" id="{E5D099C2-F32E-48E9-84C2-0ECFC0345F55}"/>
              </a:ext>
            </a:extLst>
          </p:cNvPr>
          <p:cNvCxnSpPr>
            <a:cxnSpLocks/>
            <a:stCxn id="20" idx="3"/>
          </p:cNvCxnSpPr>
          <p:nvPr/>
        </p:nvCxnSpPr>
        <p:spPr>
          <a:xfrm>
            <a:off x="9531930" y="1495392"/>
            <a:ext cx="876841" cy="521635"/>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77">
            <a:extLst>
              <a:ext uri="{FF2B5EF4-FFF2-40B4-BE49-F238E27FC236}">
                <a16:creationId xmlns:a16="http://schemas.microsoft.com/office/drawing/2014/main" id="{AF43596D-FE30-4544-AC4F-6CFD73FDFB22}"/>
              </a:ext>
            </a:extLst>
          </p:cNvPr>
          <p:cNvCxnSpPr>
            <a:cxnSpLocks/>
            <a:stCxn id="20" idx="2"/>
          </p:cNvCxnSpPr>
          <p:nvPr/>
        </p:nvCxnSpPr>
        <p:spPr>
          <a:xfrm>
            <a:off x="8644508" y="1680058"/>
            <a:ext cx="1375155" cy="443513"/>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79">
            <a:extLst>
              <a:ext uri="{FF2B5EF4-FFF2-40B4-BE49-F238E27FC236}">
                <a16:creationId xmlns:a16="http://schemas.microsoft.com/office/drawing/2014/main" id="{8EDF3A42-BE43-4AC7-A558-34D823DED600}"/>
              </a:ext>
            </a:extLst>
          </p:cNvPr>
          <p:cNvCxnSpPr>
            <a:cxnSpLocks/>
            <a:stCxn id="20" idx="2"/>
          </p:cNvCxnSpPr>
          <p:nvPr/>
        </p:nvCxnSpPr>
        <p:spPr>
          <a:xfrm>
            <a:off x="8644508" y="1680058"/>
            <a:ext cx="1039447" cy="582689"/>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81">
            <a:extLst>
              <a:ext uri="{FF2B5EF4-FFF2-40B4-BE49-F238E27FC236}">
                <a16:creationId xmlns:a16="http://schemas.microsoft.com/office/drawing/2014/main" id="{89FB15B6-02B9-4838-95D6-0D0B02C01DBB}"/>
              </a:ext>
            </a:extLst>
          </p:cNvPr>
          <p:cNvCxnSpPr>
            <a:cxnSpLocks/>
            <a:stCxn id="20" idx="2"/>
          </p:cNvCxnSpPr>
          <p:nvPr/>
        </p:nvCxnSpPr>
        <p:spPr>
          <a:xfrm>
            <a:off x="8644508" y="1680058"/>
            <a:ext cx="615353" cy="785167"/>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pic>
        <p:nvPicPr>
          <p:cNvPr id="31" name="Picture 13" descr="Graphical user interface&#10;&#10;Description automatically generated with medium confidence">
            <a:extLst>
              <a:ext uri="{FF2B5EF4-FFF2-40B4-BE49-F238E27FC236}">
                <a16:creationId xmlns:a16="http://schemas.microsoft.com/office/drawing/2014/main" id="{3D05ACB5-E8FF-4793-B4E6-854CE53D80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2765" y="4362274"/>
            <a:ext cx="5414192" cy="1929601"/>
          </a:xfrm>
          <a:prstGeom prst="rect">
            <a:avLst/>
          </a:prstGeom>
        </p:spPr>
      </p:pic>
      <p:cxnSp>
        <p:nvCxnSpPr>
          <p:cNvPr id="32" name="Straight Connector 63">
            <a:extLst>
              <a:ext uri="{FF2B5EF4-FFF2-40B4-BE49-F238E27FC236}">
                <a16:creationId xmlns:a16="http://schemas.microsoft.com/office/drawing/2014/main" id="{EF1B46A9-BA3E-4C1F-87FD-791B3B62C543}"/>
              </a:ext>
            </a:extLst>
          </p:cNvPr>
          <p:cNvCxnSpPr/>
          <p:nvPr/>
        </p:nvCxnSpPr>
        <p:spPr>
          <a:xfrm>
            <a:off x="6746066" y="5888631"/>
            <a:ext cx="0" cy="682625"/>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67">
            <a:extLst>
              <a:ext uri="{FF2B5EF4-FFF2-40B4-BE49-F238E27FC236}">
                <a16:creationId xmlns:a16="http://schemas.microsoft.com/office/drawing/2014/main" id="{FAE13229-9371-4D3E-BD90-60F24A643D39}"/>
              </a:ext>
            </a:extLst>
          </p:cNvPr>
          <p:cNvCxnSpPr/>
          <p:nvPr/>
        </p:nvCxnSpPr>
        <p:spPr>
          <a:xfrm>
            <a:off x="11165666" y="5888631"/>
            <a:ext cx="0" cy="609600"/>
          </a:xfrm>
          <a:prstGeom prst="line">
            <a:avLst/>
          </a:prstGeom>
        </p:spPr>
        <p:style>
          <a:lnRef idx="1">
            <a:schemeClr val="dk1"/>
          </a:lnRef>
          <a:fillRef idx="0">
            <a:schemeClr val="dk1"/>
          </a:fillRef>
          <a:effectRef idx="0">
            <a:schemeClr val="dk1"/>
          </a:effectRef>
          <a:fontRef idx="minor">
            <a:schemeClr val="tx1"/>
          </a:fontRef>
        </p:style>
      </p:cxnSp>
      <p:sp>
        <p:nvSpPr>
          <p:cNvPr id="34" name="TextBox 68">
            <a:extLst>
              <a:ext uri="{FF2B5EF4-FFF2-40B4-BE49-F238E27FC236}">
                <a16:creationId xmlns:a16="http://schemas.microsoft.com/office/drawing/2014/main" id="{84393FFA-FE25-4F64-9DEC-E0E3292DD6BD}"/>
              </a:ext>
            </a:extLst>
          </p:cNvPr>
          <p:cNvSpPr txBox="1"/>
          <p:nvPr/>
        </p:nvSpPr>
        <p:spPr>
          <a:xfrm>
            <a:off x="8331882" y="6265690"/>
            <a:ext cx="646331"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1000</a:t>
            </a:r>
          </a:p>
        </p:txBody>
      </p:sp>
      <p:cxnSp>
        <p:nvCxnSpPr>
          <p:cNvPr id="35" name="Straight Arrow Connector 70">
            <a:extLst>
              <a:ext uri="{FF2B5EF4-FFF2-40B4-BE49-F238E27FC236}">
                <a16:creationId xmlns:a16="http://schemas.microsoft.com/office/drawing/2014/main" id="{2DC05D9A-256A-44AA-B3EA-ED71661F756D}"/>
              </a:ext>
            </a:extLst>
          </p:cNvPr>
          <p:cNvCxnSpPr>
            <a:stCxn id="34" idx="3"/>
          </p:cNvCxnSpPr>
          <p:nvPr/>
        </p:nvCxnSpPr>
        <p:spPr>
          <a:xfrm>
            <a:off x="8978213" y="6450356"/>
            <a:ext cx="218745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72">
            <a:extLst>
              <a:ext uri="{FF2B5EF4-FFF2-40B4-BE49-F238E27FC236}">
                <a16:creationId xmlns:a16="http://schemas.microsoft.com/office/drawing/2014/main" id="{F2D56E17-CA51-4794-B13B-78B226AE2E27}"/>
              </a:ext>
            </a:extLst>
          </p:cNvPr>
          <p:cNvCxnSpPr>
            <a:stCxn id="34" idx="1"/>
          </p:cNvCxnSpPr>
          <p:nvPr/>
        </p:nvCxnSpPr>
        <p:spPr>
          <a:xfrm flipH="1">
            <a:off x="6746066" y="6450356"/>
            <a:ext cx="158581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テキスト ボックス 1">
            <a:extLst>
              <a:ext uri="{FF2B5EF4-FFF2-40B4-BE49-F238E27FC236}">
                <a16:creationId xmlns:a16="http://schemas.microsoft.com/office/drawing/2014/main" id="{82C014E0-D005-447B-AAC8-D955C6B6FEE8}"/>
              </a:ext>
            </a:extLst>
          </p:cNvPr>
          <p:cNvSpPr txBox="1"/>
          <p:nvPr/>
        </p:nvSpPr>
        <p:spPr>
          <a:xfrm>
            <a:off x="0" y="776492"/>
            <a:ext cx="12192000" cy="400110"/>
          </a:xfrm>
          <a:prstGeom prst="rect">
            <a:avLst/>
          </a:prstGeom>
          <a:noFill/>
        </p:spPr>
        <p:txBody>
          <a:bodyPr wrap="square" rtlCol="0" anchor="ctr">
            <a:spAutoFit/>
          </a:bodyPr>
          <a:lstStyle/>
          <a:p>
            <a:pPr algn="ctr"/>
            <a:r>
              <a:rPr kumimoji="1" lang="en-US" altLang="ja-JP" sz="2000" dirty="0">
                <a:solidFill>
                  <a:srgbClr val="FF0000"/>
                </a:solidFill>
                <a:latin typeface="Times New Roman" panose="02020603050405020304" pitchFamily="18" charset="0"/>
                <a:cs typeface="Times New Roman" panose="02020603050405020304" pitchFamily="18" charset="0"/>
              </a:rPr>
              <a:t>Explosive bonding by ASAHI Chemical is available for these two typ</a:t>
            </a:r>
            <a:r>
              <a:rPr lang="en-US" altLang="ja-JP" sz="2000" dirty="0">
                <a:solidFill>
                  <a:srgbClr val="FF0000"/>
                </a:solidFill>
                <a:latin typeface="Times New Roman" panose="02020603050405020304" pitchFamily="18" charset="0"/>
                <a:cs typeface="Times New Roman" panose="02020603050405020304" pitchFamily="18" charset="0"/>
              </a:rPr>
              <a:t>es of joints</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37" name="吹き出し: 角を丸めた四角形 36">
            <a:extLst>
              <a:ext uri="{FF2B5EF4-FFF2-40B4-BE49-F238E27FC236}">
                <a16:creationId xmlns:a16="http://schemas.microsoft.com/office/drawing/2014/main" id="{FF2F317C-2561-4210-9AF7-8DA546DB2D3B}"/>
              </a:ext>
            </a:extLst>
          </p:cNvPr>
          <p:cNvSpPr/>
          <p:nvPr/>
        </p:nvSpPr>
        <p:spPr>
          <a:xfrm>
            <a:off x="5002776" y="1852521"/>
            <a:ext cx="3652271" cy="663025"/>
          </a:xfrm>
          <a:prstGeom prst="wedgeRoundRectCallout">
            <a:avLst>
              <a:gd name="adj1" fmla="val 48476"/>
              <a:gd name="adj2" fmla="val 9059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use Aluminum cooling pipe, </a:t>
            </a:r>
          </a:p>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joint between Al and SS here</a:t>
            </a:r>
          </a:p>
        </p:txBody>
      </p:sp>
    </p:spTree>
    <p:extLst>
      <p:ext uri="{BB962C8B-B14F-4D97-AF65-F5344CB8AC3E}">
        <p14:creationId xmlns:p14="http://schemas.microsoft.com/office/powerpoint/2010/main" val="4116267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Standard of cooling pipes</a:t>
            </a:r>
            <a:endParaRPr lang="ja-JP" altLang="en-US" sz="4800" dirty="0">
              <a:latin typeface="Times New Roman" panose="02020603050405020304" pitchFamily="18" charset="0"/>
              <a:cs typeface="Times New Roman" panose="02020603050405020304" pitchFamily="18" charset="0"/>
            </a:endParaRPr>
          </a:p>
        </p:txBody>
      </p:sp>
      <p:graphicFrame>
        <p:nvGraphicFramePr>
          <p:cNvPr id="8" name="表 7">
            <a:extLst>
              <a:ext uri="{FF2B5EF4-FFF2-40B4-BE49-F238E27FC236}">
                <a16:creationId xmlns:a16="http://schemas.microsoft.com/office/drawing/2014/main" id="{C66078D7-7975-47FB-BBEB-1C41AC1935B6}"/>
              </a:ext>
            </a:extLst>
          </p:cNvPr>
          <p:cNvGraphicFramePr>
            <a:graphicFrameLocks noGrp="1"/>
          </p:cNvGraphicFramePr>
          <p:nvPr>
            <p:extLst>
              <p:ext uri="{D42A27DB-BD31-4B8C-83A1-F6EECF244321}">
                <p14:modId xmlns:p14="http://schemas.microsoft.com/office/powerpoint/2010/main" val="3924547364"/>
              </p:ext>
            </p:extLst>
          </p:nvPr>
        </p:nvGraphicFramePr>
        <p:xfrm>
          <a:off x="0" y="955534"/>
          <a:ext cx="12163495" cy="5090462"/>
        </p:xfrm>
        <a:graphic>
          <a:graphicData uri="http://schemas.openxmlformats.org/drawingml/2006/table">
            <a:tbl>
              <a:tblPr/>
              <a:tblGrid>
                <a:gridCol w="1990725">
                  <a:extLst>
                    <a:ext uri="{9D8B030D-6E8A-4147-A177-3AD203B41FA5}">
                      <a16:colId xmlns:a16="http://schemas.microsoft.com/office/drawing/2014/main" val="1475045471"/>
                    </a:ext>
                  </a:extLst>
                </a:gridCol>
                <a:gridCol w="773180">
                  <a:extLst>
                    <a:ext uri="{9D8B030D-6E8A-4147-A177-3AD203B41FA5}">
                      <a16:colId xmlns:a16="http://schemas.microsoft.com/office/drawing/2014/main" val="2237457754"/>
                    </a:ext>
                  </a:extLst>
                </a:gridCol>
                <a:gridCol w="563563">
                  <a:extLst>
                    <a:ext uri="{9D8B030D-6E8A-4147-A177-3AD203B41FA5}">
                      <a16:colId xmlns:a16="http://schemas.microsoft.com/office/drawing/2014/main" val="1661948990"/>
                    </a:ext>
                  </a:extLst>
                </a:gridCol>
                <a:gridCol w="542925">
                  <a:extLst>
                    <a:ext uri="{9D8B030D-6E8A-4147-A177-3AD203B41FA5}">
                      <a16:colId xmlns:a16="http://schemas.microsoft.com/office/drawing/2014/main" val="3659929449"/>
                    </a:ext>
                  </a:extLst>
                </a:gridCol>
                <a:gridCol w="638175">
                  <a:extLst>
                    <a:ext uri="{9D8B030D-6E8A-4147-A177-3AD203B41FA5}">
                      <a16:colId xmlns:a16="http://schemas.microsoft.com/office/drawing/2014/main" val="3199800743"/>
                    </a:ext>
                  </a:extLst>
                </a:gridCol>
                <a:gridCol w="938213">
                  <a:extLst>
                    <a:ext uri="{9D8B030D-6E8A-4147-A177-3AD203B41FA5}">
                      <a16:colId xmlns:a16="http://schemas.microsoft.com/office/drawing/2014/main" val="3721209642"/>
                    </a:ext>
                  </a:extLst>
                </a:gridCol>
                <a:gridCol w="2508250">
                  <a:extLst>
                    <a:ext uri="{9D8B030D-6E8A-4147-A177-3AD203B41FA5}">
                      <a16:colId xmlns:a16="http://schemas.microsoft.com/office/drawing/2014/main" val="3776209047"/>
                    </a:ext>
                  </a:extLst>
                </a:gridCol>
                <a:gridCol w="179388">
                  <a:extLst>
                    <a:ext uri="{9D8B030D-6E8A-4147-A177-3AD203B41FA5}">
                      <a16:colId xmlns:a16="http://schemas.microsoft.com/office/drawing/2014/main" val="2173941678"/>
                    </a:ext>
                  </a:extLst>
                </a:gridCol>
                <a:gridCol w="760413">
                  <a:extLst>
                    <a:ext uri="{9D8B030D-6E8A-4147-A177-3AD203B41FA5}">
                      <a16:colId xmlns:a16="http://schemas.microsoft.com/office/drawing/2014/main" val="839576952"/>
                    </a:ext>
                  </a:extLst>
                </a:gridCol>
                <a:gridCol w="1141413">
                  <a:extLst>
                    <a:ext uri="{9D8B030D-6E8A-4147-A177-3AD203B41FA5}">
                      <a16:colId xmlns:a16="http://schemas.microsoft.com/office/drawing/2014/main" val="4110440156"/>
                    </a:ext>
                  </a:extLst>
                </a:gridCol>
                <a:gridCol w="1063625">
                  <a:extLst>
                    <a:ext uri="{9D8B030D-6E8A-4147-A177-3AD203B41FA5}">
                      <a16:colId xmlns:a16="http://schemas.microsoft.com/office/drawing/2014/main" val="317600916"/>
                    </a:ext>
                  </a:extLst>
                </a:gridCol>
                <a:gridCol w="1063625">
                  <a:extLst>
                    <a:ext uri="{9D8B030D-6E8A-4147-A177-3AD203B41FA5}">
                      <a16:colId xmlns:a16="http://schemas.microsoft.com/office/drawing/2014/main" val="1359590905"/>
                    </a:ext>
                  </a:extLst>
                </a:gridCol>
              </a:tblGrid>
              <a:tr h="391574">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Y. </a:t>
                      </a:r>
                      <a:r>
                        <a:rPr lang="en-US" altLang="ja-JP" sz="1100" b="0" i="0" u="none" strike="noStrike" dirty="0" err="1">
                          <a:solidFill>
                            <a:srgbClr val="000000"/>
                          </a:solidFill>
                          <a:effectLst/>
                          <a:latin typeface="游ゴシック" panose="020B0400000000000000" pitchFamily="50" charset="-128"/>
                          <a:ea typeface="游ゴシック" panose="020B0400000000000000" pitchFamily="50" charset="-128"/>
                        </a:rPr>
                        <a:t>Orlov</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Tom P.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Calculation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Ouchi-san</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ASME/ANSI </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347478030"/>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Cryigenic</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Line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ID,mm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Wall.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Material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ID,mm</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87012777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2.2K Subcooled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60.198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.065"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G3447</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63.5/59.5/2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99665412"/>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Gas helium return header,</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structural support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312.000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300mm-OD, 6mm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84777158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Not used</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57.404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.120"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029657214"/>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5K shield 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60.33/</a:t>
                      </a: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34502889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8K shield 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3.5"-OD. .25" Wall, Al 6061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82.55/69.85/6.35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185743283"/>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71.984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3"-OD, .083"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76.2/71.98/2.11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76.2/72/2.1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50808417"/>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Extrusion</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79.4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92.08/79.38/6.35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02066244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2-Phase pipe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 2-phase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73.025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68.809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游ゴシック" panose="020B0400000000000000" pitchFamily="50" charset="-128"/>
                          <a:ea typeface="游ゴシック" panose="020B0400000000000000" pitchFamily="50" charset="-128"/>
                        </a:rPr>
                        <a:t>Pipe 2 1/2",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69.0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76.1/72.1/2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73.0/68.78/2.11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188920659"/>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54.9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583290535"/>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Ti</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Ti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719178096"/>
                  </a:ext>
                </a:extLst>
              </a:tr>
              <a:tr h="391574">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Warm-up/cool-down line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42.164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37.948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nl-NL" sz="1100" b="0" i="0" u="none" strike="noStrike" dirty="0">
                          <a:solidFill>
                            <a:schemeClr val="tx1"/>
                          </a:solidFill>
                          <a:effectLst/>
                          <a:latin typeface="游ゴシック" panose="020B0400000000000000" pitchFamily="50" charset="-128"/>
                          <a:ea typeface="游ゴシック" panose="020B0400000000000000" pitchFamily="50" charset="-128"/>
                        </a:rPr>
                        <a:t>Pipe 1 1/4",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38.9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42.16/38.86/1.65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ASTM A312 </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42.16/38.9/1.65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42.7/39.4/1.65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631300784"/>
                  </a:ext>
                </a:extLst>
              </a:tr>
            </a:tbl>
          </a:graphicData>
        </a:graphic>
      </p:graphicFrame>
    </p:spTree>
    <p:extLst>
      <p:ext uri="{BB962C8B-B14F-4D97-AF65-F5344CB8AC3E}">
        <p14:creationId xmlns:p14="http://schemas.microsoft.com/office/powerpoint/2010/main" val="2894331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087FD325-44AB-470F-8580-4008EA3209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29" y="1007784"/>
            <a:ext cx="4678203" cy="2421216"/>
          </a:xfrm>
          <a:prstGeom prst="rect">
            <a:avLst/>
          </a:prstGeom>
        </p:spPr>
      </p:pic>
      <p:pic>
        <p:nvPicPr>
          <p:cNvPr id="8" name="図 7">
            <a:extLst>
              <a:ext uri="{FF2B5EF4-FFF2-40B4-BE49-F238E27FC236}">
                <a16:creationId xmlns:a16="http://schemas.microsoft.com/office/drawing/2014/main" id="{9DEAED96-96A6-4F14-9A7E-3AD7991962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29" y="3793152"/>
            <a:ext cx="4674682" cy="2699720"/>
          </a:xfrm>
          <a:prstGeom prst="rect">
            <a:avLst/>
          </a:prstGeom>
        </p:spPr>
      </p:pic>
      <p:sp>
        <p:nvSpPr>
          <p:cNvPr id="11" name="タイトル 3">
            <a:extLst>
              <a:ext uri="{FF2B5EF4-FFF2-40B4-BE49-F238E27FC236}">
                <a16:creationId xmlns:a16="http://schemas.microsoft.com/office/drawing/2014/main" id="{ADA8D10F-78CE-402A-8220-AF0765469E1A}"/>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RF distribution system equipped with CM</a:t>
            </a:r>
            <a:endParaRPr lang="ja-JP" altLang="en-US" sz="4800" dirty="0">
              <a:latin typeface="Times New Roman" panose="02020603050405020304" pitchFamily="18" charset="0"/>
              <a:cs typeface="Times New Roman" panose="02020603050405020304" pitchFamily="18" charset="0"/>
            </a:endParaRPr>
          </a:p>
        </p:txBody>
      </p:sp>
      <p:pic>
        <p:nvPicPr>
          <p:cNvPr id="13" name="図 12">
            <a:extLst>
              <a:ext uri="{FF2B5EF4-FFF2-40B4-BE49-F238E27FC236}">
                <a16:creationId xmlns:a16="http://schemas.microsoft.com/office/drawing/2014/main" id="{EEAC364E-EF8D-4598-8169-585FB52660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4940" y="3429000"/>
            <a:ext cx="6383258" cy="2992227"/>
          </a:xfrm>
          <a:prstGeom prst="rect">
            <a:avLst/>
          </a:prstGeom>
        </p:spPr>
      </p:pic>
      <p:sp>
        <p:nvSpPr>
          <p:cNvPr id="14" name="吹き出し: 角を丸めた四角形 13">
            <a:extLst>
              <a:ext uri="{FF2B5EF4-FFF2-40B4-BE49-F238E27FC236}">
                <a16:creationId xmlns:a16="http://schemas.microsoft.com/office/drawing/2014/main" id="{ADD26427-05A6-4514-8729-0AAA9831C54C}"/>
              </a:ext>
            </a:extLst>
          </p:cNvPr>
          <p:cNvSpPr/>
          <p:nvPr/>
        </p:nvSpPr>
        <p:spPr>
          <a:xfrm>
            <a:off x="5460087" y="1480144"/>
            <a:ext cx="5874526" cy="537923"/>
          </a:xfrm>
          <a:prstGeom prst="wedgeRoundRectCallout">
            <a:avLst>
              <a:gd name="adj1" fmla="val -52766"/>
              <a:gd name="adj2" fmla="val 15607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Matsumoto-</a:t>
            </a:r>
            <a:r>
              <a:rPr lang="en-US" altLang="ja-JP" sz="16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has an idea to equip the waveguide system with CM</a:t>
            </a:r>
          </a:p>
        </p:txBody>
      </p:sp>
      <p:sp>
        <p:nvSpPr>
          <p:cNvPr id="15" name="TextBox 12">
            <a:extLst>
              <a:ext uri="{FF2B5EF4-FFF2-40B4-BE49-F238E27FC236}">
                <a16:creationId xmlns:a16="http://schemas.microsoft.com/office/drawing/2014/main" id="{A9DA4EE0-62B8-4B87-9BB3-D7BEF4EBF9EA}"/>
              </a:ext>
            </a:extLst>
          </p:cNvPr>
          <p:cNvSpPr txBox="1"/>
          <p:nvPr/>
        </p:nvSpPr>
        <p:spPr>
          <a:xfrm>
            <a:off x="10567362" y="3608486"/>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Tree>
    <p:extLst>
      <p:ext uri="{BB962C8B-B14F-4D97-AF65-F5344CB8AC3E}">
        <p14:creationId xmlns:p14="http://schemas.microsoft.com/office/powerpoint/2010/main" val="1105247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72DB5960-C90F-4D89-93FC-CFAAE3576B7E}"/>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auto cleaning system</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F355F9A-8A96-449B-A079-E86235C2C4CE}"/>
              </a:ext>
            </a:extLst>
          </p:cNvPr>
          <p:cNvPicPr>
            <a:picLocks noChangeAspect="1"/>
          </p:cNvPicPr>
          <p:nvPr/>
        </p:nvPicPr>
        <p:blipFill>
          <a:blip r:embed="rId2"/>
          <a:srcRect/>
          <a:stretch/>
        </p:blipFill>
        <p:spPr>
          <a:xfrm>
            <a:off x="7447938" y="1311419"/>
            <a:ext cx="4205977" cy="2803984"/>
          </a:xfrm>
          <a:prstGeom prst="rect">
            <a:avLst/>
          </a:prstGeom>
        </p:spPr>
      </p:pic>
      <p:pic>
        <p:nvPicPr>
          <p:cNvPr id="3" name="図 2">
            <a:extLst>
              <a:ext uri="{FF2B5EF4-FFF2-40B4-BE49-F238E27FC236}">
                <a16:creationId xmlns:a16="http://schemas.microsoft.com/office/drawing/2014/main" id="{10695E63-CDDF-4DA1-A48B-FCE78CB8B4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54" y="2387143"/>
            <a:ext cx="5960046" cy="3352526"/>
          </a:xfrm>
          <a:prstGeom prst="rect">
            <a:avLst/>
          </a:prstGeom>
        </p:spPr>
      </p:pic>
      <p:pic>
        <p:nvPicPr>
          <p:cNvPr id="9" name="図 8">
            <a:extLst>
              <a:ext uri="{FF2B5EF4-FFF2-40B4-BE49-F238E27FC236}">
                <a16:creationId xmlns:a16="http://schemas.microsoft.com/office/drawing/2014/main" id="{83A91754-8F28-4129-8FD6-7116EC1943BD}"/>
              </a:ext>
            </a:extLst>
          </p:cNvPr>
          <p:cNvPicPr>
            <a:picLocks noChangeAspect="1"/>
          </p:cNvPicPr>
          <p:nvPr/>
        </p:nvPicPr>
        <p:blipFill>
          <a:blip r:embed="rId4"/>
          <a:stretch>
            <a:fillRect/>
          </a:stretch>
        </p:blipFill>
        <p:spPr>
          <a:xfrm rot="5400000">
            <a:off x="7599211" y="4300575"/>
            <a:ext cx="2927345" cy="1951562"/>
          </a:xfrm>
          <a:prstGeom prst="rect">
            <a:avLst/>
          </a:prstGeom>
        </p:spPr>
      </p:pic>
      <p:sp>
        <p:nvSpPr>
          <p:cNvPr id="10" name="吹き出し: 角を丸めた四角形 9">
            <a:extLst>
              <a:ext uri="{FF2B5EF4-FFF2-40B4-BE49-F238E27FC236}">
                <a16:creationId xmlns:a16="http://schemas.microsoft.com/office/drawing/2014/main" id="{CC8E3708-F7FA-4AEB-93FA-60E0BD08ECA4}"/>
              </a:ext>
            </a:extLst>
          </p:cNvPr>
          <p:cNvSpPr/>
          <p:nvPr/>
        </p:nvSpPr>
        <p:spPr>
          <a:xfrm>
            <a:off x="440754" y="1133415"/>
            <a:ext cx="6440270" cy="537923"/>
          </a:xfrm>
          <a:prstGeom prst="wedgeRoundRectCallout">
            <a:avLst>
              <a:gd name="adj1" fmla="val 6478"/>
              <a:gd name="adj2" fmla="val 13528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Stephane will summarize the worldwide progress of auto cleaning system</a:t>
            </a:r>
          </a:p>
        </p:txBody>
      </p:sp>
    </p:spTree>
    <p:extLst>
      <p:ext uri="{BB962C8B-B14F-4D97-AF65-F5344CB8AC3E}">
        <p14:creationId xmlns:p14="http://schemas.microsoft.com/office/powerpoint/2010/main" val="1503168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1870258709"/>
              </p:ext>
            </p:extLst>
          </p:nvPr>
        </p:nvGraphicFramePr>
        <p:xfrm>
          <a:off x="2" y="670014"/>
          <a:ext cx="12191998" cy="33832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18</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20/Jul</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Preparation for ILC Advisory Panel of MEXT, Recent progress of crab cavity</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2299572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29/Jul</a:t>
                      </a:r>
                      <a:endParaRPr kumimoji="1" lang="ja-JP" altLang="en-US" sz="1400"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r>
                        <a:rPr kumimoji="1" lang="en-US" altLang="ja-JP" sz="1400" dirty="0">
                          <a:latin typeface="Times New Roman" panose="02020603050405020304" pitchFamily="18" charset="0"/>
                          <a:cs typeface="Times New Roman" panose="02020603050405020304" pitchFamily="18" charset="0"/>
                        </a:rPr>
                        <a:t>First meeting of ILC advisory panel of MEXT</a:t>
                      </a:r>
                      <a:endParaRPr kumimoji="1" lang="ja-JP" altLang="en-US" sz="1400"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extLst>
                  <a:ext uri="{0D108BD9-81ED-4DB2-BD59-A6C34878D82A}">
                    <a16:rowId xmlns:a16="http://schemas.microsoft.com/office/drawing/2014/main" val="2337303146"/>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23/Jul~8/Aug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lang="en-US" altLang="ja-JP" sz="1400" dirty="0">
                          <a:latin typeface="Times New Roman" panose="02020603050405020304" pitchFamily="18" charset="0"/>
                          <a:cs typeface="Times New Roman" panose="02020603050405020304" pitchFamily="18" charset="0"/>
                        </a:rPr>
                        <a:t>Games of the XXXII Olympiad @Tokyo</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15091802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12~16/Aug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Summer Shutdown at KEK</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715408035"/>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24/Aug~5/Sep</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16</a:t>
                      </a:r>
                      <a:r>
                        <a:rPr kumimoji="1" lang="en-US" altLang="ja-JP" sz="1400" baseline="30000" dirty="0">
                          <a:latin typeface="Times New Roman" panose="02020603050405020304" pitchFamily="18" charset="0"/>
                          <a:cs typeface="Times New Roman" panose="02020603050405020304" pitchFamily="18" charset="0"/>
                        </a:rPr>
                        <a:t>th</a:t>
                      </a:r>
                      <a:r>
                        <a:rPr kumimoji="1" lang="en-US" altLang="ja-JP" sz="1400" dirty="0">
                          <a:latin typeface="Times New Roman" panose="02020603050405020304" pitchFamily="18" charset="0"/>
                          <a:cs typeface="Times New Roman" panose="02020603050405020304" pitchFamily="18" charset="0"/>
                        </a:rPr>
                        <a:t> Summer Paralympic Games @Tokyo</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827931129"/>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19</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31/Aug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Preparation for ILC advisory panel, SRF session at ILCX2021</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980705323"/>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20</a:t>
                      </a: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14/Sep</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Progress of CM design, SRF session at ILCX2021</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52807772"/>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21</a:t>
                      </a:r>
                      <a:endParaRPr kumimoji="1" lang="ja-JP" altLang="en-US" sz="1400" dirty="0">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28/Sep</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Agenda of SRF CM session at ILCX2021 fixed</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726317958"/>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22</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12/Oct</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Tuner progress</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97669401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26~29/Oct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ILC Workshop on Potential ILC Experiments (ILCX2021) remotely hosted by KEK at Tsukuba/Japan</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24420783"/>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cavity sub-) 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 (updated!)</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1965959" y="861168"/>
            <a:ext cx="8260082" cy="5539978"/>
          </a:xfrm>
          <a:prstGeom prst="rect">
            <a:avLst/>
          </a:prstGeom>
          <a:noFill/>
        </p:spPr>
        <p:txBody>
          <a:bodyPr wrap="none" rtlCol="0">
            <a:spAutoFit/>
          </a:bodyPr>
          <a:lstStyle/>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Proposal for ILC Pre-lab</a:t>
            </a:r>
          </a:p>
          <a:p>
            <a:pPr marL="800100" lvl="1"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https://www.interactions.org/press-release/ilc-international-development-team-publishes-proposal-ilc</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Preparation and Work Packages</a:t>
            </a:r>
          </a:p>
          <a:p>
            <a:pPr marL="800100" lvl="1" indent="-342900">
              <a:buFont typeface="Wingdings" panose="05000000000000000000" pitchFamily="2" charset="2"/>
              <a:buChar char="l"/>
            </a:pPr>
            <a:r>
              <a:rPr lang="en-US" altLang="ja-JP" sz="1400" dirty="0">
                <a:latin typeface="Times New Roman" panose="02020603050405020304" pitchFamily="18" charset="0"/>
                <a:cs typeface="Times New Roman" panose="02020603050405020304" pitchFamily="18" charset="0"/>
              </a:rPr>
              <a:t>http://doi.org/10.5281/zenodo.4742018</a:t>
            </a: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sz="12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14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D2BBCDD2-8C7F-41FC-AF79-4384508E75C7}"/>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ILC advisory panel of ME</a:t>
            </a:r>
            <a:r>
              <a:rPr lang="en-US" altLang="ja-JP" sz="4400" dirty="0">
                <a:latin typeface="Times New Roman" panose="02020603050405020304" pitchFamily="18" charset="0"/>
                <a:cs typeface="Times New Roman" panose="02020603050405020304" pitchFamily="18" charset="0"/>
              </a:rPr>
              <a:t>XT</a:t>
            </a:r>
            <a:endParaRPr kumimoji="1" lang="ja-JP" altLang="en-US" sz="4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A6F870FB-05C0-4EF6-88F7-DB472FCC4B43}"/>
              </a:ext>
            </a:extLst>
          </p:cNvPr>
          <p:cNvSpPr txBox="1"/>
          <p:nvPr/>
        </p:nvSpPr>
        <p:spPr>
          <a:xfrm>
            <a:off x="241536" y="1151381"/>
            <a:ext cx="2443298" cy="1938992"/>
          </a:xfrm>
          <a:prstGeom prst="rect">
            <a:avLst/>
          </a:prstGeom>
          <a:noFill/>
          <a:ln w="12700">
            <a:solidFill>
              <a:schemeClr val="tx1"/>
            </a:solidFill>
          </a:ln>
        </p:spPr>
        <p:txBody>
          <a:bodyPr wrap="none" rtlCol="0">
            <a:spAutoFit/>
          </a:bodyPr>
          <a:lstStyle/>
          <a:p>
            <a:r>
              <a:rPr kumimoji="1" lang="en-US" altLang="ja-JP" sz="2000" dirty="0">
                <a:latin typeface="Times New Roman" panose="02020603050405020304" pitchFamily="18" charset="0"/>
                <a:cs typeface="Times New Roman" panose="02020603050405020304" pitchFamily="18" charset="0"/>
              </a:rPr>
              <a:t>Including items: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Overview</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SRF WPs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SRF Infrastructure</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Domestic efforts</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Worldwide efforts</a:t>
            </a:r>
            <a:endParaRPr kumimoji="1" lang="ja-JP" altLang="en-US" sz="20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08E2F32-4757-4D40-AD91-9CADEBE48F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1296" y="773122"/>
            <a:ext cx="4536666" cy="3402500"/>
          </a:xfrm>
          <a:prstGeom prst="rect">
            <a:avLst/>
          </a:prstGeom>
        </p:spPr>
      </p:pic>
      <p:pic>
        <p:nvPicPr>
          <p:cNvPr id="9" name="図 8">
            <a:extLst>
              <a:ext uri="{FF2B5EF4-FFF2-40B4-BE49-F238E27FC236}">
                <a16:creationId xmlns:a16="http://schemas.microsoft.com/office/drawing/2014/main" id="{8358F00E-EC17-450C-8328-C17656C5EC0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415384" y="3334914"/>
            <a:ext cx="4536666" cy="3402499"/>
          </a:xfrm>
          <a:prstGeom prst="rect">
            <a:avLst/>
          </a:prstGeom>
        </p:spPr>
      </p:pic>
      <p:sp>
        <p:nvSpPr>
          <p:cNvPr id="10" name="吹き出し: 角を丸めた四角形 9">
            <a:extLst>
              <a:ext uri="{FF2B5EF4-FFF2-40B4-BE49-F238E27FC236}">
                <a16:creationId xmlns:a16="http://schemas.microsoft.com/office/drawing/2014/main" id="{77318C8A-6645-4DE5-8683-05B01263C44D}"/>
              </a:ext>
            </a:extLst>
          </p:cNvPr>
          <p:cNvSpPr/>
          <p:nvPr/>
        </p:nvSpPr>
        <p:spPr>
          <a:xfrm>
            <a:off x="7564031" y="954974"/>
            <a:ext cx="3941055" cy="484136"/>
          </a:xfrm>
          <a:prstGeom prst="wedgeRoundRectCallout">
            <a:avLst>
              <a:gd name="adj1" fmla="val -75498"/>
              <a:gd name="adj2" fmla="val 69748"/>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How accurate are these percentages?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7F7CD0D4-F0E7-4555-963F-D1A6B2C5E5C1}"/>
              </a:ext>
            </a:extLst>
          </p:cNvPr>
          <p:cNvSpPr txBox="1"/>
          <p:nvPr/>
        </p:nvSpPr>
        <p:spPr>
          <a:xfrm>
            <a:off x="116732" y="4775786"/>
            <a:ext cx="7153071" cy="830997"/>
          </a:xfrm>
          <a:prstGeom prst="rect">
            <a:avLst/>
          </a:prstGeom>
          <a:noFill/>
          <a:ln w="12700">
            <a:solidFill>
              <a:srgbClr val="FF0000"/>
            </a:solidFill>
          </a:ln>
        </p:spPr>
        <p:txBody>
          <a:bodyPr wrap="square" rtlCol="0">
            <a:spAutoFit/>
          </a:bodyPr>
          <a:lstStyle/>
          <a:p>
            <a:r>
              <a:rPr lang="en-US" altLang="ja-JP" sz="1600" dirty="0">
                <a:latin typeface="Times New Roman" panose="02020603050405020304" pitchFamily="18" charset="0"/>
                <a:cs typeface="Times New Roman" panose="02020603050405020304" pitchFamily="18" charset="0"/>
              </a:rPr>
              <a:t>We</a:t>
            </a:r>
            <a:r>
              <a:rPr kumimoji="1" lang="en-US" altLang="ja-JP" sz="1600" dirty="0">
                <a:latin typeface="Times New Roman" panose="02020603050405020304" pitchFamily="18" charset="0"/>
                <a:cs typeface="Times New Roman" panose="02020603050405020304" pitchFamily="18" charset="0"/>
              </a:rPr>
              <a:t> would like the Japanese side to handle the final preparation of these documents.</a:t>
            </a:r>
          </a:p>
          <a:p>
            <a:r>
              <a:rPr lang="en-US" altLang="ja-JP" sz="1600" dirty="0">
                <a:latin typeface="Times New Roman" panose="02020603050405020304" pitchFamily="18" charset="0"/>
                <a:cs typeface="Times New Roman" panose="02020603050405020304" pitchFamily="18" charset="0"/>
              </a:rPr>
              <a:t>If necessary, we will request you all individually.</a:t>
            </a:r>
          </a:p>
          <a:p>
            <a:r>
              <a:rPr kumimoji="1" lang="en-US" altLang="ja-JP" sz="1600" dirty="0">
                <a:latin typeface="Times New Roman" panose="02020603050405020304" pitchFamily="18" charset="0"/>
                <a:cs typeface="Times New Roman" panose="02020603050405020304" pitchFamily="18" charset="0"/>
              </a:rPr>
              <a:t>We already requested some WG2 members and ad-hoc members to prepare for slides.</a:t>
            </a:r>
            <a:endParaRPr kumimoji="1" lang="ja-JP" altLang="en-US" sz="1600" dirty="0">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22F020E1-5D8B-4F67-BB9D-686E8464F84D}"/>
              </a:ext>
            </a:extLst>
          </p:cNvPr>
          <p:cNvSpPr/>
          <p:nvPr/>
        </p:nvSpPr>
        <p:spPr>
          <a:xfrm>
            <a:off x="7713189" y="2120877"/>
            <a:ext cx="3941055" cy="484136"/>
          </a:xfrm>
          <a:prstGeom prst="wedgeRoundRectCallout">
            <a:avLst>
              <a:gd name="adj1" fmla="val -2437"/>
              <a:gd name="adj2" fmla="val 17423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Slide example for SRF overvi</a:t>
            </a:r>
            <a:r>
              <a:rPr lang="en-US" altLang="ja-JP" dirty="0">
                <a:solidFill>
                  <a:schemeClr val="tx1"/>
                </a:solidFill>
                <a:latin typeface="Times New Roman" panose="02020603050405020304" pitchFamily="18" charset="0"/>
                <a:cs typeface="Times New Roman" panose="02020603050405020304" pitchFamily="18" charset="0"/>
              </a:rPr>
              <a:t>ew</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3792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SRF session at ILCX2021</a:t>
            </a:r>
            <a:endParaRPr kumimoji="1" lang="ja-JP" altLang="en-US" sz="4400" dirty="0">
              <a:latin typeface="Times New Roman" panose="02020603050405020304" pitchFamily="18" charset="0"/>
              <a:cs typeface="Times New Roman" panose="02020603050405020304" pitchFamily="18" charset="0"/>
            </a:endParaRPr>
          </a:p>
        </p:txBody>
      </p:sp>
      <p:pic>
        <p:nvPicPr>
          <p:cNvPr id="10" name="図 9">
            <a:extLst>
              <a:ext uri="{FF2B5EF4-FFF2-40B4-BE49-F238E27FC236}">
                <a16:creationId xmlns:a16="http://schemas.microsoft.com/office/drawing/2014/main" id="{C6375C20-2559-45C7-9D7B-34A962E59B4C}"/>
              </a:ext>
            </a:extLst>
          </p:cNvPr>
          <p:cNvPicPr>
            <a:picLocks noChangeAspect="1"/>
          </p:cNvPicPr>
          <p:nvPr/>
        </p:nvPicPr>
        <p:blipFill>
          <a:blip r:embed="rId2"/>
          <a:stretch>
            <a:fillRect/>
          </a:stretch>
        </p:blipFill>
        <p:spPr>
          <a:xfrm>
            <a:off x="591170" y="3579381"/>
            <a:ext cx="5715294" cy="2940201"/>
          </a:xfrm>
          <a:prstGeom prst="rect">
            <a:avLst/>
          </a:prstGeom>
          <a:ln w="12700">
            <a:solidFill>
              <a:schemeClr val="tx1"/>
            </a:solidFill>
          </a:ln>
        </p:spPr>
      </p:pic>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1396913" y="1007264"/>
            <a:ext cx="9398169" cy="2131408"/>
          </a:xfrm>
        </p:spPr>
        <p:txBody>
          <a:bodyPr>
            <a:normAutofit/>
          </a:bodyPr>
          <a:lstStyle/>
          <a:p>
            <a:pPr marL="342900" indent="-342900" algn="l">
              <a:buFont typeface="Wingdings" panose="05000000000000000000" pitchFamily="2" charset="2"/>
              <a:buChar char="u"/>
            </a:pPr>
            <a:r>
              <a:rPr lang="en-US" altLang="ja-JP" sz="2000" dirty="0">
                <a:latin typeface="Times New Roman" panose="02020603050405020304" pitchFamily="18" charset="0"/>
                <a:ea typeface="ＭＳ Ｐゴシック" panose="020B0600070205080204" pitchFamily="50" charset="-128"/>
                <a:cs typeface="Times New Roman" panose="02020603050405020304" pitchFamily="18" charset="0"/>
              </a:rPr>
              <a:t>ILCX2021 will be held remotely</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https://agenda.linearcollider.org/event/9211/</a:t>
            </a:r>
          </a:p>
          <a:p>
            <a:pPr marL="342900" indent="-342900" algn="l">
              <a:buFont typeface="Wingdings" panose="05000000000000000000" pitchFamily="2" charset="2"/>
              <a:buChar char="u"/>
            </a:pPr>
            <a:r>
              <a:rPr lang="en-US" altLang="ja-JP" sz="2000" dirty="0">
                <a:latin typeface="Times New Roman" panose="02020603050405020304" pitchFamily="18" charset="0"/>
                <a:ea typeface="ＭＳ Ｐゴシック" panose="020B0600070205080204" pitchFamily="50" charset="-128"/>
                <a:cs typeface="Times New Roman" panose="02020603050405020304" pitchFamily="18" charset="0"/>
              </a:rPr>
              <a:t>SRF sessions</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Crab cavity (organized by Peter) in 27/Oct (Wed) 21:30~23:30 @JST</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CM design including HPGS (organized by Kirk) in 28/Oct (Thu) 21:30~23:30 @JST</a:t>
            </a:r>
          </a:p>
          <a:p>
            <a:pPr marL="800100" lvl="1" indent="-342900" algn="l">
              <a:buFont typeface="Wingdings" panose="05000000000000000000" pitchFamily="2" charset="2"/>
              <a:buChar char="u"/>
            </a:pPr>
            <a:endPar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2" name="図 11">
            <a:extLst>
              <a:ext uri="{FF2B5EF4-FFF2-40B4-BE49-F238E27FC236}">
                <a16:creationId xmlns:a16="http://schemas.microsoft.com/office/drawing/2014/main" id="{78B7CB58-F009-4C2C-AFA7-DA3267D44EB3}"/>
              </a:ext>
            </a:extLst>
          </p:cNvPr>
          <p:cNvPicPr>
            <a:picLocks noChangeAspect="1"/>
          </p:cNvPicPr>
          <p:nvPr/>
        </p:nvPicPr>
        <p:blipFill>
          <a:blip r:embed="rId3"/>
          <a:stretch>
            <a:fillRect/>
          </a:stretch>
        </p:blipFill>
        <p:spPr>
          <a:xfrm>
            <a:off x="7303393" y="3585599"/>
            <a:ext cx="4091076" cy="449569"/>
          </a:xfrm>
          <a:prstGeom prst="rect">
            <a:avLst/>
          </a:prstGeom>
        </p:spPr>
      </p:pic>
      <p:pic>
        <p:nvPicPr>
          <p:cNvPr id="13" name="図 12">
            <a:extLst>
              <a:ext uri="{FF2B5EF4-FFF2-40B4-BE49-F238E27FC236}">
                <a16:creationId xmlns:a16="http://schemas.microsoft.com/office/drawing/2014/main" id="{1E1941C0-B0E4-4493-9493-C71015F2EB00}"/>
              </a:ext>
            </a:extLst>
          </p:cNvPr>
          <p:cNvPicPr>
            <a:picLocks noChangeAspect="1"/>
          </p:cNvPicPr>
          <p:nvPr/>
        </p:nvPicPr>
        <p:blipFill>
          <a:blip r:embed="rId4"/>
          <a:stretch>
            <a:fillRect/>
          </a:stretch>
        </p:blipFill>
        <p:spPr>
          <a:xfrm>
            <a:off x="7701125" y="4071413"/>
            <a:ext cx="3295613" cy="2448169"/>
          </a:xfrm>
          <a:prstGeom prst="rect">
            <a:avLst/>
          </a:prstGeom>
        </p:spPr>
      </p:pic>
      <p:sp>
        <p:nvSpPr>
          <p:cNvPr id="15" name="正方形/長方形 14">
            <a:extLst>
              <a:ext uri="{FF2B5EF4-FFF2-40B4-BE49-F238E27FC236}">
                <a16:creationId xmlns:a16="http://schemas.microsoft.com/office/drawing/2014/main" id="{F8E913B9-B074-411F-8AB3-1E9483C0FA82}"/>
              </a:ext>
            </a:extLst>
          </p:cNvPr>
          <p:cNvSpPr/>
          <p:nvPr/>
        </p:nvSpPr>
        <p:spPr>
          <a:xfrm>
            <a:off x="2857499" y="5136355"/>
            <a:ext cx="2200275" cy="3071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24887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432E8623-5A09-4A4E-98D9-2660CC782375}"/>
              </a:ext>
            </a:extLst>
          </p:cNvPr>
          <p:cNvSpPr txBox="1">
            <a:spLocks/>
          </p:cNvSpPr>
          <p:nvPr/>
        </p:nvSpPr>
        <p:spPr>
          <a:xfrm>
            <a:off x="0" y="0"/>
            <a:ext cx="12192000" cy="140158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b="1" dirty="0">
                <a:latin typeface="Helvetica" pitchFamily="2" charset="0"/>
              </a:rPr>
              <a:t>ILC Cryomodule Design:</a:t>
            </a:r>
            <a:br>
              <a:rPr lang="en-US" altLang="ja-JP" b="1" dirty="0">
                <a:latin typeface="Helvetica" pitchFamily="2" charset="0"/>
              </a:rPr>
            </a:br>
            <a:r>
              <a:rPr lang="en-US" altLang="ja-JP" sz="4000" dirty="0">
                <a:solidFill>
                  <a:srgbClr val="0070C0"/>
                </a:solidFill>
                <a:latin typeface="Helvetica" pitchFamily="2" charset="0"/>
              </a:rPr>
              <a:t>History and Advances</a:t>
            </a:r>
            <a:endParaRPr lang="ja-JP" altLang="en-US" dirty="0">
              <a:solidFill>
                <a:srgbClr val="0070C0"/>
              </a:solidFill>
              <a:latin typeface="Helvetica" pitchFamily="2" charset="0"/>
            </a:endParaRPr>
          </a:p>
        </p:txBody>
      </p:sp>
      <p:sp>
        <p:nvSpPr>
          <p:cNvPr id="8" name="コンテンツ プレースホルダー 2">
            <a:extLst>
              <a:ext uri="{FF2B5EF4-FFF2-40B4-BE49-F238E27FC236}">
                <a16:creationId xmlns:a16="http://schemas.microsoft.com/office/drawing/2014/main" id="{569F8432-56CC-4C54-AE00-7BC028B21DB9}"/>
              </a:ext>
            </a:extLst>
          </p:cNvPr>
          <p:cNvSpPr txBox="1">
            <a:spLocks/>
          </p:cNvSpPr>
          <p:nvPr/>
        </p:nvSpPr>
        <p:spPr>
          <a:xfrm>
            <a:off x="0" y="1607785"/>
            <a:ext cx="12192000" cy="41486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marL="342900" indent="-342900" algn="l">
              <a:lnSpc>
                <a:spcPct val="110000"/>
              </a:lnSpc>
              <a:buFont typeface="Arial" panose="020B0604020202020204" pitchFamily="34" charset="0"/>
              <a:buChar char="•"/>
            </a:pPr>
            <a:r>
              <a:rPr lang="en-US" altLang="ja-JP" sz="1800" dirty="0">
                <a:latin typeface="Helvetica" pitchFamily="2" charset="0"/>
              </a:rPr>
              <a:t>ILC CM design, </a:t>
            </a:r>
            <a:r>
              <a:rPr lang="en-US" altLang="ja-JP" sz="1800" b="1" dirty="0">
                <a:solidFill>
                  <a:srgbClr val="FF0000"/>
                </a:solidFill>
                <a:latin typeface="Helvetica" pitchFamily="2" charset="0"/>
              </a:rPr>
              <a:t>Type 4</a:t>
            </a:r>
            <a:r>
              <a:rPr lang="en-US" altLang="ja-JP" sz="1800" dirty="0">
                <a:latin typeface="Helvetica" pitchFamily="2" charset="0"/>
              </a:rPr>
              <a:t>, established, for the TDR baseline during the GDE phase, in 2010 – 2011, </a:t>
            </a:r>
            <a:r>
              <a:rPr lang="en-US" altLang="ja-JP" sz="1600" b="1" dirty="0">
                <a:latin typeface="Helvetica" pitchFamily="2" charset="0"/>
              </a:rPr>
              <a:t>based on Eu-XFEL CM </a:t>
            </a:r>
            <a:r>
              <a:rPr lang="en-US" altLang="ja-JP" sz="1600" dirty="0">
                <a:latin typeface="Helvetica" pitchFamily="2" charset="0"/>
              </a:rPr>
              <a:t>design </a:t>
            </a:r>
          </a:p>
          <a:p>
            <a:pPr marL="742950" lvl="1" indent="-285750" algn="l">
              <a:lnSpc>
                <a:spcPct val="110000"/>
              </a:lnSpc>
              <a:buFont typeface="Arial" panose="020B0604020202020204" pitchFamily="34" charset="0"/>
              <a:buChar char="•"/>
            </a:pPr>
            <a:r>
              <a:rPr lang="en-US" altLang="ja-JP" sz="1600" dirty="0">
                <a:latin typeface="Helvetica" pitchFamily="2" charset="0"/>
              </a:rPr>
              <a:t>It was updated from XFEL design to adapt  to “</a:t>
            </a:r>
            <a:r>
              <a:rPr lang="en-US" altLang="ja-JP" sz="1600" b="1" dirty="0">
                <a:latin typeface="Helvetica" pitchFamily="2" charset="0"/>
              </a:rPr>
              <a:t>ILC short-short cavity</a:t>
            </a:r>
            <a:r>
              <a:rPr lang="en-US" altLang="ja-JP" sz="1600" dirty="0">
                <a:latin typeface="Helvetica" pitchFamily="2" charset="0"/>
              </a:rPr>
              <a:t>”, and </a:t>
            </a:r>
            <a:r>
              <a:rPr lang="en-US" altLang="ja-JP" sz="1600" b="1" dirty="0">
                <a:latin typeface="Helvetica" pitchFamily="2" charset="0"/>
              </a:rPr>
              <a:t>longer SCQ </a:t>
            </a:r>
            <a:r>
              <a:rPr lang="en-US" altLang="ja-JP" sz="1600" dirty="0">
                <a:latin typeface="Helvetica" pitchFamily="2" charset="0"/>
              </a:rPr>
              <a:t>packages, with global effort and consensus with GDE, mainly in cooperation between Fermilab and KEK, with keeping communication with EU members. </a:t>
            </a:r>
          </a:p>
          <a:p>
            <a:pPr marL="742950" lvl="1" indent="-285750" algn="l">
              <a:lnSpc>
                <a:spcPct val="110000"/>
              </a:lnSpc>
              <a:buFont typeface="Arial" panose="020B0604020202020204" pitchFamily="34" charset="0"/>
              <a:buChar char="•"/>
            </a:pPr>
            <a:r>
              <a:rPr lang="en-US" altLang="ja-JP" sz="1600" dirty="0">
                <a:latin typeface="Helvetica" pitchFamily="2" charset="0"/>
              </a:rPr>
              <a:t>It has been stored at </a:t>
            </a:r>
            <a:r>
              <a:rPr lang="en-US" altLang="ja-JP" sz="1600" b="1" dirty="0">
                <a:latin typeface="Helvetica" pitchFamily="2" charset="0"/>
              </a:rPr>
              <a:t>EDMS’ of Fermilab and DESY (and at KEK), but with old CAD version</a:t>
            </a:r>
          </a:p>
          <a:p>
            <a:pPr marL="342900" indent="-342900" algn="l">
              <a:lnSpc>
                <a:spcPct val="110000"/>
              </a:lnSpc>
              <a:buFont typeface="Arial" panose="020B0604020202020204" pitchFamily="34" charset="0"/>
              <a:buChar char="•"/>
            </a:pPr>
            <a:r>
              <a:rPr lang="en-US" altLang="ja-JP" sz="1800" dirty="0">
                <a:latin typeface="Helvetica" pitchFamily="2" charset="0"/>
              </a:rPr>
              <a:t>We are intending to </a:t>
            </a:r>
            <a:r>
              <a:rPr lang="en-US" altLang="ja-JP" sz="1800" b="1" dirty="0">
                <a:latin typeface="Helvetica" pitchFamily="2" charset="0"/>
              </a:rPr>
              <a:t>resume the Type-4 design </a:t>
            </a:r>
            <a:r>
              <a:rPr lang="en-US" altLang="ja-JP" sz="1800" dirty="0">
                <a:latin typeface="Helvetica" pitchFamily="2" charset="0"/>
              </a:rPr>
              <a:t>as our starting point for the ILC-IDT to prepare for ILC Pre-Lab, </a:t>
            </a:r>
          </a:p>
          <a:p>
            <a:pPr marL="742950" lvl="1" indent="-285750" algn="l">
              <a:lnSpc>
                <a:spcPct val="110000"/>
              </a:lnSpc>
              <a:buFont typeface="Arial" panose="020B0604020202020204" pitchFamily="34" charset="0"/>
              <a:buChar char="•"/>
            </a:pPr>
            <a:r>
              <a:rPr lang="en-US" altLang="ja-JP" sz="1600" dirty="0">
                <a:latin typeface="Helvetica" pitchFamily="2" charset="0"/>
              </a:rPr>
              <a:t>Unfortunately, the </a:t>
            </a:r>
            <a:r>
              <a:rPr lang="en-US" altLang="ja-JP" sz="1600" b="1" dirty="0">
                <a:latin typeface="Helvetica" pitchFamily="2" charset="0"/>
              </a:rPr>
              <a:t>CAD system </a:t>
            </a:r>
            <a:r>
              <a:rPr lang="en-US" altLang="ja-JP" sz="1600" dirty="0">
                <a:latin typeface="Helvetica" pitchFamily="2" charset="0"/>
              </a:rPr>
              <a:t>has been </a:t>
            </a:r>
            <a:r>
              <a:rPr lang="en-US" altLang="ja-JP" sz="1600" b="1" dirty="0">
                <a:latin typeface="Helvetica" pitchFamily="2" charset="0"/>
              </a:rPr>
              <a:t>updated at Fermilab and KEK</a:t>
            </a:r>
            <a:r>
              <a:rPr lang="en-US" altLang="ja-JP" sz="1600" dirty="0">
                <a:latin typeface="Helvetica" pitchFamily="2" charset="0"/>
              </a:rPr>
              <a:t>, and it is not so convenient for quick re-starting. </a:t>
            </a:r>
          </a:p>
          <a:p>
            <a:pPr marL="342900" indent="-342900" algn="l">
              <a:lnSpc>
                <a:spcPct val="110000"/>
              </a:lnSpc>
              <a:buFont typeface="Arial" panose="020B0604020202020204" pitchFamily="34" charset="0"/>
              <a:buChar char="•"/>
            </a:pPr>
            <a:r>
              <a:rPr lang="en-US" altLang="ja-JP" sz="1800" dirty="0">
                <a:latin typeface="Helvetica" pitchFamily="2" charset="0"/>
              </a:rPr>
              <a:t>It has been </a:t>
            </a:r>
            <a:r>
              <a:rPr lang="en-US" altLang="ja-JP" sz="1800" b="1" dirty="0">
                <a:latin typeface="Helvetica" pitchFamily="2" charset="0"/>
              </a:rPr>
              <a:t>proposed</a:t>
            </a:r>
            <a:r>
              <a:rPr lang="en-US" altLang="ja-JP" sz="1800" dirty="0">
                <a:latin typeface="Helvetica" pitchFamily="2" charset="0"/>
              </a:rPr>
              <a:t> by Fermilab, </a:t>
            </a:r>
            <a:r>
              <a:rPr lang="en-US" altLang="ja-JP" sz="1800" b="1" dirty="0">
                <a:latin typeface="Helvetica" pitchFamily="2" charset="0"/>
              </a:rPr>
              <a:t>to use the LCLS-II CM CAD drawing </a:t>
            </a:r>
            <a:r>
              <a:rPr lang="en-US" altLang="ja-JP" sz="1800" dirty="0">
                <a:latin typeface="Helvetica" pitchFamily="2" charset="0"/>
              </a:rPr>
              <a:t>for </a:t>
            </a:r>
            <a:r>
              <a:rPr lang="en-US" altLang="ja-JP" sz="1800" b="1" dirty="0">
                <a:solidFill>
                  <a:srgbClr val="0070C0"/>
                </a:solidFill>
                <a:latin typeface="Helvetica" pitchFamily="2" charset="0"/>
              </a:rPr>
              <a:t>resuming the Type-4 CM design </a:t>
            </a:r>
            <a:r>
              <a:rPr lang="en-US" altLang="ja-JP" sz="1800" dirty="0">
                <a:latin typeface="Helvetica" pitchFamily="2" charset="0"/>
              </a:rPr>
              <a:t>drawing by using the current CAD system, NX, as a quickest and practical approach. </a:t>
            </a:r>
          </a:p>
          <a:p>
            <a:pPr marL="342900" indent="-342900" algn="l">
              <a:lnSpc>
                <a:spcPct val="110000"/>
              </a:lnSpc>
              <a:buFont typeface="Arial" panose="020B0604020202020204" pitchFamily="34" charset="0"/>
              <a:buChar char="•"/>
            </a:pPr>
            <a:r>
              <a:rPr lang="en-US" altLang="ja-JP" sz="1800" dirty="0">
                <a:latin typeface="Helvetica" pitchFamily="2" charset="0"/>
              </a:rPr>
              <a:t>The </a:t>
            </a:r>
            <a:r>
              <a:rPr lang="en-US" altLang="ja-JP" sz="1800" b="1" dirty="0">
                <a:latin typeface="Helvetica" pitchFamily="2" charset="0"/>
              </a:rPr>
              <a:t>Type-4 CM design, resumed by using NX</a:t>
            </a:r>
            <a:r>
              <a:rPr lang="en-US" altLang="ja-JP" sz="1800" dirty="0">
                <a:latin typeface="Helvetica" pitchFamily="2" charset="0"/>
              </a:rPr>
              <a:t>, will become the </a:t>
            </a:r>
            <a:r>
              <a:rPr lang="en-US" altLang="ja-JP" sz="1800" b="1" dirty="0">
                <a:latin typeface="Helvetica" pitchFamily="2" charset="0"/>
              </a:rPr>
              <a:t>new starting point to be globally discussed </a:t>
            </a:r>
            <a:r>
              <a:rPr lang="en-US" altLang="ja-JP" sz="1800" dirty="0">
                <a:latin typeface="Helvetica" pitchFamily="2" charset="0"/>
              </a:rPr>
              <a:t>again, how we may update it to be the best appropriate design for the ILC CM, used in the ILC </a:t>
            </a:r>
            <a:r>
              <a:rPr lang="en-US" altLang="ja-JP" sz="1800" dirty="0" err="1">
                <a:latin typeface="Helvetica" pitchFamily="2" charset="0"/>
              </a:rPr>
              <a:t>PreLab</a:t>
            </a:r>
            <a:r>
              <a:rPr lang="en-US" altLang="ja-JP" sz="1800" dirty="0">
                <a:latin typeface="Helvetica" pitchFamily="2" charset="0"/>
              </a:rPr>
              <a:t> WP1 and WP2. </a:t>
            </a:r>
          </a:p>
        </p:txBody>
      </p:sp>
      <p:sp>
        <p:nvSpPr>
          <p:cNvPr id="9" name="Footer Placeholder 6">
            <a:extLst>
              <a:ext uri="{FF2B5EF4-FFF2-40B4-BE49-F238E27FC236}">
                <a16:creationId xmlns:a16="http://schemas.microsoft.com/office/drawing/2014/main" id="{C0816028-60C4-4B70-8E33-54CE64A571B3}"/>
              </a:ext>
            </a:extLst>
          </p:cNvPr>
          <p:cNvSpPr txBox="1">
            <a:spLocks/>
          </p:cNvSpPr>
          <p:nvPr/>
        </p:nvSpPr>
        <p:spPr>
          <a:xfrm>
            <a:off x="10283252" y="794140"/>
            <a:ext cx="1684607"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A. Yamamoto</a:t>
            </a:r>
          </a:p>
        </p:txBody>
      </p:sp>
    </p:spTree>
    <p:extLst>
      <p:ext uri="{BB962C8B-B14F-4D97-AF65-F5344CB8AC3E}">
        <p14:creationId xmlns:p14="http://schemas.microsoft.com/office/powerpoint/2010/main" val="538643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257AA2B5-503E-43F3-A78E-87265BB4A71F}"/>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Starting point of CM drawing for ILC</a:t>
            </a:r>
            <a:endParaRPr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A4A07CA-905F-4AF5-BB93-3DBB47F40947}"/>
              </a:ext>
            </a:extLst>
          </p:cNvPr>
          <p:cNvSpPr txBox="1"/>
          <p:nvPr/>
        </p:nvSpPr>
        <p:spPr>
          <a:xfrm>
            <a:off x="1865827" y="1537668"/>
            <a:ext cx="8460346" cy="495520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Drawing developed in the GDE era is old</a:t>
            </a: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We’d like to start with the CM drawing for LCLS-II</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Still tentative conclusion for JP/US</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Discussion with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colleagues in EU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is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planned</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This plan is under progress between Japan and US</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Probably, the CAD software will be common in future</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NX is used in FNAL/DESY (from </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Omet-san</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INVENTOR/AUTOCAD</a:t>
            </a:r>
            <a:r>
              <a:rPr lang="ja-JP" altLang="en-US" sz="2400" dirty="0">
                <a:latin typeface="Times New Roman" panose="02020603050405020304" pitchFamily="18" charset="0"/>
                <a:ea typeface="Meiryo UI" panose="020B0604030504040204" pitchFamily="50" charset="-128"/>
                <a:cs typeface="Times New Roman" panose="02020603050405020304" pitchFamily="18" charset="0"/>
              </a:rPr>
              <a:t>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(AUTODESK)</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are used in KEK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Creo (PTC) is used by Ohuchi-</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san</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8448C750-85F5-40A5-883A-6BAB476D0430}"/>
              </a:ext>
            </a:extLst>
          </p:cNvPr>
          <p:cNvSpPr txBox="1"/>
          <p:nvPr/>
        </p:nvSpPr>
        <p:spPr>
          <a:xfrm>
            <a:off x="1052009" y="921954"/>
            <a:ext cx="10084812"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There were some meetings between KEK and FNAL/SLAC to discuss CM drawing including tuner system</a:t>
            </a:r>
            <a:endParaRPr kumimoji="1" lang="ja-JP" altLang="en-US" dirty="0">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67EE9426-6EAA-4C30-AC27-B2D06CBCB0A6}"/>
              </a:ext>
            </a:extLst>
          </p:cNvPr>
          <p:cNvSpPr/>
          <p:nvPr/>
        </p:nvSpPr>
        <p:spPr>
          <a:xfrm>
            <a:off x="8526784" y="1716534"/>
            <a:ext cx="3557972" cy="631555"/>
          </a:xfrm>
          <a:prstGeom prst="wedgeRoundRectCallout">
            <a:avLst>
              <a:gd name="adj1" fmla="val -31061"/>
              <a:gd name="adj2" fmla="val -104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a:solidFill>
                  <a:schemeClr val="tx1"/>
                </a:solidFill>
                <a:latin typeface="Times New Roman" panose="02020603050405020304" pitchFamily="18" charset="0"/>
                <a:cs typeface="Times New Roman" panose="02020603050405020304" pitchFamily="18" charset="0"/>
              </a:rPr>
              <a:t>A. Yamamoto, Konomi-</a:t>
            </a:r>
            <a:r>
              <a:rPr kumimoji="1" lang="en-US" altLang="ja-JP" sz="1600" dirty="0" err="1">
                <a:solidFill>
                  <a:schemeClr val="tx1"/>
                </a:solidFill>
                <a:latin typeface="Times New Roman" panose="02020603050405020304" pitchFamily="18" charset="0"/>
                <a:cs typeface="Times New Roman" panose="02020603050405020304" pitchFamily="18" charset="0"/>
              </a:rPr>
              <a:t>san</a:t>
            </a:r>
            <a:r>
              <a:rPr kumimoji="1" lang="en-US" altLang="ja-JP" sz="1600" dirty="0">
                <a:solidFill>
                  <a:schemeClr val="tx1"/>
                </a:solidFill>
                <a:latin typeface="Times New Roman" panose="02020603050405020304" pitchFamily="18" charset="0"/>
                <a:cs typeface="Times New Roman" panose="02020603050405020304" pitchFamily="18" charset="0"/>
              </a:rPr>
              <a:t>, Kirk</a:t>
            </a:r>
          </a:p>
          <a:p>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Belomestnykh</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Y.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Orlov</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T. Peterson</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121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History of CM drawing for ILC (my knowledge)</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1" y="797812"/>
            <a:ext cx="12192001" cy="1877437"/>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During the GDE era, CM design was developed among Japan, US and EU</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 TDR, </a:t>
            </a:r>
            <a:r>
              <a:rPr kumimoji="1"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 was presented as follows</a:t>
            </a: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 my understanding, </a:t>
            </a:r>
            <a:r>
              <a:rPr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drawing is stored in EDMS at DESY</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In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Japan and US, nobody has this drawing, but KEK has the close drawing (not exactly the same!)</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U</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nfortunately, nobody took over this drawing after TDR in Japan and US</a:t>
            </a:r>
          </a:p>
        </p:txBody>
      </p:sp>
      <p:pic>
        <p:nvPicPr>
          <p:cNvPr id="3" name="図 2">
            <a:extLst>
              <a:ext uri="{FF2B5EF4-FFF2-40B4-BE49-F238E27FC236}">
                <a16:creationId xmlns:a16="http://schemas.microsoft.com/office/drawing/2014/main" id="{65D833DD-402E-4846-B330-BB9FFBDAC4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5194" y="2758524"/>
            <a:ext cx="6738433" cy="3728455"/>
          </a:xfrm>
          <a:prstGeom prst="rect">
            <a:avLst/>
          </a:prstGeom>
        </p:spPr>
      </p:pic>
      <p:sp>
        <p:nvSpPr>
          <p:cNvPr id="7" name="正方形/長方形 6">
            <a:extLst>
              <a:ext uri="{FF2B5EF4-FFF2-40B4-BE49-F238E27FC236}">
                <a16:creationId xmlns:a16="http://schemas.microsoft.com/office/drawing/2014/main" id="{36E1A1E0-D2B2-481C-A8BF-EF71BED9FC8A}"/>
              </a:ext>
            </a:extLst>
          </p:cNvPr>
          <p:cNvSpPr/>
          <p:nvPr/>
        </p:nvSpPr>
        <p:spPr>
          <a:xfrm>
            <a:off x="2562577" y="2752630"/>
            <a:ext cx="7027333" cy="1356526"/>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02948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87A0CE85-64AF-470F-8A8B-EC856B723CEE}"/>
              </a:ext>
            </a:extLst>
          </p:cNvPr>
          <p:cNvSpPr txBox="1">
            <a:spLocks/>
          </p:cNvSpPr>
          <p:nvPr/>
        </p:nvSpPr>
        <p:spPr>
          <a:xfrm>
            <a:off x="0" y="0"/>
            <a:ext cx="12192000" cy="939135"/>
          </a:xfrm>
          <a:prstGeom prst="rect">
            <a:avLst/>
          </a:prstGeom>
        </p:spPr>
        <p:txBody>
          <a:bodyPr vert="horz" lIns="91440" tIns="45720" rIns="91440" bIns="45720" rtlCol="0" anchor="ctr">
            <a:normAutofit fontScale="7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CM Drawing Data (received from Ohuchi-san)</a:t>
            </a:r>
            <a:endParaRPr lang="ja-JP" altLang="en-US"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81F57AB2-BA08-4FFB-A77F-6855FACF8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968" y="2925848"/>
            <a:ext cx="5483516" cy="3209137"/>
          </a:xfrm>
          <a:prstGeom prst="rect">
            <a:avLst/>
          </a:prstGeom>
        </p:spPr>
      </p:pic>
      <p:pic>
        <p:nvPicPr>
          <p:cNvPr id="9" name="図 8">
            <a:extLst>
              <a:ext uri="{FF2B5EF4-FFF2-40B4-BE49-F238E27FC236}">
                <a16:creationId xmlns:a16="http://schemas.microsoft.com/office/drawing/2014/main" id="{98CEA168-9CC4-4DAF-AD7B-713E7ADED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7778" y="875339"/>
            <a:ext cx="6505896" cy="1242416"/>
          </a:xfrm>
          <a:prstGeom prst="rect">
            <a:avLst/>
          </a:prstGeom>
        </p:spPr>
      </p:pic>
      <p:pic>
        <p:nvPicPr>
          <p:cNvPr id="10" name="図 9">
            <a:extLst>
              <a:ext uri="{FF2B5EF4-FFF2-40B4-BE49-F238E27FC236}">
                <a16:creationId xmlns:a16="http://schemas.microsoft.com/office/drawing/2014/main" id="{6B1C17F7-7162-40C4-BECA-10CAEA9EB13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56953" y="875339"/>
            <a:ext cx="4932499" cy="2613050"/>
          </a:xfrm>
          <a:prstGeom prst="rect">
            <a:avLst/>
          </a:prstGeom>
        </p:spPr>
      </p:pic>
      <p:pic>
        <p:nvPicPr>
          <p:cNvPr id="11" name="図 10">
            <a:extLst>
              <a:ext uri="{FF2B5EF4-FFF2-40B4-BE49-F238E27FC236}">
                <a16:creationId xmlns:a16="http://schemas.microsoft.com/office/drawing/2014/main" id="{D203A1CA-192F-4677-A536-7CDE6505DD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1913" y="3633556"/>
            <a:ext cx="3049375" cy="3209137"/>
          </a:xfrm>
          <a:prstGeom prst="rect">
            <a:avLst/>
          </a:prstGeom>
        </p:spPr>
      </p:pic>
      <p:sp>
        <p:nvSpPr>
          <p:cNvPr id="12" name="吹き出し: 角を丸めた四角形 11">
            <a:extLst>
              <a:ext uri="{FF2B5EF4-FFF2-40B4-BE49-F238E27FC236}">
                <a16:creationId xmlns:a16="http://schemas.microsoft.com/office/drawing/2014/main" id="{BA0F6DD8-5EEA-46FA-AA44-E3F68AEFBEE0}"/>
              </a:ext>
            </a:extLst>
          </p:cNvPr>
          <p:cNvSpPr/>
          <p:nvPr/>
        </p:nvSpPr>
        <p:spPr>
          <a:xfrm>
            <a:off x="7428613" y="2258374"/>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Type-A CM (9 cavities)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CA1DA0E7-BBA7-4786-B7CC-DC09E8162829}"/>
              </a:ext>
            </a:extLst>
          </p:cNvPr>
          <p:cNvSpPr/>
          <p:nvPr/>
        </p:nvSpPr>
        <p:spPr>
          <a:xfrm>
            <a:off x="8871096" y="5995023"/>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No bellows!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418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7" name="Title 4">
            <a:extLst>
              <a:ext uri="{FF2B5EF4-FFF2-40B4-BE49-F238E27FC236}">
                <a16:creationId xmlns:a16="http://schemas.microsoft.com/office/drawing/2014/main" id="{90D9C297-3396-4C66-B142-E88ACE93B9CD}"/>
              </a:ext>
            </a:extLst>
          </p:cNvPr>
          <p:cNvSpPr txBox="1">
            <a:spLocks/>
          </p:cNvSpPr>
          <p:nvPr/>
        </p:nvSpPr>
        <p:spPr>
          <a:xfrm>
            <a:off x="0" y="0"/>
            <a:ext cx="12192000" cy="8255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- 1</a:t>
            </a:r>
          </a:p>
        </p:txBody>
      </p:sp>
      <p:sp>
        <p:nvSpPr>
          <p:cNvPr id="8" name="Footer Placeholder 7">
            <a:extLst>
              <a:ext uri="{FF2B5EF4-FFF2-40B4-BE49-F238E27FC236}">
                <a16:creationId xmlns:a16="http://schemas.microsoft.com/office/drawing/2014/main" id="{8B64B4BE-313B-44EC-81E7-AB58E4477DE0}"/>
              </a:ext>
            </a:extLst>
          </p:cNvPr>
          <p:cNvSpPr txBox="1">
            <a:spLocks/>
          </p:cNvSpPr>
          <p:nvPr/>
        </p:nvSpPr>
        <p:spPr>
          <a:xfrm>
            <a:off x="2149582" y="6400800"/>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5" descr="CryomodulePipeSizes.tiff">
            <a:extLst>
              <a:ext uri="{FF2B5EF4-FFF2-40B4-BE49-F238E27FC236}">
                <a16:creationId xmlns:a16="http://schemas.microsoft.com/office/drawing/2014/main" id="{6942F894-89A4-4549-AB1F-918C50D423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1703" y="806450"/>
            <a:ext cx="7248593" cy="5245100"/>
          </a:xfrm>
          <a:prstGeom prst="rect">
            <a:avLst/>
          </a:prstGeom>
        </p:spPr>
      </p:pic>
      <p:sp>
        <p:nvSpPr>
          <p:cNvPr id="10" name="テキスト ボックス 9">
            <a:extLst>
              <a:ext uri="{FF2B5EF4-FFF2-40B4-BE49-F238E27FC236}">
                <a16:creationId xmlns:a16="http://schemas.microsoft.com/office/drawing/2014/main" id="{1B53646B-F161-4E52-9311-28A625F46FF2}"/>
              </a:ext>
            </a:extLst>
          </p:cNvPr>
          <p:cNvSpPr txBox="1"/>
          <p:nvPr/>
        </p:nvSpPr>
        <p:spPr>
          <a:xfrm>
            <a:off x="7570635" y="6206333"/>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596436A0-44D2-4187-A378-4D4FCAB8D255}"/>
              </a:ext>
            </a:extLst>
          </p:cNvPr>
          <p:cNvSpPr/>
          <p:nvPr/>
        </p:nvSpPr>
        <p:spPr>
          <a:xfrm>
            <a:off x="7716981" y="806450"/>
            <a:ext cx="997527" cy="52451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97295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2864C3-24DB-45E2-9789-593379A214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3" y="1111250"/>
            <a:ext cx="5440912" cy="3726152"/>
          </a:xfrm>
          <a:prstGeom prst="rect">
            <a:avLst/>
          </a:prstGeom>
          <a:ln w="12700">
            <a:solidFill>
              <a:schemeClr val="tx1"/>
            </a:solidFill>
          </a:ln>
        </p:spPr>
      </p:pic>
      <p:sp>
        <p:nvSpPr>
          <p:cNvPr id="8" name="タイトル 3">
            <a:extLst>
              <a:ext uri="{FF2B5EF4-FFF2-40B4-BE49-F238E27FC236}">
                <a16:creationId xmlns:a16="http://schemas.microsoft.com/office/drawing/2014/main" id="{E94CA3A7-8789-4F04-BF01-603BEC50286D}"/>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9" name="図 8">
            <a:extLst>
              <a:ext uri="{FF2B5EF4-FFF2-40B4-BE49-F238E27FC236}">
                <a16:creationId xmlns:a16="http://schemas.microsoft.com/office/drawing/2014/main" id="{45D76E1B-B9AF-4F31-A2FF-9E25DD710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0" y="1111250"/>
            <a:ext cx="5889051" cy="5451475"/>
          </a:xfrm>
          <a:prstGeom prst="rect">
            <a:avLst/>
          </a:prstGeom>
          <a:ln w="12700">
            <a:solidFill>
              <a:schemeClr val="tx1"/>
            </a:solidFill>
          </a:ln>
        </p:spPr>
      </p:pic>
      <p:graphicFrame>
        <p:nvGraphicFramePr>
          <p:cNvPr id="10" name="表 11">
            <a:extLst>
              <a:ext uri="{FF2B5EF4-FFF2-40B4-BE49-F238E27FC236}">
                <a16:creationId xmlns:a16="http://schemas.microsoft.com/office/drawing/2014/main" id="{BEBE16DB-F683-4B2C-A100-D5BCAB9D8953}"/>
              </a:ext>
            </a:extLst>
          </p:cNvPr>
          <p:cNvGraphicFramePr>
            <a:graphicFrameLocks noGrp="1"/>
          </p:cNvGraphicFramePr>
          <p:nvPr>
            <p:extLst>
              <p:ext uri="{D42A27DB-BD31-4B8C-83A1-F6EECF244321}">
                <p14:modId xmlns:p14="http://schemas.microsoft.com/office/powerpoint/2010/main" val="4025771976"/>
              </p:ext>
            </p:extLst>
          </p:nvPr>
        </p:nvGraphicFramePr>
        <p:xfrm>
          <a:off x="447819" y="5190490"/>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Diameter</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Gas Return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300.0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2K 2-phase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69.0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1" name="テキスト ボックス 10">
            <a:extLst>
              <a:ext uri="{FF2B5EF4-FFF2-40B4-BE49-F238E27FC236}">
                <a16:creationId xmlns:a16="http://schemas.microsoft.com/office/drawing/2014/main" id="{878D4008-CA4A-4D97-B34A-EB24EE0FC9DC}"/>
              </a:ext>
            </a:extLst>
          </p:cNvPr>
          <p:cNvSpPr txBox="1"/>
          <p:nvPr/>
        </p:nvSpPr>
        <p:spPr>
          <a:xfrm>
            <a:off x="1049915" y="6378059"/>
            <a:ext cx="3647217" cy="369332"/>
          </a:xfrm>
          <a:prstGeom prst="rect">
            <a:avLst/>
          </a:prstGeom>
          <a:noFill/>
        </p:spPr>
        <p:txBody>
          <a:bodyPr wrap="none" rtlCol="0" anchor="ctr">
            <a:spAutoFit/>
          </a:bodyPr>
          <a:lstStyle/>
          <a:p>
            <a:pPr algn="ct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※Only dia. of GRP is shown in 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4DB4D177-4141-476E-BECC-0C3E660FF17C}"/>
              </a:ext>
            </a:extLst>
          </p:cNvPr>
          <p:cNvSpPr txBox="1"/>
          <p:nvPr/>
        </p:nvSpPr>
        <p:spPr>
          <a:xfrm>
            <a:off x="5593975" y="5828268"/>
            <a:ext cx="3954930"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diameter of every pipe is consistent!</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7800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13E7A630-3624-4536-BA0E-690C76219958}"/>
              </a:ext>
            </a:extLst>
          </p:cNvPr>
          <p:cNvSpPr txBox="1">
            <a:spLocks/>
          </p:cNvSpPr>
          <p:nvPr/>
        </p:nvSpPr>
        <p:spPr>
          <a:xfrm>
            <a:off x="0" y="0"/>
            <a:ext cx="12192000" cy="80356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- 2</a:t>
            </a:r>
          </a:p>
        </p:txBody>
      </p:sp>
      <p:sp>
        <p:nvSpPr>
          <p:cNvPr id="8" name="Footer Placeholder 5">
            <a:extLst>
              <a:ext uri="{FF2B5EF4-FFF2-40B4-BE49-F238E27FC236}">
                <a16:creationId xmlns:a16="http://schemas.microsoft.com/office/drawing/2014/main" id="{189B2A83-EA25-40F9-BE03-B3E9119481A4}"/>
              </a:ext>
            </a:extLst>
          </p:cNvPr>
          <p:cNvSpPr txBox="1">
            <a:spLocks/>
          </p:cNvSpPr>
          <p:nvPr/>
        </p:nvSpPr>
        <p:spPr>
          <a:xfrm>
            <a:off x="1448129" y="6335711"/>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3" descr="CryomodulesCompared-Features.tiff">
            <a:extLst>
              <a:ext uri="{FF2B5EF4-FFF2-40B4-BE49-F238E27FC236}">
                <a16:creationId xmlns:a16="http://schemas.microsoft.com/office/drawing/2014/main" id="{3D4814A3-EFBA-4682-9BA4-1152D99F2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129" y="813370"/>
            <a:ext cx="9295742" cy="5231259"/>
          </a:xfrm>
          <a:prstGeom prst="rect">
            <a:avLst/>
          </a:prstGeom>
        </p:spPr>
      </p:pic>
      <p:sp>
        <p:nvSpPr>
          <p:cNvPr id="10" name="テキスト ボックス 9">
            <a:extLst>
              <a:ext uri="{FF2B5EF4-FFF2-40B4-BE49-F238E27FC236}">
                <a16:creationId xmlns:a16="http://schemas.microsoft.com/office/drawing/2014/main" id="{F6E14DFE-565B-4838-B2D2-6295662F8BBE}"/>
              </a:ext>
            </a:extLst>
          </p:cNvPr>
          <p:cNvSpPr txBox="1"/>
          <p:nvPr/>
        </p:nvSpPr>
        <p:spPr>
          <a:xfrm>
            <a:off x="7435407" y="6492874"/>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76BF903A-23C3-44BF-8235-B6B2BA086D39}"/>
              </a:ext>
            </a:extLst>
          </p:cNvPr>
          <p:cNvSpPr/>
          <p:nvPr/>
        </p:nvSpPr>
        <p:spPr>
          <a:xfrm>
            <a:off x="7010400" y="820290"/>
            <a:ext cx="1828799" cy="51718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04210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9BA7EE3-9A36-4B0D-942B-224C880086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824" y="955534"/>
            <a:ext cx="7088176" cy="5616526"/>
          </a:xfrm>
          <a:prstGeom prst="rect">
            <a:avLst/>
          </a:prstGeom>
        </p:spPr>
      </p:pic>
      <p:pic>
        <p:nvPicPr>
          <p:cNvPr id="8" name="図 7">
            <a:extLst>
              <a:ext uri="{FF2B5EF4-FFF2-40B4-BE49-F238E27FC236}">
                <a16:creationId xmlns:a16="http://schemas.microsoft.com/office/drawing/2014/main" id="{587DBCB0-BF4F-46DF-B2D9-F607FFD92F29}"/>
              </a:ext>
            </a:extLst>
          </p:cNvPr>
          <p:cNvPicPr>
            <a:picLocks noChangeAspect="1"/>
          </p:cNvPicPr>
          <p:nvPr/>
        </p:nvPicPr>
        <p:blipFill>
          <a:blip r:embed="rId3"/>
          <a:stretch>
            <a:fillRect/>
          </a:stretch>
        </p:blipFill>
        <p:spPr>
          <a:xfrm>
            <a:off x="6562617" y="4381457"/>
            <a:ext cx="5162766" cy="1746342"/>
          </a:xfrm>
          <a:prstGeom prst="rect">
            <a:avLst/>
          </a:prstGeom>
          <a:ln w="19050">
            <a:solidFill>
              <a:schemeClr val="tx1"/>
            </a:solidFill>
          </a:ln>
        </p:spPr>
      </p:pic>
      <p:pic>
        <p:nvPicPr>
          <p:cNvPr id="9" name="図 2">
            <a:extLst>
              <a:ext uri="{FF2B5EF4-FFF2-40B4-BE49-F238E27FC236}">
                <a16:creationId xmlns:a16="http://schemas.microsoft.com/office/drawing/2014/main" id="{96BCE66F-005D-4EAF-ACAB-172E1B1F3B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40706" y="1925983"/>
            <a:ext cx="6804404" cy="143164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タイトル 3">
            <a:extLst>
              <a:ext uri="{FF2B5EF4-FFF2-40B4-BE49-F238E27FC236}">
                <a16:creationId xmlns:a16="http://schemas.microsoft.com/office/drawing/2014/main" id="{EA4BC336-16D1-48F8-B3F4-A3872709A700}"/>
              </a:ext>
            </a:extLst>
          </p:cNvPr>
          <p:cNvSpPr txBox="1">
            <a:spLocks/>
          </p:cNvSpPr>
          <p:nvPr/>
        </p:nvSpPr>
        <p:spPr>
          <a:xfrm>
            <a:off x="0" y="0"/>
            <a:ext cx="12192000" cy="810491"/>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Distance between input couplers</a:t>
            </a:r>
            <a:endParaRPr lang="ja-JP" altLang="en-US"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10AEB227-11AF-454E-B624-4F3387A2B820}"/>
              </a:ext>
            </a:extLst>
          </p:cNvPr>
          <p:cNvSpPr/>
          <p:nvPr/>
        </p:nvSpPr>
        <p:spPr>
          <a:xfrm>
            <a:off x="6982207" y="3112112"/>
            <a:ext cx="5051915" cy="4910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3D47325A-C9C8-4C2C-A6FC-D68CC00C25D0}"/>
              </a:ext>
            </a:extLst>
          </p:cNvPr>
          <p:cNvSpPr txBox="1"/>
          <p:nvPr/>
        </p:nvSpPr>
        <p:spPr>
          <a:xfrm>
            <a:off x="689622" y="4620767"/>
            <a:ext cx="5506571" cy="1015663"/>
          </a:xfrm>
          <a:prstGeom prst="rect">
            <a:avLst/>
          </a:prstGeom>
          <a:solidFill>
            <a:srgbClr val="FFFF00"/>
          </a:solidFill>
          <a:ln w="12700">
            <a:solidFill>
              <a:schemeClr val="tx1"/>
            </a:solidFill>
          </a:ln>
        </p:spPr>
        <p:txBody>
          <a:bodyPr wrap="none" rtlCol="0" anchor="ctr">
            <a:spAutoFit/>
          </a:bodyPr>
          <a:lstStyle/>
          <a:p>
            <a:r>
              <a:rPr kumimoji="1" lang="en-US" altLang="ja-JP" sz="2000" dirty="0">
                <a:latin typeface="Times New Roman" panose="02020603050405020304" pitchFamily="18" charset="0"/>
                <a:cs typeface="Times New Roman" panose="02020603050405020304" pitchFamily="18" charset="0"/>
              </a:rPr>
              <a:t>1326.7mm – 1247.4mm = 79.3mm (from Table 3.5)</a:t>
            </a:r>
          </a:p>
          <a:p>
            <a:r>
              <a:rPr lang="en-US" altLang="ja-JP" sz="2000" dirty="0">
                <a:latin typeface="Times New Roman" panose="02020603050405020304" pitchFamily="18" charset="0"/>
                <a:cs typeface="Times New Roman" panose="02020603050405020304" pitchFamily="18" charset="0"/>
              </a:rPr>
              <a:t>But, from right figure, it’s 82 mm!</a:t>
            </a:r>
          </a:p>
          <a:p>
            <a:r>
              <a:rPr kumimoji="1" lang="en-US" altLang="ja-JP" sz="2000" dirty="0">
                <a:latin typeface="Times New Roman" panose="02020603050405020304" pitchFamily="18" charset="0"/>
                <a:cs typeface="Times New Roman" panose="02020603050405020304" pitchFamily="18" charset="0"/>
              </a:rPr>
              <a:t>Which is correct?</a:t>
            </a:r>
            <a:endParaRPr kumimoji="1" lang="ja-JP" altLang="en-US" sz="2000" dirty="0">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875EFFE8-D39E-478E-ADF6-3A362B5437BF}"/>
              </a:ext>
            </a:extLst>
          </p:cNvPr>
          <p:cNvSpPr/>
          <p:nvPr/>
        </p:nvSpPr>
        <p:spPr>
          <a:xfrm>
            <a:off x="7481455" y="4962642"/>
            <a:ext cx="256309" cy="939824"/>
          </a:xfrm>
          <a:prstGeom prst="rect">
            <a:avLst/>
          </a:prstGeom>
          <a:noFill/>
          <a:ln w="28575">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FF673F40-95A4-4D68-AB34-98E9FB692A0E}"/>
              </a:ext>
            </a:extLst>
          </p:cNvPr>
          <p:cNvCxnSpPr>
            <a:cxnSpLocks/>
          </p:cNvCxnSpPr>
          <p:nvPr/>
        </p:nvCxnSpPr>
        <p:spPr>
          <a:xfrm>
            <a:off x="5103824" y="3235036"/>
            <a:ext cx="70815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A72A758-960F-43F9-8A55-2BFD82CC9EC2}"/>
              </a:ext>
            </a:extLst>
          </p:cNvPr>
          <p:cNvSpPr/>
          <p:nvPr/>
        </p:nvSpPr>
        <p:spPr>
          <a:xfrm>
            <a:off x="3726873" y="3743016"/>
            <a:ext cx="2202873" cy="638441"/>
          </a:xfrm>
          <a:prstGeom prst="wedgeRoundRectCallout">
            <a:avLst>
              <a:gd name="adj1" fmla="val 28926"/>
              <a:gd name="adj2" fmla="val -11963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1326.7 mm</a:t>
            </a:r>
          </a:p>
          <a:p>
            <a:pPr algn="ctr"/>
            <a:r>
              <a:rPr lang="en-US" altLang="ja-JP" dirty="0">
                <a:solidFill>
                  <a:schemeClr val="tx1"/>
                </a:solidFill>
                <a:latin typeface="Times New Roman" panose="02020603050405020304" pitchFamily="18" charset="0"/>
                <a:cs typeface="Times New Roman" panose="02020603050405020304" pitchFamily="18" charset="0"/>
              </a:rPr>
              <a:t>Coupler-to-coupler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6" name="吹き出し: 角を丸めた四角形 15">
            <a:extLst>
              <a:ext uri="{FF2B5EF4-FFF2-40B4-BE49-F238E27FC236}">
                <a16:creationId xmlns:a16="http://schemas.microsoft.com/office/drawing/2014/main" id="{DF8FFC92-3015-4F04-ABD9-9C1DF46DB20B}"/>
              </a:ext>
            </a:extLst>
          </p:cNvPr>
          <p:cNvSpPr/>
          <p:nvPr/>
        </p:nvSpPr>
        <p:spPr>
          <a:xfrm>
            <a:off x="735126" y="1106058"/>
            <a:ext cx="3877341" cy="434541"/>
          </a:xfrm>
          <a:prstGeom prst="wedgeRoundRectCallout">
            <a:avLst>
              <a:gd name="adj1" fmla="val -15930"/>
              <a:gd name="adj2" fmla="val 12448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Type-B CM (8 cavities + SCM/BPM)</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687D025E-CBF8-4F95-8BB7-343317FC09A6}"/>
              </a:ext>
            </a:extLst>
          </p:cNvPr>
          <p:cNvSpPr txBox="1"/>
          <p:nvPr/>
        </p:nvSpPr>
        <p:spPr>
          <a:xfrm>
            <a:off x="1346547" y="5943133"/>
            <a:ext cx="4153701"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total length of CM should be checked!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609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BBFCF1F3-2229-4E47-98B6-CAE7E5290256}"/>
              </a:ext>
            </a:extLst>
          </p:cNvPr>
          <p:cNvSpPr txBox="1">
            <a:spLocks/>
          </p:cNvSpPr>
          <p:nvPr/>
        </p:nvSpPr>
        <p:spPr>
          <a:xfrm>
            <a:off x="0" y="0"/>
            <a:ext cx="12192000" cy="761999"/>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⑤</a:t>
            </a:r>
          </a:p>
        </p:txBody>
      </p:sp>
      <p:graphicFrame>
        <p:nvGraphicFramePr>
          <p:cNvPr id="8" name="表 11">
            <a:extLst>
              <a:ext uri="{FF2B5EF4-FFF2-40B4-BE49-F238E27FC236}">
                <a16:creationId xmlns:a16="http://schemas.microsoft.com/office/drawing/2014/main" id="{FDA261F8-63D7-4E09-ABCA-61B613BCBD7A}"/>
              </a:ext>
            </a:extLst>
          </p:cNvPr>
          <p:cNvGraphicFramePr>
            <a:graphicFrameLocks noGrp="1"/>
          </p:cNvGraphicFramePr>
          <p:nvPr>
            <p:extLst>
              <p:ext uri="{D42A27DB-BD31-4B8C-83A1-F6EECF244321}">
                <p14:modId xmlns:p14="http://schemas.microsoft.com/office/powerpoint/2010/main" val="467193989"/>
              </p:ext>
            </p:extLst>
          </p:nvPr>
        </p:nvGraphicFramePr>
        <p:xfrm>
          <a:off x="343169" y="4195321"/>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Length of CM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12584.5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12652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pic>
        <p:nvPicPr>
          <p:cNvPr id="9" name="図 8">
            <a:extLst>
              <a:ext uri="{FF2B5EF4-FFF2-40B4-BE49-F238E27FC236}">
                <a16:creationId xmlns:a16="http://schemas.microsoft.com/office/drawing/2014/main" id="{DDF8BA08-56CA-445F-A725-6574F1B537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59" y="820653"/>
            <a:ext cx="10136221" cy="2895351"/>
          </a:xfrm>
          <a:prstGeom prst="rect">
            <a:avLst/>
          </a:prstGeom>
          <a:ln w="19050">
            <a:solidFill>
              <a:schemeClr val="tx1"/>
            </a:solidFill>
          </a:ln>
        </p:spPr>
      </p:pic>
      <p:pic>
        <p:nvPicPr>
          <p:cNvPr id="10" name="図 2">
            <a:extLst>
              <a:ext uri="{FF2B5EF4-FFF2-40B4-BE49-F238E27FC236}">
                <a16:creationId xmlns:a16="http://schemas.microsoft.com/office/drawing/2014/main" id="{1F1162FC-9427-4249-80DB-1B01F4B65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12340" y="3191399"/>
            <a:ext cx="6426740" cy="355599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1" name="吹き出し: 角を丸めた四角形 10">
            <a:extLst>
              <a:ext uri="{FF2B5EF4-FFF2-40B4-BE49-F238E27FC236}">
                <a16:creationId xmlns:a16="http://schemas.microsoft.com/office/drawing/2014/main" id="{AD4653B0-5BFA-4502-80CF-7239B2DEA701}"/>
              </a:ext>
            </a:extLst>
          </p:cNvPr>
          <p:cNvSpPr/>
          <p:nvPr/>
        </p:nvSpPr>
        <p:spPr>
          <a:xfrm>
            <a:off x="343169" y="5932678"/>
            <a:ext cx="4706813"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These drawings look different from each other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38124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534ECD71-2EED-4352-8662-BA483FDBC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187" y="1248266"/>
            <a:ext cx="6661850" cy="4738448"/>
          </a:xfrm>
          <a:prstGeom prst="rect">
            <a:avLst/>
          </a:prstGeom>
        </p:spPr>
      </p:pic>
      <p:sp>
        <p:nvSpPr>
          <p:cNvPr id="8" name="タイトル 3">
            <a:extLst>
              <a:ext uri="{FF2B5EF4-FFF2-40B4-BE49-F238E27FC236}">
                <a16:creationId xmlns:a16="http://schemas.microsoft.com/office/drawing/2014/main" id="{871CD850-732C-400A-963C-EEE182736B71}"/>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a:latin typeface="Times New Roman" panose="02020603050405020304" pitchFamily="18" charset="0"/>
                <a:ea typeface="ＭＳ Ｐゴシック" panose="020B0600070205080204" pitchFamily="50" charset="-128"/>
                <a:cs typeface="Times New Roman" panose="02020603050405020304" pitchFamily="18" charset="0"/>
              </a:rPr>
              <a:t>⑥</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graphicFrame>
        <p:nvGraphicFramePr>
          <p:cNvPr id="9" name="表 11">
            <a:extLst>
              <a:ext uri="{FF2B5EF4-FFF2-40B4-BE49-F238E27FC236}">
                <a16:creationId xmlns:a16="http://schemas.microsoft.com/office/drawing/2014/main" id="{9FB528C7-4F20-48DF-85EA-2938A8F2A8E6}"/>
              </a:ext>
            </a:extLst>
          </p:cNvPr>
          <p:cNvGraphicFramePr>
            <a:graphicFrameLocks noGrp="1"/>
          </p:cNvGraphicFramePr>
          <p:nvPr>
            <p:extLst>
              <p:ext uri="{D42A27DB-BD31-4B8C-83A1-F6EECF244321}">
                <p14:modId xmlns:p14="http://schemas.microsoft.com/office/powerpoint/2010/main" val="3254921454"/>
              </p:ext>
            </p:extLst>
          </p:nvPr>
        </p:nvGraphicFramePr>
        <p:xfrm>
          <a:off x="203963" y="2135098"/>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Distance between coupler-to-coupler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1318.4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1326.7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0" name="吹き出し: 角を丸めた四角形 9">
            <a:extLst>
              <a:ext uri="{FF2B5EF4-FFF2-40B4-BE49-F238E27FC236}">
                <a16:creationId xmlns:a16="http://schemas.microsoft.com/office/drawing/2014/main" id="{B7527C3A-A4BD-4008-BD60-2B2D602C3465}"/>
              </a:ext>
            </a:extLst>
          </p:cNvPr>
          <p:cNvSpPr/>
          <p:nvPr/>
        </p:nvSpPr>
        <p:spPr>
          <a:xfrm>
            <a:off x="203963" y="3858601"/>
            <a:ext cx="5431156"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 distance of coupler-to-coupler is shorter in KEK!</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8847201-DE3A-4126-9896-C510D2C0521B}"/>
              </a:ext>
            </a:extLst>
          </p:cNvPr>
          <p:cNvSpPr txBox="1"/>
          <p:nvPr/>
        </p:nvSpPr>
        <p:spPr>
          <a:xfrm>
            <a:off x="646418" y="5676186"/>
            <a:ext cx="4237315" cy="461665"/>
          </a:xfrm>
          <a:prstGeom prst="rect">
            <a:avLst/>
          </a:prstGeom>
          <a:solidFill>
            <a:schemeClr val="accent3">
              <a:lumMod val="20000"/>
              <a:lumOff val="80000"/>
            </a:schemeClr>
          </a:solid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We don’t understand this reason!</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603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CM design session (still under arrangement)</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530659" y="1252130"/>
            <a:ext cx="11130682" cy="4353739"/>
          </a:xfrm>
        </p:spPr>
        <p:txBody>
          <a:bodyPr>
            <a:normAutofit/>
          </a:bodyPr>
          <a:lstStyle/>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Date: 28 (Thu)/Oct</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Time zone: 21:30~23:30 @JST, 14:30~16:30 @CEST, 8:30~10:30 @EDT, 7:30~9:30 @CDT, 5:30~7:30 @PDT</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Chair: Kirk Yamamoto (KEK)</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Agenda:</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GDE &amp; History (Akira Yamamoto, Kirk)</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Renewed CM design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Orlov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tuner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Pischalnikov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HPGS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Umemori-san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800100" lvl="1" indent="-342900" algn="l">
              <a:buFont typeface="Wingdings" panose="05000000000000000000" pitchFamily="2" charset="2"/>
              <a:buChar char="u"/>
            </a:pP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-SS &amp; Al-SS joint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Dohmae-san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Pipe standard used for CM and CAD software (Konomi-</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RF distribution (Matsumoto-</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auto cleaning system (Stephane Berry)</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Discussion (Everyone)</a:t>
            </a:r>
          </a:p>
        </p:txBody>
      </p:sp>
    </p:spTree>
    <p:extLst>
      <p:ext uri="{BB962C8B-B14F-4D97-AF65-F5344CB8AC3E}">
        <p14:creationId xmlns:p14="http://schemas.microsoft.com/office/powerpoint/2010/main" val="37885402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67336"/>
            <a:ext cx="12191999" cy="923330"/>
          </a:xfrm>
          <a:prstGeom prst="rect">
            <a:avLst/>
          </a:prstGeom>
          <a:noFill/>
        </p:spPr>
        <p:txBody>
          <a:bodyPr wrap="square" rtlCol="0" anchor="ctr">
            <a:spAutoFit/>
          </a:bodyPr>
          <a:lstStyle/>
          <a:p>
            <a:pPr algn="ctr"/>
            <a:r>
              <a:rPr lang="en-US" altLang="ja-JP" sz="5400" dirty="0">
                <a:latin typeface="Times New Roman" panose="02020603050405020304" pitchFamily="18" charset="0"/>
                <a:cs typeface="Times New Roman" panose="02020603050405020304" pitchFamily="18" charset="0"/>
              </a:rPr>
              <a:t>Items to consider regarding CM drawing</a:t>
            </a:r>
            <a:endParaRPr kumimoji="1" lang="ja-JP" alt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0634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CAAC287-3CB1-4A52-B361-4917E97B8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2931" y="1402341"/>
            <a:ext cx="9106138" cy="1915936"/>
          </a:xfrm>
          <a:prstGeom prst="rect">
            <a:avLst/>
          </a:prstGeom>
        </p:spPr>
      </p:pic>
      <p:sp>
        <p:nvSpPr>
          <p:cNvPr id="11" name="テキスト ボックス 10">
            <a:extLst>
              <a:ext uri="{FF2B5EF4-FFF2-40B4-BE49-F238E27FC236}">
                <a16:creationId xmlns:a16="http://schemas.microsoft.com/office/drawing/2014/main" id="{AB85524D-FF46-4514-B339-BDA1BD5BE25E}"/>
              </a:ext>
            </a:extLst>
          </p:cNvPr>
          <p:cNvSpPr txBox="1"/>
          <p:nvPr/>
        </p:nvSpPr>
        <p:spPr>
          <a:xfrm>
            <a:off x="0" y="0"/>
            <a:ext cx="12192000"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How </a:t>
            </a:r>
            <a:r>
              <a:rPr lang="en-US" altLang="ja-JP" sz="4400" dirty="0">
                <a:latin typeface="Times New Roman" panose="02020603050405020304" pitchFamily="18" charset="0"/>
                <a:cs typeface="Times New Roman" panose="02020603050405020304" pitchFamily="18" charset="0"/>
              </a:rPr>
              <a:t>long CM is available for container?</a:t>
            </a:r>
            <a:endParaRPr kumimoji="1" lang="ja-JP" altLang="en-US" sz="4400" dirty="0">
              <a:latin typeface="Times New Roman" panose="02020603050405020304" pitchFamily="18" charset="0"/>
              <a:cs typeface="Times New Roman" panose="02020603050405020304" pitchFamily="18" charset="0"/>
            </a:endParaRPr>
          </a:p>
        </p:txBody>
      </p:sp>
      <p:pic>
        <p:nvPicPr>
          <p:cNvPr id="17" name="図 16">
            <a:extLst>
              <a:ext uri="{FF2B5EF4-FFF2-40B4-BE49-F238E27FC236}">
                <a16:creationId xmlns:a16="http://schemas.microsoft.com/office/drawing/2014/main" id="{8B60E98B-E016-4E9C-8CAB-EAC92D3FE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953" y="3607911"/>
            <a:ext cx="7995064" cy="1924828"/>
          </a:xfrm>
          <a:prstGeom prst="rect">
            <a:avLst/>
          </a:prstGeom>
        </p:spPr>
      </p:pic>
      <p:sp>
        <p:nvSpPr>
          <p:cNvPr id="18" name="正方形/長方形 17">
            <a:extLst>
              <a:ext uri="{FF2B5EF4-FFF2-40B4-BE49-F238E27FC236}">
                <a16:creationId xmlns:a16="http://schemas.microsoft.com/office/drawing/2014/main" id="{776EDC8E-4D6F-486B-945A-8C65C4C7AED2}"/>
              </a:ext>
            </a:extLst>
          </p:cNvPr>
          <p:cNvSpPr/>
          <p:nvPr/>
        </p:nvSpPr>
        <p:spPr>
          <a:xfrm>
            <a:off x="8948248" y="3653658"/>
            <a:ext cx="1043189" cy="182880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15FCEFBA-9CEB-47CD-B720-87D3C8B72C90}"/>
              </a:ext>
            </a:extLst>
          </p:cNvPr>
          <p:cNvSpPr txBox="1"/>
          <p:nvPr/>
        </p:nvSpPr>
        <p:spPr>
          <a:xfrm>
            <a:off x="2277744" y="5616695"/>
            <a:ext cx="422660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Ministry of Land, Infrastructure, Transport and Tourism of Japan </a:t>
            </a:r>
          </a:p>
        </p:txBody>
      </p:sp>
      <p:sp>
        <p:nvSpPr>
          <p:cNvPr id="20" name="テキスト ボックス 19">
            <a:extLst>
              <a:ext uri="{FF2B5EF4-FFF2-40B4-BE49-F238E27FC236}">
                <a16:creationId xmlns:a16="http://schemas.microsoft.com/office/drawing/2014/main" id="{77469D43-CF1E-439E-9333-2EA2E1FF1485}"/>
              </a:ext>
            </a:extLst>
          </p:cNvPr>
          <p:cNvSpPr txBox="1"/>
          <p:nvPr/>
        </p:nvSpPr>
        <p:spPr>
          <a:xfrm>
            <a:off x="2232006" y="5077231"/>
            <a:ext cx="2459712" cy="338554"/>
          </a:xfrm>
          <a:prstGeom prst="rect">
            <a:avLst/>
          </a:prstGeom>
          <a:solidFill>
            <a:srgbClr val="FFFFCC"/>
          </a:solidFill>
          <a:ln w="19050">
            <a:solidFill>
              <a:srgbClr val="FF0000"/>
            </a:solidFill>
          </a:ln>
        </p:spPr>
        <p:txBody>
          <a:bodyPr wrap="none" rtlCol="0">
            <a:spAutoFit/>
          </a:bodyPr>
          <a:lstStyle/>
          <a:p>
            <a:r>
              <a:rPr kumimoji="1" lang="en-US" altLang="ja-JP" sz="1600" b="1" dirty="0">
                <a:latin typeface="Times New Roman" panose="02020603050405020304" pitchFamily="18" charset="0"/>
                <a:cs typeface="Times New Roman" panose="02020603050405020304" pitchFamily="18" charset="0"/>
              </a:rPr>
              <a:t>1.5 m longer, 0.3 m higher</a:t>
            </a:r>
            <a:endParaRPr kumimoji="1" lang="ja-JP" altLang="en-US" sz="1600" b="1" dirty="0">
              <a:latin typeface="Times New Roman" panose="02020603050405020304" pitchFamily="18" charset="0"/>
              <a:cs typeface="Times New Roman" panose="02020603050405020304" pitchFamily="18" charset="0"/>
            </a:endParaRPr>
          </a:p>
        </p:txBody>
      </p:sp>
      <p:sp>
        <p:nvSpPr>
          <p:cNvPr id="21" name="矢印: 左右 20">
            <a:extLst>
              <a:ext uri="{FF2B5EF4-FFF2-40B4-BE49-F238E27FC236}">
                <a16:creationId xmlns:a16="http://schemas.microsoft.com/office/drawing/2014/main" id="{CA9875EC-E8C9-43CB-B1E0-D6E232CDBC28}"/>
              </a:ext>
            </a:extLst>
          </p:cNvPr>
          <p:cNvSpPr/>
          <p:nvPr/>
        </p:nvSpPr>
        <p:spPr>
          <a:xfrm>
            <a:off x="2423227" y="4070295"/>
            <a:ext cx="2146571" cy="313235"/>
          </a:xfrm>
          <a:prstGeom prst="leftRightArrow">
            <a:avLst/>
          </a:prstGeom>
          <a:solidFill>
            <a:schemeClr val="bg1"/>
          </a:solidFill>
          <a:ln w="12700">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左右 21">
            <a:extLst>
              <a:ext uri="{FF2B5EF4-FFF2-40B4-BE49-F238E27FC236}">
                <a16:creationId xmlns:a16="http://schemas.microsoft.com/office/drawing/2014/main" id="{5469EBC9-1079-4C36-8805-6DCC48DFA9A9}"/>
              </a:ext>
            </a:extLst>
          </p:cNvPr>
          <p:cNvSpPr/>
          <p:nvPr/>
        </p:nvSpPr>
        <p:spPr>
          <a:xfrm>
            <a:off x="2277744" y="4467486"/>
            <a:ext cx="2459712" cy="313235"/>
          </a:xfrm>
          <a:prstGeom prst="leftRightArrow">
            <a:avLst/>
          </a:prstGeom>
          <a:solidFill>
            <a:srgbClr val="FFFF00"/>
          </a:solidFill>
          <a:ln w="1270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9BC07884-2E52-4D59-AB82-5C678E45B72B}"/>
              </a:ext>
            </a:extLst>
          </p:cNvPr>
          <p:cNvSpPr txBox="1"/>
          <p:nvPr/>
        </p:nvSpPr>
        <p:spPr>
          <a:xfrm>
            <a:off x="0" y="849467"/>
            <a:ext cx="12191999" cy="461665"/>
          </a:xfrm>
          <a:prstGeom prst="rect">
            <a:avLst/>
          </a:prstGeom>
          <a:noFill/>
        </p:spPr>
        <p:txBody>
          <a:bodyPr wrap="squar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When starting CM design, we have to take care of the total length to install into container</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5037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9E76BAD3-46E5-4896-BA86-617F1037A08B}"/>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LCLS-II 1.3GHz Cryomodule</a:t>
            </a:r>
          </a:p>
        </p:txBody>
      </p:sp>
      <p:pic>
        <p:nvPicPr>
          <p:cNvPr id="8" name="Content Placeholder 4" descr="Diagram, engineering drawing&#10;&#10;Description automatically generated">
            <a:extLst>
              <a:ext uri="{FF2B5EF4-FFF2-40B4-BE49-F238E27FC236}">
                <a16:creationId xmlns:a16="http://schemas.microsoft.com/office/drawing/2014/main" id="{753B1660-262E-4407-8148-D713F9605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70" y="1917646"/>
            <a:ext cx="10515600" cy="4211745"/>
          </a:xfrm>
          <a:prstGeom prst="rect">
            <a:avLst/>
          </a:prstGeom>
        </p:spPr>
      </p:pic>
      <p:sp>
        <p:nvSpPr>
          <p:cNvPr id="9" name="Footer Placeholder 6">
            <a:extLst>
              <a:ext uri="{FF2B5EF4-FFF2-40B4-BE49-F238E27FC236}">
                <a16:creationId xmlns:a16="http://schemas.microsoft.com/office/drawing/2014/main" id="{A38FD3F8-1673-4A85-A441-A27E1741B98A}"/>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0" name="TextBox 8">
            <a:extLst>
              <a:ext uri="{FF2B5EF4-FFF2-40B4-BE49-F238E27FC236}">
                <a16:creationId xmlns:a16="http://schemas.microsoft.com/office/drawing/2014/main" id="{DAA9B36A-5B50-4DE4-9684-5B5830AC8F34}"/>
              </a:ext>
            </a:extLst>
          </p:cNvPr>
          <p:cNvSpPr txBox="1"/>
          <p:nvPr/>
        </p:nvSpPr>
        <p:spPr>
          <a:xfrm>
            <a:off x="7102764" y="1216831"/>
            <a:ext cx="2478307" cy="369332"/>
          </a:xfrm>
          <a:prstGeom prst="rect">
            <a:avLst/>
          </a:prstGeom>
          <a:solidFill>
            <a:schemeClr val="accent4">
              <a:lumMod val="20000"/>
              <a:lumOff val="80000"/>
            </a:schemeClr>
          </a:solidFill>
          <a:ln w="19050">
            <a:solidFill>
              <a:schemeClr val="tx1"/>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JT Valves (Fast Cooling)</a:t>
            </a:r>
          </a:p>
        </p:txBody>
      </p:sp>
      <p:cxnSp>
        <p:nvCxnSpPr>
          <p:cNvPr id="11" name="Straight Arrow Connector 10">
            <a:extLst>
              <a:ext uri="{FF2B5EF4-FFF2-40B4-BE49-F238E27FC236}">
                <a16:creationId xmlns:a16="http://schemas.microsoft.com/office/drawing/2014/main" id="{4CDC37F7-147A-4D04-B117-CEAEC43A36EF}"/>
              </a:ext>
            </a:extLst>
          </p:cNvPr>
          <p:cNvCxnSpPr/>
          <p:nvPr/>
        </p:nvCxnSpPr>
        <p:spPr>
          <a:xfrm flipH="1">
            <a:off x="6530109" y="1608389"/>
            <a:ext cx="572655" cy="672993"/>
          </a:xfrm>
          <a:prstGeom prst="straightConnector1">
            <a:avLst/>
          </a:prstGeom>
          <a:noFill/>
          <a:ln w="19050" cap="flat" cmpd="sng" algn="ctr">
            <a:solidFill>
              <a:schemeClr val="tx1"/>
            </a:solidFill>
            <a:prstDash val="solid"/>
            <a:miter lim="800000"/>
            <a:tailEnd type="triangle"/>
          </a:ln>
          <a:effectLst/>
        </p:spPr>
      </p:cxnSp>
      <p:cxnSp>
        <p:nvCxnSpPr>
          <p:cNvPr id="12" name="Straight Arrow Connector 12">
            <a:extLst>
              <a:ext uri="{FF2B5EF4-FFF2-40B4-BE49-F238E27FC236}">
                <a16:creationId xmlns:a16="http://schemas.microsoft.com/office/drawing/2014/main" id="{AF004F1C-D557-4F0E-A9C2-5891F4D5CC4A}"/>
              </a:ext>
            </a:extLst>
          </p:cNvPr>
          <p:cNvCxnSpPr>
            <a:cxnSpLocks/>
          </p:cNvCxnSpPr>
          <p:nvPr/>
        </p:nvCxnSpPr>
        <p:spPr>
          <a:xfrm flipH="1">
            <a:off x="6291743" y="1586163"/>
            <a:ext cx="811021" cy="695219"/>
          </a:xfrm>
          <a:prstGeom prst="straightConnector1">
            <a:avLst/>
          </a:prstGeom>
          <a:noFill/>
          <a:ln w="19050" cap="flat" cmpd="sng" algn="ctr">
            <a:solidFill>
              <a:schemeClr val="tx1"/>
            </a:solidFill>
            <a:prstDash val="solid"/>
            <a:miter lim="800000"/>
            <a:tailEnd type="triangle"/>
          </a:ln>
          <a:effectLst/>
        </p:spPr>
      </p:cxnSp>
      <p:cxnSp>
        <p:nvCxnSpPr>
          <p:cNvPr id="13" name="Straight Arrow Connector 16">
            <a:extLst>
              <a:ext uri="{FF2B5EF4-FFF2-40B4-BE49-F238E27FC236}">
                <a16:creationId xmlns:a16="http://schemas.microsoft.com/office/drawing/2014/main" id="{132D9C37-4222-41D0-9DFD-78EB338999F2}"/>
              </a:ext>
            </a:extLst>
          </p:cNvPr>
          <p:cNvCxnSpPr/>
          <p:nvPr/>
        </p:nvCxnSpPr>
        <p:spPr>
          <a:xfrm flipH="1" flipV="1">
            <a:off x="9688945" y="3038764"/>
            <a:ext cx="249382" cy="812800"/>
          </a:xfrm>
          <a:prstGeom prst="straightConnector1">
            <a:avLst/>
          </a:prstGeom>
          <a:noFill/>
          <a:ln w="19050" cap="flat" cmpd="sng" algn="ctr">
            <a:solidFill>
              <a:srgbClr val="FF0000"/>
            </a:solidFill>
            <a:prstDash val="solid"/>
            <a:miter lim="800000"/>
            <a:tailEnd type="triangle"/>
          </a:ln>
          <a:effectLst/>
        </p:spPr>
      </p:cxnSp>
      <p:sp>
        <p:nvSpPr>
          <p:cNvPr id="14" name="TextBox 18">
            <a:extLst>
              <a:ext uri="{FF2B5EF4-FFF2-40B4-BE49-F238E27FC236}">
                <a16:creationId xmlns:a16="http://schemas.microsoft.com/office/drawing/2014/main" id="{B8DF9C8A-AAB9-4BE0-A681-45E40ED432D6}"/>
              </a:ext>
            </a:extLst>
          </p:cNvPr>
          <p:cNvSpPr txBox="1"/>
          <p:nvPr/>
        </p:nvSpPr>
        <p:spPr>
          <a:xfrm>
            <a:off x="5366327" y="3925455"/>
            <a:ext cx="1418017" cy="646331"/>
          </a:xfrm>
          <a:prstGeom prst="rect">
            <a:avLst/>
          </a:prstGeom>
          <a:solidFill>
            <a:schemeClr val="accent4">
              <a:lumMod val="20000"/>
              <a:lumOff val="80000"/>
            </a:schemeClr>
          </a:solidFill>
          <a:ln w="19050">
            <a:solidFill>
              <a:srgbClr val="FF0000"/>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50K Thermal</a:t>
            </a:r>
          </a:p>
          <a:p>
            <a:r>
              <a:rPr kumimoji="0" lang="en-US" dirty="0">
                <a:solidFill>
                  <a:prstClr val="black"/>
                </a:solidFill>
                <a:latin typeface="Times New Roman" panose="02020603050405020304" pitchFamily="18" charset="0"/>
                <a:cs typeface="Times New Roman" panose="02020603050405020304" pitchFamily="18" charset="0"/>
              </a:rPr>
              <a:t>Shield</a:t>
            </a:r>
          </a:p>
        </p:txBody>
      </p:sp>
      <p:cxnSp>
        <p:nvCxnSpPr>
          <p:cNvPr id="15" name="Straight Arrow Connector 20">
            <a:extLst>
              <a:ext uri="{FF2B5EF4-FFF2-40B4-BE49-F238E27FC236}">
                <a16:creationId xmlns:a16="http://schemas.microsoft.com/office/drawing/2014/main" id="{712ED4F6-1135-4F19-ABD9-A6B0D9937B20}"/>
              </a:ext>
            </a:extLst>
          </p:cNvPr>
          <p:cNvCxnSpPr>
            <a:cxnSpLocks/>
            <a:stCxn id="14" idx="1"/>
          </p:cNvCxnSpPr>
          <p:nvPr/>
        </p:nvCxnSpPr>
        <p:spPr>
          <a:xfrm flipH="1">
            <a:off x="5015345" y="4248621"/>
            <a:ext cx="350982" cy="323165"/>
          </a:xfrm>
          <a:prstGeom prst="straightConnector1">
            <a:avLst/>
          </a:prstGeom>
          <a:noFill/>
          <a:ln w="19050" cap="flat" cmpd="sng" algn="ctr">
            <a:solidFill>
              <a:srgbClr val="FF0000"/>
            </a:solidFill>
            <a:prstDash val="solid"/>
            <a:miter lim="800000"/>
            <a:tailEnd type="triangle"/>
          </a:ln>
          <a:effectLst/>
        </p:spPr>
      </p:cxnSp>
      <p:sp>
        <p:nvSpPr>
          <p:cNvPr id="16" name="TextBox 14">
            <a:extLst>
              <a:ext uri="{FF2B5EF4-FFF2-40B4-BE49-F238E27FC236}">
                <a16:creationId xmlns:a16="http://schemas.microsoft.com/office/drawing/2014/main" id="{D611DA00-0ACB-49B8-8DEB-677234F70F46}"/>
              </a:ext>
            </a:extLst>
          </p:cNvPr>
          <p:cNvSpPr txBox="1"/>
          <p:nvPr/>
        </p:nvSpPr>
        <p:spPr>
          <a:xfrm>
            <a:off x="8871449" y="3851564"/>
            <a:ext cx="2107261" cy="646331"/>
          </a:xfrm>
          <a:prstGeom prst="rect">
            <a:avLst/>
          </a:prstGeom>
          <a:solidFill>
            <a:schemeClr val="accent4">
              <a:lumMod val="20000"/>
              <a:lumOff val="80000"/>
            </a:schemeClr>
          </a:solidFill>
          <a:ln w="19050">
            <a:solidFill>
              <a:srgbClr val="FF0000"/>
            </a:solidFill>
          </a:ln>
        </p:spPr>
        <p:txBody>
          <a:bodyPr wrap="squar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Magnet With Conducted cooling</a:t>
            </a:r>
          </a:p>
        </p:txBody>
      </p:sp>
      <p:pic>
        <p:nvPicPr>
          <p:cNvPr id="17" name="Picture 23" descr="Diagram, engineering drawing&#10;&#10;Description automatically generated">
            <a:extLst>
              <a:ext uri="{FF2B5EF4-FFF2-40B4-BE49-F238E27FC236}">
                <a16:creationId xmlns:a16="http://schemas.microsoft.com/office/drawing/2014/main" id="{A87010C4-3736-4F21-9993-7DFDFA578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19" y="3771665"/>
            <a:ext cx="2935472" cy="2372713"/>
          </a:xfrm>
          <a:prstGeom prst="rect">
            <a:avLst/>
          </a:prstGeom>
        </p:spPr>
      </p:pic>
      <p:sp>
        <p:nvSpPr>
          <p:cNvPr id="18" name="TextBox 26">
            <a:extLst>
              <a:ext uri="{FF2B5EF4-FFF2-40B4-BE49-F238E27FC236}">
                <a16:creationId xmlns:a16="http://schemas.microsoft.com/office/drawing/2014/main" id="{8D71417D-1ACA-4A0F-B34A-417533CECF16}"/>
              </a:ext>
            </a:extLst>
          </p:cNvPr>
          <p:cNvSpPr txBox="1"/>
          <p:nvPr/>
        </p:nvSpPr>
        <p:spPr>
          <a:xfrm>
            <a:off x="2585293" y="6215781"/>
            <a:ext cx="2127561" cy="369332"/>
          </a:xfrm>
          <a:prstGeom prst="rect">
            <a:avLst/>
          </a:prstGeom>
          <a:solidFill>
            <a:schemeClr val="accent4">
              <a:lumMod val="20000"/>
              <a:lumOff val="80000"/>
            </a:schemeClr>
          </a:solidFill>
          <a:ln w="28575">
            <a:solidFill>
              <a:srgbClr val="FF0000"/>
            </a:solidFill>
          </a:ln>
        </p:spPr>
        <p:txBody>
          <a:bodyPr wrap="square" rtlCol="0" anchor="ctr">
            <a:spAutoFit/>
          </a:bodyPr>
          <a:lstStyle/>
          <a:p>
            <a:pPr algn="ctr"/>
            <a:r>
              <a:rPr kumimoji="0" lang="en-US" dirty="0">
                <a:solidFill>
                  <a:prstClr val="black"/>
                </a:solidFill>
                <a:latin typeface="Times New Roman" panose="02020603050405020304" pitchFamily="18" charset="0"/>
                <a:cs typeface="Times New Roman" panose="02020603050405020304" pitchFamily="18" charset="0"/>
              </a:rPr>
              <a:t>Tuner Access Port</a:t>
            </a:r>
          </a:p>
        </p:txBody>
      </p:sp>
      <p:cxnSp>
        <p:nvCxnSpPr>
          <p:cNvPr id="19" name="Straight Arrow Connector 28">
            <a:extLst>
              <a:ext uri="{FF2B5EF4-FFF2-40B4-BE49-F238E27FC236}">
                <a16:creationId xmlns:a16="http://schemas.microsoft.com/office/drawing/2014/main" id="{AA5A63A2-3D85-446F-A9D1-8DE28B0CA4B7}"/>
              </a:ext>
            </a:extLst>
          </p:cNvPr>
          <p:cNvCxnSpPr>
            <a:cxnSpLocks/>
            <a:stCxn id="18" idx="0"/>
          </p:cNvCxnSpPr>
          <p:nvPr/>
        </p:nvCxnSpPr>
        <p:spPr>
          <a:xfrm flipH="1" flipV="1">
            <a:off x="2743200" y="5480050"/>
            <a:ext cx="905874" cy="735731"/>
          </a:xfrm>
          <a:prstGeom prst="straightConnector1">
            <a:avLst/>
          </a:prstGeom>
          <a:noFill/>
          <a:ln w="28575" cap="flat" cmpd="sng" algn="ctr">
            <a:solidFill>
              <a:srgbClr val="FF0000"/>
            </a:solidFill>
            <a:prstDash val="solid"/>
            <a:miter lim="800000"/>
            <a:tailEnd type="triangle"/>
          </a:ln>
          <a:effectLst/>
        </p:spPr>
      </p:cxnSp>
    </p:spTree>
    <p:extLst>
      <p:ext uri="{BB962C8B-B14F-4D97-AF65-F5344CB8AC3E}">
        <p14:creationId xmlns:p14="http://schemas.microsoft.com/office/powerpoint/2010/main" val="11947216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896A16F6-8781-470E-A0AD-A991674DDF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2929" y="1734387"/>
            <a:ext cx="6167096" cy="4625322"/>
          </a:xfrm>
          <a:prstGeom prst="rect">
            <a:avLst/>
          </a:prstGeom>
          <a:ln w="12700">
            <a:solidFill>
              <a:schemeClr val="tx1"/>
            </a:solidFill>
          </a:ln>
        </p:spPr>
      </p:pic>
      <p:sp>
        <p:nvSpPr>
          <p:cNvPr id="8" name="Title 1">
            <a:extLst>
              <a:ext uri="{FF2B5EF4-FFF2-40B4-BE49-F238E27FC236}">
                <a16:creationId xmlns:a16="http://schemas.microsoft.com/office/drawing/2014/main" id="{32002E9B-85A4-43CB-BC17-B986EE06B78D}"/>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Tuner Access Port</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21E42AF3-89AB-49CC-9441-4A3154D32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25440" y="1983834"/>
            <a:ext cx="3286124" cy="2190749"/>
          </a:xfrm>
          <a:prstGeom prst="rect">
            <a:avLst/>
          </a:prstGeom>
        </p:spPr>
      </p:pic>
      <p:pic>
        <p:nvPicPr>
          <p:cNvPr id="10" name="図 9">
            <a:extLst>
              <a:ext uri="{FF2B5EF4-FFF2-40B4-BE49-F238E27FC236}">
                <a16:creationId xmlns:a16="http://schemas.microsoft.com/office/drawing/2014/main" id="{8CBA0F8B-7AAF-472C-B4F0-BCF02669988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181566" y="4302123"/>
            <a:ext cx="3286124" cy="2190749"/>
          </a:xfrm>
          <a:prstGeom prst="rect">
            <a:avLst/>
          </a:prstGeom>
        </p:spPr>
      </p:pic>
      <p:sp>
        <p:nvSpPr>
          <p:cNvPr id="11" name="Footer Placeholder 6">
            <a:extLst>
              <a:ext uri="{FF2B5EF4-FFF2-40B4-BE49-F238E27FC236}">
                <a16:creationId xmlns:a16="http://schemas.microsoft.com/office/drawing/2014/main" id="{1E123311-7C17-43FF-B184-3F5F565A740C}"/>
              </a:ext>
            </a:extLst>
          </p:cNvPr>
          <p:cNvSpPr txBox="1">
            <a:spLocks/>
          </p:cNvSpPr>
          <p:nvPr/>
        </p:nvSpPr>
        <p:spPr>
          <a:xfrm>
            <a:off x="3815644" y="929667"/>
            <a:ext cx="4560711" cy="4920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This port is must!</a:t>
            </a:r>
          </a:p>
        </p:txBody>
      </p:sp>
    </p:spTree>
    <p:extLst>
      <p:ext uri="{BB962C8B-B14F-4D97-AF65-F5344CB8AC3E}">
        <p14:creationId xmlns:p14="http://schemas.microsoft.com/office/powerpoint/2010/main" val="7851014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E8F7140-386B-4C9E-9215-4C1DCF03DFE0}"/>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How many pre-cooling lines are necessary?</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Picture 11" descr="A picture containing text&#10;&#10;Description automatically generated">
            <a:extLst>
              <a:ext uri="{FF2B5EF4-FFF2-40B4-BE49-F238E27FC236}">
                <a16:creationId xmlns:a16="http://schemas.microsoft.com/office/drawing/2014/main" id="{AA7CA3F7-3AB9-46F8-8F03-6E3428DA8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771" y="2076450"/>
            <a:ext cx="6258458" cy="2136271"/>
          </a:xfrm>
          <a:prstGeom prst="rect">
            <a:avLst/>
          </a:prstGeom>
        </p:spPr>
      </p:pic>
      <p:sp>
        <p:nvSpPr>
          <p:cNvPr id="9" name="吹き出し: 角を丸めた四角形 8">
            <a:extLst>
              <a:ext uri="{FF2B5EF4-FFF2-40B4-BE49-F238E27FC236}">
                <a16:creationId xmlns:a16="http://schemas.microsoft.com/office/drawing/2014/main" id="{08507EFA-5DE5-4F9C-8F44-CCBAAEE3C70C}"/>
              </a:ext>
            </a:extLst>
          </p:cNvPr>
          <p:cNvSpPr/>
          <p:nvPr/>
        </p:nvSpPr>
        <p:spPr>
          <a:xfrm>
            <a:off x="3828473" y="4757840"/>
            <a:ext cx="1403927" cy="1056074"/>
          </a:xfrm>
          <a:prstGeom prst="wedgeRoundRectCallout">
            <a:avLst>
              <a:gd name="adj1" fmla="val 40234"/>
              <a:gd name="adj2" fmla="val -10400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DE007AEB-8D06-40FC-BA0E-094B9D12BAC9}"/>
              </a:ext>
            </a:extLst>
          </p:cNvPr>
          <p:cNvSpPr/>
          <p:nvPr/>
        </p:nvSpPr>
        <p:spPr>
          <a:xfrm>
            <a:off x="7225723" y="4757840"/>
            <a:ext cx="1403927" cy="1056074"/>
          </a:xfrm>
          <a:prstGeom prst="wedgeRoundRectCallout">
            <a:avLst>
              <a:gd name="adj1" fmla="val -39824"/>
              <a:gd name="adj2" fmla="val -10339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②</a:t>
            </a:r>
          </a:p>
        </p:txBody>
      </p:sp>
      <p:sp>
        <p:nvSpPr>
          <p:cNvPr id="11" name="吹き出し: 角を丸めた四角形 10">
            <a:extLst>
              <a:ext uri="{FF2B5EF4-FFF2-40B4-BE49-F238E27FC236}">
                <a16:creationId xmlns:a16="http://schemas.microsoft.com/office/drawing/2014/main" id="{456114CE-ACA6-47D1-8425-04DA7225BFFA}"/>
              </a:ext>
            </a:extLst>
          </p:cNvPr>
          <p:cNvSpPr/>
          <p:nvPr/>
        </p:nvSpPr>
        <p:spPr>
          <a:xfrm>
            <a:off x="4484693" y="1151554"/>
            <a:ext cx="4815416" cy="610632"/>
          </a:xfrm>
          <a:prstGeom prst="wedgeRoundRectCallout">
            <a:avLst>
              <a:gd name="adj1" fmla="val -11104"/>
              <a:gd name="adj2" fmla="val 10474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Where is the chimney position?</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Footer Placeholder 6">
            <a:extLst>
              <a:ext uri="{FF2B5EF4-FFF2-40B4-BE49-F238E27FC236}">
                <a16:creationId xmlns:a16="http://schemas.microsoft.com/office/drawing/2014/main" id="{AC4AF136-BDF9-485D-BD3B-E97BC1FC1799}"/>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B80E4E61-99CC-4028-BB91-3877C40FB478}"/>
              </a:ext>
            </a:extLst>
          </p:cNvPr>
          <p:cNvSpPr/>
          <p:nvPr/>
        </p:nvSpPr>
        <p:spPr>
          <a:xfrm>
            <a:off x="112006" y="4055665"/>
            <a:ext cx="3559175" cy="610632"/>
          </a:xfrm>
          <a:prstGeom prst="wedgeRoundRectCallout">
            <a:avLst>
              <a:gd name="adj1" fmla="val 51221"/>
              <a:gd name="adj2" fmla="val 116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fast-cooling?</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8127867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7F327360-F1A8-4C75-8738-6135843852FE}"/>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Position of Chimney on Helium Tank</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785704E-7C1F-496E-A9ED-DDE35214C03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06556" y="1800045"/>
            <a:ext cx="5551812" cy="3701208"/>
          </a:xfrm>
          <a:prstGeom prst="rect">
            <a:avLst/>
          </a:prstGeom>
        </p:spPr>
      </p:pic>
      <p:pic>
        <p:nvPicPr>
          <p:cNvPr id="9" name="図 8">
            <a:extLst>
              <a:ext uri="{FF2B5EF4-FFF2-40B4-BE49-F238E27FC236}">
                <a16:creationId xmlns:a16="http://schemas.microsoft.com/office/drawing/2014/main" id="{586628E5-20CD-42CD-BB55-1720FE574EE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0501" y="1800045"/>
            <a:ext cx="4934944" cy="3701208"/>
          </a:xfrm>
          <a:prstGeom prst="rect">
            <a:avLst/>
          </a:prstGeom>
        </p:spPr>
      </p:pic>
      <p:sp>
        <p:nvSpPr>
          <p:cNvPr id="10" name="Footer Placeholder 6">
            <a:extLst>
              <a:ext uri="{FF2B5EF4-FFF2-40B4-BE49-F238E27FC236}">
                <a16:creationId xmlns:a16="http://schemas.microsoft.com/office/drawing/2014/main" id="{7351E68B-266F-49BC-B70B-DFF0A9763349}"/>
              </a:ext>
            </a:extLst>
          </p:cNvPr>
          <p:cNvSpPr txBox="1">
            <a:spLocks/>
          </p:cNvSpPr>
          <p:nvPr/>
        </p:nvSpPr>
        <p:spPr>
          <a:xfrm>
            <a:off x="2524771"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E-XFEL</a:t>
            </a:r>
          </a:p>
        </p:txBody>
      </p:sp>
      <p:sp>
        <p:nvSpPr>
          <p:cNvPr id="11" name="Footer Placeholder 6">
            <a:extLst>
              <a:ext uri="{FF2B5EF4-FFF2-40B4-BE49-F238E27FC236}">
                <a16:creationId xmlns:a16="http://schemas.microsoft.com/office/drawing/2014/main" id="{0E07BFE1-9D05-4C4E-B998-04AB83699646}"/>
              </a:ext>
            </a:extLst>
          </p:cNvPr>
          <p:cNvSpPr txBox="1">
            <a:spLocks/>
          </p:cNvSpPr>
          <p:nvPr/>
        </p:nvSpPr>
        <p:spPr>
          <a:xfrm>
            <a:off x="8389260"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LCLS-II</a:t>
            </a:r>
          </a:p>
        </p:txBody>
      </p:sp>
      <p:sp>
        <p:nvSpPr>
          <p:cNvPr id="12" name="吹き出し: 角を丸めた四角形 11">
            <a:extLst>
              <a:ext uri="{FF2B5EF4-FFF2-40B4-BE49-F238E27FC236}">
                <a16:creationId xmlns:a16="http://schemas.microsoft.com/office/drawing/2014/main" id="{DA3689B5-2B7D-439D-9AD6-7917338D958B}"/>
              </a:ext>
            </a:extLst>
          </p:cNvPr>
          <p:cNvSpPr/>
          <p:nvPr/>
        </p:nvSpPr>
        <p:spPr>
          <a:xfrm>
            <a:off x="2008068" y="5917721"/>
            <a:ext cx="6244110" cy="451948"/>
          </a:xfrm>
          <a:prstGeom prst="wedgeRoundRectCallout">
            <a:avLst>
              <a:gd name="adj1" fmla="val -26790"/>
              <a:gd name="adj2" fmla="val -21719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E-XFEL</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needs additional support jig for 2-phase pipe</a:t>
            </a:r>
          </a:p>
        </p:txBody>
      </p:sp>
    </p:spTree>
    <p:extLst>
      <p:ext uri="{BB962C8B-B14F-4D97-AF65-F5344CB8AC3E}">
        <p14:creationId xmlns:p14="http://schemas.microsoft.com/office/powerpoint/2010/main" val="15640181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39984590-40BE-42B9-AD87-67399EF51CBC}"/>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1.3GHz cavities (9 elliptical cells)</a:t>
            </a:r>
          </a:p>
        </p:txBody>
      </p:sp>
      <p:pic>
        <p:nvPicPr>
          <p:cNvPr id="8" name="Content Placeholder 7" descr="A picture containing text, line&#10;&#10;Description automatically generated">
            <a:extLst>
              <a:ext uri="{FF2B5EF4-FFF2-40B4-BE49-F238E27FC236}">
                <a16:creationId xmlns:a16="http://schemas.microsoft.com/office/drawing/2014/main" id="{47E6BD66-1F81-4E20-9240-B4723C0487CA}"/>
              </a:ext>
            </a:extLst>
          </p:cNvPr>
          <p:cNvPicPr>
            <a:picLocks noChangeAspect="1"/>
          </p:cNvPicPr>
          <p:nvPr/>
        </p:nvPicPr>
        <p:blipFill rotWithShape="1">
          <a:blip r:embed="rId2">
            <a:extLst>
              <a:ext uri="{28A0092B-C50C-407E-A947-70E740481C1C}">
                <a14:useLocalDpi xmlns:a14="http://schemas.microsoft.com/office/drawing/2010/main" val="0"/>
              </a:ext>
            </a:extLst>
          </a:blip>
          <a:stretch/>
        </p:blipFill>
        <p:spPr>
          <a:xfrm>
            <a:off x="5248487" y="4631843"/>
            <a:ext cx="5592056" cy="2050420"/>
          </a:xfrm>
          <a:prstGeom prst="rect">
            <a:avLst/>
          </a:prstGeom>
        </p:spPr>
      </p:pic>
      <p:pic>
        <p:nvPicPr>
          <p:cNvPr id="9" name="Picture 9">
            <a:extLst>
              <a:ext uri="{FF2B5EF4-FFF2-40B4-BE49-F238E27FC236}">
                <a16:creationId xmlns:a16="http://schemas.microsoft.com/office/drawing/2014/main" id="{DC93D6EE-AC85-41AF-9960-C40844D64C97}"/>
              </a:ext>
            </a:extLst>
          </p:cNvPr>
          <p:cNvPicPr>
            <a:picLocks noChangeAspect="1"/>
          </p:cNvPicPr>
          <p:nvPr/>
        </p:nvPicPr>
        <p:blipFill rotWithShape="1">
          <a:blip r:embed="rId3">
            <a:extLst>
              <a:ext uri="{28A0092B-C50C-407E-A947-70E740481C1C}">
                <a14:useLocalDpi xmlns:a14="http://schemas.microsoft.com/office/drawing/2010/main" val="0"/>
              </a:ext>
            </a:extLst>
          </a:blip>
          <a:srcRect t="11601" b="10658"/>
          <a:stretch/>
        </p:blipFill>
        <p:spPr>
          <a:xfrm>
            <a:off x="104079" y="1496291"/>
            <a:ext cx="4868319" cy="1431636"/>
          </a:xfrm>
          <a:prstGeom prst="rect">
            <a:avLst/>
          </a:prstGeom>
        </p:spPr>
      </p:pic>
      <p:pic>
        <p:nvPicPr>
          <p:cNvPr id="10" name="Picture 11" descr="A picture containing text&#10;&#10;Description automatically generated">
            <a:extLst>
              <a:ext uri="{FF2B5EF4-FFF2-40B4-BE49-F238E27FC236}">
                <a16:creationId xmlns:a16="http://schemas.microsoft.com/office/drawing/2014/main" id="{75329D53-F3B1-477E-B0DD-0E74DBAB56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1295" y="3020862"/>
            <a:ext cx="4868319" cy="1661759"/>
          </a:xfrm>
          <a:prstGeom prst="rect">
            <a:avLst/>
          </a:prstGeom>
        </p:spPr>
      </p:pic>
      <p:sp>
        <p:nvSpPr>
          <p:cNvPr id="11" name="TextBox 12">
            <a:extLst>
              <a:ext uri="{FF2B5EF4-FFF2-40B4-BE49-F238E27FC236}">
                <a16:creationId xmlns:a16="http://schemas.microsoft.com/office/drawing/2014/main" id="{27747DC6-FF7D-4BE2-A54D-A9042723EC2D}"/>
              </a:ext>
            </a:extLst>
          </p:cNvPr>
          <p:cNvSpPr txBox="1"/>
          <p:nvPr/>
        </p:nvSpPr>
        <p:spPr>
          <a:xfrm>
            <a:off x="2041236" y="3059668"/>
            <a:ext cx="82747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7C36ACF1-3335-41DB-85EC-CF450D2D9278}"/>
              </a:ext>
            </a:extLst>
          </p:cNvPr>
          <p:cNvSpPr txBox="1"/>
          <p:nvPr/>
        </p:nvSpPr>
        <p:spPr>
          <a:xfrm>
            <a:off x="4189858" y="4715798"/>
            <a:ext cx="106792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A98180C6-EA2B-44B1-8F98-2E37B5C23F31}"/>
              </a:ext>
            </a:extLst>
          </p:cNvPr>
          <p:cNvSpPr txBox="1"/>
          <p:nvPr/>
        </p:nvSpPr>
        <p:spPr>
          <a:xfrm>
            <a:off x="8361458" y="6280500"/>
            <a:ext cx="86914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T4CM</a:t>
            </a:r>
          </a:p>
        </p:txBody>
      </p:sp>
      <p:sp>
        <p:nvSpPr>
          <p:cNvPr id="14" name="TextBox 15">
            <a:extLst>
              <a:ext uri="{FF2B5EF4-FFF2-40B4-BE49-F238E27FC236}">
                <a16:creationId xmlns:a16="http://schemas.microsoft.com/office/drawing/2014/main" id="{13EBA415-9BC7-4C89-975F-5784D59F4549}"/>
              </a:ext>
            </a:extLst>
          </p:cNvPr>
          <p:cNvSpPr txBox="1"/>
          <p:nvPr/>
        </p:nvSpPr>
        <p:spPr>
          <a:xfrm>
            <a:off x="4742744" y="2021714"/>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5" name="TextBox 16">
            <a:extLst>
              <a:ext uri="{FF2B5EF4-FFF2-40B4-BE49-F238E27FC236}">
                <a16:creationId xmlns:a16="http://schemas.microsoft.com/office/drawing/2014/main" id="{ED7A7B3D-4753-4940-9FF9-C024E89D398C}"/>
              </a:ext>
            </a:extLst>
          </p:cNvPr>
          <p:cNvSpPr txBox="1"/>
          <p:nvPr/>
        </p:nvSpPr>
        <p:spPr>
          <a:xfrm>
            <a:off x="7567600" y="3825039"/>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6" name="TextBox 17">
            <a:extLst>
              <a:ext uri="{FF2B5EF4-FFF2-40B4-BE49-F238E27FC236}">
                <a16:creationId xmlns:a16="http://schemas.microsoft.com/office/drawing/2014/main" id="{B5705E98-F1DF-4602-8598-B98B1432B21E}"/>
              </a:ext>
            </a:extLst>
          </p:cNvPr>
          <p:cNvSpPr txBox="1"/>
          <p:nvPr/>
        </p:nvSpPr>
        <p:spPr>
          <a:xfrm>
            <a:off x="10782640" y="5569434"/>
            <a:ext cx="1548822"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(Short-Short)</a:t>
            </a:r>
          </a:p>
        </p:txBody>
      </p:sp>
      <p:sp>
        <p:nvSpPr>
          <p:cNvPr id="17" name="TextBox 18">
            <a:extLst>
              <a:ext uri="{FF2B5EF4-FFF2-40B4-BE49-F238E27FC236}">
                <a16:creationId xmlns:a16="http://schemas.microsoft.com/office/drawing/2014/main" id="{58E84140-0BD5-4B44-B952-EC1AC8A1C6B2}"/>
              </a:ext>
            </a:extLst>
          </p:cNvPr>
          <p:cNvSpPr txBox="1"/>
          <p:nvPr/>
        </p:nvSpPr>
        <p:spPr>
          <a:xfrm>
            <a:off x="9345096" y="6280500"/>
            <a:ext cx="1342612" cy="400110"/>
          </a:xfrm>
          <a:prstGeom prst="rect">
            <a:avLst/>
          </a:prstGeom>
          <a:noFill/>
        </p:spPr>
        <p:txBody>
          <a:bodyPr wrap="non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 Mini CF</a:t>
            </a:r>
          </a:p>
        </p:txBody>
      </p:sp>
      <p:sp>
        <p:nvSpPr>
          <p:cNvPr id="18" name="TextBox 19">
            <a:extLst>
              <a:ext uri="{FF2B5EF4-FFF2-40B4-BE49-F238E27FC236}">
                <a16:creationId xmlns:a16="http://schemas.microsoft.com/office/drawing/2014/main" id="{DC00BF5C-9F18-4092-9F85-1B207E7863D5}"/>
              </a:ext>
            </a:extLst>
          </p:cNvPr>
          <p:cNvSpPr txBox="1"/>
          <p:nvPr/>
        </p:nvSpPr>
        <p:spPr>
          <a:xfrm>
            <a:off x="2041236" y="5146820"/>
            <a:ext cx="1335010" cy="707886"/>
          </a:xfrm>
          <a:prstGeom prst="rect">
            <a:avLst/>
          </a:prstGeom>
          <a:noFill/>
        </p:spPr>
        <p:txBody>
          <a:bodyPr wrap="squar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-SS Transition</a:t>
            </a:r>
          </a:p>
        </p:txBody>
      </p:sp>
      <p:cxnSp>
        <p:nvCxnSpPr>
          <p:cNvPr id="19" name="Straight Arrow Connector 21">
            <a:extLst>
              <a:ext uri="{FF2B5EF4-FFF2-40B4-BE49-F238E27FC236}">
                <a16:creationId xmlns:a16="http://schemas.microsoft.com/office/drawing/2014/main" id="{0B3F11AD-2322-4A0F-BFEE-A2EFF2BB774C}"/>
              </a:ext>
            </a:extLst>
          </p:cNvPr>
          <p:cNvCxnSpPr>
            <a:stCxn id="18" idx="0"/>
          </p:cNvCxnSpPr>
          <p:nvPr/>
        </p:nvCxnSpPr>
        <p:spPr>
          <a:xfrm flipV="1">
            <a:off x="2708741" y="4618892"/>
            <a:ext cx="1452951" cy="527928"/>
          </a:xfrm>
          <a:prstGeom prst="straightConnector1">
            <a:avLst/>
          </a:prstGeom>
          <a:noFill/>
          <a:ln w="6350" cap="flat" cmpd="sng" algn="ctr">
            <a:solidFill>
              <a:srgbClr val="4472C4"/>
            </a:solidFill>
            <a:prstDash val="solid"/>
            <a:miter lim="800000"/>
            <a:tailEnd type="triangle"/>
          </a:ln>
          <a:effectLst/>
        </p:spPr>
      </p:cxnSp>
      <p:cxnSp>
        <p:nvCxnSpPr>
          <p:cNvPr id="20" name="Straight Arrow Connector 23">
            <a:extLst>
              <a:ext uri="{FF2B5EF4-FFF2-40B4-BE49-F238E27FC236}">
                <a16:creationId xmlns:a16="http://schemas.microsoft.com/office/drawing/2014/main" id="{ABC323FC-0BF1-4253-90D1-C7111C67E9D4}"/>
              </a:ext>
            </a:extLst>
          </p:cNvPr>
          <p:cNvCxnSpPr>
            <a:stCxn id="18" idx="0"/>
          </p:cNvCxnSpPr>
          <p:nvPr/>
        </p:nvCxnSpPr>
        <p:spPr>
          <a:xfrm flipV="1">
            <a:off x="2708741" y="3485062"/>
            <a:ext cx="2743200" cy="1661758"/>
          </a:xfrm>
          <a:prstGeom prst="straightConnector1">
            <a:avLst/>
          </a:prstGeom>
          <a:noFill/>
          <a:ln w="6350" cap="flat" cmpd="sng" algn="ctr">
            <a:solidFill>
              <a:srgbClr val="4472C4"/>
            </a:solidFill>
            <a:prstDash val="solid"/>
            <a:miter lim="800000"/>
            <a:tailEnd type="triangle"/>
          </a:ln>
          <a:effectLst/>
        </p:spPr>
      </p:cxnSp>
      <p:cxnSp>
        <p:nvCxnSpPr>
          <p:cNvPr id="21" name="Straight Arrow Connector 25">
            <a:extLst>
              <a:ext uri="{FF2B5EF4-FFF2-40B4-BE49-F238E27FC236}">
                <a16:creationId xmlns:a16="http://schemas.microsoft.com/office/drawing/2014/main" id="{8F119252-319B-4010-A185-D7A8340EA734}"/>
              </a:ext>
            </a:extLst>
          </p:cNvPr>
          <p:cNvCxnSpPr>
            <a:cxnSpLocks/>
            <a:stCxn id="18" idx="0"/>
          </p:cNvCxnSpPr>
          <p:nvPr/>
        </p:nvCxnSpPr>
        <p:spPr>
          <a:xfrm flipV="1">
            <a:off x="2708741" y="2801816"/>
            <a:ext cx="935896" cy="2345004"/>
          </a:xfrm>
          <a:prstGeom prst="straightConnector1">
            <a:avLst/>
          </a:prstGeom>
          <a:noFill/>
          <a:ln w="6350" cap="flat" cmpd="sng" algn="ctr">
            <a:solidFill>
              <a:srgbClr val="4472C4"/>
            </a:solidFill>
            <a:prstDash val="solid"/>
            <a:miter lim="800000"/>
            <a:tailEnd type="triangle"/>
          </a:ln>
          <a:effectLst/>
        </p:spPr>
      </p:cxnSp>
      <p:sp>
        <p:nvSpPr>
          <p:cNvPr id="22" name="TextBox 27">
            <a:extLst>
              <a:ext uri="{FF2B5EF4-FFF2-40B4-BE49-F238E27FC236}">
                <a16:creationId xmlns:a16="http://schemas.microsoft.com/office/drawing/2014/main" id="{1F9B7EF7-AE09-43B2-A724-EC5F31E7F310}"/>
              </a:ext>
            </a:extLst>
          </p:cNvPr>
          <p:cNvSpPr txBox="1"/>
          <p:nvPr/>
        </p:nvSpPr>
        <p:spPr>
          <a:xfrm>
            <a:off x="9460523" y="2801815"/>
            <a:ext cx="210249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He Vessel Bellows</a:t>
            </a:r>
          </a:p>
        </p:txBody>
      </p:sp>
      <p:cxnSp>
        <p:nvCxnSpPr>
          <p:cNvPr id="23" name="Straight Arrow Connector 29">
            <a:extLst>
              <a:ext uri="{FF2B5EF4-FFF2-40B4-BE49-F238E27FC236}">
                <a16:creationId xmlns:a16="http://schemas.microsoft.com/office/drawing/2014/main" id="{2CB3A38C-B481-4A7B-B4E9-EB28CFA700F6}"/>
              </a:ext>
            </a:extLst>
          </p:cNvPr>
          <p:cNvCxnSpPr>
            <a:stCxn id="22" idx="2"/>
          </p:cNvCxnSpPr>
          <p:nvPr/>
        </p:nvCxnSpPr>
        <p:spPr>
          <a:xfrm flipH="1">
            <a:off x="8065478" y="3201925"/>
            <a:ext cx="2446295" cy="2061737"/>
          </a:xfrm>
          <a:prstGeom prst="straightConnector1">
            <a:avLst/>
          </a:prstGeom>
          <a:noFill/>
          <a:ln w="6350" cap="flat" cmpd="sng" algn="ctr">
            <a:solidFill>
              <a:srgbClr val="4472C4"/>
            </a:solidFill>
            <a:prstDash val="solid"/>
            <a:miter lim="800000"/>
            <a:tailEnd type="triangle"/>
          </a:ln>
          <a:effectLst/>
        </p:spPr>
      </p:cxnSp>
      <p:cxnSp>
        <p:nvCxnSpPr>
          <p:cNvPr id="24" name="Straight Arrow Connector 31">
            <a:extLst>
              <a:ext uri="{FF2B5EF4-FFF2-40B4-BE49-F238E27FC236}">
                <a16:creationId xmlns:a16="http://schemas.microsoft.com/office/drawing/2014/main" id="{F11521EB-9C4A-4FF5-A4B4-73DA0F60852B}"/>
              </a:ext>
            </a:extLst>
          </p:cNvPr>
          <p:cNvCxnSpPr>
            <a:stCxn id="22" idx="2"/>
          </p:cNvCxnSpPr>
          <p:nvPr/>
        </p:nvCxnSpPr>
        <p:spPr>
          <a:xfrm flipH="1">
            <a:off x="3709450" y="3201925"/>
            <a:ext cx="6802323" cy="438798"/>
          </a:xfrm>
          <a:prstGeom prst="straightConnector1">
            <a:avLst/>
          </a:prstGeom>
          <a:noFill/>
          <a:ln w="6350" cap="flat" cmpd="sng" algn="ctr">
            <a:solidFill>
              <a:srgbClr val="4472C4"/>
            </a:solidFill>
            <a:prstDash val="solid"/>
            <a:miter lim="800000"/>
            <a:tailEnd type="triangle"/>
          </a:ln>
          <a:effectLst/>
        </p:spPr>
      </p:cxnSp>
      <p:sp>
        <p:nvSpPr>
          <p:cNvPr id="25" name="Footer Placeholder 6">
            <a:extLst>
              <a:ext uri="{FF2B5EF4-FFF2-40B4-BE49-F238E27FC236}">
                <a16:creationId xmlns:a16="http://schemas.microsoft.com/office/drawing/2014/main" id="{FE20FF6A-19CF-4FAD-BAFC-B5AE770FE05E}"/>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0214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F51A795C-892D-4966-9098-2A98FDCCC4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61" y="1796112"/>
            <a:ext cx="5078621" cy="3275751"/>
          </a:xfrm>
          <a:prstGeom prst="rect">
            <a:avLst/>
          </a:prstGeom>
          <a:ln w="12700">
            <a:solidFill>
              <a:schemeClr val="tx1"/>
            </a:solidFill>
          </a:ln>
        </p:spPr>
      </p:pic>
      <p:sp>
        <p:nvSpPr>
          <p:cNvPr id="8" name="Title 1">
            <a:extLst>
              <a:ext uri="{FF2B5EF4-FFF2-40B4-BE49-F238E27FC236}">
                <a16:creationId xmlns:a16="http://schemas.microsoft.com/office/drawing/2014/main" id="{9D5A5885-1E8F-42B7-8619-301D3A7B66B6}"/>
              </a:ext>
            </a:extLst>
          </p:cNvPr>
          <p:cNvSpPr txBox="1">
            <a:spLocks/>
          </p:cNvSpPr>
          <p:nvPr/>
        </p:nvSpPr>
        <p:spPr>
          <a:xfrm>
            <a:off x="0" y="12880"/>
            <a:ext cx="12192000" cy="8765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Bellows and Magnetic shield</a:t>
            </a:r>
          </a:p>
        </p:txBody>
      </p:sp>
      <p:pic>
        <p:nvPicPr>
          <p:cNvPr id="9" name="Picture 11" descr="A picture containing text&#10;&#10;Description automatically generated">
            <a:extLst>
              <a:ext uri="{FF2B5EF4-FFF2-40B4-BE49-F238E27FC236}">
                <a16:creationId xmlns:a16="http://schemas.microsoft.com/office/drawing/2014/main" id="{2CD3E163-EA6B-4972-AF51-026EEAA86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5981" y="2360864"/>
            <a:ext cx="6258458" cy="2136271"/>
          </a:xfrm>
          <a:prstGeom prst="rect">
            <a:avLst/>
          </a:prstGeom>
        </p:spPr>
      </p:pic>
      <p:sp>
        <p:nvSpPr>
          <p:cNvPr id="10" name="吹き出し: 角を丸めた四角形 9">
            <a:extLst>
              <a:ext uri="{FF2B5EF4-FFF2-40B4-BE49-F238E27FC236}">
                <a16:creationId xmlns:a16="http://schemas.microsoft.com/office/drawing/2014/main" id="{52D47C87-9181-43AA-805D-9ED118032C6F}"/>
              </a:ext>
            </a:extLst>
          </p:cNvPr>
          <p:cNvSpPr/>
          <p:nvPr/>
        </p:nvSpPr>
        <p:spPr>
          <a:xfrm>
            <a:off x="2743201" y="979893"/>
            <a:ext cx="7134578" cy="541337"/>
          </a:xfrm>
          <a:prstGeom prst="wedgeRoundRectCallout">
            <a:avLst>
              <a:gd name="adj1" fmla="val -40241"/>
              <a:gd name="adj2" fmla="val 14554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Bellows on the outside make it vulnerable to damage! Cover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1" name="Footer Placeholder 6">
            <a:extLst>
              <a:ext uri="{FF2B5EF4-FFF2-40B4-BE49-F238E27FC236}">
                <a16:creationId xmlns:a16="http://schemas.microsoft.com/office/drawing/2014/main" id="{FA06B2E2-1EFD-4993-9684-CFE9F5CC80F3}"/>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2" name="正方形/長方形 11">
            <a:extLst>
              <a:ext uri="{FF2B5EF4-FFF2-40B4-BE49-F238E27FC236}">
                <a16:creationId xmlns:a16="http://schemas.microsoft.com/office/drawing/2014/main" id="{D6042329-CA3F-4C67-B28E-79FE45848A69}"/>
              </a:ext>
            </a:extLst>
          </p:cNvPr>
          <p:cNvSpPr/>
          <p:nvPr/>
        </p:nvSpPr>
        <p:spPr>
          <a:xfrm>
            <a:off x="6299200" y="2940050"/>
            <a:ext cx="920750" cy="59055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5147F96-2C49-497E-9451-4AB60BE4FF56}"/>
              </a:ext>
            </a:extLst>
          </p:cNvPr>
          <p:cNvSpPr/>
          <p:nvPr/>
        </p:nvSpPr>
        <p:spPr>
          <a:xfrm>
            <a:off x="57151" y="5567386"/>
            <a:ext cx="5801782" cy="502345"/>
          </a:xfrm>
          <a:prstGeom prst="wedgeRoundRectCallout">
            <a:avLst>
              <a:gd name="adj1" fmla="val -24349"/>
              <a:gd name="adj2" fmla="val -22343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Possible to install the magnetic shield inside the helium tank</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14" name="直線コネクタ 13">
            <a:extLst>
              <a:ext uri="{FF2B5EF4-FFF2-40B4-BE49-F238E27FC236}">
                <a16:creationId xmlns:a16="http://schemas.microsoft.com/office/drawing/2014/main" id="{939FB80A-4A44-4C78-9ACB-C0C03F30E05D}"/>
              </a:ext>
            </a:extLst>
          </p:cNvPr>
          <p:cNvCxnSpPr/>
          <p:nvPr/>
        </p:nvCxnSpPr>
        <p:spPr>
          <a:xfrm flipH="1">
            <a:off x="5206182" y="3530600"/>
            <a:ext cx="1093018" cy="154126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楕円 14">
            <a:extLst>
              <a:ext uri="{FF2B5EF4-FFF2-40B4-BE49-F238E27FC236}">
                <a16:creationId xmlns:a16="http://schemas.microsoft.com/office/drawing/2014/main" id="{174FB4DF-F291-45BD-9C02-28ECFEEE71D2}"/>
              </a:ext>
            </a:extLst>
          </p:cNvPr>
          <p:cNvSpPr/>
          <p:nvPr/>
        </p:nvSpPr>
        <p:spPr>
          <a:xfrm>
            <a:off x="1225550" y="3980754"/>
            <a:ext cx="400050" cy="40074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0801B206-30C3-4CD1-9161-3A01E480A123}"/>
              </a:ext>
            </a:extLst>
          </p:cNvPr>
          <p:cNvCxnSpPr>
            <a:cxnSpLocks/>
          </p:cNvCxnSpPr>
          <p:nvPr/>
        </p:nvCxnSpPr>
        <p:spPr>
          <a:xfrm flipH="1" flipV="1">
            <a:off x="5206182" y="1796112"/>
            <a:ext cx="1093018" cy="11439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9832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3" descr="C:\Users\Eiji Kako\Desktop\２０１１年１月から, 2011, Dec. 03\Photos in 2011\dp Three types of Magnetic shields, 2011, Dec. 03\P1060808.JPG">
            <a:extLst>
              <a:ext uri="{FF2B5EF4-FFF2-40B4-BE49-F238E27FC236}">
                <a16:creationId xmlns:a16="http://schemas.microsoft.com/office/drawing/2014/main" id="{17B96BD2-6FEF-4FB5-81C0-C844C9C8A4F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08199" y="1532538"/>
            <a:ext cx="4232111" cy="31740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21">
            <a:extLst>
              <a:ext uri="{FF2B5EF4-FFF2-40B4-BE49-F238E27FC236}">
                <a16:creationId xmlns:a16="http://schemas.microsoft.com/office/drawing/2014/main" id="{9591027E-E74B-4869-AB4C-7CADE6CAA1CD}"/>
              </a:ext>
            </a:extLst>
          </p:cNvPr>
          <p:cNvSpPr txBox="1">
            <a:spLocks noChangeArrowheads="1"/>
          </p:cNvSpPr>
          <p:nvPr/>
        </p:nvSpPr>
        <p:spPr bwMode="auto">
          <a:xfrm>
            <a:off x="6837798" y="4429622"/>
            <a:ext cx="334039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KEK Cavities </a:t>
            </a:r>
          </a:p>
        </p:txBody>
      </p:sp>
      <p:pic>
        <p:nvPicPr>
          <p:cNvPr id="9" name="Picture 33" descr="C:\Users\Eiji Kako\Desktop\２０１１年１月から, 2011, Dec. 03\Photos in 2011\dp Three types of Magnetic shields, 2011, Dec. 03\P1060794.JPG">
            <a:extLst>
              <a:ext uri="{FF2B5EF4-FFF2-40B4-BE49-F238E27FC236}">
                <a16:creationId xmlns:a16="http://schemas.microsoft.com/office/drawing/2014/main" id="{AF099912-EFC9-473F-AEA8-AD24A65B444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9464" y="1532538"/>
            <a:ext cx="3135719" cy="23517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 Box 21">
            <a:extLst>
              <a:ext uri="{FF2B5EF4-FFF2-40B4-BE49-F238E27FC236}">
                <a16:creationId xmlns:a16="http://schemas.microsoft.com/office/drawing/2014/main" id="{F1FC6290-E126-433F-B934-241ED00C8D53}"/>
              </a:ext>
            </a:extLst>
          </p:cNvPr>
          <p:cNvSpPr txBox="1">
            <a:spLocks noChangeArrowheads="1"/>
          </p:cNvSpPr>
          <p:nvPr/>
        </p:nvSpPr>
        <p:spPr bwMode="auto">
          <a:xfrm>
            <a:off x="2091403" y="4198993"/>
            <a:ext cx="35533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FNAL Cavities </a:t>
            </a:r>
          </a:p>
        </p:txBody>
      </p:sp>
      <p:sp>
        <p:nvSpPr>
          <p:cNvPr id="11" name="Text Box 21">
            <a:extLst>
              <a:ext uri="{FF2B5EF4-FFF2-40B4-BE49-F238E27FC236}">
                <a16:creationId xmlns:a16="http://schemas.microsoft.com/office/drawing/2014/main" id="{12983AE2-9C5A-46F2-A6A9-7ADCD121E0B4}"/>
              </a:ext>
            </a:extLst>
          </p:cNvPr>
          <p:cNvSpPr txBox="1">
            <a:spLocks noChangeArrowheads="1"/>
          </p:cNvSpPr>
          <p:nvPr/>
        </p:nvSpPr>
        <p:spPr bwMode="auto">
          <a:xfrm>
            <a:off x="1009464" y="1016612"/>
            <a:ext cx="4232110"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16 Components per </a:t>
            </a:r>
            <a:r>
              <a:rPr lang="en-US" altLang="ja-JP" sz="1600" b="1" dirty="0" err="1">
                <a:solidFill>
                  <a:srgbClr val="000000"/>
                </a:solidFill>
                <a:latin typeface="Helvetica"/>
                <a:cs typeface="Helvetica"/>
              </a:rPr>
              <a:t>ca</a:t>
            </a:r>
            <a:r>
              <a:rPr lang="en-US" altLang="ja-JP" sz="1600" b="1" dirty="0">
                <a:solidFill>
                  <a:srgbClr val="000000"/>
                </a:solidFill>
                <a:latin typeface="Helvetica"/>
                <a:cs typeface="Helvetica"/>
              </a:rPr>
              <a:t> (shield outside </a:t>
            </a:r>
          </a:p>
        </p:txBody>
      </p:sp>
      <p:sp>
        <p:nvSpPr>
          <p:cNvPr id="12" name="Text Box 21">
            <a:extLst>
              <a:ext uri="{FF2B5EF4-FFF2-40B4-BE49-F238E27FC236}">
                <a16:creationId xmlns:a16="http://schemas.microsoft.com/office/drawing/2014/main" id="{C25D8356-E1D6-4FF2-A9E1-8000DE4FB22F}"/>
              </a:ext>
            </a:extLst>
          </p:cNvPr>
          <p:cNvSpPr txBox="1">
            <a:spLocks noChangeArrowheads="1"/>
          </p:cNvSpPr>
          <p:nvPr/>
        </p:nvSpPr>
        <p:spPr bwMode="auto">
          <a:xfrm>
            <a:off x="6982979" y="1039563"/>
            <a:ext cx="4060373"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4 Components per Cavity (shield inside) </a:t>
            </a:r>
          </a:p>
        </p:txBody>
      </p:sp>
      <p:sp>
        <p:nvSpPr>
          <p:cNvPr id="13" name="タイトル 7">
            <a:extLst>
              <a:ext uri="{FF2B5EF4-FFF2-40B4-BE49-F238E27FC236}">
                <a16:creationId xmlns:a16="http://schemas.microsoft.com/office/drawing/2014/main" id="{690D243B-15C9-45CE-AF98-EED9E8CFC0EE}"/>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Comparison of Magnetic Shield</a:t>
            </a:r>
            <a:endParaRPr lang="ja-JP" altLang="en-US" sz="4800" dirty="0">
              <a:latin typeface="Times New Roman" panose="02020603050405020304" pitchFamily="18" charset="0"/>
              <a:cs typeface="Times New Roman" panose="02020603050405020304" pitchFamily="18" charset="0"/>
            </a:endParaRPr>
          </a:p>
        </p:txBody>
      </p:sp>
      <p:pic>
        <p:nvPicPr>
          <p:cNvPr id="14" name="Picture 4" descr="screenshot3">
            <a:extLst>
              <a:ext uri="{FF2B5EF4-FFF2-40B4-BE49-F238E27FC236}">
                <a16:creationId xmlns:a16="http://schemas.microsoft.com/office/drawing/2014/main" id="{E82525C7-2479-4B47-8855-225CC463E8B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9465" y="4533781"/>
            <a:ext cx="3381481" cy="1929314"/>
          </a:xfrm>
          <a:prstGeom prst="rect">
            <a:avLst/>
          </a:prstGeom>
          <a:noFill/>
          <a:ln>
            <a:solidFill>
              <a:srgbClr val="3366FF"/>
            </a:solidFill>
          </a:ln>
        </p:spPr>
      </p:pic>
      <p:pic>
        <p:nvPicPr>
          <p:cNvPr id="15" name="Picture 2">
            <a:extLst>
              <a:ext uri="{FF2B5EF4-FFF2-40B4-BE49-F238E27FC236}">
                <a16:creationId xmlns:a16="http://schemas.microsoft.com/office/drawing/2014/main" id="{76588FD5-F711-4FD1-BA22-26AF224B8993}"/>
              </a:ext>
            </a:extLst>
          </p:cNvPr>
          <p:cNvPicPr>
            <a:picLocks noChangeAspect="1" noChangeArrowheads="1"/>
          </p:cNvPicPr>
          <p:nvPr/>
        </p:nvPicPr>
        <p:blipFill rotWithShape="1">
          <a:blip r:embed="rId5" cstate="print"/>
          <a:srcRect l="44979"/>
          <a:stretch/>
        </p:blipFill>
        <p:spPr bwMode="auto">
          <a:xfrm>
            <a:off x="3005927" y="3271537"/>
            <a:ext cx="2068775" cy="1541868"/>
          </a:xfrm>
          <a:prstGeom prst="rect">
            <a:avLst/>
          </a:prstGeom>
          <a:noFill/>
          <a:ln w="9525">
            <a:noFill/>
            <a:miter lim="800000"/>
            <a:headEnd/>
            <a:tailEnd/>
          </a:ln>
        </p:spPr>
      </p:pic>
      <p:pic>
        <p:nvPicPr>
          <p:cNvPr id="16" name="Picture 3">
            <a:extLst>
              <a:ext uri="{FF2B5EF4-FFF2-40B4-BE49-F238E27FC236}">
                <a16:creationId xmlns:a16="http://schemas.microsoft.com/office/drawing/2014/main" id="{D7802CC8-80F1-4C36-8955-9A45EFF5758A}"/>
              </a:ext>
            </a:extLst>
          </p:cNvPr>
          <p:cNvPicPr>
            <a:picLocks noChangeAspect="1" noChangeArrowheads="1"/>
          </p:cNvPicPr>
          <p:nvPr/>
        </p:nvPicPr>
        <p:blipFill>
          <a:blip r:embed="rId6" cstate="print"/>
          <a:srcRect/>
          <a:stretch>
            <a:fillRect/>
          </a:stretch>
        </p:blipFill>
        <p:spPr bwMode="auto">
          <a:xfrm>
            <a:off x="6546597" y="4931694"/>
            <a:ext cx="4580101" cy="1553352"/>
          </a:xfrm>
          <a:prstGeom prst="rect">
            <a:avLst/>
          </a:prstGeom>
          <a:noFill/>
          <a:ln w="9525">
            <a:noFill/>
            <a:miter lim="800000"/>
            <a:headEnd/>
            <a:tailEnd/>
          </a:ln>
        </p:spPr>
      </p:pic>
      <p:sp>
        <p:nvSpPr>
          <p:cNvPr id="17" name="Footer Placeholder 6">
            <a:extLst>
              <a:ext uri="{FF2B5EF4-FFF2-40B4-BE49-F238E27FC236}">
                <a16:creationId xmlns:a16="http://schemas.microsoft.com/office/drawing/2014/main" id="{305664F0-E588-4424-8C9E-AA21B6C9BF7D}"/>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26121140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7">
            <a:extLst>
              <a:ext uri="{FF2B5EF4-FFF2-40B4-BE49-F238E27FC236}">
                <a16:creationId xmlns:a16="http://schemas.microsoft.com/office/drawing/2014/main" id="{09436847-1B8C-4401-9710-0BCFEA154B99}"/>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Double Magnetic Shields in LCLS-II</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FBB88ECA-78CB-4545-8FDC-15AA59FEA02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6969" y="1969219"/>
            <a:ext cx="5154996" cy="3436664"/>
          </a:xfrm>
          <a:prstGeom prst="rect">
            <a:avLst/>
          </a:prstGeom>
        </p:spPr>
      </p:pic>
      <p:pic>
        <p:nvPicPr>
          <p:cNvPr id="9" name="図 8">
            <a:extLst>
              <a:ext uri="{FF2B5EF4-FFF2-40B4-BE49-F238E27FC236}">
                <a16:creationId xmlns:a16="http://schemas.microsoft.com/office/drawing/2014/main" id="{2C6138FA-DF84-436A-9E09-60E835ABFDC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30036" y="1969219"/>
            <a:ext cx="5154996" cy="3436664"/>
          </a:xfrm>
          <a:prstGeom prst="rect">
            <a:avLst/>
          </a:prstGeom>
        </p:spPr>
      </p:pic>
      <p:sp>
        <p:nvSpPr>
          <p:cNvPr id="10" name="Footer Placeholder 6">
            <a:extLst>
              <a:ext uri="{FF2B5EF4-FFF2-40B4-BE49-F238E27FC236}">
                <a16:creationId xmlns:a16="http://schemas.microsoft.com/office/drawing/2014/main" id="{3FA5D33F-9427-4A0C-AA25-986FDE041631}"/>
              </a:ext>
            </a:extLst>
          </p:cNvPr>
          <p:cNvSpPr txBox="1">
            <a:spLocks/>
          </p:cNvSpPr>
          <p:nvPr/>
        </p:nvSpPr>
        <p:spPr>
          <a:xfrm>
            <a:off x="2638777" y="995386"/>
            <a:ext cx="6914445" cy="8051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Double magnetic shields are obviously expensive!</a:t>
            </a:r>
          </a:p>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Contrary to the spirit of cost reduction</a:t>
            </a:r>
          </a:p>
        </p:txBody>
      </p:sp>
    </p:spTree>
    <p:extLst>
      <p:ext uri="{BB962C8B-B14F-4D97-AF65-F5344CB8AC3E}">
        <p14:creationId xmlns:p14="http://schemas.microsoft.com/office/powerpoint/2010/main" val="1040684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Items to be discussed in CM design session</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2141741" y="1071339"/>
            <a:ext cx="7908513" cy="4715322"/>
          </a:xfrm>
        </p:spPr>
        <p:txBody>
          <a:bodyPr>
            <a:normAutofit lnSpcReduction="10000"/>
          </a:bodyPr>
          <a:lstStyle/>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5K thermal shield (removal of lower part)</a:t>
            </a:r>
          </a:p>
          <a:p>
            <a:pPr marL="800100" lvl="1"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Asking Tom Peterson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(installed inside helium tank)</a:t>
            </a:r>
          </a:p>
          <a:p>
            <a:pPr marL="342900" indent="-342900" algn="l">
              <a:buFont typeface="Wingdings" panose="05000000000000000000" pitchFamily="2" charset="2"/>
              <a:buChar char="u"/>
            </a:pP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 joint for 2-phase pipe including pre-cooling line</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SS-Al joint for Al thermal straps of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splittable</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Port of current-lead for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Position of HOM absorber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Availability in 45ft container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RF distribution (how to equip with CM)</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Tuner design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Access port to tuner</a:t>
            </a:r>
          </a:p>
        </p:txBody>
      </p:sp>
    </p:spTree>
    <p:extLst>
      <p:ext uri="{BB962C8B-B14F-4D97-AF65-F5344CB8AC3E}">
        <p14:creationId xmlns:p14="http://schemas.microsoft.com/office/powerpoint/2010/main" val="13146178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
            <a:extLst>
              <a:ext uri="{FF2B5EF4-FFF2-40B4-BE49-F238E27FC236}">
                <a16:creationId xmlns:a16="http://schemas.microsoft.com/office/drawing/2014/main" id="{E7333862-CCC8-4575-87B0-BCD2F94A1CAF}"/>
              </a:ext>
            </a:extLst>
          </p:cNvPr>
          <p:cNvPicPr>
            <a:picLocks noChangeAspect="1" noChangeArrowheads="1"/>
          </p:cNvPicPr>
          <p:nvPr/>
        </p:nvPicPr>
        <p:blipFill>
          <a:blip r:embed="rId2"/>
          <a:srcRect/>
          <a:stretch>
            <a:fillRect/>
          </a:stretch>
        </p:blipFill>
        <p:spPr>
          <a:xfrm>
            <a:off x="481640" y="3114148"/>
            <a:ext cx="2590800" cy="2753253"/>
          </a:xfrm>
          <a:prstGeom prst="rect">
            <a:avLst/>
          </a:prstGeom>
          <a:ln>
            <a:solidFill>
              <a:srgbClr val="BBE0E3"/>
            </a:solidFill>
          </a:ln>
        </p:spPr>
      </p:pic>
      <p:sp>
        <p:nvSpPr>
          <p:cNvPr id="8" name="テキスト ボックス 7">
            <a:extLst>
              <a:ext uri="{FF2B5EF4-FFF2-40B4-BE49-F238E27FC236}">
                <a16:creationId xmlns:a16="http://schemas.microsoft.com/office/drawing/2014/main" id="{8F6BF2BB-988F-4A99-B9F6-0B5E355A0385}"/>
              </a:ext>
            </a:extLst>
          </p:cNvPr>
          <p:cNvSpPr txBox="1">
            <a:spLocks noChangeArrowheads="1"/>
          </p:cNvSpPr>
          <p:nvPr/>
        </p:nvSpPr>
        <p:spPr bwMode="auto">
          <a:xfrm>
            <a:off x="386030" y="6008367"/>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Two shield model</a:t>
            </a:r>
          </a:p>
        </p:txBody>
      </p:sp>
      <p:pic>
        <p:nvPicPr>
          <p:cNvPr id="9" name="Picture 2">
            <a:extLst>
              <a:ext uri="{FF2B5EF4-FFF2-40B4-BE49-F238E27FC236}">
                <a16:creationId xmlns:a16="http://schemas.microsoft.com/office/drawing/2014/main" id="{20A41258-CCA7-47CE-BD50-634F171ED12A}"/>
              </a:ext>
            </a:extLst>
          </p:cNvPr>
          <p:cNvPicPr>
            <a:picLocks noChangeAspect="1" noChangeArrowheads="1"/>
          </p:cNvPicPr>
          <p:nvPr/>
        </p:nvPicPr>
        <p:blipFill>
          <a:blip r:embed="rId3"/>
          <a:srcRect/>
          <a:stretch>
            <a:fillRect/>
          </a:stretch>
        </p:blipFill>
        <p:spPr bwMode="auto">
          <a:xfrm>
            <a:off x="5663240" y="3112420"/>
            <a:ext cx="2667000" cy="2754981"/>
          </a:xfrm>
          <a:prstGeom prst="rect">
            <a:avLst/>
          </a:prstGeom>
          <a:noFill/>
          <a:ln w="9525">
            <a:solidFill>
              <a:srgbClr val="BBE0E3"/>
            </a:solidFill>
            <a:miter lim="800000"/>
            <a:headEnd/>
            <a:tailEnd/>
          </a:ln>
        </p:spPr>
      </p:pic>
      <p:sp>
        <p:nvSpPr>
          <p:cNvPr id="10" name="タイトル 1">
            <a:extLst>
              <a:ext uri="{FF2B5EF4-FFF2-40B4-BE49-F238E27FC236}">
                <a16:creationId xmlns:a16="http://schemas.microsoft.com/office/drawing/2014/main" id="{958FEE4D-8EC8-48CC-9A57-9FF6E00383F5}"/>
              </a:ext>
            </a:extLst>
          </p:cNvPr>
          <p:cNvSpPr txBox="1">
            <a:spLocks/>
          </p:cNvSpPr>
          <p:nvPr/>
        </p:nvSpPr>
        <p:spPr>
          <a:xfrm>
            <a:off x="0" y="0"/>
            <a:ext cx="12192000" cy="83546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ea typeface="ＭＳ Ｐゴシック" pitchFamily="-112" charset="-128"/>
                <a:cs typeface="Times New Roman" panose="02020603050405020304" pitchFamily="18" charset="0"/>
              </a:rPr>
              <a:t>5K Thermal Shield</a:t>
            </a:r>
            <a:endParaRPr lang="ja-JP" altLang="en-US" sz="1800" dirty="0">
              <a:latin typeface="Times New Roman" panose="02020603050405020304" pitchFamily="18" charset="0"/>
              <a:ea typeface="ＭＳ Ｐゴシック" pitchFamily="-112" charset="-128"/>
              <a:cs typeface="Times New Roman" panose="02020603050405020304" pitchFamily="18" charset="0"/>
            </a:endParaRPr>
          </a:p>
        </p:txBody>
      </p:sp>
      <p:sp>
        <p:nvSpPr>
          <p:cNvPr id="11" name="テキスト ボックス 15">
            <a:extLst>
              <a:ext uri="{FF2B5EF4-FFF2-40B4-BE49-F238E27FC236}">
                <a16:creationId xmlns:a16="http://schemas.microsoft.com/office/drawing/2014/main" id="{5E995469-D2F1-4688-BE2E-936F37FBD8EB}"/>
              </a:ext>
            </a:extLst>
          </p:cNvPr>
          <p:cNvSpPr txBox="1">
            <a:spLocks noChangeArrowheads="1"/>
          </p:cNvSpPr>
          <p:nvPr/>
        </p:nvSpPr>
        <p:spPr bwMode="auto">
          <a:xfrm>
            <a:off x="3301040" y="5029201"/>
            <a:ext cx="2096998" cy="830997"/>
          </a:xfrm>
          <a:prstGeom prst="rect">
            <a:avLst/>
          </a:prstGeom>
          <a:solidFill>
            <a:schemeClr val="bg1"/>
          </a:solidFill>
          <a:ln w="9525">
            <a:solidFill>
              <a:srgbClr val="66CCFF"/>
            </a:solidFill>
            <a:miter lim="800000"/>
            <a:headEnd/>
            <a:tailEnd/>
          </a:ln>
        </p:spPr>
        <p:txBody>
          <a:bodyPr wrap="none">
            <a:spAutoFit/>
          </a:bodyPr>
          <a:lstStyle/>
          <a:p>
            <a:pPr defTabSz="457200">
              <a:defRPr/>
            </a:pPr>
            <a:r>
              <a:rPr lang="en-US" altLang="ja-JP" sz="2400" b="1" dirty="0">
                <a:solidFill>
                  <a:srgbClr val="000000"/>
                </a:solidFill>
                <a:latin typeface="Times" pitchFamily="-29" charset="0"/>
                <a:ea typeface="Arial Unicode MS" charset="0"/>
                <a:cs typeface="Arial Unicode MS" charset="0"/>
              </a:rPr>
              <a:t>Vacuum vessel</a:t>
            </a:r>
          </a:p>
          <a:p>
            <a:pPr defTabSz="457200">
              <a:defRPr/>
            </a:pPr>
            <a:r>
              <a:rPr lang="en-US" altLang="ja-JP" sz="2400" b="1" dirty="0">
                <a:solidFill>
                  <a:srgbClr val="000000"/>
                </a:solidFill>
                <a:latin typeface="Times" pitchFamily="-29" charset="0"/>
                <a:ea typeface="Arial Unicode MS" charset="0"/>
                <a:cs typeface="Arial Unicode MS" charset="0"/>
              </a:rPr>
              <a:t> = </a:t>
            </a:r>
            <a:r>
              <a:rPr lang="en-US" altLang="ja-JP" sz="2400" b="1" dirty="0" err="1">
                <a:solidFill>
                  <a:srgbClr val="000000"/>
                </a:solidFill>
                <a:latin typeface="Times" pitchFamily="-29" charset="0"/>
                <a:ea typeface="Arial Unicode MS" charset="0"/>
                <a:cs typeface="Arial Unicode MS" charset="0"/>
                <a:sym typeface="Symbol" pitchFamily="-29" charset="2"/>
              </a:rPr>
              <a:t></a:t>
            </a:r>
            <a:r>
              <a:rPr lang="en-US" altLang="ja-JP" sz="2400" b="1" dirty="0">
                <a:solidFill>
                  <a:srgbClr val="000000"/>
                </a:solidFill>
                <a:latin typeface="Times" pitchFamily="-29" charset="0"/>
                <a:ea typeface="Arial Unicode MS" charset="0"/>
                <a:cs typeface="Arial Unicode MS" charset="0"/>
                <a:sym typeface="Symbol" pitchFamily="-29" charset="2"/>
              </a:rPr>
              <a:t> </a:t>
            </a:r>
            <a:r>
              <a:rPr lang="en-US" altLang="ja-JP" sz="2400" b="1" dirty="0">
                <a:ln>
                  <a:solidFill>
                    <a:srgbClr val="66CCFF"/>
                  </a:solidFill>
                </a:ln>
                <a:solidFill>
                  <a:srgbClr val="000000"/>
                </a:solidFill>
                <a:latin typeface="Times" pitchFamily="-29" charset="0"/>
                <a:ea typeface="Arial Unicode MS" charset="0"/>
                <a:cs typeface="Arial Unicode MS" charset="0"/>
              </a:rPr>
              <a:t>965.2mm</a:t>
            </a:r>
            <a:endParaRPr lang="ja-JP" altLang="en-US" sz="2400" b="1" dirty="0">
              <a:ln>
                <a:solidFill>
                  <a:srgbClr val="66CCFF"/>
                </a:solidFill>
              </a:ln>
              <a:solidFill>
                <a:srgbClr val="000000"/>
              </a:solidFill>
              <a:latin typeface="Times" pitchFamily="-29" charset="0"/>
              <a:ea typeface="Arial Unicode MS" charset="0"/>
              <a:cs typeface="Arial Unicode MS" charset="0"/>
            </a:endParaRPr>
          </a:p>
        </p:txBody>
      </p:sp>
      <p:pic>
        <p:nvPicPr>
          <p:cNvPr id="12" name="Picture 7" descr="p3">
            <a:extLst>
              <a:ext uri="{FF2B5EF4-FFF2-40B4-BE49-F238E27FC236}">
                <a16:creationId xmlns:a16="http://schemas.microsoft.com/office/drawing/2014/main" id="{64A79744-CB23-4A34-A496-BCC9413B0885}"/>
              </a:ext>
            </a:extLst>
          </p:cNvPr>
          <p:cNvPicPr>
            <a:picLocks noChangeAspect="1" noChangeArrowheads="1"/>
          </p:cNvPicPr>
          <p:nvPr/>
        </p:nvPicPr>
        <p:blipFill>
          <a:blip r:embed="rId4"/>
          <a:srcRect l="30083" t="37492" r="10378" b="25735"/>
          <a:stretch>
            <a:fillRect/>
          </a:stretch>
        </p:blipFill>
        <p:spPr bwMode="auto">
          <a:xfrm>
            <a:off x="1777040" y="838200"/>
            <a:ext cx="5532438" cy="2134982"/>
          </a:xfrm>
          <a:prstGeom prst="rect">
            <a:avLst/>
          </a:prstGeom>
          <a:noFill/>
          <a:ln w="9525">
            <a:noFill/>
            <a:miter lim="800000"/>
            <a:headEnd/>
            <a:tailEnd/>
          </a:ln>
        </p:spPr>
      </p:pic>
      <p:sp>
        <p:nvSpPr>
          <p:cNvPr id="13" name="左右矢印 1">
            <a:extLst>
              <a:ext uri="{FF2B5EF4-FFF2-40B4-BE49-F238E27FC236}">
                <a16:creationId xmlns:a16="http://schemas.microsoft.com/office/drawing/2014/main" id="{2098187A-AFB0-46D7-82AE-B57C71DF7BAF}"/>
              </a:ext>
            </a:extLst>
          </p:cNvPr>
          <p:cNvSpPr/>
          <p:nvPr/>
        </p:nvSpPr>
        <p:spPr>
          <a:xfrm>
            <a:off x="3744123" y="4247446"/>
            <a:ext cx="1216152" cy="484632"/>
          </a:xfrm>
          <a:prstGeom prst="leftRightArrow">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14" name="吹き出し: 角を丸めた四角形 13">
            <a:extLst>
              <a:ext uri="{FF2B5EF4-FFF2-40B4-BE49-F238E27FC236}">
                <a16:creationId xmlns:a16="http://schemas.microsoft.com/office/drawing/2014/main" id="{FDEAB8A0-5850-4B4A-9949-8D5FE0077E98}"/>
              </a:ext>
            </a:extLst>
          </p:cNvPr>
          <p:cNvSpPr/>
          <p:nvPr/>
        </p:nvSpPr>
        <p:spPr>
          <a:xfrm>
            <a:off x="6982313" y="2347839"/>
            <a:ext cx="4037163" cy="533802"/>
          </a:xfrm>
          <a:prstGeom prst="wedgeRoundRectCallout">
            <a:avLst>
              <a:gd name="adj1" fmla="val -27319"/>
              <a:gd name="adj2" fmla="val 13687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Lower part of 5K shield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5" name="テキスト ボックス 7">
            <a:extLst>
              <a:ext uri="{FF2B5EF4-FFF2-40B4-BE49-F238E27FC236}">
                <a16:creationId xmlns:a16="http://schemas.microsoft.com/office/drawing/2014/main" id="{98FD3D4C-881A-409F-990B-7FD207EF5420}"/>
              </a:ext>
            </a:extLst>
          </p:cNvPr>
          <p:cNvSpPr txBox="1">
            <a:spLocks noChangeArrowheads="1"/>
          </p:cNvSpPr>
          <p:nvPr/>
        </p:nvSpPr>
        <p:spPr bwMode="auto">
          <a:xfrm>
            <a:off x="5591303" y="6006639"/>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One shield model</a:t>
            </a:r>
          </a:p>
        </p:txBody>
      </p:sp>
      <p:sp>
        <p:nvSpPr>
          <p:cNvPr id="16" name="Footer Placeholder 6">
            <a:extLst>
              <a:ext uri="{FF2B5EF4-FFF2-40B4-BE49-F238E27FC236}">
                <a16:creationId xmlns:a16="http://schemas.microsoft.com/office/drawing/2014/main" id="{29D0D730-2BD2-475B-A47C-C0023B9C0A27}"/>
              </a:ext>
            </a:extLst>
          </p:cNvPr>
          <p:cNvSpPr txBox="1">
            <a:spLocks/>
          </p:cNvSpPr>
          <p:nvPr/>
        </p:nvSpPr>
        <p:spPr>
          <a:xfrm>
            <a:off x="7821292" y="5026777"/>
            <a:ext cx="4305432" cy="1071403"/>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5K shield removed, position of cooling pipes and diameter are changed</a:t>
            </a:r>
          </a:p>
        </p:txBody>
      </p:sp>
      <p:sp>
        <p:nvSpPr>
          <p:cNvPr id="17" name="Footer Placeholder 6">
            <a:extLst>
              <a:ext uri="{FF2B5EF4-FFF2-40B4-BE49-F238E27FC236}">
                <a16:creationId xmlns:a16="http://schemas.microsoft.com/office/drawing/2014/main" id="{78F80213-9AE8-42CD-8B54-FB404EFEA18B}"/>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34739666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096F7EC2-1074-425C-BA00-7BE742C6C680}"/>
              </a:ext>
            </a:extLst>
          </p:cNvPr>
          <p:cNvSpPr txBox="1">
            <a:spLocks/>
          </p:cNvSpPr>
          <p:nvPr/>
        </p:nvSpPr>
        <p:spPr>
          <a:xfrm>
            <a:off x="0" y="4101"/>
            <a:ext cx="12192000" cy="106997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5400" dirty="0">
                <a:latin typeface="Times New Roman" panose="02020603050405020304" pitchFamily="18" charset="0"/>
                <a:cs typeface="Times New Roman" panose="02020603050405020304" pitchFamily="18" charset="0"/>
              </a:rPr>
              <a:t>Tuners</a:t>
            </a:r>
          </a:p>
        </p:txBody>
      </p:sp>
      <p:pic>
        <p:nvPicPr>
          <p:cNvPr id="8" name="Content Placeholder 7" descr="A picture containing LEGO, toy&#10;&#10;Description automatically generated">
            <a:extLst>
              <a:ext uri="{FF2B5EF4-FFF2-40B4-BE49-F238E27FC236}">
                <a16:creationId xmlns:a16="http://schemas.microsoft.com/office/drawing/2014/main" id="{8407EF10-80B0-4FD7-B446-F8501E7E8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7280" y="1909607"/>
            <a:ext cx="3514807" cy="2890604"/>
          </a:xfrm>
          <a:prstGeom prst="rect">
            <a:avLst/>
          </a:prstGeom>
        </p:spPr>
      </p:pic>
      <p:pic>
        <p:nvPicPr>
          <p:cNvPr id="9" name="Picture 9" descr="A picture containing LEGO, toy&#10;&#10;Description automatically generated">
            <a:extLst>
              <a:ext uri="{FF2B5EF4-FFF2-40B4-BE49-F238E27FC236}">
                <a16:creationId xmlns:a16="http://schemas.microsoft.com/office/drawing/2014/main" id="{69AAA183-3D6D-44DB-86CD-575607C788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63" y="1909607"/>
            <a:ext cx="3736337" cy="2113911"/>
          </a:xfrm>
          <a:prstGeom prst="rect">
            <a:avLst/>
          </a:prstGeom>
        </p:spPr>
      </p:pic>
      <p:pic>
        <p:nvPicPr>
          <p:cNvPr id="10" name="Picture 11">
            <a:extLst>
              <a:ext uri="{FF2B5EF4-FFF2-40B4-BE49-F238E27FC236}">
                <a16:creationId xmlns:a16="http://schemas.microsoft.com/office/drawing/2014/main" id="{DBBAA749-F4CB-4E94-9DA0-E87F9DFA49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4930" y="1814033"/>
            <a:ext cx="3514807" cy="3081751"/>
          </a:xfrm>
          <a:prstGeom prst="rect">
            <a:avLst/>
          </a:prstGeom>
        </p:spPr>
      </p:pic>
      <p:sp>
        <p:nvSpPr>
          <p:cNvPr id="11" name="TextBox 12">
            <a:extLst>
              <a:ext uri="{FF2B5EF4-FFF2-40B4-BE49-F238E27FC236}">
                <a16:creationId xmlns:a16="http://schemas.microsoft.com/office/drawing/2014/main" id="{8667EE47-A410-4273-8B36-3AC50BA2AC6C}"/>
              </a:ext>
            </a:extLst>
          </p:cNvPr>
          <p:cNvSpPr txBox="1"/>
          <p:nvPr/>
        </p:nvSpPr>
        <p:spPr>
          <a:xfrm>
            <a:off x="1589117" y="5394036"/>
            <a:ext cx="95410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6D9F9341-CE51-41C0-BC5F-F88C152BFA67}"/>
              </a:ext>
            </a:extLst>
          </p:cNvPr>
          <p:cNvSpPr txBox="1"/>
          <p:nvPr/>
        </p:nvSpPr>
        <p:spPr>
          <a:xfrm>
            <a:off x="6017953" y="5393614"/>
            <a:ext cx="1244251"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6B525CFF-3D3B-4FCA-84E0-FCF35F4B7511}"/>
              </a:ext>
            </a:extLst>
          </p:cNvPr>
          <p:cNvSpPr txBox="1"/>
          <p:nvPr/>
        </p:nvSpPr>
        <p:spPr>
          <a:xfrm>
            <a:off x="9920317" y="5402428"/>
            <a:ext cx="1179483"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T4CM</a:t>
            </a:r>
          </a:p>
        </p:txBody>
      </p:sp>
      <p:sp>
        <p:nvSpPr>
          <p:cNvPr id="14" name="Footer Placeholder 6">
            <a:extLst>
              <a:ext uri="{FF2B5EF4-FFF2-40B4-BE49-F238E27FC236}">
                <a16:creationId xmlns:a16="http://schemas.microsoft.com/office/drawing/2014/main" id="{24CDD9B2-F60B-42A3-B0C1-CCA49FAB5EA5}"/>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85294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3">
            <a:extLst>
              <a:ext uri="{FF2B5EF4-FFF2-40B4-BE49-F238E27FC236}">
                <a16:creationId xmlns:a16="http://schemas.microsoft.com/office/drawing/2014/main" id="{96A33A34-1564-46E1-ABB0-98633A68C9DC}"/>
              </a:ext>
            </a:extLst>
          </p:cNvPr>
          <p:cNvPicPr>
            <a:picLocks noChangeAspect="1"/>
          </p:cNvPicPr>
          <p:nvPr/>
        </p:nvPicPr>
        <p:blipFill>
          <a:blip r:embed="rId2"/>
          <a:stretch>
            <a:fillRect/>
          </a:stretch>
        </p:blipFill>
        <p:spPr>
          <a:xfrm>
            <a:off x="642991" y="449673"/>
            <a:ext cx="5296581" cy="2979327"/>
          </a:xfrm>
          <a:prstGeom prst="rect">
            <a:avLst/>
          </a:prstGeom>
        </p:spPr>
      </p:pic>
      <p:pic>
        <p:nvPicPr>
          <p:cNvPr id="8" name="Picture 4">
            <a:extLst>
              <a:ext uri="{FF2B5EF4-FFF2-40B4-BE49-F238E27FC236}">
                <a16:creationId xmlns:a16="http://schemas.microsoft.com/office/drawing/2014/main" id="{6932E2A1-1957-4BE7-A65E-DE33182C1BC8}"/>
              </a:ext>
            </a:extLst>
          </p:cNvPr>
          <p:cNvPicPr>
            <a:picLocks noChangeAspect="1"/>
          </p:cNvPicPr>
          <p:nvPr/>
        </p:nvPicPr>
        <p:blipFill rotWithShape="1">
          <a:blip r:embed="rId3"/>
          <a:srcRect l="13708" r="13976"/>
          <a:stretch/>
        </p:blipFill>
        <p:spPr>
          <a:xfrm>
            <a:off x="916113" y="3054383"/>
            <a:ext cx="4750335" cy="3694991"/>
          </a:xfrm>
          <a:prstGeom prst="rect">
            <a:avLst/>
          </a:prstGeom>
        </p:spPr>
      </p:pic>
      <p:sp>
        <p:nvSpPr>
          <p:cNvPr id="9" name="Title 1">
            <a:extLst>
              <a:ext uri="{FF2B5EF4-FFF2-40B4-BE49-F238E27FC236}">
                <a16:creationId xmlns:a16="http://schemas.microsoft.com/office/drawing/2014/main" id="{5D803FBB-1DC5-473F-B4D7-ED9511985F26}"/>
              </a:ext>
            </a:extLst>
          </p:cNvPr>
          <p:cNvSpPr txBox="1">
            <a:spLocks/>
          </p:cNvSpPr>
          <p:nvPr/>
        </p:nvSpPr>
        <p:spPr>
          <a:xfrm>
            <a:off x="838200" y="201093"/>
            <a:ext cx="10515600" cy="467082"/>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3200">
                <a:latin typeface="Arial Nova" panose="020B0504020202020204" pitchFamily="34" charset="0"/>
              </a:rPr>
              <a:t>Proposal to test a WARM dressed cavity with the tuner installed</a:t>
            </a:r>
            <a:endParaRPr lang="en-US" sz="3200" dirty="0">
              <a:latin typeface="Arial Nova" panose="020B0504020202020204" pitchFamily="34" charset="0"/>
            </a:endParaRPr>
          </a:p>
        </p:txBody>
      </p:sp>
      <p:pic>
        <p:nvPicPr>
          <p:cNvPr id="10" name="Picture 5">
            <a:extLst>
              <a:ext uri="{FF2B5EF4-FFF2-40B4-BE49-F238E27FC236}">
                <a16:creationId xmlns:a16="http://schemas.microsoft.com/office/drawing/2014/main" id="{56189A91-C8DF-46D4-B456-0B741DC88ACB}"/>
              </a:ext>
            </a:extLst>
          </p:cNvPr>
          <p:cNvPicPr>
            <a:picLocks noChangeAspect="1"/>
          </p:cNvPicPr>
          <p:nvPr/>
        </p:nvPicPr>
        <p:blipFill>
          <a:blip r:embed="rId4"/>
          <a:stretch>
            <a:fillRect/>
          </a:stretch>
        </p:blipFill>
        <p:spPr>
          <a:xfrm>
            <a:off x="5812510" y="1119882"/>
            <a:ext cx="5668353" cy="3407314"/>
          </a:xfrm>
          <a:prstGeom prst="rect">
            <a:avLst/>
          </a:prstGeom>
        </p:spPr>
      </p:pic>
      <p:sp>
        <p:nvSpPr>
          <p:cNvPr id="11" name="TextBox 6">
            <a:extLst>
              <a:ext uri="{FF2B5EF4-FFF2-40B4-BE49-F238E27FC236}">
                <a16:creationId xmlns:a16="http://schemas.microsoft.com/office/drawing/2014/main" id="{8F66E94D-0A10-4C65-B99F-094A84473804}"/>
              </a:ext>
            </a:extLst>
          </p:cNvPr>
          <p:cNvSpPr txBox="1"/>
          <p:nvPr/>
        </p:nvSpPr>
        <p:spPr>
          <a:xfrm>
            <a:off x="838200" y="3054383"/>
            <a:ext cx="855106" cy="369332"/>
          </a:xfrm>
          <a:prstGeom prst="rect">
            <a:avLst/>
          </a:prstGeom>
          <a:noFill/>
        </p:spPr>
        <p:txBody>
          <a:bodyPr wrap="none" rtlCol="0">
            <a:spAutoFit/>
          </a:bodyPr>
          <a:lstStyle/>
          <a:p>
            <a:r>
              <a:rPr lang="en-US" b="1" dirty="0">
                <a:solidFill>
                  <a:srgbClr val="FF0000"/>
                </a:solidFill>
              </a:rPr>
              <a:t>WARM</a:t>
            </a:r>
          </a:p>
        </p:txBody>
      </p:sp>
      <p:sp>
        <p:nvSpPr>
          <p:cNvPr id="12" name="TextBox 7">
            <a:extLst>
              <a:ext uri="{FF2B5EF4-FFF2-40B4-BE49-F238E27FC236}">
                <a16:creationId xmlns:a16="http://schemas.microsoft.com/office/drawing/2014/main" id="{0AFD80DF-8934-4A40-B1BE-29EB3781E519}"/>
              </a:ext>
            </a:extLst>
          </p:cNvPr>
          <p:cNvSpPr txBox="1"/>
          <p:nvPr/>
        </p:nvSpPr>
        <p:spPr>
          <a:xfrm>
            <a:off x="8013843" y="678804"/>
            <a:ext cx="2413931" cy="369332"/>
          </a:xfrm>
          <a:prstGeom prst="rect">
            <a:avLst/>
          </a:prstGeom>
          <a:noFill/>
        </p:spPr>
        <p:txBody>
          <a:bodyPr wrap="none" rtlCol="0">
            <a:spAutoFit/>
          </a:bodyPr>
          <a:lstStyle/>
          <a:p>
            <a:r>
              <a:rPr lang="en-US" b="1" dirty="0">
                <a:solidFill>
                  <a:schemeClr val="accent1">
                    <a:lumMod val="75000"/>
                  </a:schemeClr>
                </a:solidFill>
              </a:rPr>
              <a:t>COLD Transfer Function</a:t>
            </a:r>
          </a:p>
        </p:txBody>
      </p:sp>
      <p:sp>
        <p:nvSpPr>
          <p:cNvPr id="13" name="TextBox 8">
            <a:extLst>
              <a:ext uri="{FF2B5EF4-FFF2-40B4-BE49-F238E27FC236}">
                <a16:creationId xmlns:a16="http://schemas.microsoft.com/office/drawing/2014/main" id="{0F2C341B-2C67-4899-A1C4-4D863807265C}"/>
              </a:ext>
            </a:extLst>
          </p:cNvPr>
          <p:cNvSpPr txBox="1"/>
          <p:nvPr/>
        </p:nvSpPr>
        <p:spPr>
          <a:xfrm>
            <a:off x="6096000" y="4655737"/>
            <a:ext cx="5384863" cy="1200329"/>
          </a:xfrm>
          <a:prstGeom prst="rect">
            <a:avLst/>
          </a:prstGeom>
          <a:noFill/>
        </p:spPr>
        <p:txBody>
          <a:bodyPr wrap="square" rtlCol="0">
            <a:spAutoFit/>
          </a:bodyPr>
          <a:lstStyle/>
          <a:p>
            <a:pPr algn="ctr"/>
            <a:r>
              <a:rPr lang="en-US" sz="2400" dirty="0"/>
              <a:t>Very strong correlations  between measurements of WARM vs. COLD</a:t>
            </a:r>
          </a:p>
          <a:p>
            <a:pPr algn="ctr"/>
            <a:r>
              <a:rPr lang="en-US" sz="2400" dirty="0"/>
              <a:t>transfer functions</a:t>
            </a:r>
          </a:p>
        </p:txBody>
      </p:sp>
      <p:sp>
        <p:nvSpPr>
          <p:cNvPr id="14" name="Rectangle: Rounded Corners 9">
            <a:extLst>
              <a:ext uri="{FF2B5EF4-FFF2-40B4-BE49-F238E27FC236}">
                <a16:creationId xmlns:a16="http://schemas.microsoft.com/office/drawing/2014/main" id="{F48EA4E2-F233-44C3-B910-D0B5F05178FC}"/>
              </a:ext>
            </a:extLst>
          </p:cNvPr>
          <p:cNvSpPr/>
          <p:nvPr/>
        </p:nvSpPr>
        <p:spPr>
          <a:xfrm>
            <a:off x="3729519" y="4037744"/>
            <a:ext cx="1936929" cy="12329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0">
            <a:extLst>
              <a:ext uri="{FF2B5EF4-FFF2-40B4-BE49-F238E27FC236}">
                <a16:creationId xmlns:a16="http://schemas.microsoft.com/office/drawing/2014/main" id="{15EBC106-DA83-4582-A8AB-4C75FC134FDE}"/>
              </a:ext>
            </a:extLst>
          </p:cNvPr>
          <p:cNvSpPr/>
          <p:nvPr/>
        </p:nvSpPr>
        <p:spPr>
          <a:xfrm>
            <a:off x="9785652" y="1767155"/>
            <a:ext cx="848101" cy="276004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ooter Placeholder 6">
            <a:extLst>
              <a:ext uri="{FF2B5EF4-FFF2-40B4-BE49-F238E27FC236}">
                <a16:creationId xmlns:a16="http://schemas.microsoft.com/office/drawing/2014/main" id="{C1FEF60D-8FA0-4BE9-9E81-FC74E80BC59B}"/>
              </a:ext>
            </a:extLst>
          </p:cNvPr>
          <p:cNvSpPr txBox="1">
            <a:spLocks/>
          </p:cNvSpPr>
          <p:nvPr/>
        </p:nvSpPr>
        <p:spPr>
          <a:xfrm>
            <a:off x="9917491" y="6316024"/>
            <a:ext cx="1805818"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Y. </a:t>
            </a:r>
            <a:r>
              <a:rPr kumimoji="0" lang="en-US" sz="1800" dirty="0" err="1">
                <a:solidFill>
                  <a:schemeClr val="tx1"/>
                </a:solidFill>
                <a:latin typeface="Times New Roman" panose="02020603050405020304" pitchFamily="18" charset="0"/>
                <a:cs typeface="Times New Roman" panose="02020603050405020304" pitchFamily="18" charset="0"/>
              </a:rPr>
              <a:t>Pischalnikov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46321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B0A4B9CD-1543-41F7-BAE4-4E436CA9763D}"/>
              </a:ext>
            </a:extLst>
          </p:cNvPr>
          <p:cNvSpPr txBox="1">
            <a:spLocks/>
          </p:cNvSpPr>
          <p:nvPr/>
        </p:nvSpPr>
        <p:spPr>
          <a:xfrm>
            <a:off x="0" y="4101"/>
            <a:ext cx="12192000" cy="89879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4800" dirty="0">
                <a:latin typeface="Times New Roman" panose="02020603050405020304" pitchFamily="18" charset="0"/>
                <a:cs typeface="Times New Roman" panose="02020603050405020304" pitchFamily="18" charset="0"/>
              </a:rPr>
              <a:t>Horizontal Test System for Single Cavity</a:t>
            </a:r>
          </a:p>
        </p:txBody>
      </p:sp>
      <p:pic>
        <p:nvPicPr>
          <p:cNvPr id="8" name="図 7">
            <a:extLst>
              <a:ext uri="{FF2B5EF4-FFF2-40B4-BE49-F238E27FC236}">
                <a16:creationId xmlns:a16="http://schemas.microsoft.com/office/drawing/2014/main" id="{2FE37590-4C0F-4561-9ABA-F06BC0ED8EC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1619" y="1647049"/>
            <a:ext cx="5345852" cy="3563901"/>
          </a:xfrm>
          <a:prstGeom prst="rect">
            <a:avLst/>
          </a:prstGeom>
        </p:spPr>
      </p:pic>
      <p:sp>
        <p:nvSpPr>
          <p:cNvPr id="9" name="テキスト ボックス 8">
            <a:extLst>
              <a:ext uri="{FF2B5EF4-FFF2-40B4-BE49-F238E27FC236}">
                <a16:creationId xmlns:a16="http://schemas.microsoft.com/office/drawing/2014/main" id="{DB3A391C-8259-417B-93F8-CF082F6DF709}"/>
              </a:ext>
            </a:extLst>
          </p:cNvPr>
          <p:cNvSpPr txBox="1"/>
          <p:nvPr/>
        </p:nvSpPr>
        <p:spPr>
          <a:xfrm>
            <a:off x="612948" y="1061224"/>
            <a:ext cx="4403193"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@AR-E Lab. in KEK</a:t>
            </a:r>
            <a:endParaRPr kumimoji="1" lang="ja-JP" altLang="en-US" b="1" dirty="0">
              <a:latin typeface="Times New Roman" panose="02020603050405020304" pitchFamily="18" charset="0"/>
              <a:cs typeface="Times New Roman" panose="02020603050405020304" pitchFamily="18" charset="0"/>
            </a:endParaRPr>
          </a:p>
        </p:txBody>
      </p:sp>
      <p:pic>
        <p:nvPicPr>
          <p:cNvPr id="10" name="図 9">
            <a:extLst>
              <a:ext uri="{FF2B5EF4-FFF2-40B4-BE49-F238E27FC236}">
                <a16:creationId xmlns:a16="http://schemas.microsoft.com/office/drawing/2014/main" id="{94EFC4B0-EFAE-4226-8E60-4366CFD0543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04530" y="1647049"/>
            <a:ext cx="5345852" cy="3563901"/>
          </a:xfrm>
          <a:prstGeom prst="rect">
            <a:avLst/>
          </a:prstGeom>
        </p:spPr>
      </p:pic>
      <p:sp>
        <p:nvSpPr>
          <p:cNvPr id="11" name="テキスト ボックス 10">
            <a:extLst>
              <a:ext uri="{FF2B5EF4-FFF2-40B4-BE49-F238E27FC236}">
                <a16:creationId xmlns:a16="http://schemas.microsoft.com/office/drawing/2014/main" id="{58A7CDA5-FD72-4378-A00C-11B60C20D858}"/>
              </a:ext>
            </a:extLst>
          </p:cNvPr>
          <p:cNvSpPr txBox="1"/>
          <p:nvPr/>
        </p:nvSpPr>
        <p:spPr>
          <a:xfrm>
            <a:off x="7393835" y="1066267"/>
            <a:ext cx="3967241"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@NML in FNAL</a:t>
            </a:r>
            <a:endParaRPr kumimoji="1" lang="ja-JP" altLang="en-US" b="1" dirty="0">
              <a:latin typeface="Times New Roman" panose="02020603050405020304" pitchFamily="18" charset="0"/>
              <a:cs typeface="Times New Roman" panose="02020603050405020304" pitchFamily="18" charset="0"/>
            </a:endParaRPr>
          </a:p>
        </p:txBody>
      </p:sp>
      <p:pic>
        <p:nvPicPr>
          <p:cNvPr id="12" name="図 11">
            <a:extLst>
              <a:ext uri="{FF2B5EF4-FFF2-40B4-BE49-F238E27FC236}">
                <a16:creationId xmlns:a16="http://schemas.microsoft.com/office/drawing/2014/main" id="{860D95A7-9AB0-4560-AF79-4A045F1BEE6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59537" y="3289998"/>
            <a:ext cx="2672926" cy="3563901"/>
          </a:xfrm>
          <a:prstGeom prst="rect">
            <a:avLst/>
          </a:prstGeom>
        </p:spPr>
      </p:pic>
      <p:sp>
        <p:nvSpPr>
          <p:cNvPr id="13" name="テキスト ボックス 12">
            <a:extLst>
              <a:ext uri="{FF2B5EF4-FFF2-40B4-BE49-F238E27FC236}">
                <a16:creationId xmlns:a16="http://schemas.microsoft.com/office/drawing/2014/main" id="{B93DF866-30E6-4AC7-944E-C99BCFBDD8C5}"/>
              </a:ext>
            </a:extLst>
          </p:cNvPr>
          <p:cNvSpPr txBox="1"/>
          <p:nvPr/>
        </p:nvSpPr>
        <p:spPr>
          <a:xfrm>
            <a:off x="664244" y="5955101"/>
            <a:ext cx="4351897"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@HALLE3 in DESY</a:t>
            </a:r>
            <a:endParaRPr kumimoji="1" lang="ja-JP" altLang="en-US" b="1" dirty="0">
              <a:latin typeface="Times New Roman" panose="02020603050405020304" pitchFamily="18" charset="0"/>
              <a:cs typeface="Times New Roman" panose="02020603050405020304" pitchFamily="18" charset="0"/>
            </a:endParaRPr>
          </a:p>
        </p:txBody>
      </p:sp>
      <p:sp>
        <p:nvSpPr>
          <p:cNvPr id="14" name="Footer Placeholder 6">
            <a:extLst>
              <a:ext uri="{FF2B5EF4-FFF2-40B4-BE49-F238E27FC236}">
                <a16:creationId xmlns:a16="http://schemas.microsoft.com/office/drawing/2014/main" id="{C3B9E9A7-E976-4774-A451-A2E73F665AFE}"/>
              </a:ext>
            </a:extLst>
          </p:cNvPr>
          <p:cNvSpPr txBox="1">
            <a:spLocks/>
          </p:cNvSpPr>
          <p:nvPr/>
        </p:nvSpPr>
        <p:spPr>
          <a:xfrm>
            <a:off x="2963334" y="1599389"/>
            <a:ext cx="6265332" cy="54374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demonstration of tuner drive at horizontal test</a:t>
            </a:r>
          </a:p>
        </p:txBody>
      </p:sp>
    </p:spTree>
    <p:extLst>
      <p:ext uri="{BB962C8B-B14F-4D97-AF65-F5344CB8AC3E}">
        <p14:creationId xmlns:p14="http://schemas.microsoft.com/office/powerpoint/2010/main" val="36078817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9B760FF-1DD1-4BD0-BB34-2A58EB64F16F}"/>
              </a:ext>
            </a:extLst>
          </p:cNvPr>
          <p:cNvSpPr txBox="1">
            <a:spLocks/>
          </p:cNvSpPr>
          <p:nvPr/>
        </p:nvSpPr>
        <p:spPr>
          <a:xfrm>
            <a:off x="0" y="1"/>
            <a:ext cx="12192000" cy="88212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rPr>
              <a:t>Helium inventory</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in</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LCLS-II</a:t>
            </a:r>
            <a:endPar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4CB1E476-D062-4FDA-AD26-390CD3C707E5}"/>
              </a:ext>
            </a:extLst>
          </p:cNvPr>
          <p:cNvSpPr txBox="1">
            <a:spLocks/>
          </p:cNvSpPr>
          <p:nvPr/>
        </p:nvSpPr>
        <p:spPr>
          <a:xfrm>
            <a:off x="171450" y="6121400"/>
            <a:ext cx="4889500" cy="314326"/>
          </a:xfrm>
          <a:prstGeom prst="rect">
            <a:avLst/>
          </a:prstGeom>
          <a:solidFill>
            <a:schemeClr val="accent4"/>
          </a:solidFill>
          <a:ln w="12700">
            <a:solidFill>
              <a:schemeClr val="tx1"/>
            </a:solidFill>
          </a:ln>
        </p:spPr>
        <p:txBody>
          <a:bodyPr anchor="ct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 Peterson - LCLS-II Cryomodule Design - 7 Oct 2014</a:t>
            </a:r>
          </a:p>
        </p:txBody>
      </p:sp>
      <p:pic>
        <p:nvPicPr>
          <p:cNvPr id="9" name="Picture 5" descr="LCLS-II-CMvolumes.tiff">
            <a:extLst>
              <a:ext uri="{FF2B5EF4-FFF2-40B4-BE49-F238E27FC236}">
                <a16:creationId xmlns:a16="http://schemas.microsoft.com/office/drawing/2014/main" id="{82C5BEE6-A240-47A1-AB61-6BEA1284EA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703" y="1073239"/>
            <a:ext cx="9652593" cy="2994889"/>
          </a:xfrm>
          <a:prstGeom prst="rect">
            <a:avLst/>
          </a:prstGeom>
          <a:ln w="12700">
            <a:solidFill>
              <a:schemeClr val="tx1"/>
            </a:solidFill>
          </a:ln>
        </p:spPr>
      </p:pic>
      <p:sp>
        <p:nvSpPr>
          <p:cNvPr id="10" name="TextBox 7">
            <a:extLst>
              <a:ext uri="{FF2B5EF4-FFF2-40B4-BE49-F238E27FC236}">
                <a16:creationId xmlns:a16="http://schemas.microsoft.com/office/drawing/2014/main" id="{673CA56D-CD59-4AD9-9936-D73720321717}"/>
              </a:ext>
            </a:extLst>
          </p:cNvPr>
          <p:cNvSpPr txBox="1"/>
          <p:nvPr/>
        </p:nvSpPr>
        <p:spPr>
          <a:xfrm>
            <a:off x="247651" y="4307433"/>
            <a:ext cx="5524499" cy="1477328"/>
          </a:xfrm>
          <a:prstGeom prst="rect">
            <a:avLst/>
          </a:prstGeom>
          <a:noFill/>
        </p:spPr>
        <p:txBody>
          <a:bodyPr wrap="square" rtlCol="0">
            <a:spAutoFit/>
          </a:bodyPr>
          <a:lstStyle/>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Each dressed cavity – 27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8 dressed cavities – 214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Pipes – 134 liquid liters equivalent mass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One cryomodule total – 348 liquid liters equivalent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LCLS-II cryomodules – 13,000 liquid liters equivalent</a:t>
            </a:r>
          </a:p>
        </p:txBody>
      </p:sp>
      <p:sp>
        <p:nvSpPr>
          <p:cNvPr id="11" name="吹き出し: 角を丸めた四角形 10">
            <a:extLst>
              <a:ext uri="{FF2B5EF4-FFF2-40B4-BE49-F238E27FC236}">
                <a16:creationId xmlns:a16="http://schemas.microsoft.com/office/drawing/2014/main" id="{ED0CB454-392C-4282-832E-67F7422BC52C}"/>
              </a:ext>
            </a:extLst>
          </p:cNvPr>
          <p:cNvSpPr/>
          <p:nvPr/>
        </p:nvSpPr>
        <p:spPr>
          <a:xfrm>
            <a:off x="4000500" y="4218133"/>
            <a:ext cx="8077200" cy="708245"/>
          </a:xfrm>
          <a:prstGeom prst="wedgeRoundRectCallout">
            <a:avLst>
              <a:gd name="adj1" fmla="val -20456"/>
              <a:gd name="adj2" fmla="val -106575"/>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the summary table as this, including length, material, operating pressure, maximum allowable working pressure, etc.</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452725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Progress of HPGS</a:t>
            </a:r>
            <a:endParaRPr lang="ja-JP" altLang="en-US" sz="40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930275"/>
            <a:ext cx="12192000" cy="5447645"/>
          </a:xfrm>
          <a:prstGeom prst="rect">
            <a:avLst/>
          </a:prstGeom>
          <a:noFill/>
        </p:spPr>
        <p:txBody>
          <a:bodyPr wrap="square" rtlCol="0">
            <a:spAutoFit/>
          </a:bodyPr>
          <a:lstStyle/>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Visit to local government in Ibaraki-ken prefecture (KEK Tsukuba campus) to discuss HPGS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Three times: 3/Mar, 23/Apr, 21/May</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time per meeting: 2~3 hours</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Looks like the discussion is going toward good direction</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To be checked the max. allowable pressure value (see next page)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Legal handling changes depending on whether it is 160 mm (dia.) or more or less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How about GRP of 300 mm?</a:t>
            </a:r>
          </a:p>
          <a:p>
            <a:pPr marL="285750" indent="-285750">
              <a:buFont typeface="Wingdings" panose="05000000000000000000" pitchFamily="2" charset="2"/>
              <a:buChar char="u"/>
            </a:pPr>
            <a:endParaRPr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discussed yet when testing CM abroad</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Before testing CM performance, inspection by authorized person of HPGS should be done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Need to be inspected separately even if the vendors are different?</a:t>
            </a:r>
          </a:p>
        </p:txBody>
      </p:sp>
    </p:spTree>
    <p:extLst>
      <p:ext uri="{BB962C8B-B14F-4D97-AF65-F5344CB8AC3E}">
        <p14:creationId xmlns:p14="http://schemas.microsoft.com/office/powerpoint/2010/main" val="6216075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Max. allowable pressure described in TDR</a:t>
            </a:r>
            <a:endParaRPr lang="ja-JP" altLang="en-US" sz="4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0BA0D03-EB22-4A37-BA0E-771A4D468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1915"/>
            <a:ext cx="6146772" cy="4735565"/>
          </a:xfrm>
          <a:prstGeom prst="rect">
            <a:avLst/>
          </a:prstGeom>
        </p:spPr>
      </p:pic>
      <p:pic>
        <p:nvPicPr>
          <p:cNvPr id="8" name="図 7">
            <a:extLst>
              <a:ext uri="{FF2B5EF4-FFF2-40B4-BE49-F238E27FC236}">
                <a16:creationId xmlns:a16="http://schemas.microsoft.com/office/drawing/2014/main" id="{03DE9232-2815-4913-A065-44C61BC0DE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9645" y="1305399"/>
            <a:ext cx="5821377" cy="4735565"/>
          </a:xfrm>
          <a:prstGeom prst="rect">
            <a:avLst/>
          </a:prstGeom>
        </p:spPr>
      </p:pic>
      <p:sp>
        <p:nvSpPr>
          <p:cNvPr id="9" name="正方形/長方形 8">
            <a:extLst>
              <a:ext uri="{FF2B5EF4-FFF2-40B4-BE49-F238E27FC236}">
                <a16:creationId xmlns:a16="http://schemas.microsoft.com/office/drawing/2014/main" id="{46911830-2D9E-471F-85F1-D3776AF6139A}"/>
              </a:ext>
            </a:extLst>
          </p:cNvPr>
          <p:cNvSpPr/>
          <p:nvPr/>
        </p:nvSpPr>
        <p:spPr>
          <a:xfrm>
            <a:off x="714777" y="5486400"/>
            <a:ext cx="5331854" cy="5510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82D560D-C148-432F-8DCA-0FE17E548E56}"/>
              </a:ext>
            </a:extLst>
          </p:cNvPr>
          <p:cNvSpPr/>
          <p:nvPr/>
        </p:nvSpPr>
        <p:spPr>
          <a:xfrm>
            <a:off x="7025424" y="3284113"/>
            <a:ext cx="5166575" cy="1096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43541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3712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4-year-profile of cost for TPP</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1DF51AF6-50C9-4BBA-B7F1-9DAB11688398}"/>
              </a:ext>
            </a:extLst>
          </p:cNvPr>
          <p:cNvGraphicFramePr>
            <a:graphicFrameLocks noGrp="1"/>
          </p:cNvGraphicFramePr>
          <p:nvPr>
            <p:extLst>
              <p:ext uri="{D42A27DB-BD31-4B8C-83A1-F6EECF244321}">
                <p14:modId xmlns:p14="http://schemas.microsoft.com/office/powerpoint/2010/main" val="1096817021"/>
              </p:ext>
            </p:extLst>
          </p:nvPr>
        </p:nvGraphicFramePr>
        <p:xfrm>
          <a:off x="3174" y="1246712"/>
          <a:ext cx="12188826" cy="5246160"/>
        </p:xfrm>
        <a:graphic>
          <a:graphicData uri="http://schemas.openxmlformats.org/drawingml/2006/table">
            <a:tbl>
              <a:tblPr/>
              <a:tblGrid>
                <a:gridCol w="381436">
                  <a:extLst>
                    <a:ext uri="{9D8B030D-6E8A-4147-A177-3AD203B41FA5}">
                      <a16:colId xmlns:a16="http://schemas.microsoft.com/office/drawing/2014/main" val="1996150151"/>
                    </a:ext>
                  </a:extLst>
                </a:gridCol>
                <a:gridCol w="5852315">
                  <a:extLst>
                    <a:ext uri="{9D8B030D-6E8A-4147-A177-3AD203B41FA5}">
                      <a16:colId xmlns:a16="http://schemas.microsoft.com/office/drawing/2014/main" val="1271753137"/>
                    </a:ext>
                  </a:extLst>
                </a:gridCol>
                <a:gridCol w="397005">
                  <a:extLst>
                    <a:ext uri="{9D8B030D-6E8A-4147-A177-3AD203B41FA5}">
                      <a16:colId xmlns:a16="http://schemas.microsoft.com/office/drawing/2014/main" val="3001936019"/>
                    </a:ext>
                  </a:extLst>
                </a:gridCol>
                <a:gridCol w="397005">
                  <a:extLst>
                    <a:ext uri="{9D8B030D-6E8A-4147-A177-3AD203B41FA5}">
                      <a16:colId xmlns:a16="http://schemas.microsoft.com/office/drawing/2014/main" val="2368206559"/>
                    </a:ext>
                  </a:extLst>
                </a:gridCol>
                <a:gridCol w="397005">
                  <a:extLst>
                    <a:ext uri="{9D8B030D-6E8A-4147-A177-3AD203B41FA5}">
                      <a16:colId xmlns:a16="http://schemas.microsoft.com/office/drawing/2014/main" val="1667804790"/>
                    </a:ext>
                  </a:extLst>
                </a:gridCol>
                <a:gridCol w="397005">
                  <a:extLst>
                    <a:ext uri="{9D8B030D-6E8A-4147-A177-3AD203B41FA5}">
                      <a16:colId xmlns:a16="http://schemas.microsoft.com/office/drawing/2014/main" val="3604750031"/>
                    </a:ext>
                  </a:extLst>
                </a:gridCol>
                <a:gridCol w="397005">
                  <a:extLst>
                    <a:ext uri="{9D8B030D-6E8A-4147-A177-3AD203B41FA5}">
                      <a16:colId xmlns:a16="http://schemas.microsoft.com/office/drawing/2014/main" val="853274646"/>
                    </a:ext>
                  </a:extLst>
                </a:gridCol>
                <a:gridCol w="397005">
                  <a:extLst>
                    <a:ext uri="{9D8B030D-6E8A-4147-A177-3AD203B41FA5}">
                      <a16:colId xmlns:a16="http://schemas.microsoft.com/office/drawing/2014/main" val="3231881174"/>
                    </a:ext>
                  </a:extLst>
                </a:gridCol>
                <a:gridCol w="397005">
                  <a:extLst>
                    <a:ext uri="{9D8B030D-6E8A-4147-A177-3AD203B41FA5}">
                      <a16:colId xmlns:a16="http://schemas.microsoft.com/office/drawing/2014/main" val="3351251328"/>
                    </a:ext>
                  </a:extLst>
                </a:gridCol>
                <a:gridCol w="397005">
                  <a:extLst>
                    <a:ext uri="{9D8B030D-6E8A-4147-A177-3AD203B41FA5}">
                      <a16:colId xmlns:a16="http://schemas.microsoft.com/office/drawing/2014/main" val="3412401843"/>
                    </a:ext>
                  </a:extLst>
                </a:gridCol>
                <a:gridCol w="397005">
                  <a:extLst>
                    <a:ext uri="{9D8B030D-6E8A-4147-A177-3AD203B41FA5}">
                      <a16:colId xmlns:a16="http://schemas.microsoft.com/office/drawing/2014/main" val="90068191"/>
                    </a:ext>
                  </a:extLst>
                </a:gridCol>
                <a:gridCol w="397005">
                  <a:extLst>
                    <a:ext uri="{9D8B030D-6E8A-4147-A177-3AD203B41FA5}">
                      <a16:colId xmlns:a16="http://schemas.microsoft.com/office/drawing/2014/main" val="1995172721"/>
                    </a:ext>
                  </a:extLst>
                </a:gridCol>
                <a:gridCol w="397005">
                  <a:extLst>
                    <a:ext uri="{9D8B030D-6E8A-4147-A177-3AD203B41FA5}">
                      <a16:colId xmlns:a16="http://schemas.microsoft.com/office/drawing/2014/main" val="2273341271"/>
                    </a:ext>
                  </a:extLst>
                </a:gridCol>
                <a:gridCol w="397005">
                  <a:extLst>
                    <a:ext uri="{9D8B030D-6E8A-4147-A177-3AD203B41FA5}">
                      <a16:colId xmlns:a16="http://schemas.microsoft.com/office/drawing/2014/main" val="1568088807"/>
                    </a:ext>
                  </a:extLst>
                </a:gridCol>
                <a:gridCol w="397005">
                  <a:extLst>
                    <a:ext uri="{9D8B030D-6E8A-4147-A177-3AD203B41FA5}">
                      <a16:colId xmlns:a16="http://schemas.microsoft.com/office/drawing/2014/main" val="452099952"/>
                    </a:ext>
                  </a:extLst>
                </a:gridCol>
                <a:gridCol w="397005">
                  <a:extLst>
                    <a:ext uri="{9D8B030D-6E8A-4147-A177-3AD203B41FA5}">
                      <a16:colId xmlns:a16="http://schemas.microsoft.com/office/drawing/2014/main" val="2749853395"/>
                    </a:ext>
                  </a:extLst>
                </a:gridCol>
                <a:gridCol w="397005">
                  <a:extLst>
                    <a:ext uri="{9D8B030D-6E8A-4147-A177-3AD203B41FA5}">
                      <a16:colId xmlns:a16="http://schemas.microsoft.com/office/drawing/2014/main" val="1698831423"/>
                    </a:ext>
                  </a:extLst>
                </a:gridCol>
              </a:tblGrid>
              <a:tr h="186769">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Year/Date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15">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8/Jun/2021</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19740054"/>
                  </a:ext>
                </a:extLst>
              </a:tr>
              <a:tr h="327436">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Items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Abroad</a:t>
                      </a:r>
                      <a:endPar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Abroad</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124189"/>
                  </a:ext>
                </a:extLst>
              </a:tr>
              <a:tr h="178817">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9703198"/>
                  </a:ext>
                </a:extLst>
              </a:tr>
              <a:tr h="353423">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32660"/>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1</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[WP-1] Cavity Industrial-Production Readiness</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81328024"/>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industrial-production readiness to be demonstrated (JP:40, AB: 80)</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549393"/>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2</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[WP-2] Cryomodule (CM) Assembly, Global Transfer and Performance Assurance</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68418051"/>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fr-FR" sz="800" b="0" i="0" u="none" strike="noStrike">
                          <a:solidFill>
                            <a:srgbClr val="000000"/>
                          </a:solidFill>
                          <a:effectLst/>
                          <a:latin typeface="Times New Roman" panose="02020603050405020304" pitchFamily="18" charset="0"/>
                          <a:ea typeface="游ゴシック" panose="020B0400000000000000" pitchFamily="50" charset="-128"/>
                        </a:rPr>
                        <a:t>-Ancillaries production (Coupler/Tuner/SCM)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066608"/>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production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508414"/>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performance assurance, CM string assembly (2 CMs)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6204936"/>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Global transfer, Performance assurance after transport</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267349"/>
                  </a:ext>
                </a:extLst>
              </a:tr>
              <a:tr h="181364">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3</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[WP-3]  Crab Cavity System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77092031"/>
                  </a:ext>
                </a:extLst>
              </a:tr>
              <a:tr h="181364">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300962"/>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4</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[Infrstructure-A]  ]KEK-STF Beam Operation Demonstration (1.5 CM + 0.5 CM)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32825490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-Tunnel expansion, cryogenics and klystron gallery upgraded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07892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-Upgrading STF accelerator (+0.5 CM)</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9285815"/>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5</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[Infrastructure-B]  KEK-STF/COI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360625320"/>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fabrication facility (Wire-saw, EBW-renewal, etc)</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04046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-VT system with four cavities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633436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assembly/production incl. cavity string assembly</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7188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test area (2 CMs available)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674027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-Cryogenics system upgraded (separated from STF)</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368441"/>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-HLRF/LLRF system installed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232949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-Horizontal Test Area with single cavity (STF: coupler/tuner)</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05584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-COI building expansion for CM string</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7743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6</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 Upgrading Abroad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25313084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7</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Electric power, Maintenance work for testing, assmebly work</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973637784"/>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8</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EDR and Construction/Project Preparation (Documentations)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16375858"/>
                  </a:ext>
                </a:extLst>
              </a:tr>
              <a:tr h="197093">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242553"/>
                  </a:ext>
                </a:extLst>
              </a:tr>
            </a:tbl>
          </a:graphicData>
        </a:graphic>
      </p:graphicFrame>
      <p:sp>
        <p:nvSpPr>
          <p:cNvPr id="8" name="テキスト ボックス 7">
            <a:extLst>
              <a:ext uri="{FF2B5EF4-FFF2-40B4-BE49-F238E27FC236}">
                <a16:creationId xmlns:a16="http://schemas.microsoft.com/office/drawing/2014/main" id="{CE45A492-FD18-4DD7-A86A-C1E49FFB774D}"/>
              </a:ext>
            </a:extLst>
          </p:cNvPr>
          <p:cNvSpPr txBox="1"/>
          <p:nvPr/>
        </p:nvSpPr>
        <p:spPr>
          <a:xfrm>
            <a:off x="3175" y="776660"/>
            <a:ext cx="12188825" cy="400110"/>
          </a:xfrm>
          <a:prstGeom prst="rect">
            <a:avLst/>
          </a:prstGeom>
          <a:noFill/>
        </p:spPr>
        <p:txBody>
          <a:bodyPr wrap="squar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Recently, 4-year-profilce of cost based on ILC action plan was revised for TPP</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801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(Overall/WP-1)</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11" name="表 10">
            <a:extLst>
              <a:ext uri="{FF2B5EF4-FFF2-40B4-BE49-F238E27FC236}">
                <a16:creationId xmlns:a16="http://schemas.microsoft.com/office/drawing/2014/main" id="{273201BB-7CC1-4946-B1BC-6FF2BA8C06D7}"/>
              </a:ext>
            </a:extLst>
          </p:cNvPr>
          <p:cNvGraphicFramePr>
            <a:graphicFrameLocks noGrp="1"/>
          </p:cNvGraphicFramePr>
          <p:nvPr>
            <p:extLst>
              <p:ext uri="{D42A27DB-BD31-4B8C-83A1-F6EECF244321}">
                <p14:modId xmlns:p14="http://schemas.microsoft.com/office/powerpoint/2010/main" val="2613686475"/>
              </p:ext>
            </p:extLst>
          </p:nvPr>
        </p:nvGraphicFramePr>
        <p:xfrm>
          <a:off x="0" y="869325"/>
          <a:ext cx="12188824" cy="5692122"/>
        </p:xfrm>
        <a:graphic>
          <a:graphicData uri="http://schemas.openxmlformats.org/drawingml/2006/table">
            <a:tbl>
              <a:tblPr/>
              <a:tblGrid>
                <a:gridCol w="623006">
                  <a:extLst>
                    <a:ext uri="{9D8B030D-6E8A-4147-A177-3AD203B41FA5}">
                      <a16:colId xmlns:a16="http://schemas.microsoft.com/office/drawing/2014/main" val="3672263216"/>
                    </a:ext>
                  </a:extLst>
                </a:gridCol>
                <a:gridCol w="623006">
                  <a:extLst>
                    <a:ext uri="{9D8B030D-6E8A-4147-A177-3AD203B41FA5}">
                      <a16:colId xmlns:a16="http://schemas.microsoft.com/office/drawing/2014/main" val="2295267136"/>
                    </a:ext>
                  </a:extLst>
                </a:gridCol>
                <a:gridCol w="623006">
                  <a:extLst>
                    <a:ext uri="{9D8B030D-6E8A-4147-A177-3AD203B41FA5}">
                      <a16:colId xmlns:a16="http://schemas.microsoft.com/office/drawing/2014/main" val="757849878"/>
                    </a:ext>
                  </a:extLst>
                </a:gridCol>
                <a:gridCol w="623006">
                  <a:extLst>
                    <a:ext uri="{9D8B030D-6E8A-4147-A177-3AD203B41FA5}">
                      <a16:colId xmlns:a16="http://schemas.microsoft.com/office/drawing/2014/main" val="3520261816"/>
                    </a:ext>
                  </a:extLst>
                </a:gridCol>
                <a:gridCol w="2451833">
                  <a:extLst>
                    <a:ext uri="{9D8B030D-6E8A-4147-A177-3AD203B41FA5}">
                      <a16:colId xmlns:a16="http://schemas.microsoft.com/office/drawing/2014/main" val="2016643816"/>
                    </a:ext>
                  </a:extLst>
                </a:gridCol>
                <a:gridCol w="3346150">
                  <a:extLst>
                    <a:ext uri="{9D8B030D-6E8A-4147-A177-3AD203B41FA5}">
                      <a16:colId xmlns:a16="http://schemas.microsoft.com/office/drawing/2014/main" val="1829898539"/>
                    </a:ext>
                  </a:extLst>
                </a:gridCol>
                <a:gridCol w="3898817">
                  <a:extLst>
                    <a:ext uri="{9D8B030D-6E8A-4147-A177-3AD203B41FA5}">
                      <a16:colId xmlns:a16="http://schemas.microsoft.com/office/drawing/2014/main" val="3093310446"/>
                    </a:ext>
                  </a:extLst>
                </a:gridCol>
              </a:tblGrid>
              <a:tr h="157421">
                <a:tc>
                  <a:txBody>
                    <a:bodyPr/>
                    <a:lstStyle/>
                    <a:p>
                      <a:pPr algn="l" fontAlgn="ctr"/>
                      <a:r>
                        <a:rPr lang="en-US" altLang="ja-JP" sz="105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64108837"/>
                  </a:ext>
                </a:extLst>
              </a:tr>
              <a:tr h="408083">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56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900" b="1" i="0" u="none" strike="noStrike">
                          <a:solidFill>
                            <a:srgbClr val="000000"/>
                          </a:solidFill>
                          <a:effectLst/>
                          <a:latin typeface="游ゴシック" panose="020B0400000000000000" pitchFamily="50" charset="-128"/>
                          <a:ea typeface="游ゴシック" panose="020B0400000000000000" pitchFamily="50" charset="-128"/>
                        </a:rPr>
                        <a:t>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and prototype the SRF and HLRF components and subsystems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Key performance figures; design of SRF and HLRF components and systems; input to cost estimation; CFS requirements; Prototype modules; EDR volume "SRF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4398211"/>
                  </a:ext>
                </a:extLst>
              </a:tr>
              <a:tr h="710445">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ML and SRF system design </a:t>
                      </a:r>
                      <a:r>
                        <a:rPr lang="en-US" sz="800" b="1" i="0" u="none" strike="noStrike">
                          <a:solidFill>
                            <a:srgbClr val="FF0000"/>
                          </a:solidFill>
                          <a:effectLst/>
                          <a:latin typeface="游ゴシック" panose="020B0400000000000000" pitchFamily="50" charset="-128"/>
                          <a:ea typeface="游ゴシック" panose="020B0400000000000000" pitchFamily="50" charset="-128"/>
                        </a:rPr>
                        <a:t>(overall management)</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complete RF units and cryo strings (for Main Linac, Bunch Compressors and 5GeV boosters in Sources)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Layout of RF units and cryo strings; CFS requirements;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304903"/>
                  </a:ext>
                </a:extLst>
              </a:tr>
              <a:tr h="608953">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000000"/>
                          </a:solidFill>
                          <a:effectLst/>
                          <a:latin typeface="游ゴシック" panose="020B0400000000000000" pitchFamily="50" charset="-128"/>
                          <a:ea typeface="游ゴシック" panose="020B0400000000000000" pitchFamily="50" charset="-128"/>
                        </a:rPr>
                        <a:t>WP01:</a:t>
                      </a:r>
                      <a:r>
                        <a:rPr lang="en-US" sz="800" b="0" i="0" u="none" strike="noStrike">
                          <a:solidFill>
                            <a:srgbClr val="000000"/>
                          </a:solidFill>
                          <a:effectLst/>
                          <a:latin typeface="游ゴシック" panose="020B0400000000000000" pitchFamily="50" charset="-128"/>
                          <a:ea typeface="游ゴシック" panose="020B0400000000000000" pitchFamily="50" charset="-128"/>
                        </a:rPr>
                        <a:t> Cavity production (Incl. ML DR, &amp; others)</a:t>
                      </a:r>
                      <a:endParaRPr lang="en-US" sz="8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Demonstrate cavity production readiness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cavity design; final surface treatment recipe; testing recipe; cost estimate; performance specification; 120 prototype cavities;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5087052"/>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effectLst/>
                          <a:latin typeface="游ゴシック" panose="020B0400000000000000" pitchFamily="50" charset="-128"/>
                          <a:ea typeface="游ゴシック" panose="020B0400000000000000" pitchFamily="50" charset="-128"/>
                        </a:rPr>
                        <a:t>SC material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Define SC material standard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standard specification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for 120 prototype cavities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216875"/>
                  </a:ext>
                </a:extLst>
              </a:tr>
              <a:tr h="20298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material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Decide the baseline</a:t>
                      </a:r>
                      <a:r>
                        <a:rPr lang="en-US" sz="800" b="0" i="0" u="none" strike="noStrike">
                          <a:solidFill>
                            <a:srgbClr val="000000"/>
                          </a:solidFill>
                          <a:effectLst/>
                          <a:latin typeface="游ゴシック" panose="020B0400000000000000" pitchFamily="50" charset="-128"/>
                          <a:ea typeface="游ゴシック" panose="020B0400000000000000" pitchFamily="50" charset="-128"/>
                        </a:rPr>
                        <a:t>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8383727"/>
                  </a:ext>
                </a:extLst>
              </a:tr>
              <a:tr h="543758">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Cavity production/surface-process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cavity; Baseline surface process to be decided.</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with satisfying the plug-compatibility for the cavity-string assembly in the CM.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a:t>
                      </a:r>
                      <a:r>
                        <a:rPr lang="en-US" sz="800" b="0" i="0" u="none" strike="noStrike">
                          <a:solidFill>
                            <a:srgbClr val="0070C0"/>
                          </a:solidFill>
                          <a:effectLst/>
                          <a:latin typeface="游ゴシック" panose="020B0400000000000000" pitchFamily="50" charset="-128"/>
                          <a:ea typeface="游ゴシック" panose="020B0400000000000000" pitchFamily="50" charset="-128"/>
                        </a:rPr>
                        <a:t>s</a:t>
                      </a:r>
                      <a:r>
                        <a:rPr lang="en-US" sz="800" b="0" i="0" u="none" strike="noStrike">
                          <a:solidFill>
                            <a:srgbClr val="000000"/>
                          </a:solidFill>
                          <a:effectLst/>
                          <a:latin typeface="游ゴシック" panose="020B0400000000000000" pitchFamily="50" charset="-128"/>
                          <a:ea typeface="游ゴシック" panose="020B0400000000000000" pitchFamily="50" charset="-128"/>
                        </a:rPr>
                        <a:t> of cavity package, Manual for baseline surface process/</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33673"/>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surface-process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Should be decided before TPP</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862716"/>
                  </a:ext>
                </a:extLst>
              </a:tr>
              <a:tr h="81581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cavity fabrication process to be adaptable to  the safety regulation in Japan.</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36765"/>
                  </a:ext>
                </a:extLst>
              </a:tr>
              <a:tr h="136027">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(measurement and tuning?)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 end groups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Tuning range of HOM coupler; Material for use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5412703"/>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a:t>
                      </a:r>
                      <a:r>
                        <a:rPr lang="en-US" sz="800" b="0" i="0" u="none" strike="noStrike">
                          <a:solidFill>
                            <a:srgbClr val="000000"/>
                          </a:solidFill>
                          <a:effectLst/>
                          <a:latin typeface="游ゴシック" panose="020B0400000000000000" pitchFamily="50" charset="-128"/>
                          <a:ea typeface="游ゴシック" panose="020B0400000000000000" pitchFamily="50" charset="-128"/>
                        </a:rPr>
                        <a:t>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material for 120 prototype cavities; Drawing of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924100"/>
                  </a:ext>
                </a:extLst>
              </a:tr>
              <a:tr h="136027">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tuner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 of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451479"/>
                  </a:ext>
                </a:extLst>
              </a:tr>
              <a:tr h="543758">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Vertical Test + Success Yield Verification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(Surface treatment and)  Vertical test </a:t>
                      </a:r>
                      <a:r>
                        <a:rPr lang="en-US" sz="800" b="0" i="0" u="none" strike="noStrike">
                          <a:solidFill>
                            <a:srgbClr val="0070C0"/>
                          </a:solidFill>
                          <a:effectLst/>
                          <a:latin typeface="游ゴシック" panose="020B0400000000000000" pitchFamily="50" charset="-128"/>
                          <a:ea typeface="游ゴシック" panose="020B0400000000000000" pitchFamily="50" charset="-128"/>
                        </a:rPr>
                        <a:t>to confirm the SRF cavity performance for the success yield evalution.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Success yield result and to satisfy the success yield fraction of 90 % to reach the ILC SRF cavity performance of E = 35 MV/m (+/-20%) at Q ≥ 0.8E10 with sufficient statistics by using about a half of 40 cavities per region.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3595750"/>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B050"/>
                          </a:solidFill>
                          <a:effectLst/>
                          <a:latin typeface="游ゴシック" panose="020B0400000000000000" pitchFamily="50" charset="-128"/>
                          <a:ea typeface="游ゴシック" panose="020B0400000000000000" pitchFamily="50" charset="-128"/>
                        </a:rPr>
                        <a:t> Infra-structure and  Test Facilities: JP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cavity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014025"/>
                  </a:ext>
                </a:extLst>
              </a:tr>
            </a:tbl>
          </a:graphicData>
        </a:graphic>
      </p:graphicFrame>
    </p:spTree>
    <p:extLst>
      <p:ext uri="{BB962C8B-B14F-4D97-AF65-F5344CB8AC3E}">
        <p14:creationId xmlns:p14="http://schemas.microsoft.com/office/powerpoint/2010/main" val="4679931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(WP-2)</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A0C667A6-00A7-4D2D-A381-36CFED0F0068}"/>
              </a:ext>
            </a:extLst>
          </p:cNvPr>
          <p:cNvGraphicFramePr>
            <a:graphicFrameLocks noGrp="1"/>
          </p:cNvGraphicFramePr>
          <p:nvPr>
            <p:extLst>
              <p:ext uri="{D42A27DB-BD31-4B8C-83A1-F6EECF244321}">
                <p14:modId xmlns:p14="http://schemas.microsoft.com/office/powerpoint/2010/main" val="1042229766"/>
              </p:ext>
            </p:extLst>
          </p:nvPr>
        </p:nvGraphicFramePr>
        <p:xfrm>
          <a:off x="-1" y="869325"/>
          <a:ext cx="12188825" cy="5641040"/>
        </p:xfrm>
        <a:graphic>
          <a:graphicData uri="http://schemas.openxmlformats.org/drawingml/2006/table">
            <a:tbl>
              <a:tblPr/>
              <a:tblGrid>
                <a:gridCol w="623007">
                  <a:extLst>
                    <a:ext uri="{9D8B030D-6E8A-4147-A177-3AD203B41FA5}">
                      <a16:colId xmlns:a16="http://schemas.microsoft.com/office/drawing/2014/main" val="3276442877"/>
                    </a:ext>
                  </a:extLst>
                </a:gridCol>
                <a:gridCol w="623007">
                  <a:extLst>
                    <a:ext uri="{9D8B030D-6E8A-4147-A177-3AD203B41FA5}">
                      <a16:colId xmlns:a16="http://schemas.microsoft.com/office/drawing/2014/main" val="4281533065"/>
                    </a:ext>
                  </a:extLst>
                </a:gridCol>
                <a:gridCol w="623007">
                  <a:extLst>
                    <a:ext uri="{9D8B030D-6E8A-4147-A177-3AD203B41FA5}">
                      <a16:colId xmlns:a16="http://schemas.microsoft.com/office/drawing/2014/main" val="3548720009"/>
                    </a:ext>
                  </a:extLst>
                </a:gridCol>
                <a:gridCol w="623007">
                  <a:extLst>
                    <a:ext uri="{9D8B030D-6E8A-4147-A177-3AD203B41FA5}">
                      <a16:colId xmlns:a16="http://schemas.microsoft.com/office/drawing/2014/main" val="954751224"/>
                    </a:ext>
                  </a:extLst>
                </a:gridCol>
                <a:gridCol w="2451832">
                  <a:extLst>
                    <a:ext uri="{9D8B030D-6E8A-4147-A177-3AD203B41FA5}">
                      <a16:colId xmlns:a16="http://schemas.microsoft.com/office/drawing/2014/main" val="2718673789"/>
                    </a:ext>
                  </a:extLst>
                </a:gridCol>
                <a:gridCol w="3346148">
                  <a:extLst>
                    <a:ext uri="{9D8B030D-6E8A-4147-A177-3AD203B41FA5}">
                      <a16:colId xmlns:a16="http://schemas.microsoft.com/office/drawing/2014/main" val="4177216006"/>
                    </a:ext>
                  </a:extLst>
                </a:gridCol>
                <a:gridCol w="3898817">
                  <a:extLst>
                    <a:ext uri="{9D8B030D-6E8A-4147-A177-3AD203B41FA5}">
                      <a16:colId xmlns:a16="http://schemas.microsoft.com/office/drawing/2014/main" val="2880608128"/>
                    </a:ext>
                  </a:extLst>
                </a:gridCol>
              </a:tblGrid>
              <a:tr h="119667">
                <a:tc>
                  <a:txBody>
                    <a:bodyPr/>
                    <a:lstStyle/>
                    <a:p>
                      <a:pPr algn="l" fontAlgn="ctr"/>
                      <a:r>
                        <a:rPr lang="en-US" altLang="ja-JP" sz="9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40003479"/>
                  </a:ext>
                </a:extLst>
              </a:tr>
              <a:tr h="1068698">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a:solidFill>
                            <a:srgbClr val="000000"/>
                          </a:solidFill>
                          <a:effectLst/>
                          <a:latin typeface="游ゴシック" panose="020B0400000000000000" pitchFamily="50" charset="-128"/>
                          <a:ea typeface="游ゴシック" panose="020B0400000000000000" pitchFamily="50" charset="-128"/>
                        </a:rPr>
                        <a:t>WP02:</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a:t>
                      </a:r>
                      <a:r>
                        <a:rPr lang="en-US" sz="700" b="0" i="0" u="none" strike="noStrike">
                          <a:solidFill>
                            <a:srgbClr val="000000"/>
                          </a:solidFill>
                          <a:effectLst/>
                          <a:latin typeface="游ゴシック" panose="020B0400000000000000" pitchFamily="50" charset="-128"/>
                          <a:ea typeface="游ゴシック" panose="020B0400000000000000" pitchFamily="50" charset="-128"/>
                        </a:rPr>
                        <a:t> transfer,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performance assurance</a:t>
                      </a:r>
                      <a:endParaRPr lang="en-US" sz="7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Demonstrate cryomodule production</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 readiness, and realize global CM transfer across oceans, and confirm the CM performance assurance.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cryomodule design; transportation plan; standards for cryomodule production and operation permit; plug compatibility interface soecification; cost estimate; 6 prototype cryomodules; Chapter for EDR.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- 6 CMs completion (2 per each region) with the plug-compatibility to be connected to each other and with satisfying the HPGS regulation in Japan.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557199"/>
                  </a:ext>
                </a:extLst>
              </a:tr>
              <a:tr h="747923">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Horizontal Test + Degradation Mitigation (before and after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Provide test facilities</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CM performance to satisfy the ILC SRF specification, and to reproduce the perforamce after the connection work for two CMs (including the connection to the test bench).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Test capabilities for cavities and cryomodules in all three regions; Success yield plot in CM test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Confirmation of the CM performance maintained after the CM string (actually two CMs in Pre-Lab phase) connection work.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516964"/>
                  </a:ext>
                </a:extLst>
              </a:tr>
              <a:tr h="15955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Transport (categorized into 4 items as follows)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197650"/>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Transport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cage/shock damper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safe CM tranport technology and process, with ship-tranport acress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design of cage/shock damper;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of the tranport cage.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83941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Mock-up CM transport twice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Trailer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the tranport scheme including physical size and tranportation by using the transport cage adaptable for both ground tranportation and sea shipment.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Demonstration of the safe tranport at first on the ground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292943"/>
                  </a:ext>
                </a:extLst>
              </a:tr>
              <a:tr h="213850">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Global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Container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safe CM tranport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container size;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Successful global transer of the CM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7856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Returning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if necessary,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capability of the CM transport, even after the CM test in Japan, for reconfirmation of the performance reproducibility after transport repeated.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Confirmation of the CM performance after transport back to Europe and Americas, just in case.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152886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r>
                        <a:rPr lang="en-US" sz="700" b="0" i="0" u="none" strike="noStrike">
                          <a:solidFill>
                            <a:srgbClr val="0070C0"/>
                          </a:solidFill>
                          <a:effectLst/>
                          <a:latin typeface="游ゴシック" panose="020B0400000000000000" pitchFamily="50" charset="-128"/>
                          <a:ea typeface="游ゴシック" panose="020B0400000000000000" pitchFamily="50" charset="-128"/>
                        </a:rPr>
                        <a:t> 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tuner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60 prototype tuner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74003"/>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 </a:t>
                      </a:r>
                      <a:r>
                        <a:rPr lang="en-US" sz="700" b="0" i="0" u="none" strike="noStrike">
                          <a:solidFill>
                            <a:srgbClr val="0070C0"/>
                          </a:solidFill>
                          <a:effectLst/>
                          <a:latin typeface="游ゴシック" panose="020B0400000000000000" pitchFamily="50" charset="-128"/>
                          <a:ea typeface="游ゴシック" panose="020B0400000000000000" pitchFamily="50" charset="-128"/>
                        </a:rPr>
                        <a:t>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coupler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60 prototype coupler 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697285"/>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Quad/BPM Package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c</a:t>
                      </a:r>
                      <a:r>
                        <a:rPr lang="en-US" sz="700" b="0" i="0" u="none" strike="noStrike">
                          <a:solidFill>
                            <a:srgbClr val="000000"/>
                          </a:solidFill>
                          <a:effectLst/>
                          <a:latin typeface="游ゴシック" panose="020B0400000000000000" pitchFamily="50" charset="-128"/>
                          <a:ea typeface="游ゴシック" panose="020B0400000000000000" pitchFamily="50" charset="-128"/>
                        </a:rPr>
                        <a:t>ryomodule quad/BPM/corrector packages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quad/BPM package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 prototype packages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61857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Cold mass and V. Vessel (CM design/fabrication/assembly + Inter-connect)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cold mass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Drawing of CM;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 Type-B CM cold-mass.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262084"/>
                  </a:ext>
                </a:extLst>
              </a:tr>
              <a:tr h="534349">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CM fabrication process to be adaptable to  the safety regulation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 and local government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1041081"/>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B050"/>
                          </a:solidFill>
                          <a:effectLst/>
                          <a:latin typeface="游ゴシック" panose="020B0400000000000000" pitchFamily="50" charset="-128"/>
                          <a:ea typeface="游ゴシック" panose="020B0400000000000000" pitchFamily="50" charset="-128"/>
                        </a:rPr>
                        <a:t>Hub-Lab, CM H. Test Facilities, coupler process (Infra: JP)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CM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047627"/>
                  </a:ext>
                </a:extLst>
              </a:tr>
            </a:tbl>
          </a:graphicData>
        </a:graphic>
      </p:graphicFrame>
    </p:spTree>
    <p:extLst>
      <p:ext uri="{BB962C8B-B14F-4D97-AF65-F5344CB8AC3E}">
        <p14:creationId xmlns:p14="http://schemas.microsoft.com/office/powerpoint/2010/main" val="952393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Cavity package and tuner design</a:t>
            </a:r>
            <a:endParaRPr kumimoji="1" lang="ja-JP" altLang="en-US" sz="44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90D927D-7EB9-4CE9-8055-BDC046BEF5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455" y="2272006"/>
            <a:ext cx="5336912" cy="3119570"/>
          </a:xfrm>
          <a:prstGeom prst="rect">
            <a:avLst/>
          </a:prstGeom>
        </p:spPr>
      </p:pic>
      <p:pic>
        <p:nvPicPr>
          <p:cNvPr id="10" name="Content Placeholder 7" descr="A picture containing LEGO, toy&#10;&#10;Description automatically generated">
            <a:extLst>
              <a:ext uri="{FF2B5EF4-FFF2-40B4-BE49-F238E27FC236}">
                <a16:creationId xmlns:a16="http://schemas.microsoft.com/office/drawing/2014/main" id="{FE10AD7A-4C66-4DAD-A7E7-185A180794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6891" y="3932887"/>
            <a:ext cx="2810422" cy="2311313"/>
          </a:xfrm>
          <a:prstGeom prst="rect">
            <a:avLst/>
          </a:prstGeom>
        </p:spPr>
      </p:pic>
      <p:pic>
        <p:nvPicPr>
          <p:cNvPr id="12" name="Picture 9" descr="A picture containing LEGO, toy&#10;&#10;Description automatically generated">
            <a:extLst>
              <a:ext uri="{FF2B5EF4-FFF2-40B4-BE49-F238E27FC236}">
                <a16:creationId xmlns:a16="http://schemas.microsoft.com/office/drawing/2014/main" id="{D039EE20-B26D-4247-B881-ECF3B0DCD2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544" y="2132396"/>
            <a:ext cx="2802253" cy="1585433"/>
          </a:xfrm>
          <a:prstGeom prst="rect">
            <a:avLst/>
          </a:prstGeom>
        </p:spPr>
      </p:pic>
      <p:pic>
        <p:nvPicPr>
          <p:cNvPr id="13" name="Picture 11">
            <a:extLst>
              <a:ext uri="{FF2B5EF4-FFF2-40B4-BE49-F238E27FC236}">
                <a16:creationId xmlns:a16="http://schemas.microsoft.com/office/drawing/2014/main" id="{76051F44-CC6A-45C5-8F52-1CC5A77C9E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3440" y="3932887"/>
            <a:ext cx="2636105" cy="2311313"/>
          </a:xfrm>
          <a:prstGeom prst="rect">
            <a:avLst/>
          </a:prstGeom>
        </p:spPr>
      </p:pic>
      <p:sp>
        <p:nvSpPr>
          <p:cNvPr id="14" name="TextBox 12">
            <a:extLst>
              <a:ext uri="{FF2B5EF4-FFF2-40B4-BE49-F238E27FC236}">
                <a16:creationId xmlns:a16="http://schemas.microsoft.com/office/drawing/2014/main" id="{F5063753-9CF5-48F4-BB6E-A517EB0D5598}"/>
              </a:ext>
            </a:extLst>
          </p:cNvPr>
          <p:cNvSpPr txBox="1"/>
          <p:nvPr/>
        </p:nvSpPr>
        <p:spPr>
          <a:xfrm>
            <a:off x="10797607" y="1941121"/>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
        <p:nvSpPr>
          <p:cNvPr id="15" name="TextBox 13">
            <a:extLst>
              <a:ext uri="{FF2B5EF4-FFF2-40B4-BE49-F238E27FC236}">
                <a16:creationId xmlns:a16="http://schemas.microsoft.com/office/drawing/2014/main" id="{88FE7BED-3629-46E3-A64B-D26E81AA9C61}"/>
              </a:ext>
            </a:extLst>
          </p:cNvPr>
          <p:cNvSpPr txBox="1"/>
          <p:nvPr/>
        </p:nvSpPr>
        <p:spPr>
          <a:xfrm>
            <a:off x="7882544" y="5814539"/>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LCLS-II</a:t>
            </a:r>
          </a:p>
        </p:txBody>
      </p:sp>
      <p:sp>
        <p:nvSpPr>
          <p:cNvPr id="16" name="TextBox 14">
            <a:extLst>
              <a:ext uri="{FF2B5EF4-FFF2-40B4-BE49-F238E27FC236}">
                <a16:creationId xmlns:a16="http://schemas.microsoft.com/office/drawing/2014/main" id="{6DF4B172-1991-4C83-9E7A-AEA185D14FC6}"/>
              </a:ext>
            </a:extLst>
          </p:cNvPr>
          <p:cNvSpPr txBox="1"/>
          <p:nvPr/>
        </p:nvSpPr>
        <p:spPr>
          <a:xfrm>
            <a:off x="11178481" y="3794738"/>
            <a:ext cx="884612" cy="369332"/>
          </a:xfrm>
          <a:prstGeom prst="rect">
            <a:avLst/>
          </a:prstGeom>
          <a:solidFill>
            <a:schemeClr val="accent4">
              <a:lumMod val="40000"/>
              <a:lumOff val="60000"/>
            </a:schemeClr>
          </a:solidFill>
          <a:ln w="12700">
            <a:solidFill>
              <a:schemeClr val="tx1"/>
            </a:solidFill>
          </a:ln>
        </p:spPr>
        <p:txBody>
          <a:bodyPr wrap="square" rtlCol="0">
            <a:spAutoFit/>
          </a:bodyPr>
          <a:lstStyle/>
          <a:p>
            <a:r>
              <a:rPr lang="en-US" dirty="0">
                <a:latin typeface="Times New Roman" panose="02020603050405020304" pitchFamily="18" charset="0"/>
                <a:cs typeface="Times New Roman" panose="02020603050405020304" pitchFamily="18" charset="0"/>
              </a:rPr>
              <a:t>T4CM</a:t>
            </a:r>
          </a:p>
        </p:txBody>
      </p:sp>
      <p:sp>
        <p:nvSpPr>
          <p:cNvPr id="18" name="吹き出し: 角を丸めた四角形 17">
            <a:extLst>
              <a:ext uri="{FF2B5EF4-FFF2-40B4-BE49-F238E27FC236}">
                <a16:creationId xmlns:a16="http://schemas.microsoft.com/office/drawing/2014/main" id="{22FA7197-B61E-42AC-B433-16D97D7135A1}"/>
              </a:ext>
            </a:extLst>
          </p:cNvPr>
          <p:cNvSpPr/>
          <p:nvPr/>
        </p:nvSpPr>
        <p:spPr>
          <a:xfrm>
            <a:off x="407862" y="1038787"/>
            <a:ext cx="5637703" cy="712995"/>
          </a:xfrm>
          <a:prstGeom prst="wedgeRoundRectCallout">
            <a:avLst>
              <a:gd name="adj1" fmla="val 23847"/>
              <a:gd name="adj2" fmla="val 9461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Akira Yamamoto-</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can comment about </a:t>
            </a:r>
          </a:p>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change the length of cavity and CM, what happens</a:t>
            </a:r>
          </a:p>
        </p:txBody>
      </p:sp>
    </p:spTree>
    <p:extLst>
      <p:ext uri="{BB962C8B-B14F-4D97-AF65-F5344CB8AC3E}">
        <p14:creationId xmlns:p14="http://schemas.microsoft.com/office/powerpoint/2010/main" val="15253811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(WP-3)</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FB4A3AC6-620B-4D3E-91C6-187D1732B49D}"/>
              </a:ext>
            </a:extLst>
          </p:cNvPr>
          <p:cNvGraphicFramePr>
            <a:graphicFrameLocks noGrp="1"/>
          </p:cNvGraphicFramePr>
          <p:nvPr>
            <p:extLst>
              <p:ext uri="{D42A27DB-BD31-4B8C-83A1-F6EECF244321}">
                <p14:modId xmlns:p14="http://schemas.microsoft.com/office/powerpoint/2010/main" val="2424696284"/>
              </p:ext>
            </p:extLst>
          </p:nvPr>
        </p:nvGraphicFramePr>
        <p:xfrm>
          <a:off x="0" y="1294327"/>
          <a:ext cx="12188826" cy="4615041"/>
        </p:xfrm>
        <a:graphic>
          <a:graphicData uri="http://schemas.openxmlformats.org/drawingml/2006/table">
            <a:tbl>
              <a:tblPr/>
              <a:tblGrid>
                <a:gridCol w="623007">
                  <a:extLst>
                    <a:ext uri="{9D8B030D-6E8A-4147-A177-3AD203B41FA5}">
                      <a16:colId xmlns:a16="http://schemas.microsoft.com/office/drawing/2014/main" val="3957636652"/>
                    </a:ext>
                  </a:extLst>
                </a:gridCol>
                <a:gridCol w="623007">
                  <a:extLst>
                    <a:ext uri="{9D8B030D-6E8A-4147-A177-3AD203B41FA5}">
                      <a16:colId xmlns:a16="http://schemas.microsoft.com/office/drawing/2014/main" val="1788374321"/>
                    </a:ext>
                  </a:extLst>
                </a:gridCol>
                <a:gridCol w="623007">
                  <a:extLst>
                    <a:ext uri="{9D8B030D-6E8A-4147-A177-3AD203B41FA5}">
                      <a16:colId xmlns:a16="http://schemas.microsoft.com/office/drawing/2014/main" val="2667494187"/>
                    </a:ext>
                  </a:extLst>
                </a:gridCol>
                <a:gridCol w="623007">
                  <a:extLst>
                    <a:ext uri="{9D8B030D-6E8A-4147-A177-3AD203B41FA5}">
                      <a16:colId xmlns:a16="http://schemas.microsoft.com/office/drawing/2014/main" val="3118265048"/>
                    </a:ext>
                  </a:extLst>
                </a:gridCol>
                <a:gridCol w="2451833">
                  <a:extLst>
                    <a:ext uri="{9D8B030D-6E8A-4147-A177-3AD203B41FA5}">
                      <a16:colId xmlns:a16="http://schemas.microsoft.com/office/drawing/2014/main" val="3461818619"/>
                    </a:ext>
                  </a:extLst>
                </a:gridCol>
                <a:gridCol w="3346149">
                  <a:extLst>
                    <a:ext uri="{9D8B030D-6E8A-4147-A177-3AD203B41FA5}">
                      <a16:colId xmlns:a16="http://schemas.microsoft.com/office/drawing/2014/main" val="1276194541"/>
                    </a:ext>
                  </a:extLst>
                </a:gridCol>
                <a:gridCol w="3898816">
                  <a:extLst>
                    <a:ext uri="{9D8B030D-6E8A-4147-A177-3AD203B41FA5}">
                      <a16:colId xmlns:a16="http://schemas.microsoft.com/office/drawing/2014/main" val="3785085834"/>
                    </a:ext>
                  </a:extLst>
                </a:gridCol>
              </a:tblGrid>
              <a:tr h="327763">
                <a:tc>
                  <a:txBody>
                    <a:bodyPr/>
                    <a:lstStyle/>
                    <a:p>
                      <a:pPr algn="l" fontAlgn="ctr"/>
                      <a:r>
                        <a:rPr lang="en-US" altLang="ja-JP" sz="18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799093149"/>
                  </a:ext>
                </a:extLst>
              </a:tr>
              <a:tr h="437019">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1" i="0" u="none" strike="noStrike">
                          <a:solidFill>
                            <a:srgbClr val="000000"/>
                          </a:solidFill>
                          <a:effectLst/>
                          <a:latin typeface="游ゴシック" panose="020B0400000000000000" pitchFamily="50" charset="-128"/>
                          <a:ea typeface="游ゴシック" panose="020B0400000000000000" pitchFamily="50" charset="-128"/>
                        </a:rPr>
                        <a:t>WP03:</a:t>
                      </a:r>
                      <a:r>
                        <a:rPr lang="en-US" sz="1050" b="0" i="0" u="none" strike="noStrike">
                          <a:solidFill>
                            <a:srgbClr val="000000"/>
                          </a:solidFill>
                          <a:effectLst/>
                          <a:latin typeface="游ゴシック" panose="020B0400000000000000" pitchFamily="50" charset="-128"/>
                          <a:ea typeface="游ゴシック" panose="020B0400000000000000" pitchFamily="50" charset="-128"/>
                        </a:rPr>
                        <a:t> Crab cavity</a:t>
                      </a:r>
                      <a:endParaRPr lang="en-US" sz="105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crab cavity system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crab cavity design; cost estimate;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238168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游ゴシック" panose="020B0400000000000000" pitchFamily="50" charset="-128"/>
                          <a:ea typeface="游ゴシック" panose="020B0400000000000000" pitchFamily="50" charset="-128"/>
                        </a:rPr>
                        <a:t>CC design including coupler, tuner etc.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Establish the baseline design with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downselection to two crab cavity pacakges, Design crab cavity, coupler,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prototype crab cavity with two designs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design document and drawings for the protytpe fabrication.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209846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 model and prototype production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Fabricate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the prototype crab cavities and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evaluate the perforamnce.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2 x 2 prototype (one is for model work) crab cavities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and their performance tests with confirmation of the CC performance required for the ILC.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721785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Vertical test including hamonized operation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Downselect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one crab cavtiy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design based on the evaluation of the two prototypes.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Test result from VT with two crab cavities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downselect process and the documentation for the process.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478117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CC-CM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Establish the CC-CM design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design CC-CM</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engineering design work and the final design documentation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747631"/>
                  </a:ext>
                </a:extLst>
              </a:tr>
              <a:tr h="292862">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B050"/>
                          </a:solidFill>
                          <a:effectLst/>
                          <a:latin typeface="游ゴシック" panose="020B0400000000000000" pitchFamily="50" charset="-128"/>
                          <a:ea typeface="游ゴシック" panose="020B0400000000000000" pitchFamily="50" charset="-128"/>
                        </a:rPr>
                        <a:t>WP3: CC Infra-structure (TBC))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3270784"/>
                  </a:ext>
                </a:extLst>
              </a:tr>
            </a:tbl>
          </a:graphicData>
        </a:graphic>
      </p:graphicFrame>
    </p:spTree>
    <p:extLst>
      <p:ext uri="{BB962C8B-B14F-4D97-AF65-F5344CB8AC3E}">
        <p14:creationId xmlns:p14="http://schemas.microsoft.com/office/powerpoint/2010/main" val="35940008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Tentative summary of WBS related to SRF</a:t>
            </a:r>
            <a:endParaRPr lang="ja-JP" altLang="en-US" sz="44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420E3224-0C09-4E36-9DF5-916A55109045}"/>
              </a:ext>
            </a:extLst>
          </p:cNvPr>
          <p:cNvSpPr/>
          <p:nvPr/>
        </p:nvSpPr>
        <p:spPr>
          <a:xfrm>
            <a:off x="1691749" y="1276209"/>
            <a:ext cx="8808501" cy="3901001"/>
          </a:xfrm>
          <a:prstGeom prst="rect">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WBS for </a:t>
            </a:r>
            <a:r>
              <a:rPr kumimoji="1" lang="en-US" altLang="ja-JP" sz="3600" dirty="0" err="1">
                <a:solidFill>
                  <a:schemeClr val="tx1"/>
                </a:solidFill>
                <a:latin typeface="Times New Roman" panose="02020603050405020304" pitchFamily="18" charset="0"/>
                <a:cs typeface="Times New Roman" panose="02020603050405020304" pitchFamily="18" charset="0"/>
              </a:rPr>
              <a:t>PreLab</a:t>
            </a:r>
            <a:r>
              <a:rPr kumimoji="1" lang="en-US" altLang="ja-JP" sz="3600" dirty="0">
                <a:solidFill>
                  <a:schemeClr val="tx1"/>
                </a:solidFill>
                <a:latin typeface="Times New Roman" panose="02020603050405020304" pitchFamily="18" charset="0"/>
                <a:cs typeface="Times New Roman" panose="02020603050405020304" pitchFamily="18" charset="0"/>
              </a:rPr>
              <a:t> Phase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8" name="正方形/長方形 7">
            <a:extLst>
              <a:ext uri="{FF2B5EF4-FFF2-40B4-BE49-F238E27FC236}">
                <a16:creationId xmlns:a16="http://schemas.microsoft.com/office/drawing/2014/main" id="{CAC7A741-91AC-402B-A3D1-F4A1BE894BFE}"/>
              </a:ext>
            </a:extLst>
          </p:cNvPr>
          <p:cNvSpPr/>
          <p:nvPr/>
        </p:nvSpPr>
        <p:spPr>
          <a:xfrm>
            <a:off x="1888005" y="1945000"/>
            <a:ext cx="2815563" cy="3061172"/>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TPD:</a:t>
            </a:r>
          </a:p>
          <a:p>
            <a:pPr algn="ctr"/>
            <a:r>
              <a:rPr lang="en-US" altLang="ja-JP" sz="3600" dirty="0">
                <a:solidFill>
                  <a:schemeClr val="tx1"/>
                </a:solidFill>
                <a:latin typeface="Times New Roman" panose="02020603050405020304" pitchFamily="18" charset="0"/>
                <a:cs typeface="Times New Roman" panose="02020603050405020304" pitchFamily="18" charset="0"/>
              </a:rPr>
              <a:t>WP-1</a:t>
            </a:r>
          </a:p>
          <a:p>
            <a:pPr algn="ctr"/>
            <a:r>
              <a:rPr kumimoji="1" lang="en-US" altLang="ja-JP" sz="3600" dirty="0">
                <a:solidFill>
                  <a:schemeClr val="tx1"/>
                </a:solidFill>
                <a:latin typeface="Times New Roman" panose="02020603050405020304" pitchFamily="18" charset="0"/>
                <a:cs typeface="Times New Roman" panose="02020603050405020304" pitchFamily="18" charset="0"/>
              </a:rPr>
              <a:t>WP-2</a:t>
            </a:r>
          </a:p>
          <a:p>
            <a:pPr algn="ctr"/>
            <a:r>
              <a:rPr lang="en-US" altLang="ja-JP" sz="3600" dirty="0">
                <a:solidFill>
                  <a:schemeClr val="tx1"/>
                </a:solidFill>
                <a:latin typeface="Times New Roman" panose="02020603050405020304" pitchFamily="18" charset="0"/>
                <a:cs typeface="Times New Roman" panose="02020603050405020304" pitchFamily="18" charset="0"/>
              </a:rPr>
              <a:t>WP-3</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F623BAA6-FBA9-42A7-9584-5B0C8E3B8DA2}"/>
              </a:ext>
            </a:extLst>
          </p:cNvPr>
          <p:cNvSpPr/>
          <p:nvPr/>
        </p:nvSpPr>
        <p:spPr>
          <a:xfrm>
            <a:off x="5046741" y="2785220"/>
            <a:ext cx="5209012" cy="620017"/>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Times New Roman" panose="02020603050405020304" pitchFamily="18" charset="0"/>
                <a:cs typeface="Times New Roman" panose="02020603050405020304" pitchFamily="18" charset="0"/>
              </a:rPr>
              <a:t>Cryogenics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5046740" y="3625440"/>
            <a:ext cx="5360315" cy="620017"/>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Times New Roman" panose="02020603050405020304" pitchFamily="18" charset="0"/>
                <a:cs typeface="Times New Roman" panose="02020603050405020304" pitchFamily="18" charset="0"/>
              </a:rPr>
              <a:t>HLRF</a:t>
            </a:r>
            <a:r>
              <a:rPr kumimoji="1" lang="en-US" altLang="ja-JP" sz="2000" dirty="0">
                <a:solidFill>
                  <a:schemeClr val="tx1"/>
                </a:solidFill>
                <a:latin typeface="Times New Roman" panose="02020603050405020304" pitchFamily="18" charset="0"/>
                <a:cs typeface="Times New Roman" panose="02020603050405020304" pitchFamily="18" charset="0"/>
              </a:rPr>
              <a:t> (klystron/modulator/power distribution)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F544298E-C68E-46FB-A1E2-C2B9C35443CB}"/>
              </a:ext>
            </a:extLst>
          </p:cNvPr>
          <p:cNvSpPr/>
          <p:nvPr/>
        </p:nvSpPr>
        <p:spPr>
          <a:xfrm>
            <a:off x="5046740" y="1945000"/>
            <a:ext cx="5209012" cy="620017"/>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a:solidFill>
                  <a:schemeClr val="tx1"/>
                </a:solidFill>
                <a:latin typeface="Times New Roman" panose="02020603050405020304" pitchFamily="18" charset="0"/>
                <a:cs typeface="Times New Roman" panose="02020603050405020304" pitchFamily="18" charset="0"/>
              </a:rPr>
              <a:t>Detailed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D1B9DA77-1A22-4F82-9A7B-37103AEA4991}"/>
              </a:ext>
            </a:extLst>
          </p:cNvPr>
          <p:cNvSpPr/>
          <p:nvPr/>
        </p:nvSpPr>
        <p:spPr>
          <a:xfrm>
            <a:off x="5046739" y="4465661"/>
            <a:ext cx="5360315" cy="540512"/>
          </a:xfrm>
          <a:prstGeom prst="rect">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Engin</a:t>
            </a:r>
            <a:r>
              <a:rPr lang="en-US" altLang="ja-JP" sz="2000" dirty="0">
                <a:solidFill>
                  <a:schemeClr val="tx1"/>
                </a:solidFill>
                <a:latin typeface="Times New Roman" panose="02020603050405020304" pitchFamily="18" charset="0"/>
                <a:cs typeface="Times New Roman" panose="02020603050405020304" pitchFamily="18" charset="0"/>
              </a:rPr>
              <a:t>eering Design Report (EDR)</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吹き出し: 角を丸めた四角形 8">
            <a:extLst>
              <a:ext uri="{FF2B5EF4-FFF2-40B4-BE49-F238E27FC236}">
                <a16:creationId xmlns:a16="http://schemas.microsoft.com/office/drawing/2014/main" id="{4A9D9336-592E-4441-856B-5ACAB6DDF2E1}"/>
              </a:ext>
            </a:extLst>
          </p:cNvPr>
          <p:cNvSpPr/>
          <p:nvPr/>
        </p:nvSpPr>
        <p:spPr>
          <a:xfrm>
            <a:off x="2989848" y="5762688"/>
            <a:ext cx="3249738" cy="627583"/>
          </a:xfrm>
          <a:prstGeom prst="wedgeRoundRectCallout">
            <a:avLst>
              <a:gd name="adj1" fmla="val -23154"/>
              <a:gd name="adj2" fmla="val -1315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 650 MHz SRF system for DR?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5" name="吹き出し: 角を丸めた四角形 14">
            <a:extLst>
              <a:ext uri="{FF2B5EF4-FFF2-40B4-BE49-F238E27FC236}">
                <a16:creationId xmlns:a16="http://schemas.microsoft.com/office/drawing/2014/main" id="{B5936A65-C4C1-40EA-8FA3-B814FB423E4F}"/>
              </a:ext>
            </a:extLst>
          </p:cNvPr>
          <p:cNvSpPr/>
          <p:nvPr/>
        </p:nvSpPr>
        <p:spPr>
          <a:xfrm>
            <a:off x="263136" y="5473734"/>
            <a:ext cx="2420858" cy="584490"/>
          </a:xfrm>
          <a:prstGeom prst="wedgeRoundRectCallout">
            <a:avLst>
              <a:gd name="adj1" fmla="val 32867"/>
              <a:gd name="adj2" fmla="val -168227"/>
              <a:gd name="adj3" fmla="val 16667"/>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FF0000"/>
                </a:solidFill>
                <a:latin typeface="Times New Roman" panose="02020603050405020304" pitchFamily="18" charset="0"/>
                <a:cs typeface="Times New Roman" panose="02020603050405020304" pitchFamily="18" charset="0"/>
              </a:rPr>
              <a:t>Already done!</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
        <p:nvSpPr>
          <p:cNvPr id="16" name="正方形/長方形 15">
            <a:extLst>
              <a:ext uri="{FF2B5EF4-FFF2-40B4-BE49-F238E27FC236}">
                <a16:creationId xmlns:a16="http://schemas.microsoft.com/office/drawing/2014/main" id="{6F565297-1AC2-4ECE-B71E-11FC1F678365}"/>
              </a:ext>
            </a:extLst>
          </p:cNvPr>
          <p:cNvSpPr/>
          <p:nvPr/>
        </p:nvSpPr>
        <p:spPr>
          <a:xfrm>
            <a:off x="4835136" y="1861687"/>
            <a:ext cx="5861369" cy="3387885"/>
          </a:xfrm>
          <a:prstGeom prst="rect">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吹き出し: 角を丸めた四角形 16">
            <a:extLst>
              <a:ext uri="{FF2B5EF4-FFF2-40B4-BE49-F238E27FC236}">
                <a16:creationId xmlns:a16="http://schemas.microsoft.com/office/drawing/2014/main" id="{A27D65FE-1AF6-4914-BCD1-52791A8C3E30}"/>
              </a:ext>
            </a:extLst>
          </p:cNvPr>
          <p:cNvSpPr/>
          <p:nvPr/>
        </p:nvSpPr>
        <p:spPr>
          <a:xfrm>
            <a:off x="9306540" y="5846374"/>
            <a:ext cx="2779930" cy="677555"/>
          </a:xfrm>
          <a:prstGeom prst="wedgeRoundRectCallout">
            <a:avLst>
              <a:gd name="adj1" fmla="val -18148"/>
              <a:gd name="adj2" fmla="val -133955"/>
              <a:gd name="adj3" fmla="val 16667"/>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We may not need any cost, but HR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吹き出し: 角を丸めた四角形 17">
            <a:extLst>
              <a:ext uri="{FF2B5EF4-FFF2-40B4-BE49-F238E27FC236}">
                <a16:creationId xmlns:a16="http://schemas.microsoft.com/office/drawing/2014/main" id="{A4D0F778-730F-4709-BAAE-A27355B52169}"/>
              </a:ext>
            </a:extLst>
          </p:cNvPr>
          <p:cNvSpPr/>
          <p:nvPr/>
        </p:nvSpPr>
        <p:spPr>
          <a:xfrm>
            <a:off x="6421080" y="5762688"/>
            <a:ext cx="2779930" cy="627583"/>
          </a:xfrm>
          <a:prstGeom prst="wedgeRoundRectCallout">
            <a:avLst>
              <a:gd name="adj1" fmla="val -24430"/>
              <a:gd name="adj2" fmla="val -12041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5 GeV SC Booster </a:t>
            </a:r>
            <a:r>
              <a:rPr kumimoji="1" lang="en-US" altLang="ja-JP" dirty="0" err="1">
                <a:solidFill>
                  <a:schemeClr val="tx1"/>
                </a:solidFill>
                <a:latin typeface="Times New Roman" panose="02020603050405020304" pitchFamily="18" charset="0"/>
                <a:cs typeface="Times New Roman" panose="02020603050405020304" pitchFamily="18" charset="0"/>
              </a:rPr>
              <a:t>Linac</a:t>
            </a:r>
            <a:r>
              <a:rPr kumimoji="1" lang="en-US" altLang="ja-JP" dirty="0">
                <a:solidFill>
                  <a:schemeClr val="tx1"/>
                </a:solidFill>
                <a:latin typeface="Times New Roman" panose="02020603050405020304" pitchFamily="18" charset="0"/>
                <a:cs typeface="Times New Roman" panose="02020603050405020304" pitchFamily="18" charset="0"/>
              </a:rPr>
              <a:t>?</a:t>
            </a:r>
          </a:p>
        </p:txBody>
      </p:sp>
      <p:sp>
        <p:nvSpPr>
          <p:cNvPr id="19" name="テキスト ボックス 18">
            <a:extLst>
              <a:ext uri="{FF2B5EF4-FFF2-40B4-BE49-F238E27FC236}">
                <a16:creationId xmlns:a16="http://schemas.microsoft.com/office/drawing/2014/main" id="{6CEF52E0-8E7C-4608-B401-B033B9169A6E}"/>
              </a:ext>
            </a:extLst>
          </p:cNvPr>
          <p:cNvSpPr txBox="1"/>
          <p:nvPr/>
        </p:nvSpPr>
        <p:spPr>
          <a:xfrm>
            <a:off x="0" y="747527"/>
            <a:ext cx="12188824" cy="461665"/>
          </a:xfrm>
          <a:prstGeom prst="rect">
            <a:avLst/>
          </a:prstGeom>
          <a:noFill/>
        </p:spPr>
        <p:txBody>
          <a:bodyPr wrap="square" rtlCol="0" anchor="ctr">
            <a:spAutoFit/>
          </a:bodyPr>
          <a:lstStyle/>
          <a:p>
            <a:pPr algn="ctr"/>
            <a:r>
              <a:rPr kumimoji="1" lang="en-US" altLang="ja-JP" sz="2400" dirty="0">
                <a:solidFill>
                  <a:srgbClr val="FF0000"/>
                </a:solidFill>
                <a:latin typeface="Times New Roman" panose="02020603050405020304" pitchFamily="18" charset="0"/>
                <a:cs typeface="Times New Roman" panose="02020603050405020304" pitchFamily="18" charset="0"/>
              </a:rPr>
              <a:t>We need to consider the </a:t>
            </a:r>
            <a:r>
              <a:rPr lang="en-US" altLang="ja-JP" sz="2400" dirty="0">
                <a:solidFill>
                  <a:srgbClr val="FF0000"/>
                </a:solidFill>
                <a:latin typeface="Times New Roman" panose="02020603050405020304" pitchFamily="18" charset="0"/>
                <a:cs typeface="Times New Roman" panose="02020603050405020304" pitchFamily="18" charset="0"/>
              </a:rPr>
              <a:t>other materials than TPD for WBS</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75238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(e± booster </a:t>
            </a:r>
            <a:r>
              <a:rPr lang="en-US" altLang="ja-JP" sz="4400" dirty="0" err="1">
                <a:latin typeface="Times New Roman" panose="02020603050405020304" pitchFamily="18" charset="0"/>
                <a:cs typeface="Times New Roman" panose="02020603050405020304" pitchFamily="18" charset="0"/>
              </a:rPr>
              <a:t>linac</a:t>
            </a:r>
            <a:r>
              <a:rPr lang="en-US" altLang="ja-JP" sz="4400" dirty="0">
                <a:latin typeface="Times New Roman" panose="02020603050405020304" pitchFamily="18" charset="0"/>
                <a:cs typeface="Times New Roman" panose="02020603050405020304" pitchFamily="18" charset="0"/>
              </a:rPr>
              <a:t>) in WBS-SRF</a:t>
            </a:r>
            <a:endParaRPr lang="ja-JP" altLang="en-US" sz="44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68F3CC9-1EA0-451B-8165-DB97BAB31A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127" y="945846"/>
            <a:ext cx="9160568" cy="2302389"/>
          </a:xfrm>
          <a:prstGeom prst="rect">
            <a:avLst/>
          </a:prstGeom>
          <a:ln w="19050">
            <a:solidFill>
              <a:srgbClr val="0000FF"/>
            </a:solidFill>
          </a:ln>
        </p:spPr>
      </p:pic>
      <p:pic>
        <p:nvPicPr>
          <p:cNvPr id="9" name="図 8">
            <a:extLst>
              <a:ext uri="{FF2B5EF4-FFF2-40B4-BE49-F238E27FC236}">
                <a16:creationId xmlns:a16="http://schemas.microsoft.com/office/drawing/2014/main" id="{DA808361-7246-4DA2-98AE-09EF2D2A4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7" y="3721599"/>
            <a:ext cx="9160568" cy="2552767"/>
          </a:xfrm>
          <a:prstGeom prst="rect">
            <a:avLst/>
          </a:prstGeom>
          <a:ln w="19050">
            <a:solidFill>
              <a:srgbClr val="FF0000"/>
            </a:solidFill>
          </a:ln>
        </p:spPr>
      </p:pic>
      <p:cxnSp>
        <p:nvCxnSpPr>
          <p:cNvPr id="13" name="直線コネクタ 12">
            <a:extLst>
              <a:ext uri="{FF2B5EF4-FFF2-40B4-BE49-F238E27FC236}">
                <a16:creationId xmlns:a16="http://schemas.microsoft.com/office/drawing/2014/main" id="{8CF2DE57-DC7D-4B28-A74D-63DD1F98853D}"/>
              </a:ext>
            </a:extLst>
          </p:cNvPr>
          <p:cNvCxnSpPr/>
          <p:nvPr/>
        </p:nvCxnSpPr>
        <p:spPr>
          <a:xfrm>
            <a:off x="2618210" y="1809065"/>
            <a:ext cx="361813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7C52D3F-C045-4689-A2CC-E81026066BA1}"/>
              </a:ext>
            </a:extLst>
          </p:cNvPr>
          <p:cNvCxnSpPr>
            <a:cxnSpLocks/>
          </p:cNvCxnSpPr>
          <p:nvPr/>
        </p:nvCxnSpPr>
        <p:spPr>
          <a:xfrm>
            <a:off x="6572935" y="2073296"/>
            <a:ext cx="3347318"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25B0B8D-3764-4563-B65C-26F7439B5E1F}"/>
              </a:ext>
            </a:extLst>
          </p:cNvPr>
          <p:cNvCxnSpPr>
            <a:cxnSpLocks/>
          </p:cNvCxnSpPr>
          <p:nvPr/>
        </p:nvCxnSpPr>
        <p:spPr>
          <a:xfrm>
            <a:off x="3277148" y="5105948"/>
            <a:ext cx="47616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08F8DFCC-0BDD-4607-9360-2234829E76D3}"/>
              </a:ext>
            </a:extLst>
          </p:cNvPr>
          <p:cNvCxnSpPr>
            <a:cxnSpLocks/>
          </p:cNvCxnSpPr>
          <p:nvPr/>
        </p:nvCxnSpPr>
        <p:spPr>
          <a:xfrm>
            <a:off x="8769030" y="5376760"/>
            <a:ext cx="18584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A3F564B-A391-4BD5-9E07-D02B98043F13}"/>
              </a:ext>
            </a:extLst>
          </p:cNvPr>
          <p:cNvCxnSpPr>
            <a:cxnSpLocks/>
          </p:cNvCxnSpPr>
          <p:nvPr/>
        </p:nvCxnSpPr>
        <p:spPr>
          <a:xfrm>
            <a:off x="2507473" y="5680464"/>
            <a:ext cx="1097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4745EA0-E963-4BED-AAF9-3F1E1C275E43}"/>
              </a:ext>
            </a:extLst>
          </p:cNvPr>
          <p:cNvCxnSpPr>
            <a:cxnSpLocks/>
          </p:cNvCxnSpPr>
          <p:nvPr/>
        </p:nvCxnSpPr>
        <p:spPr>
          <a:xfrm>
            <a:off x="4137824" y="5680464"/>
            <a:ext cx="41970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81889782-AC7D-4036-8463-3BE53E9A68FC}"/>
              </a:ext>
            </a:extLst>
          </p:cNvPr>
          <p:cNvCxnSpPr>
            <a:cxnSpLocks/>
          </p:cNvCxnSpPr>
          <p:nvPr/>
        </p:nvCxnSpPr>
        <p:spPr>
          <a:xfrm>
            <a:off x="6572935" y="5951276"/>
            <a:ext cx="30589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120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(650 MHz @DR) in WBS-SRF</a:t>
            </a:r>
            <a:endParaRPr lang="ja-JP" altLang="en-US" sz="44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871664-D520-4F4F-93FA-B9A1D89892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135" y="834011"/>
            <a:ext cx="6865730" cy="6023987"/>
          </a:xfrm>
          <a:prstGeom prst="rect">
            <a:avLst/>
          </a:prstGeom>
        </p:spPr>
      </p:pic>
      <p:cxnSp>
        <p:nvCxnSpPr>
          <p:cNvPr id="18" name="直線コネクタ 17">
            <a:extLst>
              <a:ext uri="{FF2B5EF4-FFF2-40B4-BE49-F238E27FC236}">
                <a16:creationId xmlns:a16="http://schemas.microsoft.com/office/drawing/2014/main" id="{B3522A40-EB71-4D98-AD7A-CD0C4BE9FDB3}"/>
              </a:ext>
            </a:extLst>
          </p:cNvPr>
          <p:cNvCxnSpPr>
            <a:cxnSpLocks/>
          </p:cNvCxnSpPr>
          <p:nvPr/>
        </p:nvCxnSpPr>
        <p:spPr>
          <a:xfrm>
            <a:off x="5427194" y="3167508"/>
            <a:ext cx="3802325" cy="0"/>
          </a:xfrm>
          <a:prstGeom prst="line">
            <a:avLst/>
          </a:prstGeom>
          <a:ln w="19050">
            <a:solidFill>
              <a:srgbClr val="00CC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840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54</a:t>
            </a:fld>
            <a:endParaRPr kumimoji="1" lang="ja-JP" altLang="en-US" sz="1400">
              <a:latin typeface="Times New Roman" panose="02020603050405020304" pitchFamily="18" charset="0"/>
              <a:cs typeface="Times New Roman" panose="02020603050405020304" pitchFamily="18" charset="0"/>
            </a:endParaRPr>
          </a:p>
        </p:txBody>
      </p:sp>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0"/>
            <a:ext cx="12188825" cy="71704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(modified) Table 2.12 in TDR Vol.3 Part I</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92087681-6D93-41AE-B243-0625AF5F0510}"/>
              </a:ext>
            </a:extLst>
          </p:cNvPr>
          <p:cNvGraphicFramePr>
            <a:graphicFrameLocks noGrp="1"/>
          </p:cNvGraphicFramePr>
          <p:nvPr>
            <p:extLst>
              <p:ext uri="{D42A27DB-BD31-4B8C-83A1-F6EECF244321}">
                <p14:modId xmlns:p14="http://schemas.microsoft.com/office/powerpoint/2010/main" val="3548649903"/>
              </p:ext>
            </p:extLst>
          </p:nvPr>
        </p:nvGraphicFramePr>
        <p:xfrm>
          <a:off x="3177" y="646021"/>
          <a:ext cx="12188823" cy="5892971"/>
        </p:xfrm>
        <a:graphic>
          <a:graphicData uri="http://schemas.openxmlformats.org/drawingml/2006/table">
            <a:tbl>
              <a:tblPr/>
              <a:tblGrid>
                <a:gridCol w="2339126">
                  <a:extLst>
                    <a:ext uri="{9D8B030D-6E8A-4147-A177-3AD203B41FA5}">
                      <a16:colId xmlns:a16="http://schemas.microsoft.com/office/drawing/2014/main" val="2708633657"/>
                    </a:ext>
                  </a:extLst>
                </a:gridCol>
                <a:gridCol w="2282762">
                  <a:extLst>
                    <a:ext uri="{9D8B030D-6E8A-4147-A177-3AD203B41FA5}">
                      <a16:colId xmlns:a16="http://schemas.microsoft.com/office/drawing/2014/main" val="410147530"/>
                    </a:ext>
                  </a:extLst>
                </a:gridCol>
                <a:gridCol w="2536403">
                  <a:extLst>
                    <a:ext uri="{9D8B030D-6E8A-4147-A177-3AD203B41FA5}">
                      <a16:colId xmlns:a16="http://schemas.microsoft.com/office/drawing/2014/main" val="4205054703"/>
                    </a:ext>
                  </a:extLst>
                </a:gridCol>
                <a:gridCol w="2536403">
                  <a:extLst>
                    <a:ext uri="{9D8B030D-6E8A-4147-A177-3AD203B41FA5}">
                      <a16:colId xmlns:a16="http://schemas.microsoft.com/office/drawing/2014/main" val="169012112"/>
                    </a:ext>
                  </a:extLst>
                </a:gridCol>
                <a:gridCol w="2494129">
                  <a:extLst>
                    <a:ext uri="{9D8B030D-6E8A-4147-A177-3AD203B41FA5}">
                      <a16:colId xmlns:a16="http://schemas.microsoft.com/office/drawing/2014/main" val="1865748574"/>
                    </a:ext>
                  </a:extLst>
                </a:gridCol>
              </a:tblGrid>
              <a:tr h="364386">
                <a:tc gridSpan="3">
                  <a:txBody>
                    <a:bodyPr/>
                    <a:lstStyle/>
                    <a:p>
                      <a:pPr algn="l" fontAlgn="ctr"/>
                      <a:r>
                        <a:rPr lang="en-US" sz="1100" b="1" i="0" u="none" strike="noStrike" dirty="0">
                          <a:solidFill>
                            <a:srgbClr val="00B0F0"/>
                          </a:solidFill>
                          <a:effectLst/>
                          <a:latin typeface="Times New Roman" panose="02020603050405020304" pitchFamily="18" charset="0"/>
                          <a:ea typeface="游ゴシック" panose="020B0400000000000000" pitchFamily="50" charset="-128"/>
                        </a:rPr>
                        <a:t>Revised Table 2.12 "Various tuners investigated in the Technical Design Phase."</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1" i="0" u="none" strike="noStrike">
                        <a:solidFill>
                          <a:srgbClr val="00B0F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rPr>
                        <a:t>12/Apr/2021 Revised by </a:t>
                      </a:r>
                      <a:r>
                        <a:rPr lang="en-US" sz="900" b="0" i="0" u="none" strike="noStrike" dirty="0" err="1">
                          <a:solidFill>
                            <a:srgbClr val="000000"/>
                          </a:solidFill>
                          <a:effectLst/>
                          <a:latin typeface="Times New Roman" panose="02020603050405020304" pitchFamily="18" charset="0"/>
                          <a:ea typeface="游ゴシック" panose="020B0400000000000000" pitchFamily="50" charset="-128"/>
                        </a:rPr>
                        <a:t>Yuriy</a:t>
                      </a:r>
                      <a:r>
                        <a:rPr lang="en-US" sz="900" b="0" i="0" u="none" strike="noStrike" dirty="0">
                          <a:solidFill>
                            <a:srgbClr val="000000"/>
                          </a:solidFill>
                          <a:effectLst/>
                          <a:latin typeface="Times New Roman" panose="02020603050405020304" pitchFamily="18" charset="0"/>
                          <a:ea typeface="游ゴシック" panose="020B0400000000000000" pitchFamily="50" charset="-128"/>
                        </a:rPr>
                        <a:t> + Kirk</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75446"/>
                  </a:ext>
                </a:extLst>
              </a:tr>
              <a:tr h="173143">
                <a:tc>
                  <a:txBody>
                    <a:bodyPr/>
                    <a:lstStyle/>
                    <a:p>
                      <a:pPr algn="l" fontAlgn="ctr"/>
                      <a:r>
                        <a:rPr lang="ja-JP" altLang="en-US" sz="12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(SLIM) Blade tuner</a:t>
                      </a:r>
                      <a:r>
                        <a:rPr lang="en-US" sz="1200" b="1" i="0" u="none" strike="noStrike" dirty="0">
                          <a:solidFill>
                            <a:srgbClr val="4472C4"/>
                          </a:solidFill>
                          <a:effectLst/>
                          <a:latin typeface="Times New Roman" panose="02020603050405020304" pitchFamily="18" charset="0"/>
                          <a:ea typeface="游ゴシック" panose="020B0400000000000000" pitchFamily="50" charset="-128"/>
                        </a:rPr>
                        <a:t> </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[1]</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err="1">
                          <a:solidFill>
                            <a:srgbClr val="000000"/>
                          </a:solidFill>
                          <a:effectLst/>
                          <a:latin typeface="Times New Roman" panose="02020603050405020304" pitchFamily="18" charset="0"/>
                          <a:ea typeface="游ゴシック" panose="020B0400000000000000" pitchFamily="50" charset="-128"/>
                        </a:rPr>
                        <a:t>Saclay</a:t>
                      </a: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/DESY tuner</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 [2]</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Slide-jack tuner </a:t>
                      </a:r>
                      <a:r>
                        <a:rPr lang="en-US" sz="1200" b="0" i="1" u="none" strike="noStrike" dirty="0">
                          <a:solidFill>
                            <a:srgbClr val="4472C4"/>
                          </a:solidFill>
                          <a:effectLst/>
                          <a:latin typeface="Times New Roman" panose="02020603050405020304" pitchFamily="18" charset="0"/>
                          <a:ea typeface="游ゴシック" panose="020B0400000000000000" pitchFamily="50" charset="-128"/>
                        </a:rPr>
                        <a:t>[3]</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Double-lever tuner </a:t>
                      </a:r>
                      <a:r>
                        <a:rPr lang="en-US" sz="1200" b="1" i="1" u="none" strike="noStrike" dirty="0">
                          <a:solidFill>
                            <a:srgbClr val="305496"/>
                          </a:solidFill>
                          <a:effectLst/>
                          <a:latin typeface="Times New Roman" panose="02020603050405020304" pitchFamily="18" charset="0"/>
                          <a:ea typeface="游ゴシック" panose="020B0400000000000000" pitchFamily="50" charset="-128"/>
                        </a:rPr>
                        <a:t>[4]</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83780508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Type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 and lateral coupler side</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407906740"/>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(fit to) Beampipes of TESLA Cavity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short-long</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16746984"/>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Cavity/Tuner system stiffness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sngStrike">
                          <a:solidFill>
                            <a:srgbClr val="000000"/>
                          </a:solidFill>
                          <a:effectLst/>
                          <a:latin typeface="Times New Roman" panose="02020603050405020304" pitchFamily="18" charset="0"/>
                          <a:ea typeface="游ゴシック" panose="020B0400000000000000" pitchFamily="50" charset="-128"/>
                        </a:rPr>
                        <a:t>290</a:t>
                      </a:r>
                      <a:r>
                        <a:rPr lang="en-US" sz="1000" b="0" i="0" u="none" strike="noStrike">
                          <a:solidFill>
                            <a:srgbClr val="000000"/>
                          </a:solidFill>
                          <a:effectLst/>
                          <a:latin typeface="Times New Roman" panose="02020603050405020304" pitchFamily="18" charset="0"/>
                          <a:ea typeface="游ゴシック" panose="020B0400000000000000" pitchFamily="50" charset="-128"/>
                        </a:rPr>
                        <a:t> </a:t>
                      </a:r>
                      <a:r>
                        <a:rPr lang="en-US" sz="1000" b="1" i="0" u="none" strike="noStrike">
                          <a:solidFill>
                            <a:srgbClr val="FF0000"/>
                          </a:solidFill>
                          <a:effectLst/>
                          <a:latin typeface="Times New Roman" panose="02020603050405020304" pitchFamily="18" charset="0"/>
                          <a:ea typeface="游ゴシック" panose="020B0400000000000000" pitchFamily="50" charset="-128"/>
                        </a:rPr>
                        <a:t>70</a:t>
                      </a:r>
                      <a:r>
                        <a:rPr lang="en-US" sz="1000" b="0" i="0" u="none" strike="noStrike">
                          <a:solidFill>
                            <a:srgbClr val="000000"/>
                          </a:solidFill>
                          <a:effectLst/>
                          <a:latin typeface="Times New Roman" panose="02020603050405020304" pitchFamily="18" charset="0"/>
                          <a:ea typeface="游ゴシック" panose="020B0400000000000000" pitchFamily="50" charset="-128"/>
                        </a:rPr>
                        <a:t> kN/mm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46296182"/>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Drive unit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Outside vessel</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2901996"/>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537506631"/>
                  </a:ext>
                </a:extLst>
              </a:tr>
              <a:tr h="441539">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both manual or stepper motor actuation</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Planetary Gear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529971716"/>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frequency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63901921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tunable range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500 kHz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900 kHz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81174545"/>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sensitivity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1.5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Hz/step</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 Hz/step</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4524685"/>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Coarse tuner </a:t>
                      </a:r>
                      <a:r>
                        <a:rPr lang="en-US" sz="1050" b="1" i="1" u="none" strike="noStrike" dirty="0" err="1">
                          <a:solidFill>
                            <a:srgbClr val="4472C4"/>
                          </a:solidFill>
                          <a:effectLst/>
                          <a:latin typeface="Times New Roman" panose="02020603050405020304" pitchFamily="18" charset="0"/>
                          <a:ea typeface="游ゴシック" panose="020B0400000000000000" pitchFamily="50" charset="-128"/>
                        </a:rPr>
                        <a:t>hystersis</a:t>
                      </a:r>
                      <a:endParaRPr lang="en-US" sz="1050" b="1" i="1" u="none" strike="noStrike" dirty="0">
                        <a:solidFill>
                          <a:srgbClr val="4472C4"/>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dirty="0">
                          <a:solidFill>
                            <a:srgbClr val="4472C4"/>
                          </a:solidFill>
                          <a:effectLst/>
                          <a:latin typeface="Times New Roman" panose="02020603050405020304" pitchFamily="18" charset="0"/>
                          <a:ea typeface="游ゴシック" panose="020B0400000000000000" pitchFamily="50" charset="-128"/>
                        </a:rPr>
                        <a:t>45Hz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836715607"/>
                  </a:ext>
                </a:extLst>
              </a:tr>
              <a:tr h="145928">
                <a:tc>
                  <a:txBody>
                    <a:bodyPr/>
                    <a:lstStyle/>
                    <a:p>
                      <a:pPr algn="l" fontAlgn="ctr"/>
                      <a:r>
                        <a:rPr lang="ja-JP" altLang="en-US" sz="1050" b="1" i="1" u="none" strike="noStrike" dirty="0">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879989"/>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thick-layer</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711692033"/>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mm), dim.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1064051"/>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 x 10 x 40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3</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 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diameter 35 x 78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2</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56728395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 Voltage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200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1000 V, operated at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7846049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stroke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55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40 μ</a:t>
                      </a:r>
                      <a:r>
                        <a:rPr lang="en-US" sz="900" b="1" i="0" u="none" strike="noStrike">
                          <a:solidFill>
                            <a:srgbClr val="FF0000"/>
                          </a:solidFill>
                          <a:effectLst/>
                          <a:latin typeface="Times New Roman" panose="02020603050405020304" pitchFamily="18" charset="0"/>
                          <a:ea typeface="游ゴシック" panose="020B0400000000000000" pitchFamily="50" charset="-128"/>
                        </a:rPr>
                        <a:t>m</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40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40um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77447865"/>
                  </a:ext>
                </a:extLst>
              </a:tr>
              <a:tr h="277555">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capacitance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8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0.9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dirty="0">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dirty="0">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908999752"/>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Nominal tunable range (tested at 2K)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2,000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800 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Hz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58691191"/>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26368946"/>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Capability to repair (motor + 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56534746"/>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7100617"/>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accelerators</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 @FNAL/FAST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@E-XFEL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@STF-2, Quantum Beam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320+180 @LCLS-II (HE)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802691687"/>
                  </a:ext>
                </a:extLst>
              </a:tr>
              <a:tr h="145928">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S1-Global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4</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64608188"/>
                  </a:ext>
                </a:extLst>
              </a:tr>
              <a:tr h="145928">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10848200"/>
                  </a:ext>
                </a:extLst>
              </a:tr>
              <a:tr h="145928">
                <a:tc gridSpan="2">
                  <a:txBody>
                    <a:bodyPr/>
                    <a:lstStyle/>
                    <a:p>
                      <a:pPr algn="l" fontAlgn="ctr"/>
                      <a:r>
                        <a:rPr lang="en-US" sz="1000" b="0" i="1" u="none" strike="noStrike" dirty="0">
                          <a:solidFill>
                            <a:srgbClr val="002060"/>
                          </a:solidFill>
                          <a:effectLst/>
                          <a:latin typeface="Times New Roman" panose="02020603050405020304" pitchFamily="18" charset="0"/>
                          <a:ea typeface="游ゴシック" panose="020B0400000000000000" pitchFamily="50" charset="-128"/>
                        </a:rPr>
                        <a:t>[1]</a:t>
                      </a:r>
                      <a:r>
                        <a:rPr lang="en-US" sz="1000" b="0" i="0" u="none" strike="noStrike" dirty="0">
                          <a:solidFill>
                            <a:srgbClr val="002060"/>
                          </a:solidFill>
                          <a:effectLst/>
                          <a:latin typeface="Times New Roman" panose="02020603050405020304" pitchFamily="18" charset="0"/>
                          <a:ea typeface="游ゴシック" panose="020B0400000000000000" pitchFamily="50" charset="-128"/>
                        </a:rPr>
                        <a:t> https://lss.fnal.gov/archive/2011/conf/fermilab-conf-11-101-td.pdf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4119862754"/>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2"/>
                        </a:rPr>
                        <a:t>[2] LLRF Tests of XFEL Cryomodules at AMTF: First Experimental Results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194532080"/>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3"/>
                        </a:rPr>
                        <a:t>[3] Cryomodule Tests of Four Tesla-Like Cavities in the STF Phass-1.0 for ILC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2876014909"/>
                  </a:ext>
                </a:extLst>
              </a:tr>
              <a:tr h="145928">
                <a:tc gridSpan="2">
                  <a:txBody>
                    <a:bodyPr/>
                    <a:lstStyle/>
                    <a:p>
                      <a:pPr algn="l" fontAlgn="ctr"/>
                      <a:r>
                        <a:rPr lang="en-US" sz="1000" b="0" i="1" u="none" strike="noStrike">
                          <a:solidFill>
                            <a:srgbClr val="002060"/>
                          </a:solidFill>
                          <a:effectLst/>
                          <a:latin typeface="Times New Roman" panose="02020603050405020304" pitchFamily="18" charset="0"/>
                          <a:ea typeface="游ゴシック" panose="020B0400000000000000" pitchFamily="50" charset="-128"/>
                        </a:rPr>
                        <a:t>[4]</a:t>
                      </a:r>
                      <a:r>
                        <a:rPr lang="en-US" sz="1000" b="0" i="0" u="none" strike="noStrike">
                          <a:solidFill>
                            <a:srgbClr val="002060"/>
                          </a:solidFill>
                          <a:effectLst/>
                          <a:latin typeface="Times New Roman" panose="02020603050405020304" pitchFamily="18" charset="0"/>
                          <a:ea typeface="游ゴシック" panose="020B0400000000000000" pitchFamily="50" charset="-128"/>
                        </a:rPr>
                        <a:t> https://accelconf.web.cern.ch/IPAC2015/papers/wepty035.pdf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284703310"/>
                  </a:ext>
                </a:extLst>
              </a:tr>
            </a:tbl>
          </a:graphicData>
        </a:graphic>
      </p:graphicFrame>
    </p:spTree>
    <p:extLst>
      <p:ext uri="{BB962C8B-B14F-4D97-AF65-F5344CB8AC3E}">
        <p14:creationId xmlns:p14="http://schemas.microsoft.com/office/powerpoint/2010/main" val="36215640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58</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F65623D3-DC79-4B2A-8E9E-2D7A06F589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8487" y="989571"/>
            <a:ext cx="4699269" cy="3723605"/>
          </a:xfrm>
          <a:prstGeom prst="rect">
            <a:avLst/>
          </a:prstGeom>
        </p:spPr>
      </p:pic>
      <p:pic>
        <p:nvPicPr>
          <p:cNvPr id="14" name="図 13">
            <a:extLst>
              <a:ext uri="{FF2B5EF4-FFF2-40B4-BE49-F238E27FC236}">
                <a16:creationId xmlns:a16="http://schemas.microsoft.com/office/drawing/2014/main" id="{F8FE5AC7-6A27-4D8E-B249-7CF8972D53A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17522" y="3087729"/>
            <a:ext cx="4619698" cy="3587706"/>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BA729010-8D83-443E-8ED2-BB512E7AE4EE}"/>
              </a:ext>
            </a:extLst>
          </p:cNvPr>
          <p:cNvSpPr/>
          <p:nvPr/>
        </p:nvSpPr>
        <p:spPr>
          <a:xfrm>
            <a:off x="8394060" y="2499800"/>
            <a:ext cx="3563696" cy="235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Picture 6" descr="Diagram&#10;&#10;Description automatically generated">
            <a:extLst>
              <a:ext uri="{FF2B5EF4-FFF2-40B4-BE49-F238E27FC236}">
                <a16:creationId xmlns:a16="http://schemas.microsoft.com/office/drawing/2014/main" id="{A224F780-744A-414B-ABA5-495BEC35B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244" y="1109783"/>
            <a:ext cx="6329425" cy="1977946"/>
          </a:xfrm>
          <a:prstGeom prst="rect">
            <a:avLst/>
          </a:prstGeom>
        </p:spPr>
      </p:pic>
      <p:sp>
        <p:nvSpPr>
          <p:cNvPr id="13" name="タイトル 3">
            <a:extLst>
              <a:ext uri="{FF2B5EF4-FFF2-40B4-BE49-F238E27FC236}">
                <a16:creationId xmlns:a16="http://schemas.microsoft.com/office/drawing/2014/main" id="{FDFE65D4-C07A-4046-8CEC-3AB1CEF408A7}"/>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Dimension check for cavity and CM</a:t>
            </a:r>
            <a:endParaRPr lang="ja-JP" altLang="en-US" sz="4800" dirty="0">
              <a:latin typeface="Times New Roman" panose="02020603050405020304" pitchFamily="18" charset="0"/>
              <a:cs typeface="Times New Roman" panose="02020603050405020304" pitchFamily="18" charset="0"/>
            </a:endParaRPr>
          </a:p>
        </p:txBody>
      </p:sp>
      <p:pic>
        <p:nvPicPr>
          <p:cNvPr id="15" name="Content Placeholder 4" descr="Diagram, schematic&#10;&#10;Description automatically generated">
            <a:extLst>
              <a:ext uri="{FF2B5EF4-FFF2-40B4-BE49-F238E27FC236}">
                <a16:creationId xmlns:a16="http://schemas.microsoft.com/office/drawing/2014/main" id="{77BC2AAF-C01E-425F-9AC7-3F463CAA5B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9988" y="3681159"/>
            <a:ext cx="6867534" cy="2400845"/>
          </a:xfrm>
          <a:prstGeom prst="rect">
            <a:avLst/>
          </a:prstGeom>
        </p:spPr>
      </p:pic>
      <p:sp>
        <p:nvSpPr>
          <p:cNvPr id="16" name="正方形/長方形 15">
            <a:extLst>
              <a:ext uri="{FF2B5EF4-FFF2-40B4-BE49-F238E27FC236}">
                <a16:creationId xmlns:a16="http://schemas.microsoft.com/office/drawing/2014/main" id="{DEC65847-A3BF-4F2C-9389-0AE1DD02DFA2}"/>
              </a:ext>
            </a:extLst>
          </p:cNvPr>
          <p:cNvSpPr/>
          <p:nvPr/>
        </p:nvSpPr>
        <p:spPr>
          <a:xfrm>
            <a:off x="8249335" y="3887339"/>
            <a:ext cx="3387886" cy="4733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10460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60</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28/Sep/2021</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21st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62</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63</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65</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67</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68</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2"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name="KGPlot" r:id="rId4" imgW="6394704" imgH="5026152" progId="">
                  <p:embed/>
                </p:oleObj>
              </mc:Choice>
              <mc:Fallback>
                <p:oleObj name="KGPlot" r:id="rId4" imgW="6394704" imgH="5026152" progId="">
                  <p:embed/>
                  <p:pic>
                    <p:nvPicPr>
                      <p:cNvPr id="19"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8" descr="A picture containing music, purple, bassoon&#10;&#10;Description automatically generated">
            <a:extLst>
              <a:ext uri="{FF2B5EF4-FFF2-40B4-BE49-F238E27FC236}">
                <a16:creationId xmlns:a16="http://schemas.microsoft.com/office/drawing/2014/main" id="{9EF7A17F-699B-4264-8D31-6A7F5F2E45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49" y="981719"/>
            <a:ext cx="5953551" cy="2770464"/>
          </a:xfrm>
          <a:prstGeom prst="rect">
            <a:avLst/>
          </a:prstGeom>
        </p:spPr>
      </p:pic>
      <p:pic>
        <p:nvPicPr>
          <p:cNvPr id="8" name="図 7">
            <a:extLst>
              <a:ext uri="{FF2B5EF4-FFF2-40B4-BE49-F238E27FC236}">
                <a16:creationId xmlns:a16="http://schemas.microsoft.com/office/drawing/2014/main" id="{400B4CD3-AB81-40C6-9A24-E2C00BAC8F0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01375" y="2865358"/>
            <a:ext cx="4294595" cy="3335228"/>
          </a:xfrm>
          <a:prstGeom prst="rect">
            <a:avLst/>
          </a:prstGeom>
        </p:spPr>
      </p:pic>
      <p:sp>
        <p:nvSpPr>
          <p:cNvPr id="9" name="タイトル 3">
            <a:extLst>
              <a:ext uri="{FF2B5EF4-FFF2-40B4-BE49-F238E27FC236}">
                <a16:creationId xmlns:a16="http://schemas.microsoft.com/office/drawing/2014/main" id="{8CD4826E-74C2-48E2-9133-E4BF9ADEF9B5}"/>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Drawing for Type A and Type B</a:t>
            </a:r>
            <a:endParaRPr lang="ja-JP" altLang="en-US" sz="4800" dirty="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A1840BF2-AFA6-44B8-B1B8-582B6C967B3A}"/>
              </a:ext>
            </a:extLst>
          </p:cNvPr>
          <p:cNvSpPr/>
          <p:nvPr/>
        </p:nvSpPr>
        <p:spPr>
          <a:xfrm>
            <a:off x="8731239" y="3606545"/>
            <a:ext cx="3164732" cy="4553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Content Placeholder 4" descr="Diagram, schematic&#10;&#10;Description automatically generated">
            <a:extLst>
              <a:ext uri="{FF2B5EF4-FFF2-40B4-BE49-F238E27FC236}">
                <a16:creationId xmlns:a16="http://schemas.microsoft.com/office/drawing/2014/main" id="{E09DC3F2-AC27-423E-B030-4F01F1A710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434" y="3977141"/>
            <a:ext cx="6360088" cy="2223445"/>
          </a:xfrm>
          <a:prstGeom prst="rect">
            <a:avLst/>
          </a:prstGeom>
        </p:spPr>
      </p:pic>
      <p:sp>
        <p:nvSpPr>
          <p:cNvPr id="12" name="TextBox 13">
            <a:extLst>
              <a:ext uri="{FF2B5EF4-FFF2-40B4-BE49-F238E27FC236}">
                <a16:creationId xmlns:a16="http://schemas.microsoft.com/office/drawing/2014/main" id="{1FE8928F-9931-4F01-8FA7-120F5CEB97FA}"/>
              </a:ext>
            </a:extLst>
          </p:cNvPr>
          <p:cNvSpPr txBox="1"/>
          <p:nvPr/>
        </p:nvSpPr>
        <p:spPr>
          <a:xfrm>
            <a:off x="383148" y="1591273"/>
            <a:ext cx="854658"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Type B</a:t>
            </a:r>
          </a:p>
        </p:txBody>
      </p:sp>
      <p:sp>
        <p:nvSpPr>
          <p:cNvPr id="13" name="吹き出し: 角を丸めた四角形 12">
            <a:extLst>
              <a:ext uri="{FF2B5EF4-FFF2-40B4-BE49-F238E27FC236}">
                <a16:creationId xmlns:a16="http://schemas.microsoft.com/office/drawing/2014/main" id="{CBF9B36F-3A8D-46BD-9F65-95EB7033E196}"/>
              </a:ext>
            </a:extLst>
          </p:cNvPr>
          <p:cNvSpPr/>
          <p:nvPr/>
        </p:nvSpPr>
        <p:spPr>
          <a:xfrm>
            <a:off x="6178315" y="1068546"/>
            <a:ext cx="5871236" cy="572017"/>
          </a:xfrm>
          <a:prstGeom prst="wedgeRoundRectCallout">
            <a:avLst>
              <a:gd name="adj1" fmla="val -50949"/>
              <a:gd name="adj2" fmla="val 14020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 already requested </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to develop drawing of Type A CM</a:t>
            </a:r>
          </a:p>
        </p:txBody>
      </p:sp>
    </p:spTree>
    <p:extLst>
      <p:ext uri="{BB962C8B-B14F-4D97-AF65-F5344CB8AC3E}">
        <p14:creationId xmlns:p14="http://schemas.microsoft.com/office/powerpoint/2010/main" val="10368630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71</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72</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73</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74</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78</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79</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4">
            <a:extLst>
              <a:ext uri="{FF2B5EF4-FFF2-40B4-BE49-F238E27FC236}">
                <a16:creationId xmlns:a16="http://schemas.microsoft.com/office/drawing/2014/main" id="{2157A7C0-33F9-43C6-8B7D-E11173F56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1286" y="1330323"/>
            <a:ext cx="5093320" cy="4525963"/>
          </a:xfrm>
          <a:prstGeom prst="rect">
            <a:avLst/>
          </a:prstGeom>
        </p:spPr>
      </p:pic>
      <p:pic>
        <p:nvPicPr>
          <p:cNvPr id="3" name="図 2">
            <a:extLst>
              <a:ext uri="{FF2B5EF4-FFF2-40B4-BE49-F238E27FC236}">
                <a16:creationId xmlns:a16="http://schemas.microsoft.com/office/drawing/2014/main" id="{BC9A97E9-CF34-40EA-969E-0AB7245D37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394" y="1330323"/>
            <a:ext cx="6608793" cy="4525963"/>
          </a:xfrm>
          <a:prstGeom prst="rect">
            <a:avLst/>
          </a:prstGeom>
        </p:spPr>
      </p:pic>
      <p:sp>
        <p:nvSpPr>
          <p:cNvPr id="8" name="タイトル 3">
            <a:extLst>
              <a:ext uri="{FF2B5EF4-FFF2-40B4-BE49-F238E27FC236}">
                <a16:creationId xmlns:a16="http://schemas.microsoft.com/office/drawing/2014/main" id="{E6BA92BA-2585-4524-B820-E1FD5CDF3D82}"/>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T4CM and renewed ILC CM</a:t>
            </a:r>
            <a:endParaRPr lang="ja-JP" altLang="en-US" sz="4800" dirty="0">
              <a:latin typeface="Times New Roman" panose="02020603050405020304" pitchFamily="18" charset="0"/>
              <a:cs typeface="Times New Roman" panose="02020603050405020304" pitchFamily="18" charset="0"/>
            </a:endParaRPr>
          </a:p>
        </p:txBody>
      </p:sp>
      <p:sp>
        <p:nvSpPr>
          <p:cNvPr id="9" name="TextBox 12">
            <a:extLst>
              <a:ext uri="{FF2B5EF4-FFF2-40B4-BE49-F238E27FC236}">
                <a16:creationId xmlns:a16="http://schemas.microsoft.com/office/drawing/2014/main" id="{1AE80C8C-B565-449B-8B63-9A30E44555FC}"/>
              </a:ext>
            </a:extLst>
          </p:cNvPr>
          <p:cNvSpPr txBox="1"/>
          <p:nvPr/>
        </p:nvSpPr>
        <p:spPr>
          <a:xfrm>
            <a:off x="469492" y="2520022"/>
            <a:ext cx="800219"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T4CM</a:t>
            </a:r>
          </a:p>
        </p:txBody>
      </p:sp>
      <p:sp>
        <p:nvSpPr>
          <p:cNvPr id="10" name="TextBox 13">
            <a:extLst>
              <a:ext uri="{FF2B5EF4-FFF2-40B4-BE49-F238E27FC236}">
                <a16:creationId xmlns:a16="http://schemas.microsoft.com/office/drawing/2014/main" id="{6F9C9FA0-B6AE-40F3-96EF-06825E976709}"/>
              </a:ext>
            </a:extLst>
          </p:cNvPr>
          <p:cNvSpPr txBox="1"/>
          <p:nvPr/>
        </p:nvSpPr>
        <p:spPr>
          <a:xfrm>
            <a:off x="10546803" y="1513180"/>
            <a:ext cx="1460656"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Renewed CM</a:t>
            </a:r>
          </a:p>
        </p:txBody>
      </p:sp>
      <p:sp>
        <p:nvSpPr>
          <p:cNvPr id="11" name="吹き出し: 角を丸めた四角形 10">
            <a:extLst>
              <a:ext uri="{FF2B5EF4-FFF2-40B4-BE49-F238E27FC236}">
                <a16:creationId xmlns:a16="http://schemas.microsoft.com/office/drawing/2014/main" id="{1A7A5DDD-A299-4505-8256-31A169D38F0A}"/>
              </a:ext>
            </a:extLst>
          </p:cNvPr>
          <p:cNvSpPr/>
          <p:nvPr/>
        </p:nvSpPr>
        <p:spPr>
          <a:xfrm>
            <a:off x="1966836" y="5947410"/>
            <a:ext cx="9150690" cy="454339"/>
          </a:xfrm>
          <a:prstGeom prst="wedgeRoundRectCallout">
            <a:avLst>
              <a:gd name="adj1" fmla="val 26193"/>
              <a:gd name="adj2" fmla="val -16308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Tom Peterson can comment about the impact on the removal of 5K thermal shield (lower part)</a:t>
            </a:r>
          </a:p>
        </p:txBody>
      </p:sp>
    </p:spTree>
    <p:extLst>
      <p:ext uri="{BB962C8B-B14F-4D97-AF65-F5344CB8AC3E}">
        <p14:creationId xmlns:p14="http://schemas.microsoft.com/office/powerpoint/2010/main" val="10480410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81</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82</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83</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0665905B-5D18-4C67-8DF5-3D258B066E7B}"/>
              </a:ext>
            </a:extLst>
          </p:cNvPr>
          <p:cNvSpPr txBox="1">
            <a:spLocks/>
          </p:cNvSpPr>
          <p:nvPr/>
        </p:nvSpPr>
        <p:spPr>
          <a:xfrm>
            <a:off x="-1" y="0"/>
            <a:ext cx="12191991" cy="71299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Length difference between TESLA and ILC cavities</a:t>
            </a:r>
            <a:endParaRPr lang="ja-JP" altLang="en-US" sz="4400" dirty="0">
              <a:latin typeface="Times New Roman" panose="02020603050405020304" pitchFamily="18" charset="0"/>
              <a:cs typeface="Times New Roman" panose="02020603050405020304" pitchFamily="18" charset="0"/>
            </a:endParaRPr>
          </a:p>
        </p:txBody>
      </p:sp>
      <p:pic>
        <p:nvPicPr>
          <p:cNvPr id="8" name="図 7" descr="XFEL-cavity.tiff">
            <a:extLst>
              <a:ext uri="{FF2B5EF4-FFF2-40B4-BE49-F238E27FC236}">
                <a16:creationId xmlns:a16="http://schemas.microsoft.com/office/drawing/2014/main" id="{72B78B3A-234F-485C-B2D9-B5A56CE631A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114" y="1303129"/>
            <a:ext cx="8593276" cy="2190144"/>
          </a:xfrm>
          <a:prstGeom prst="rect">
            <a:avLst/>
          </a:prstGeom>
        </p:spPr>
      </p:pic>
      <p:pic>
        <p:nvPicPr>
          <p:cNvPr id="9" name="図 8" descr="FNAL-cavity.tiff">
            <a:extLst>
              <a:ext uri="{FF2B5EF4-FFF2-40B4-BE49-F238E27FC236}">
                <a16:creationId xmlns:a16="http://schemas.microsoft.com/office/drawing/2014/main" id="{5EB75DC1-FD67-46E8-B5DB-67EED46243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8727" y="3987026"/>
            <a:ext cx="8375003" cy="2157976"/>
          </a:xfrm>
          <a:prstGeom prst="rect">
            <a:avLst/>
          </a:prstGeom>
        </p:spPr>
      </p:pic>
      <p:cxnSp>
        <p:nvCxnSpPr>
          <p:cNvPr id="10" name="直線コネクタ 9">
            <a:extLst>
              <a:ext uri="{FF2B5EF4-FFF2-40B4-BE49-F238E27FC236}">
                <a16:creationId xmlns:a16="http://schemas.microsoft.com/office/drawing/2014/main" id="{3DD4D0E2-4ADF-4F99-914D-5B7811C631D0}"/>
              </a:ext>
            </a:extLst>
          </p:cNvPr>
          <p:cNvCxnSpPr/>
          <p:nvPr/>
        </p:nvCxnSpPr>
        <p:spPr>
          <a:xfrm>
            <a:off x="10158003" y="1255801"/>
            <a:ext cx="0" cy="515343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96294FB-313D-465B-8A74-F771D08CC7F7}"/>
              </a:ext>
            </a:extLst>
          </p:cNvPr>
          <p:cNvCxnSpPr/>
          <p:nvPr/>
        </p:nvCxnSpPr>
        <p:spPr>
          <a:xfrm>
            <a:off x="1721311" y="2654618"/>
            <a:ext cx="0" cy="375462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328A4240-C310-48A3-AA74-ECA30BB51F62}"/>
              </a:ext>
            </a:extLst>
          </p:cNvPr>
          <p:cNvCxnSpPr/>
          <p:nvPr/>
        </p:nvCxnSpPr>
        <p:spPr>
          <a:xfrm>
            <a:off x="1953088" y="4859935"/>
            <a:ext cx="0" cy="1549303"/>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218E004-3B16-4147-9B34-A902A0A1DF32}"/>
              </a:ext>
            </a:extLst>
          </p:cNvPr>
          <p:cNvCxnSpPr/>
          <p:nvPr/>
        </p:nvCxnSpPr>
        <p:spPr>
          <a:xfrm flipH="1">
            <a:off x="1953088" y="6292816"/>
            <a:ext cx="326028"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953F959F-1C40-425F-9CAB-99CECDAF204F}"/>
              </a:ext>
            </a:extLst>
          </p:cNvPr>
          <p:cNvCxnSpPr/>
          <p:nvPr/>
        </p:nvCxnSpPr>
        <p:spPr>
          <a:xfrm>
            <a:off x="1460500" y="6292816"/>
            <a:ext cx="260811"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6BECBAAC-619C-4555-B9A2-6954DD55616F}"/>
              </a:ext>
            </a:extLst>
          </p:cNvPr>
          <p:cNvSpPr txBox="1"/>
          <p:nvPr/>
        </p:nvSpPr>
        <p:spPr>
          <a:xfrm>
            <a:off x="455702" y="6061983"/>
            <a:ext cx="970137" cy="461665"/>
          </a:xfrm>
          <a:prstGeom prst="rect">
            <a:avLst/>
          </a:prstGeom>
          <a:solidFill>
            <a:srgbClr val="FFFF00"/>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36mm</a:t>
            </a:r>
            <a:endParaRPr kumimoji="1" lang="ja-JP" altLang="en-US" sz="24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B30B75BD-0735-4A3D-88FD-09E600D78944}"/>
              </a:ext>
            </a:extLst>
          </p:cNvPr>
          <p:cNvSpPr txBox="1"/>
          <p:nvPr/>
        </p:nvSpPr>
        <p:spPr>
          <a:xfrm>
            <a:off x="5021148" y="862805"/>
            <a:ext cx="2328586"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XFEL TESLA-Cavity</a:t>
            </a:r>
            <a:endParaRPr kumimoji="1" lang="ja-JP" altLang="en-US" b="1"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C6F2E877-8F0B-4045-AC59-3D34F9559BEA}"/>
              </a:ext>
            </a:extLst>
          </p:cNvPr>
          <p:cNvSpPr txBox="1"/>
          <p:nvPr/>
        </p:nvSpPr>
        <p:spPr>
          <a:xfrm>
            <a:off x="5490846" y="3711638"/>
            <a:ext cx="1326004"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ILC-Cavity</a:t>
            </a:r>
            <a:endParaRPr kumimoji="1" lang="ja-JP" altLang="en-US"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5EF2BB19-51F9-4288-85C0-5D14F78D33B1}"/>
              </a:ext>
            </a:extLst>
          </p:cNvPr>
          <p:cNvSpPr txBox="1"/>
          <p:nvPr/>
        </p:nvSpPr>
        <p:spPr>
          <a:xfrm>
            <a:off x="10696981" y="6292816"/>
            <a:ext cx="1099690" cy="338554"/>
          </a:xfrm>
          <a:prstGeom prst="rect">
            <a:avLst/>
          </a:prstGeom>
          <a:solidFill>
            <a:srgbClr val="FFFFFF"/>
          </a:solidFill>
          <a:ln w="28575" cmpd="sng">
            <a:solidFill>
              <a:srgbClr val="E68422"/>
            </a:solidFill>
          </a:ln>
        </p:spPr>
        <p:txBody>
          <a:bodyPr wrap="square" rtlCol="0" anchor="ctr">
            <a:spAutoFit/>
          </a:bodyPr>
          <a:lstStyle/>
          <a:p>
            <a:pPr algn="ctr"/>
            <a:r>
              <a:rPr kumimoji="1" lang="en-US" altLang="ja-JP" sz="1600" dirty="0">
                <a:latin typeface="Times New Roman" panose="02020603050405020304" pitchFamily="18" charset="0"/>
                <a:cs typeface="Times New Roman" panose="02020603050405020304" pitchFamily="18" charset="0"/>
              </a:rPr>
              <a:t>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42301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86</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62BE2EAF-5E14-4E48-8667-D505AAE324C3}"/>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3.8 in TDR Vol.3 Part II</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C4EB428-E5D1-4AD4-A645-0A53907A8E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73" y="2047848"/>
            <a:ext cx="6673117" cy="3053523"/>
          </a:xfrm>
          <a:prstGeom prst="rect">
            <a:avLst/>
          </a:prstGeom>
        </p:spPr>
      </p:pic>
      <p:sp>
        <p:nvSpPr>
          <p:cNvPr id="9" name="正方形/長方形 8">
            <a:extLst>
              <a:ext uri="{FF2B5EF4-FFF2-40B4-BE49-F238E27FC236}">
                <a16:creationId xmlns:a16="http://schemas.microsoft.com/office/drawing/2014/main" id="{C4DF1921-F194-4986-9A12-26FB9F541F01}"/>
              </a:ext>
            </a:extLst>
          </p:cNvPr>
          <p:cNvSpPr/>
          <p:nvPr/>
        </p:nvSpPr>
        <p:spPr>
          <a:xfrm>
            <a:off x="2175725" y="2421882"/>
            <a:ext cx="4539575" cy="134241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F03B99-7B3C-4546-8F3B-28D5C6DC5AC9}"/>
              </a:ext>
            </a:extLst>
          </p:cNvPr>
          <p:cNvSpPr/>
          <p:nvPr/>
        </p:nvSpPr>
        <p:spPr>
          <a:xfrm>
            <a:off x="2175725" y="3784324"/>
            <a:ext cx="4539575" cy="124457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99721B2A-01F1-47A9-BF4E-BE6127C35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35" y="882385"/>
            <a:ext cx="3950961" cy="2510891"/>
          </a:xfrm>
          <a:prstGeom prst="rect">
            <a:avLst/>
          </a:prstGeom>
          <a:ln w="28575">
            <a:solidFill>
              <a:schemeClr val="accent2"/>
            </a:solidFill>
          </a:ln>
        </p:spPr>
      </p:pic>
      <p:pic>
        <p:nvPicPr>
          <p:cNvPr id="12" name="図 11">
            <a:extLst>
              <a:ext uri="{FF2B5EF4-FFF2-40B4-BE49-F238E27FC236}">
                <a16:creationId xmlns:a16="http://schemas.microsoft.com/office/drawing/2014/main" id="{C299D66A-BB06-4BC2-94D7-C75702E48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8935" y="3811017"/>
            <a:ext cx="3950961" cy="2795276"/>
          </a:xfrm>
          <a:prstGeom prst="rect">
            <a:avLst/>
          </a:prstGeom>
          <a:ln w="28575">
            <a:solidFill>
              <a:schemeClr val="accent1"/>
            </a:solidFill>
          </a:ln>
        </p:spPr>
      </p:pic>
      <p:cxnSp>
        <p:nvCxnSpPr>
          <p:cNvPr id="13" name="直線矢印コネクタ 12">
            <a:extLst>
              <a:ext uri="{FF2B5EF4-FFF2-40B4-BE49-F238E27FC236}">
                <a16:creationId xmlns:a16="http://schemas.microsoft.com/office/drawing/2014/main" id="{A5C2B7FB-8CB7-422E-A843-58DA838C820F}"/>
              </a:ext>
            </a:extLst>
          </p:cNvPr>
          <p:cNvCxnSpPr>
            <a:stCxn id="9" idx="3"/>
            <a:endCxn id="11" idx="1"/>
          </p:cNvCxnSpPr>
          <p:nvPr/>
        </p:nvCxnSpPr>
        <p:spPr>
          <a:xfrm flipV="1">
            <a:off x="6715300" y="2137831"/>
            <a:ext cx="843635" cy="95526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AC8D0A-EA36-46CE-B09C-E8C6B8D6C6E7}"/>
              </a:ext>
            </a:extLst>
          </p:cNvPr>
          <p:cNvCxnSpPr>
            <a:cxnSpLocks/>
            <a:stCxn id="10" idx="3"/>
            <a:endCxn id="12" idx="1"/>
          </p:cNvCxnSpPr>
          <p:nvPr/>
        </p:nvCxnSpPr>
        <p:spPr>
          <a:xfrm>
            <a:off x="6715300" y="4406610"/>
            <a:ext cx="843635" cy="80204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EF4FFCC0-3DAF-4BA9-AC11-0F3C741438C8}"/>
              </a:ext>
            </a:extLst>
          </p:cNvPr>
          <p:cNvSpPr txBox="1"/>
          <p:nvPr/>
        </p:nvSpPr>
        <p:spPr>
          <a:xfrm>
            <a:off x="4960913" y="1044208"/>
            <a:ext cx="2270173" cy="461665"/>
          </a:xfrm>
          <a:prstGeom prst="rect">
            <a:avLst/>
          </a:prstGeom>
          <a:no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Results in STF-2</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838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7BFC1D79-5120-4F39-8928-0B9A26F2E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924" y="938827"/>
            <a:ext cx="6743876" cy="4980345"/>
          </a:xfrm>
          <a:prstGeom prst="rect">
            <a:avLst/>
          </a:prstGeom>
        </p:spPr>
      </p:pic>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2.12 in TDR Vol.3 Part I</a:t>
            </a:r>
            <a:endParaRPr lang="ja-JP" altLang="en-US" sz="44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D8B0794F-4972-425B-8478-7B42B3543818}"/>
              </a:ext>
            </a:extLst>
          </p:cNvPr>
          <p:cNvSpPr txBox="1"/>
          <p:nvPr/>
        </p:nvSpPr>
        <p:spPr>
          <a:xfrm>
            <a:off x="804341" y="3198166"/>
            <a:ext cx="2662909" cy="461665"/>
          </a:xfrm>
          <a:prstGeom prst="rect">
            <a:avLst/>
          </a:prstGeom>
          <a:no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Based on S1-Global</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88905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88</a:t>
            </a:fld>
            <a:endParaRPr kumimoji="1" lang="ja-JP" altLang="en-US" sz="140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C9581EC1-0140-43D3-9875-5329ABC70D88}"/>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Overall layout for cryogenic system and cooling scheme</a:t>
            </a:r>
            <a:endParaRPr kumimoji="1" lang="ja-JP" altLang="en-US" sz="4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1A688511-9D23-4C4B-9248-CCD6C7861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085109"/>
            <a:ext cx="5603886" cy="3179758"/>
          </a:xfrm>
          <a:prstGeom prst="rect">
            <a:avLst/>
          </a:prstGeom>
        </p:spPr>
      </p:pic>
      <p:pic>
        <p:nvPicPr>
          <p:cNvPr id="10" name="図 9">
            <a:extLst>
              <a:ext uri="{FF2B5EF4-FFF2-40B4-BE49-F238E27FC236}">
                <a16:creationId xmlns:a16="http://schemas.microsoft.com/office/drawing/2014/main" id="{62812AB3-337D-4887-9984-5642A5671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944" y="2127944"/>
            <a:ext cx="6559056" cy="3094087"/>
          </a:xfrm>
          <a:prstGeom prst="rect">
            <a:avLst/>
          </a:prstGeom>
        </p:spPr>
      </p:pic>
      <p:sp>
        <p:nvSpPr>
          <p:cNvPr id="11" name="正方形/長方形 10">
            <a:extLst>
              <a:ext uri="{FF2B5EF4-FFF2-40B4-BE49-F238E27FC236}">
                <a16:creationId xmlns:a16="http://schemas.microsoft.com/office/drawing/2014/main" id="{854FF313-D411-4F82-B35B-D0FE5D39CFE0}"/>
              </a:ext>
            </a:extLst>
          </p:cNvPr>
          <p:cNvSpPr/>
          <p:nvPr/>
        </p:nvSpPr>
        <p:spPr>
          <a:xfrm>
            <a:off x="11284527" y="3117272"/>
            <a:ext cx="824346" cy="2008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F8BC6E2-FA9C-4511-AD1F-E87041FDB31B}"/>
              </a:ext>
            </a:extLst>
          </p:cNvPr>
          <p:cNvSpPr/>
          <p:nvPr/>
        </p:nvSpPr>
        <p:spPr>
          <a:xfrm>
            <a:off x="8375073" y="2182090"/>
            <a:ext cx="1711036" cy="1731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9247002-BD29-4DB4-BFCF-60BE7A964FCF}"/>
              </a:ext>
            </a:extLst>
          </p:cNvPr>
          <p:cNvSpPr/>
          <p:nvPr/>
        </p:nvSpPr>
        <p:spPr>
          <a:xfrm>
            <a:off x="1059872" y="782782"/>
            <a:ext cx="4812893" cy="810351"/>
          </a:xfrm>
          <a:prstGeom prst="wedgeRoundRectCallout">
            <a:avLst>
              <a:gd name="adj1" fmla="val 17943"/>
              <a:gd name="adj2" fmla="val 10458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7 cryogenic stations for 30 km for 500 GeV</a:t>
            </a:r>
          </a:p>
          <a:p>
            <a:r>
              <a:rPr lang="en-US" altLang="ja-JP" sz="2000" dirty="0">
                <a:solidFill>
                  <a:schemeClr val="tx1"/>
                </a:solidFill>
                <a:latin typeface="Times New Roman" panose="02020603050405020304" pitchFamily="18" charset="0"/>
                <a:cs typeface="Times New Roman" panose="02020603050405020304" pitchFamily="18" charset="0"/>
              </a:rPr>
              <a:t>5 cryogenic stations for 20 km for 250 GeV</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F7FE6BD4-B441-4252-B7B1-6630FF582C10}"/>
              </a:ext>
            </a:extLst>
          </p:cNvPr>
          <p:cNvSpPr txBox="1"/>
          <p:nvPr/>
        </p:nvSpPr>
        <p:spPr>
          <a:xfrm>
            <a:off x="6096000" y="5610810"/>
            <a:ext cx="5936240" cy="369332"/>
          </a:xfrm>
          <a:prstGeom prst="rect">
            <a:avLst/>
          </a:prstGeom>
          <a:solidFill>
            <a:srgbClr val="FFFF00"/>
          </a:solidFill>
          <a:ln w="19050">
            <a:solidFill>
              <a:schemeClr val="tx1"/>
            </a:solidFill>
          </a:ln>
        </p:spPr>
        <p:txBody>
          <a:bodyPr wrap="none" rtlCol="0">
            <a:spAutoFit/>
          </a:bodyPr>
          <a:lstStyle/>
          <a:p>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string is cooled d</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own from upstream to downstream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14485029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24439203"/>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3 types of CM,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electron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784349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tuner</a:t>
            </a:r>
            <a:endParaRPr lang="ja-JP" altLang="en-US" sz="48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D9B44400-4FC6-493E-AC92-026EFC44CBFE}"/>
              </a:ext>
            </a:extLst>
          </p:cNvPr>
          <p:cNvSpPr txBox="1"/>
          <p:nvPr/>
        </p:nvSpPr>
        <p:spPr>
          <a:xfrm>
            <a:off x="5012755" y="1300163"/>
            <a:ext cx="6779060"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err="1">
                <a:latin typeface="Times New Roman" panose="02020603050405020304" pitchFamily="18" charset="0"/>
                <a:cs typeface="Times New Roman" panose="02020603050405020304" pitchFamily="18" charset="0"/>
              </a:rPr>
              <a:t>Yuriy</a:t>
            </a:r>
            <a:r>
              <a:rPr kumimoji="1" lang="en-US" altLang="ja-JP" sz="2000" dirty="0">
                <a:latin typeface="Times New Roman" panose="02020603050405020304" pitchFamily="18" charset="0"/>
                <a:cs typeface="Times New Roman" panose="02020603050405020304" pitchFamily="18" charset="0"/>
              </a:rPr>
              <a:t> demonstrated the imitated LFD compensation by piezo at room temperature</a:t>
            </a:r>
            <a:endParaRPr kumimoji="1" lang="ja-JP" altLang="en-US" sz="2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0FF753B-4BC6-4A1B-9C50-99852CDF24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666" y="3918643"/>
            <a:ext cx="4648478" cy="2614281"/>
          </a:xfrm>
          <a:prstGeom prst="rect">
            <a:avLst/>
          </a:prstGeom>
        </p:spPr>
      </p:pic>
      <p:pic>
        <p:nvPicPr>
          <p:cNvPr id="11" name="図 10">
            <a:extLst>
              <a:ext uri="{FF2B5EF4-FFF2-40B4-BE49-F238E27FC236}">
                <a16:creationId xmlns:a16="http://schemas.microsoft.com/office/drawing/2014/main" id="{7AA43D7E-CFC8-410A-9332-978AC03773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17" y="1208066"/>
            <a:ext cx="4780727" cy="2688823"/>
          </a:xfrm>
          <a:prstGeom prst="rect">
            <a:avLst/>
          </a:prstGeom>
        </p:spPr>
      </p:pic>
      <p:pic>
        <p:nvPicPr>
          <p:cNvPr id="12" name="図 11">
            <a:extLst>
              <a:ext uri="{FF2B5EF4-FFF2-40B4-BE49-F238E27FC236}">
                <a16:creationId xmlns:a16="http://schemas.microsoft.com/office/drawing/2014/main" id="{919FE752-A51B-43BD-9FC2-B980161600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6156" y="2718162"/>
            <a:ext cx="6779060" cy="3814762"/>
          </a:xfrm>
          <a:prstGeom prst="rect">
            <a:avLst/>
          </a:prstGeom>
        </p:spPr>
      </p:pic>
    </p:spTree>
    <p:extLst>
      <p:ext uri="{BB962C8B-B14F-4D97-AF65-F5344CB8AC3E}">
        <p14:creationId xmlns:p14="http://schemas.microsoft.com/office/powerpoint/2010/main" val="164939472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2031325"/>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Progress of CM design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is installed inside helium tank?</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This is one discussion item. We can decide which (inside or outside) is better at ILCX.</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Kirk showed</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preliminary agenda</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session prepared by Peter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you have any request for this session, please join the 5</a:t>
            </a:r>
            <a:r>
              <a:rPr lang="en-US" altLang="ja-JP" baseline="30000" dirty="0">
                <a:latin typeface="Times New Roman" panose="02020603050405020304" pitchFamily="18" charset="0"/>
                <a:ea typeface="ＭＳ Ｐゴシック" panose="020B0600070205080204" pitchFamily="50" charset="-128"/>
                <a:cs typeface="Times New Roman" panose="02020603050405020304" pitchFamily="18" charset="0"/>
              </a:rPr>
              <a:t>th</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crab cavity meeting in 15/Sep</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09423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Preparation for ILC advisory panel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TRL is not necessary, also percentages as technology progress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Pre-Lab should be 100% as our goal, not construction phase</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50% should be put between RDR and TDR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for ILC is not mature now, quite different situation from WP-1 and WP-2</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SC-solenoid at IP has also same situation</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23:30~25:30 @JST is the best solution for all members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will request this extra time table for SRF session after the plenary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All conveners for all sessions will be temporarily assigned this week</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174977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52322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Another purpose in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ERL option is under consideration</a:t>
            </a: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日付プレースホルダー 3">
            <a:extLst>
              <a:ext uri="{FF2B5EF4-FFF2-40B4-BE49-F238E27FC236}">
                <a16:creationId xmlns:a16="http://schemas.microsoft.com/office/drawing/2014/main" id="{E8CF9432-B760-4C5A-802A-B53A73847092}"/>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9" name="フッター プレースホルダー 4">
            <a:extLst>
              <a:ext uri="{FF2B5EF4-FFF2-40B4-BE49-F238E27FC236}">
                <a16:creationId xmlns:a16="http://schemas.microsoft.com/office/drawing/2014/main" id="{C5D3D28C-800F-45DB-AE03-A54650FB9F32}"/>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027233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53943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Explanation on the message from</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EB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by T.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Nakada</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Fast-cooling may not need for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Double magnetic shields may not be also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pipe for pre-cooling is enough</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Typical static heat load is around 6 W in LCLS-II, same as E-XFEL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Lower part of 5K thermal shield is not necessary for ILC, as suggested in TDR</a:t>
            </a:r>
          </a:p>
          <a:p>
            <a:pPr marL="285750"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presented the current situation on behalf of Peter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Down-selection to final design of crab cavity will be done in two stages</a:t>
            </a: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European workshop for higher gradient technology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 7/Jul, SRF session will be assigned, and KEK can present about the SRF technology for ILC, and the recent situation of ILC</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 and Kirk will join to present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88495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97031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Looks WBS of EIC (Joe presented in the sources meeting on this Monday) is quite different from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Currently, “Area Systems” is positioned at the top category, and “Technical Systems” is the next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Looking for a better solution to summarize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you have new inputs, please tell us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Better to start from the drawing based on LCLS-II than that developed in GDE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Sending the drawing of LCLS-II is currently in progress, but will be a little late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includes SC-magnet, coupler, cavity, tuner, HOM damper,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etc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HPGS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Before testing CM abroad as the first performance test, you need to get the approval from the authorized person of HPGS from Japan (probably)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Production of CM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each lab.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transfer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KEK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IFMIF project in QST/Japan is different from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Their CM is never constructed in CEA, all components including resonators are delivered to Japan, then constructed there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QST dose not need to get the approval of HPGS at CEA</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Take care of this issue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experts can give advice/comment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406752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Conceptual design for CMs in SC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and DR is sufficient during the Technical Preparation Period, not necessary for the detailed design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FCC and EIC projects, 650 MHz CM will be used, as synergy effect, then some R&amp;D may be necessary in HOM damping and others even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type of CM may be not necessary, standard type of CM as modified version can be used for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package standardization may be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on these CMs is needed during TPP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ratio of 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between Japan and abroad will be adjusted for WBS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Re-baseline design for tuner system is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Slow tuner in LCLS-II looks no problem, but fast tuner should be demonstrated in pulsed operation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Following the LCC policy, we need to submit “Change Request (CR)” to EB in the end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HTS at FNAL, Double-lever tuner can/may be tested in the pulsed operation after the test for LCLS-II-HE?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test items including setup should be discussed, and some additional components are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is very important demonstration before TPP starts</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ext</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 LCLS-II is different from ILC, but variable?</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acc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around 20 MV/m, not 31.5 MV/m (is it o.k.?)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LLRF/HLRF systems need to be prepared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Availability and cost estimation should be considered for tuner selection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GDE, one important factor was cost, and currently it’s still same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36309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4832092"/>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Scope and Deliverables for each item should be well-considered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SRF Group is responsible for 650 MHz SRF system in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think of the both directions, Area System and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Probably, complicated matrix for HR is necessary for the both directions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people join the ML and SRF, and also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J-LAB was responsible for 650 MHz SRF system in RDR and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 design is categorized in WP-1, and tuner production in WP-2</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deadline of WBS is around one month later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and Europe will start to negotiate with their governments from the end of this month</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 is the useful item for this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WP-3, WBS will be discussed in the 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next SRF Group meeting, we can discuss more</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presented the tuner review as one good candidate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Bias voltage is necessary for piezo drive?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Change of LFD is one direction, then it is not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we change the design of tuner from TDR, we need to submit the change request by convention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Expert meeting should be organized to be discussed soon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organization is Kirk’s homework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pulsed mode, LFD compensation is not too difficult as there are only linear changes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It is important to suppress ringing of cavity as much as possible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1549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75244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28/Sep/2021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21st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60888</TotalTime>
  <Words>15591</Words>
  <Application>Microsoft Office PowerPoint</Application>
  <PresentationFormat>ワイド画面</PresentationFormat>
  <Paragraphs>2447</Paragraphs>
  <Slides>107</Slides>
  <Notes>1</Notes>
  <HiddenSlides>0</HiddenSlides>
  <MMClips>0</MMClips>
  <ScaleCrop>false</ScaleCrop>
  <HeadingPairs>
    <vt:vector size="8" baseType="variant">
      <vt:variant>
        <vt:lpstr>使用されているフォント</vt:lpstr>
      </vt:variant>
      <vt:variant>
        <vt:i4>13</vt:i4>
      </vt:variant>
      <vt:variant>
        <vt:lpstr>テーマ</vt:lpstr>
      </vt:variant>
      <vt:variant>
        <vt:i4>2</vt:i4>
      </vt:variant>
      <vt:variant>
        <vt:lpstr>埋め込まれた OLE サーバー</vt:lpstr>
      </vt:variant>
      <vt:variant>
        <vt:i4>1</vt:i4>
      </vt:variant>
      <vt:variant>
        <vt:lpstr>スライド タイトル</vt:lpstr>
      </vt:variant>
      <vt:variant>
        <vt:i4>107</vt:i4>
      </vt:variant>
    </vt:vector>
  </HeadingPairs>
  <TitlesOfParts>
    <vt:vector size="123" baseType="lpstr">
      <vt:lpstr>Arial Unicode MS</vt:lpstr>
      <vt:lpstr>ＭＳ Ｐゴシック</vt:lpstr>
      <vt:lpstr>游ゴシック</vt:lpstr>
      <vt:lpstr>游ゴシック Light</vt:lpstr>
      <vt:lpstr>Arial</vt:lpstr>
      <vt:lpstr>Arial Nova</vt:lpstr>
      <vt:lpstr>Calibri</vt:lpstr>
      <vt:lpstr>Calibri Light</vt:lpstr>
      <vt:lpstr>Century</vt:lpstr>
      <vt:lpstr>Helvetica</vt:lpstr>
      <vt:lpstr>Times</vt:lpstr>
      <vt:lpstr>Times New Roman</vt:lpstr>
      <vt:lpstr>Wingdings</vt:lpstr>
      <vt:lpstr>Office テーマ</vt:lpstr>
      <vt:lpstr>Default Theme</vt:lpstr>
      <vt:lpstr>KGPlot</vt:lpstr>
      <vt:lpstr>21st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kirk</cp:lastModifiedBy>
  <cp:revision>2064</cp:revision>
  <cp:lastPrinted>2020-11-23T15:37:09Z</cp:lastPrinted>
  <dcterms:created xsi:type="dcterms:W3CDTF">2020-09-27T07:10:37Z</dcterms:created>
  <dcterms:modified xsi:type="dcterms:W3CDTF">2021-09-28T13:33:30Z</dcterms:modified>
</cp:coreProperties>
</file>