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400" r:id="rId2"/>
    <p:sldId id="465" r:id="rId3"/>
    <p:sldId id="320" r:id="rId4"/>
    <p:sldId id="464" r:id="rId5"/>
    <p:sldId id="322" r:id="rId6"/>
    <p:sldId id="466" r:id="rId7"/>
    <p:sldId id="330" r:id="rId8"/>
    <p:sldId id="413" r:id="rId9"/>
    <p:sldId id="437" r:id="rId10"/>
    <p:sldId id="329" r:id="rId11"/>
    <p:sldId id="321" r:id="rId12"/>
    <p:sldId id="468" r:id="rId13"/>
    <p:sldId id="404" r:id="rId14"/>
    <p:sldId id="323" r:id="rId15"/>
    <p:sldId id="331" r:id="rId16"/>
    <p:sldId id="327" r:id="rId17"/>
    <p:sldId id="393" r:id="rId18"/>
    <p:sldId id="470" r:id="rId19"/>
    <p:sldId id="519" r:id="rId20"/>
    <p:sldId id="469" r:id="rId21"/>
    <p:sldId id="275" r:id="rId22"/>
    <p:sldId id="473" r:id="rId23"/>
    <p:sldId id="518" r:id="rId24"/>
    <p:sldId id="411" r:id="rId25"/>
    <p:sldId id="403" r:id="rId26"/>
    <p:sldId id="256" r:id="rId27"/>
    <p:sldId id="280" r:id="rId28"/>
    <p:sldId id="283" r:id="rId29"/>
    <p:sldId id="472" r:id="rId30"/>
    <p:sldId id="471" r:id="rId31"/>
    <p:sldId id="394" r:id="rId32"/>
    <p:sldId id="406" r:id="rId33"/>
    <p:sldId id="407" r:id="rId34"/>
    <p:sldId id="324" r:id="rId35"/>
    <p:sldId id="408" r:id="rId36"/>
    <p:sldId id="300" r:id="rId37"/>
    <p:sldId id="410" r:id="rId38"/>
    <p:sldId id="412" r:id="rId39"/>
    <p:sldId id="257" r:id="rId40"/>
  </p:sldIdLst>
  <p:sldSz cx="12192000" cy="6858000"/>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3" autoAdjust="0"/>
    <p:restoredTop sz="94660"/>
  </p:normalViewPr>
  <p:slideViewPr>
    <p:cSldViewPr snapToGrid="0">
      <p:cViewPr>
        <p:scale>
          <a:sx n="50" d="100"/>
          <a:sy n="50" d="100"/>
        </p:scale>
        <p:origin x="172" y="2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76363" cy="513509"/>
          </a:xfrm>
          <a:prstGeom prst="rect">
            <a:avLst/>
          </a:prstGeom>
        </p:spPr>
        <p:txBody>
          <a:bodyPr vert="horz" lIns="99029" tIns="49514" rIns="99029" bIns="4951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6" y="1"/>
            <a:ext cx="3076363" cy="513509"/>
          </a:xfrm>
          <a:prstGeom prst="rect">
            <a:avLst/>
          </a:prstGeom>
        </p:spPr>
        <p:txBody>
          <a:bodyPr vert="horz" lIns="99029" tIns="49514" rIns="99029" bIns="49514" rtlCol="0"/>
          <a:lstStyle>
            <a:lvl1pPr algn="r">
              <a:defRPr sz="1300"/>
            </a:lvl1pPr>
          </a:lstStyle>
          <a:p>
            <a:fld id="{1B9AAD58-5B8B-4D44-9978-7755C5350E18}" type="datetimeFigureOut">
              <a:rPr kumimoji="1" lang="ja-JP" altLang="en-US" smtClean="0"/>
              <a:t>2021/9/29</a:t>
            </a:fld>
            <a:endParaRPr kumimoji="1" lang="ja-JP" altLang="en-US"/>
          </a:p>
        </p:txBody>
      </p:sp>
      <p:sp>
        <p:nvSpPr>
          <p:cNvPr id="4" name="スライド イメージ プレースホルダー 3"/>
          <p:cNvSpPr>
            <a:spLocks noGrp="1" noRot="1" noChangeAspect="1"/>
          </p:cNvSpPr>
          <p:nvPr>
            <p:ph type="sldImg" idx="2"/>
          </p:nvPr>
        </p:nvSpPr>
        <p:spPr>
          <a:xfrm>
            <a:off x="477838" y="1279525"/>
            <a:ext cx="6143625" cy="3455988"/>
          </a:xfrm>
          <a:prstGeom prst="rect">
            <a:avLst/>
          </a:prstGeom>
          <a:noFill/>
          <a:ln w="12700">
            <a:solidFill>
              <a:prstClr val="black"/>
            </a:solidFill>
          </a:ln>
        </p:spPr>
        <p:txBody>
          <a:bodyPr vert="horz" lIns="99029" tIns="49514" rIns="99029" bIns="49514" rtlCol="0" anchor="ctr"/>
          <a:lstStyle/>
          <a:p>
            <a:endParaRPr lang="ja-JP" altLang="en-US"/>
          </a:p>
        </p:txBody>
      </p:sp>
      <p:sp>
        <p:nvSpPr>
          <p:cNvPr id="5" name="ノート プレースホルダー 4"/>
          <p:cNvSpPr>
            <a:spLocks noGrp="1"/>
          </p:cNvSpPr>
          <p:nvPr>
            <p:ph type="body" sz="quarter" idx="3"/>
          </p:nvPr>
        </p:nvSpPr>
        <p:spPr>
          <a:xfrm>
            <a:off x="709930" y="4925408"/>
            <a:ext cx="5679440" cy="4029879"/>
          </a:xfrm>
          <a:prstGeom prst="rect">
            <a:avLst/>
          </a:prstGeom>
        </p:spPr>
        <p:txBody>
          <a:bodyPr vert="horz" lIns="99029" tIns="49514" rIns="99029" bIns="4951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721108"/>
            <a:ext cx="3076363" cy="513507"/>
          </a:xfrm>
          <a:prstGeom prst="rect">
            <a:avLst/>
          </a:prstGeom>
        </p:spPr>
        <p:txBody>
          <a:bodyPr vert="horz" lIns="99029" tIns="49514" rIns="99029" bIns="4951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6" y="9721108"/>
            <a:ext cx="3076363" cy="513507"/>
          </a:xfrm>
          <a:prstGeom prst="rect">
            <a:avLst/>
          </a:prstGeom>
        </p:spPr>
        <p:txBody>
          <a:bodyPr vert="horz" lIns="99029" tIns="49514" rIns="99029" bIns="49514" rtlCol="0" anchor="b"/>
          <a:lstStyle>
            <a:lvl1pPr algn="r">
              <a:defRPr sz="1300"/>
            </a:lvl1pPr>
          </a:lstStyle>
          <a:p>
            <a:fld id="{451125CE-918A-4D7B-93E4-92DFF7D4872D}" type="slidenum">
              <a:rPr kumimoji="1" lang="ja-JP" altLang="en-US" smtClean="0"/>
              <a:t>‹#›</a:t>
            </a:fld>
            <a:endParaRPr kumimoji="1" lang="ja-JP" altLang="en-US"/>
          </a:p>
        </p:txBody>
      </p:sp>
    </p:spTree>
    <p:extLst>
      <p:ext uri="{BB962C8B-B14F-4D97-AF65-F5344CB8AC3E}">
        <p14:creationId xmlns:p14="http://schemas.microsoft.com/office/powerpoint/2010/main" val="147925915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19B4430-5A6B-462A-8DD7-7CB55316503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48B3A7DE-67F7-4BAC-A7FE-E5BC128C97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9E2D12B2-5427-4EBD-BB27-DF28E00AEC45}"/>
              </a:ext>
            </a:extLst>
          </p:cNvPr>
          <p:cNvSpPr>
            <a:spLocks noGrp="1"/>
          </p:cNvSpPr>
          <p:nvPr>
            <p:ph type="dt" sz="half" idx="10"/>
          </p:nvPr>
        </p:nvSpPr>
        <p:spPr/>
        <p:txBody>
          <a:bodyPr/>
          <a:lstStyle/>
          <a:p>
            <a:fld id="{3F30560E-3DB1-40EC-AFDA-04BB540285D8}" type="datetimeFigureOut">
              <a:rPr kumimoji="1" lang="ja-JP" altLang="en-US" smtClean="0"/>
              <a:t>2021/9/29</a:t>
            </a:fld>
            <a:endParaRPr kumimoji="1" lang="ja-JP" altLang="en-US"/>
          </a:p>
        </p:txBody>
      </p:sp>
      <p:sp>
        <p:nvSpPr>
          <p:cNvPr id="5" name="フッター プレースホルダー 4">
            <a:extLst>
              <a:ext uri="{FF2B5EF4-FFF2-40B4-BE49-F238E27FC236}">
                <a16:creationId xmlns:a16="http://schemas.microsoft.com/office/drawing/2014/main" id="{F576955B-ADE5-4278-AD10-5E63D524DB9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3CC690F-D47D-45F8-BE0E-FD21D4C173D6}"/>
              </a:ext>
            </a:extLst>
          </p:cNvPr>
          <p:cNvSpPr>
            <a:spLocks noGrp="1"/>
          </p:cNvSpPr>
          <p:nvPr>
            <p:ph type="sldNum" sz="quarter" idx="12"/>
          </p:nvPr>
        </p:nvSpPr>
        <p:spPr/>
        <p:txBody>
          <a:bodyPr/>
          <a:lstStyle/>
          <a:p>
            <a:fld id="{98894FE7-02B3-462C-A290-11A29094F687}" type="slidenum">
              <a:rPr kumimoji="1" lang="ja-JP" altLang="en-US" smtClean="0"/>
              <a:t>‹#›</a:t>
            </a:fld>
            <a:endParaRPr kumimoji="1" lang="ja-JP" altLang="en-US"/>
          </a:p>
        </p:txBody>
      </p:sp>
    </p:spTree>
    <p:extLst>
      <p:ext uri="{BB962C8B-B14F-4D97-AF65-F5344CB8AC3E}">
        <p14:creationId xmlns:p14="http://schemas.microsoft.com/office/powerpoint/2010/main" val="3337390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D3F9C1-4510-4EB7-9880-B7840C3633E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784C735-1923-4EB5-A315-0ECFCCAF0794}"/>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982A27A-93AD-4A7C-8213-5E23B1D6F71B}"/>
              </a:ext>
            </a:extLst>
          </p:cNvPr>
          <p:cNvSpPr>
            <a:spLocks noGrp="1"/>
          </p:cNvSpPr>
          <p:nvPr>
            <p:ph type="dt" sz="half" idx="10"/>
          </p:nvPr>
        </p:nvSpPr>
        <p:spPr/>
        <p:txBody>
          <a:bodyPr/>
          <a:lstStyle/>
          <a:p>
            <a:fld id="{3F30560E-3DB1-40EC-AFDA-04BB540285D8}" type="datetimeFigureOut">
              <a:rPr kumimoji="1" lang="ja-JP" altLang="en-US" smtClean="0"/>
              <a:t>2021/9/29</a:t>
            </a:fld>
            <a:endParaRPr kumimoji="1" lang="ja-JP" altLang="en-US"/>
          </a:p>
        </p:txBody>
      </p:sp>
      <p:sp>
        <p:nvSpPr>
          <p:cNvPr id="5" name="フッター プレースホルダー 4">
            <a:extLst>
              <a:ext uri="{FF2B5EF4-FFF2-40B4-BE49-F238E27FC236}">
                <a16:creationId xmlns:a16="http://schemas.microsoft.com/office/drawing/2014/main" id="{E94D41CD-D126-4844-AC89-CE8DF790371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7DD2BD6-42C8-4F0A-8803-02D7E4BE36BC}"/>
              </a:ext>
            </a:extLst>
          </p:cNvPr>
          <p:cNvSpPr>
            <a:spLocks noGrp="1"/>
          </p:cNvSpPr>
          <p:nvPr>
            <p:ph type="sldNum" sz="quarter" idx="12"/>
          </p:nvPr>
        </p:nvSpPr>
        <p:spPr/>
        <p:txBody>
          <a:bodyPr/>
          <a:lstStyle/>
          <a:p>
            <a:fld id="{98894FE7-02B3-462C-A290-11A29094F687}" type="slidenum">
              <a:rPr kumimoji="1" lang="ja-JP" altLang="en-US" smtClean="0"/>
              <a:t>‹#›</a:t>
            </a:fld>
            <a:endParaRPr kumimoji="1" lang="ja-JP" altLang="en-US"/>
          </a:p>
        </p:txBody>
      </p:sp>
    </p:spTree>
    <p:extLst>
      <p:ext uri="{BB962C8B-B14F-4D97-AF65-F5344CB8AC3E}">
        <p14:creationId xmlns:p14="http://schemas.microsoft.com/office/powerpoint/2010/main" val="415530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B1706DFB-7F44-40A9-94C3-13A434F5EF0C}"/>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E5EE4C8-D608-4460-8853-E6ECACCBFB5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A288037-7608-422C-8481-DD145C0FE603}"/>
              </a:ext>
            </a:extLst>
          </p:cNvPr>
          <p:cNvSpPr>
            <a:spLocks noGrp="1"/>
          </p:cNvSpPr>
          <p:nvPr>
            <p:ph type="dt" sz="half" idx="10"/>
          </p:nvPr>
        </p:nvSpPr>
        <p:spPr/>
        <p:txBody>
          <a:bodyPr/>
          <a:lstStyle/>
          <a:p>
            <a:fld id="{3F30560E-3DB1-40EC-AFDA-04BB540285D8}" type="datetimeFigureOut">
              <a:rPr kumimoji="1" lang="ja-JP" altLang="en-US" smtClean="0"/>
              <a:t>2021/9/29</a:t>
            </a:fld>
            <a:endParaRPr kumimoji="1" lang="ja-JP" altLang="en-US"/>
          </a:p>
        </p:txBody>
      </p:sp>
      <p:sp>
        <p:nvSpPr>
          <p:cNvPr id="5" name="フッター プレースホルダー 4">
            <a:extLst>
              <a:ext uri="{FF2B5EF4-FFF2-40B4-BE49-F238E27FC236}">
                <a16:creationId xmlns:a16="http://schemas.microsoft.com/office/drawing/2014/main" id="{2BA57EC4-9950-451C-8666-7E74484674C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F21ABA1-ADF3-4B65-A276-52A675F4D093}"/>
              </a:ext>
            </a:extLst>
          </p:cNvPr>
          <p:cNvSpPr>
            <a:spLocks noGrp="1"/>
          </p:cNvSpPr>
          <p:nvPr>
            <p:ph type="sldNum" sz="quarter" idx="12"/>
          </p:nvPr>
        </p:nvSpPr>
        <p:spPr/>
        <p:txBody>
          <a:bodyPr/>
          <a:lstStyle/>
          <a:p>
            <a:fld id="{98894FE7-02B3-462C-A290-11A29094F687}" type="slidenum">
              <a:rPr kumimoji="1" lang="ja-JP" altLang="en-US" smtClean="0"/>
              <a:t>‹#›</a:t>
            </a:fld>
            <a:endParaRPr kumimoji="1" lang="ja-JP" altLang="en-US"/>
          </a:p>
        </p:txBody>
      </p:sp>
    </p:spTree>
    <p:extLst>
      <p:ext uri="{BB962C8B-B14F-4D97-AF65-F5344CB8AC3E}">
        <p14:creationId xmlns:p14="http://schemas.microsoft.com/office/powerpoint/2010/main" val="4749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7C3F97-B38C-4A43-9BC1-87808F121F3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5928ABF-2BB0-42C1-9E57-15A86787931F}"/>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2B46341-4CF4-4E78-A747-174BB83F834D}"/>
              </a:ext>
            </a:extLst>
          </p:cNvPr>
          <p:cNvSpPr>
            <a:spLocks noGrp="1"/>
          </p:cNvSpPr>
          <p:nvPr>
            <p:ph type="dt" sz="half" idx="10"/>
          </p:nvPr>
        </p:nvSpPr>
        <p:spPr/>
        <p:txBody>
          <a:bodyPr/>
          <a:lstStyle/>
          <a:p>
            <a:fld id="{3F30560E-3DB1-40EC-AFDA-04BB540285D8}" type="datetimeFigureOut">
              <a:rPr kumimoji="1" lang="ja-JP" altLang="en-US" smtClean="0"/>
              <a:t>2021/9/29</a:t>
            </a:fld>
            <a:endParaRPr kumimoji="1" lang="ja-JP" altLang="en-US"/>
          </a:p>
        </p:txBody>
      </p:sp>
      <p:sp>
        <p:nvSpPr>
          <p:cNvPr id="5" name="フッター プレースホルダー 4">
            <a:extLst>
              <a:ext uri="{FF2B5EF4-FFF2-40B4-BE49-F238E27FC236}">
                <a16:creationId xmlns:a16="http://schemas.microsoft.com/office/drawing/2014/main" id="{CAB3E560-18A4-4097-8B25-D4898D20F15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83DA44B-E96D-49D3-A98D-1F61EA313AEF}"/>
              </a:ext>
            </a:extLst>
          </p:cNvPr>
          <p:cNvSpPr>
            <a:spLocks noGrp="1"/>
          </p:cNvSpPr>
          <p:nvPr>
            <p:ph type="sldNum" sz="quarter" idx="12"/>
          </p:nvPr>
        </p:nvSpPr>
        <p:spPr/>
        <p:txBody>
          <a:bodyPr/>
          <a:lstStyle/>
          <a:p>
            <a:fld id="{98894FE7-02B3-462C-A290-11A29094F687}" type="slidenum">
              <a:rPr kumimoji="1" lang="ja-JP" altLang="en-US" smtClean="0"/>
              <a:t>‹#›</a:t>
            </a:fld>
            <a:endParaRPr kumimoji="1" lang="ja-JP" altLang="en-US"/>
          </a:p>
        </p:txBody>
      </p:sp>
    </p:spTree>
    <p:extLst>
      <p:ext uri="{BB962C8B-B14F-4D97-AF65-F5344CB8AC3E}">
        <p14:creationId xmlns:p14="http://schemas.microsoft.com/office/powerpoint/2010/main" val="1107666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FFB2C7-6FF0-4185-ACAB-DD8194966C5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2915867-FF02-4178-BE7B-F678BA11E8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093CD48D-9FD0-4953-BABF-5601048F19FF}"/>
              </a:ext>
            </a:extLst>
          </p:cNvPr>
          <p:cNvSpPr>
            <a:spLocks noGrp="1"/>
          </p:cNvSpPr>
          <p:nvPr>
            <p:ph type="dt" sz="half" idx="10"/>
          </p:nvPr>
        </p:nvSpPr>
        <p:spPr/>
        <p:txBody>
          <a:bodyPr/>
          <a:lstStyle/>
          <a:p>
            <a:fld id="{3F30560E-3DB1-40EC-AFDA-04BB540285D8}" type="datetimeFigureOut">
              <a:rPr kumimoji="1" lang="ja-JP" altLang="en-US" smtClean="0"/>
              <a:t>2021/9/29</a:t>
            </a:fld>
            <a:endParaRPr kumimoji="1" lang="ja-JP" altLang="en-US"/>
          </a:p>
        </p:txBody>
      </p:sp>
      <p:sp>
        <p:nvSpPr>
          <p:cNvPr id="5" name="フッター プレースホルダー 4">
            <a:extLst>
              <a:ext uri="{FF2B5EF4-FFF2-40B4-BE49-F238E27FC236}">
                <a16:creationId xmlns:a16="http://schemas.microsoft.com/office/drawing/2014/main" id="{327F7632-5A81-497A-9F5F-3721E0807C5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0B3A73C-906C-4098-A416-53944A156D35}"/>
              </a:ext>
            </a:extLst>
          </p:cNvPr>
          <p:cNvSpPr>
            <a:spLocks noGrp="1"/>
          </p:cNvSpPr>
          <p:nvPr>
            <p:ph type="sldNum" sz="quarter" idx="12"/>
          </p:nvPr>
        </p:nvSpPr>
        <p:spPr/>
        <p:txBody>
          <a:bodyPr/>
          <a:lstStyle/>
          <a:p>
            <a:fld id="{98894FE7-02B3-462C-A290-11A29094F687}" type="slidenum">
              <a:rPr kumimoji="1" lang="ja-JP" altLang="en-US" smtClean="0"/>
              <a:t>‹#›</a:t>
            </a:fld>
            <a:endParaRPr kumimoji="1" lang="ja-JP" altLang="en-US"/>
          </a:p>
        </p:txBody>
      </p:sp>
    </p:spTree>
    <p:extLst>
      <p:ext uri="{BB962C8B-B14F-4D97-AF65-F5344CB8AC3E}">
        <p14:creationId xmlns:p14="http://schemas.microsoft.com/office/powerpoint/2010/main" val="1586924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CC1D4A-7F02-4082-8473-93EAC11B51A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421B93E-CB24-4BE7-9DF4-BD3C3A34A99A}"/>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E9B3708C-661B-4E90-9A6D-068E7771AC3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A9449BC-3814-4684-8237-54B3F93A2164}"/>
              </a:ext>
            </a:extLst>
          </p:cNvPr>
          <p:cNvSpPr>
            <a:spLocks noGrp="1"/>
          </p:cNvSpPr>
          <p:nvPr>
            <p:ph type="dt" sz="half" idx="10"/>
          </p:nvPr>
        </p:nvSpPr>
        <p:spPr/>
        <p:txBody>
          <a:bodyPr/>
          <a:lstStyle/>
          <a:p>
            <a:fld id="{3F30560E-3DB1-40EC-AFDA-04BB540285D8}" type="datetimeFigureOut">
              <a:rPr kumimoji="1" lang="ja-JP" altLang="en-US" smtClean="0"/>
              <a:t>2021/9/29</a:t>
            </a:fld>
            <a:endParaRPr kumimoji="1" lang="ja-JP" altLang="en-US"/>
          </a:p>
        </p:txBody>
      </p:sp>
      <p:sp>
        <p:nvSpPr>
          <p:cNvPr id="6" name="フッター プレースホルダー 5">
            <a:extLst>
              <a:ext uri="{FF2B5EF4-FFF2-40B4-BE49-F238E27FC236}">
                <a16:creationId xmlns:a16="http://schemas.microsoft.com/office/drawing/2014/main" id="{C9CFC315-9B5F-4F63-B781-898F43F8A9C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8F3F989-471F-4455-A524-DD82E596408C}"/>
              </a:ext>
            </a:extLst>
          </p:cNvPr>
          <p:cNvSpPr>
            <a:spLocks noGrp="1"/>
          </p:cNvSpPr>
          <p:nvPr>
            <p:ph type="sldNum" sz="quarter" idx="12"/>
          </p:nvPr>
        </p:nvSpPr>
        <p:spPr/>
        <p:txBody>
          <a:bodyPr/>
          <a:lstStyle/>
          <a:p>
            <a:fld id="{98894FE7-02B3-462C-A290-11A29094F687}" type="slidenum">
              <a:rPr kumimoji="1" lang="ja-JP" altLang="en-US" smtClean="0"/>
              <a:t>‹#›</a:t>
            </a:fld>
            <a:endParaRPr kumimoji="1" lang="ja-JP" altLang="en-US"/>
          </a:p>
        </p:txBody>
      </p:sp>
    </p:spTree>
    <p:extLst>
      <p:ext uri="{BB962C8B-B14F-4D97-AF65-F5344CB8AC3E}">
        <p14:creationId xmlns:p14="http://schemas.microsoft.com/office/powerpoint/2010/main" val="30600068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7E7BBD-394C-4C46-9EAF-7032158E0D2D}"/>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70C8632-FB21-495B-83D8-E40B64E3CDC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C33CEC8-D3F4-4359-BD69-BCED4A1026D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9FF3E6B-BD91-47F5-95AD-AB17F67F5B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ED3BE0C9-B792-49AB-AD07-2311A4E96207}"/>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6207712-D52F-47E2-A8F5-E05BE6E58D84}"/>
              </a:ext>
            </a:extLst>
          </p:cNvPr>
          <p:cNvSpPr>
            <a:spLocks noGrp="1"/>
          </p:cNvSpPr>
          <p:nvPr>
            <p:ph type="dt" sz="half" idx="10"/>
          </p:nvPr>
        </p:nvSpPr>
        <p:spPr/>
        <p:txBody>
          <a:bodyPr/>
          <a:lstStyle/>
          <a:p>
            <a:fld id="{3F30560E-3DB1-40EC-AFDA-04BB540285D8}" type="datetimeFigureOut">
              <a:rPr kumimoji="1" lang="ja-JP" altLang="en-US" smtClean="0"/>
              <a:t>2021/9/29</a:t>
            </a:fld>
            <a:endParaRPr kumimoji="1" lang="ja-JP" altLang="en-US"/>
          </a:p>
        </p:txBody>
      </p:sp>
      <p:sp>
        <p:nvSpPr>
          <p:cNvPr id="8" name="フッター プレースホルダー 7">
            <a:extLst>
              <a:ext uri="{FF2B5EF4-FFF2-40B4-BE49-F238E27FC236}">
                <a16:creationId xmlns:a16="http://schemas.microsoft.com/office/drawing/2014/main" id="{5940448F-17D4-486E-9A2E-4B5377D91BA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868998F-DE2F-4F54-9E5F-B1BAE9F2103C}"/>
              </a:ext>
            </a:extLst>
          </p:cNvPr>
          <p:cNvSpPr>
            <a:spLocks noGrp="1"/>
          </p:cNvSpPr>
          <p:nvPr>
            <p:ph type="sldNum" sz="quarter" idx="12"/>
          </p:nvPr>
        </p:nvSpPr>
        <p:spPr/>
        <p:txBody>
          <a:bodyPr/>
          <a:lstStyle/>
          <a:p>
            <a:fld id="{98894FE7-02B3-462C-A290-11A29094F687}" type="slidenum">
              <a:rPr kumimoji="1" lang="ja-JP" altLang="en-US" smtClean="0"/>
              <a:t>‹#›</a:t>
            </a:fld>
            <a:endParaRPr kumimoji="1" lang="ja-JP" altLang="en-US"/>
          </a:p>
        </p:txBody>
      </p:sp>
    </p:spTree>
    <p:extLst>
      <p:ext uri="{BB962C8B-B14F-4D97-AF65-F5344CB8AC3E}">
        <p14:creationId xmlns:p14="http://schemas.microsoft.com/office/powerpoint/2010/main" val="3431273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986E369-C374-45EA-953A-922382A97FA3}"/>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A7920D7-D674-44E4-966F-66C4451CD7A8}"/>
              </a:ext>
            </a:extLst>
          </p:cNvPr>
          <p:cNvSpPr>
            <a:spLocks noGrp="1"/>
          </p:cNvSpPr>
          <p:nvPr>
            <p:ph type="dt" sz="half" idx="10"/>
          </p:nvPr>
        </p:nvSpPr>
        <p:spPr/>
        <p:txBody>
          <a:bodyPr/>
          <a:lstStyle/>
          <a:p>
            <a:fld id="{3F30560E-3DB1-40EC-AFDA-04BB540285D8}" type="datetimeFigureOut">
              <a:rPr kumimoji="1" lang="ja-JP" altLang="en-US" smtClean="0"/>
              <a:t>2021/9/29</a:t>
            </a:fld>
            <a:endParaRPr kumimoji="1" lang="ja-JP" altLang="en-US"/>
          </a:p>
        </p:txBody>
      </p:sp>
      <p:sp>
        <p:nvSpPr>
          <p:cNvPr id="4" name="フッター プレースホルダー 3">
            <a:extLst>
              <a:ext uri="{FF2B5EF4-FFF2-40B4-BE49-F238E27FC236}">
                <a16:creationId xmlns:a16="http://schemas.microsoft.com/office/drawing/2014/main" id="{7ADE98AB-23F1-4316-8D0C-24D934376F1B}"/>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3E5F786-7A5F-4ACB-B8D7-730721C2EFAC}"/>
              </a:ext>
            </a:extLst>
          </p:cNvPr>
          <p:cNvSpPr>
            <a:spLocks noGrp="1"/>
          </p:cNvSpPr>
          <p:nvPr>
            <p:ph type="sldNum" sz="quarter" idx="12"/>
          </p:nvPr>
        </p:nvSpPr>
        <p:spPr/>
        <p:txBody>
          <a:bodyPr/>
          <a:lstStyle/>
          <a:p>
            <a:fld id="{98894FE7-02B3-462C-A290-11A29094F687}" type="slidenum">
              <a:rPr kumimoji="1" lang="ja-JP" altLang="en-US" smtClean="0"/>
              <a:t>‹#›</a:t>
            </a:fld>
            <a:endParaRPr kumimoji="1" lang="ja-JP" altLang="en-US"/>
          </a:p>
        </p:txBody>
      </p:sp>
    </p:spTree>
    <p:extLst>
      <p:ext uri="{BB962C8B-B14F-4D97-AF65-F5344CB8AC3E}">
        <p14:creationId xmlns:p14="http://schemas.microsoft.com/office/powerpoint/2010/main" val="3925578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872B9C8-15D0-4755-B4CF-EE9890386A90}"/>
              </a:ext>
            </a:extLst>
          </p:cNvPr>
          <p:cNvSpPr>
            <a:spLocks noGrp="1"/>
          </p:cNvSpPr>
          <p:nvPr>
            <p:ph type="dt" sz="half" idx="10"/>
          </p:nvPr>
        </p:nvSpPr>
        <p:spPr/>
        <p:txBody>
          <a:bodyPr/>
          <a:lstStyle/>
          <a:p>
            <a:fld id="{3F30560E-3DB1-40EC-AFDA-04BB540285D8}" type="datetimeFigureOut">
              <a:rPr kumimoji="1" lang="ja-JP" altLang="en-US" smtClean="0"/>
              <a:t>2021/9/29</a:t>
            </a:fld>
            <a:endParaRPr kumimoji="1" lang="ja-JP" altLang="en-US"/>
          </a:p>
        </p:txBody>
      </p:sp>
      <p:sp>
        <p:nvSpPr>
          <p:cNvPr id="3" name="フッター プレースホルダー 2">
            <a:extLst>
              <a:ext uri="{FF2B5EF4-FFF2-40B4-BE49-F238E27FC236}">
                <a16:creationId xmlns:a16="http://schemas.microsoft.com/office/drawing/2014/main" id="{C0D8C023-D486-4D03-B963-6C1E59B480A7}"/>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33EB02E-D013-467B-AA6C-D22394CA42F4}"/>
              </a:ext>
            </a:extLst>
          </p:cNvPr>
          <p:cNvSpPr>
            <a:spLocks noGrp="1"/>
          </p:cNvSpPr>
          <p:nvPr>
            <p:ph type="sldNum" sz="quarter" idx="12"/>
          </p:nvPr>
        </p:nvSpPr>
        <p:spPr/>
        <p:txBody>
          <a:bodyPr/>
          <a:lstStyle/>
          <a:p>
            <a:fld id="{98894FE7-02B3-462C-A290-11A29094F687}" type="slidenum">
              <a:rPr kumimoji="1" lang="ja-JP" altLang="en-US" smtClean="0"/>
              <a:t>‹#›</a:t>
            </a:fld>
            <a:endParaRPr kumimoji="1" lang="ja-JP" altLang="en-US"/>
          </a:p>
        </p:txBody>
      </p:sp>
    </p:spTree>
    <p:extLst>
      <p:ext uri="{BB962C8B-B14F-4D97-AF65-F5344CB8AC3E}">
        <p14:creationId xmlns:p14="http://schemas.microsoft.com/office/powerpoint/2010/main" val="427621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68078E-DEC7-4560-BA5A-EE5B622DE2D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E07399F-A9B2-4D64-B655-7355A3DBDFB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4BFCBDCC-9E68-4E06-B8D9-DE8256E763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2A4B110-E823-48E9-8E1C-EC7401A6B47D}"/>
              </a:ext>
            </a:extLst>
          </p:cNvPr>
          <p:cNvSpPr>
            <a:spLocks noGrp="1"/>
          </p:cNvSpPr>
          <p:nvPr>
            <p:ph type="dt" sz="half" idx="10"/>
          </p:nvPr>
        </p:nvSpPr>
        <p:spPr/>
        <p:txBody>
          <a:bodyPr/>
          <a:lstStyle/>
          <a:p>
            <a:fld id="{3F30560E-3DB1-40EC-AFDA-04BB540285D8}" type="datetimeFigureOut">
              <a:rPr kumimoji="1" lang="ja-JP" altLang="en-US" smtClean="0"/>
              <a:t>2021/9/29</a:t>
            </a:fld>
            <a:endParaRPr kumimoji="1" lang="ja-JP" altLang="en-US"/>
          </a:p>
        </p:txBody>
      </p:sp>
      <p:sp>
        <p:nvSpPr>
          <p:cNvPr id="6" name="フッター プレースホルダー 5">
            <a:extLst>
              <a:ext uri="{FF2B5EF4-FFF2-40B4-BE49-F238E27FC236}">
                <a16:creationId xmlns:a16="http://schemas.microsoft.com/office/drawing/2014/main" id="{71017F80-791C-49F9-AC9E-23C01EE2E34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382D8AC-BE24-457E-A46A-9C5CE8945153}"/>
              </a:ext>
            </a:extLst>
          </p:cNvPr>
          <p:cNvSpPr>
            <a:spLocks noGrp="1"/>
          </p:cNvSpPr>
          <p:nvPr>
            <p:ph type="sldNum" sz="quarter" idx="12"/>
          </p:nvPr>
        </p:nvSpPr>
        <p:spPr/>
        <p:txBody>
          <a:bodyPr/>
          <a:lstStyle/>
          <a:p>
            <a:fld id="{98894FE7-02B3-462C-A290-11A29094F687}" type="slidenum">
              <a:rPr kumimoji="1" lang="ja-JP" altLang="en-US" smtClean="0"/>
              <a:t>‹#›</a:t>
            </a:fld>
            <a:endParaRPr kumimoji="1" lang="ja-JP" altLang="en-US"/>
          </a:p>
        </p:txBody>
      </p:sp>
    </p:spTree>
    <p:extLst>
      <p:ext uri="{BB962C8B-B14F-4D97-AF65-F5344CB8AC3E}">
        <p14:creationId xmlns:p14="http://schemas.microsoft.com/office/powerpoint/2010/main" val="3290199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8ED668-1E8B-47AC-8CDE-49A15B99C30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E69F460-5026-4953-82CF-4F66643452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281023ED-F0BE-4174-9C59-8149BC49EE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DC285A2-498C-4938-AC39-51AA9F07CAFD}"/>
              </a:ext>
            </a:extLst>
          </p:cNvPr>
          <p:cNvSpPr>
            <a:spLocks noGrp="1"/>
          </p:cNvSpPr>
          <p:nvPr>
            <p:ph type="dt" sz="half" idx="10"/>
          </p:nvPr>
        </p:nvSpPr>
        <p:spPr/>
        <p:txBody>
          <a:bodyPr/>
          <a:lstStyle/>
          <a:p>
            <a:fld id="{3F30560E-3DB1-40EC-AFDA-04BB540285D8}" type="datetimeFigureOut">
              <a:rPr kumimoji="1" lang="ja-JP" altLang="en-US" smtClean="0"/>
              <a:t>2021/9/29</a:t>
            </a:fld>
            <a:endParaRPr kumimoji="1" lang="ja-JP" altLang="en-US"/>
          </a:p>
        </p:txBody>
      </p:sp>
      <p:sp>
        <p:nvSpPr>
          <p:cNvPr id="6" name="フッター プレースホルダー 5">
            <a:extLst>
              <a:ext uri="{FF2B5EF4-FFF2-40B4-BE49-F238E27FC236}">
                <a16:creationId xmlns:a16="http://schemas.microsoft.com/office/drawing/2014/main" id="{B7723F56-181C-4135-A46E-1853EEE09C1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5081808-32D7-4618-99BA-A0DE6A0CA1B9}"/>
              </a:ext>
            </a:extLst>
          </p:cNvPr>
          <p:cNvSpPr>
            <a:spLocks noGrp="1"/>
          </p:cNvSpPr>
          <p:nvPr>
            <p:ph type="sldNum" sz="quarter" idx="12"/>
          </p:nvPr>
        </p:nvSpPr>
        <p:spPr/>
        <p:txBody>
          <a:bodyPr/>
          <a:lstStyle/>
          <a:p>
            <a:fld id="{98894FE7-02B3-462C-A290-11A29094F687}" type="slidenum">
              <a:rPr kumimoji="1" lang="ja-JP" altLang="en-US" smtClean="0"/>
              <a:t>‹#›</a:t>
            </a:fld>
            <a:endParaRPr kumimoji="1" lang="ja-JP" altLang="en-US"/>
          </a:p>
        </p:txBody>
      </p:sp>
    </p:spTree>
    <p:extLst>
      <p:ext uri="{BB962C8B-B14F-4D97-AF65-F5344CB8AC3E}">
        <p14:creationId xmlns:p14="http://schemas.microsoft.com/office/powerpoint/2010/main" val="1514909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7EE1D789-0EEF-4C4D-9A55-1EC4E8AAE2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8B89FFB-5DED-4930-912F-9D6EEE79E2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C01B95B-3B35-4461-B157-0C64124FC16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30560E-3DB1-40EC-AFDA-04BB540285D8}" type="datetimeFigureOut">
              <a:rPr kumimoji="1" lang="ja-JP" altLang="en-US" smtClean="0"/>
              <a:t>2021/9/29</a:t>
            </a:fld>
            <a:endParaRPr kumimoji="1" lang="ja-JP" altLang="en-US"/>
          </a:p>
        </p:txBody>
      </p:sp>
      <p:sp>
        <p:nvSpPr>
          <p:cNvPr id="5" name="フッター プレースホルダー 4">
            <a:extLst>
              <a:ext uri="{FF2B5EF4-FFF2-40B4-BE49-F238E27FC236}">
                <a16:creationId xmlns:a16="http://schemas.microsoft.com/office/drawing/2014/main" id="{FDF472FE-5657-44C9-B44E-EA545173CF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96DD1E9-B495-4F85-B32A-2A3CF48DFD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894FE7-02B3-462C-A290-11A29094F687}" type="slidenum">
              <a:rPr kumimoji="1" lang="ja-JP" altLang="en-US" smtClean="0"/>
              <a:t>‹#›</a:t>
            </a:fld>
            <a:endParaRPr kumimoji="1" lang="ja-JP" altLang="en-US"/>
          </a:p>
        </p:txBody>
      </p:sp>
    </p:spTree>
    <p:extLst>
      <p:ext uri="{BB962C8B-B14F-4D97-AF65-F5344CB8AC3E}">
        <p14:creationId xmlns:p14="http://schemas.microsoft.com/office/powerpoint/2010/main" val="40016781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1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 Id="rId5" Type="http://schemas.openxmlformats.org/officeDocument/2006/relationships/image" Target="../media/image59.png"/><Relationship Id="rId4" Type="http://schemas.openxmlformats.org/officeDocument/2006/relationships/image" Target="../media/image5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3.png"/><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70.png"/><Relationship Id="rId1" Type="http://schemas.openxmlformats.org/officeDocument/2006/relationships/slideLayout" Target="../slideLayouts/slideLayout7.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 Id="rId9" Type="http://schemas.openxmlformats.org/officeDocument/2006/relationships/image" Target="../media/image77.png"/></Relationships>
</file>

<file path=ppt/slides/_rels/slide24.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png"/><Relationship Id="rId1" Type="http://schemas.openxmlformats.org/officeDocument/2006/relationships/slideLayout" Target="../slideLayouts/slideLayout7.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7.xml"/><Relationship Id="rId5" Type="http://schemas.openxmlformats.org/officeDocument/2006/relationships/image" Target="../media/image88.png"/><Relationship Id="rId4" Type="http://schemas.openxmlformats.org/officeDocument/2006/relationships/image" Target="../media/image87.png"/></Relationships>
</file>

<file path=ppt/slides/_rels/slide29.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7.xml"/><Relationship Id="rId4" Type="http://schemas.openxmlformats.org/officeDocument/2006/relationships/image" Target="../media/image9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7.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34.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7.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3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7.xml"/><Relationship Id="rId5" Type="http://schemas.openxmlformats.org/officeDocument/2006/relationships/image" Target="../media/image510.png"/><Relationship Id="rId4" Type="http://schemas.openxmlformats.org/officeDocument/2006/relationships/image" Target="../media/image10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08.png"/><Relationship Id="rId7" Type="http://schemas.openxmlformats.org/officeDocument/2006/relationships/image" Target="../media/image112.png"/><Relationship Id="rId2" Type="http://schemas.openxmlformats.org/officeDocument/2006/relationships/image" Target="../media/image78.png"/><Relationship Id="rId1" Type="http://schemas.openxmlformats.org/officeDocument/2006/relationships/slideLayout" Target="../slideLayouts/slideLayout7.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17B32C0-C051-4DAA-8814-92B4BAB5174C}"/>
              </a:ext>
            </a:extLst>
          </p:cNvPr>
          <p:cNvSpPr txBox="1"/>
          <p:nvPr/>
        </p:nvSpPr>
        <p:spPr>
          <a:xfrm>
            <a:off x="3220826" y="3924300"/>
            <a:ext cx="5750357" cy="1200329"/>
          </a:xfrm>
          <a:prstGeom prst="rect">
            <a:avLst/>
          </a:prstGeom>
          <a:noFill/>
        </p:spPr>
        <p:txBody>
          <a:bodyPr wrap="none" rtlCol="0">
            <a:spAutoFit/>
          </a:bodyPr>
          <a:lstStyle/>
          <a:p>
            <a:pPr algn="ctr"/>
            <a:r>
              <a:rPr lang="en-US" altLang="ja-JP" sz="2400" dirty="0">
                <a:latin typeface="Arial" panose="020B0604020202020204" pitchFamily="34" charset="0"/>
                <a:cs typeface="Arial" panose="020B0604020202020204" pitchFamily="34" charset="0"/>
              </a:rPr>
              <a:t>2021/09/29</a:t>
            </a:r>
          </a:p>
          <a:p>
            <a:pPr algn="ctr"/>
            <a:r>
              <a:rPr kumimoji="1" lang="en-US" altLang="ja-JP" sz="2400" dirty="0">
                <a:latin typeface="Arial" panose="020B0604020202020204" pitchFamily="34" charset="0"/>
                <a:cs typeface="Arial" panose="020B0604020202020204" pitchFamily="34" charset="0"/>
              </a:rPr>
              <a:t>Toshiyuki OKUGI, KEK</a:t>
            </a:r>
          </a:p>
          <a:p>
            <a:pPr algn="ctr"/>
            <a:r>
              <a:rPr lang="en-US" altLang="ja-JP" sz="2400" dirty="0">
                <a:latin typeface="Arial" panose="020B0604020202020204" pitchFamily="34" charset="0"/>
                <a:cs typeface="Arial" panose="020B0604020202020204" pitchFamily="34" charset="0"/>
              </a:rPr>
              <a:t>IDT WG2 DR/BDS/DUMP group meeting</a:t>
            </a:r>
            <a:endParaRPr kumimoji="1" lang="en-US" altLang="ja-JP" sz="2400" dirty="0">
              <a:latin typeface="Arial" panose="020B0604020202020204" pitchFamily="34" charset="0"/>
              <a:cs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C1C5A279-200F-4E5F-AF77-0536E13FFEDD}"/>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1</a:t>
            </a:fld>
            <a:endParaRPr kumimoji="1" lang="ja-JP" altLang="en-US"/>
          </a:p>
        </p:txBody>
      </p:sp>
      <p:sp>
        <p:nvSpPr>
          <p:cNvPr id="5" name="テキスト ボックス 4">
            <a:extLst>
              <a:ext uri="{FF2B5EF4-FFF2-40B4-BE49-F238E27FC236}">
                <a16:creationId xmlns:a16="http://schemas.microsoft.com/office/drawing/2014/main" id="{2E0501C3-1AA2-4726-AB1A-087EBE8BB65D}"/>
              </a:ext>
            </a:extLst>
          </p:cNvPr>
          <p:cNvSpPr txBox="1"/>
          <p:nvPr/>
        </p:nvSpPr>
        <p:spPr>
          <a:xfrm>
            <a:off x="3307416" y="2552700"/>
            <a:ext cx="5455340" cy="707886"/>
          </a:xfrm>
          <a:prstGeom prst="rect">
            <a:avLst/>
          </a:prstGeom>
          <a:noFill/>
        </p:spPr>
        <p:txBody>
          <a:bodyPr wrap="none" rtlCol="0">
            <a:spAutoFit/>
          </a:bodyPr>
          <a:lstStyle/>
          <a:p>
            <a:r>
              <a:rPr kumimoji="1" lang="en-US" altLang="ja-JP" sz="4000" b="1" i="1" dirty="0">
                <a:latin typeface="Arial" panose="020B0604020202020204" pitchFamily="34" charset="0"/>
                <a:cs typeface="Arial" panose="020B0604020202020204" pitchFamily="34" charset="0"/>
              </a:rPr>
              <a:t>Present ILC FF optics</a:t>
            </a:r>
            <a:endParaRPr kumimoji="1" lang="ja-JP" altLang="en-US" sz="40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62488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D156DDA-BAF4-4178-92B8-CC15B53ECC63}"/>
              </a:ext>
            </a:extLst>
          </p:cNvPr>
          <p:cNvSpPr txBox="1"/>
          <p:nvPr/>
        </p:nvSpPr>
        <p:spPr>
          <a:xfrm>
            <a:off x="3686718" y="3105834"/>
            <a:ext cx="4818563" cy="646331"/>
          </a:xfrm>
          <a:prstGeom prst="rect">
            <a:avLst/>
          </a:prstGeom>
          <a:noFill/>
        </p:spPr>
        <p:txBody>
          <a:bodyPr wrap="none" rtlCol="0">
            <a:spAutoFit/>
          </a:bodyPr>
          <a:lstStyle/>
          <a:p>
            <a:r>
              <a:rPr kumimoji="1" lang="en-US" altLang="ja-JP" sz="3600" b="1" i="1" dirty="0">
                <a:latin typeface="Calibri" panose="020F0502020204030204" pitchFamily="34" charset="0"/>
              </a:rPr>
              <a:t>L* of the present ILC FFS</a:t>
            </a:r>
            <a:endParaRPr kumimoji="1" lang="ja-JP" altLang="en-US" sz="3600" b="1" i="1" dirty="0">
              <a:latin typeface="Calibri" panose="020F0502020204030204" pitchFamily="34" charset="0"/>
            </a:endParaRPr>
          </a:p>
        </p:txBody>
      </p:sp>
      <p:sp>
        <p:nvSpPr>
          <p:cNvPr id="8" name="スライド番号プレースホルダー 3">
            <a:extLst>
              <a:ext uri="{FF2B5EF4-FFF2-40B4-BE49-F238E27FC236}">
                <a16:creationId xmlns:a16="http://schemas.microsoft.com/office/drawing/2014/main" id="{47D2AE2D-46BA-4F60-8E65-7ADDD8DF49E1}"/>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10</a:t>
            </a:fld>
            <a:endParaRPr kumimoji="1" lang="ja-JP" altLang="en-US"/>
          </a:p>
        </p:txBody>
      </p:sp>
    </p:spTree>
    <p:extLst>
      <p:ext uri="{BB962C8B-B14F-4D97-AF65-F5344CB8AC3E}">
        <p14:creationId xmlns:p14="http://schemas.microsoft.com/office/powerpoint/2010/main" val="1115637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59E02AFE-A7DA-4008-8CDD-06C0F7066A1F}"/>
              </a:ext>
            </a:extLst>
          </p:cNvPr>
          <p:cNvPicPr>
            <a:picLocks noChangeAspect="1"/>
          </p:cNvPicPr>
          <p:nvPr/>
        </p:nvPicPr>
        <p:blipFill>
          <a:blip r:embed="rId2"/>
          <a:stretch>
            <a:fillRect/>
          </a:stretch>
        </p:blipFill>
        <p:spPr>
          <a:xfrm>
            <a:off x="2441972" y="1634820"/>
            <a:ext cx="7308056" cy="2730341"/>
          </a:xfrm>
          <a:prstGeom prst="rect">
            <a:avLst/>
          </a:prstGeom>
        </p:spPr>
      </p:pic>
      <p:pic>
        <p:nvPicPr>
          <p:cNvPr id="21" name="図 20">
            <a:extLst>
              <a:ext uri="{FF2B5EF4-FFF2-40B4-BE49-F238E27FC236}">
                <a16:creationId xmlns:a16="http://schemas.microsoft.com/office/drawing/2014/main" id="{96C135DF-0BB3-471E-9A10-C4081FEBFFD1}"/>
              </a:ext>
            </a:extLst>
          </p:cNvPr>
          <p:cNvPicPr>
            <a:picLocks noChangeAspect="1"/>
          </p:cNvPicPr>
          <p:nvPr/>
        </p:nvPicPr>
        <p:blipFill>
          <a:blip r:embed="rId3"/>
          <a:stretch>
            <a:fillRect/>
          </a:stretch>
        </p:blipFill>
        <p:spPr>
          <a:xfrm>
            <a:off x="1468359" y="4454924"/>
            <a:ext cx="4377214" cy="2256949"/>
          </a:xfrm>
          <a:prstGeom prst="rect">
            <a:avLst/>
          </a:prstGeom>
        </p:spPr>
      </p:pic>
      <p:pic>
        <p:nvPicPr>
          <p:cNvPr id="28" name="図 27">
            <a:extLst>
              <a:ext uri="{FF2B5EF4-FFF2-40B4-BE49-F238E27FC236}">
                <a16:creationId xmlns:a16="http://schemas.microsoft.com/office/drawing/2014/main" id="{77CAC7CD-0175-4679-B60B-4123F528AF84}"/>
              </a:ext>
            </a:extLst>
          </p:cNvPr>
          <p:cNvPicPr>
            <a:picLocks noChangeAspect="1"/>
          </p:cNvPicPr>
          <p:nvPr/>
        </p:nvPicPr>
        <p:blipFill>
          <a:blip r:embed="rId4"/>
          <a:stretch>
            <a:fillRect/>
          </a:stretch>
        </p:blipFill>
        <p:spPr>
          <a:xfrm>
            <a:off x="6463507" y="4399203"/>
            <a:ext cx="5292090" cy="2312670"/>
          </a:xfrm>
          <a:prstGeom prst="rect">
            <a:avLst/>
          </a:prstGeom>
        </p:spPr>
      </p:pic>
      <p:sp>
        <p:nvSpPr>
          <p:cNvPr id="29" name="テキスト ボックス 28">
            <a:extLst>
              <a:ext uri="{FF2B5EF4-FFF2-40B4-BE49-F238E27FC236}">
                <a16:creationId xmlns:a16="http://schemas.microsoft.com/office/drawing/2014/main" id="{307409E2-C7F8-41B6-9CA0-0B1B319B06D1}"/>
              </a:ext>
            </a:extLst>
          </p:cNvPr>
          <p:cNvSpPr txBox="1"/>
          <p:nvPr/>
        </p:nvSpPr>
        <p:spPr>
          <a:xfrm>
            <a:off x="3138430" y="19127"/>
            <a:ext cx="6650154" cy="584775"/>
          </a:xfrm>
          <a:prstGeom prst="rect">
            <a:avLst/>
          </a:prstGeom>
          <a:noFill/>
        </p:spPr>
        <p:txBody>
          <a:bodyPr wrap="none" rtlCol="0">
            <a:spAutoFit/>
          </a:bodyPr>
          <a:lstStyle/>
          <a:p>
            <a:r>
              <a:rPr kumimoji="1" lang="en-US" altLang="ja-JP" sz="3200" b="1" i="1" dirty="0">
                <a:solidFill>
                  <a:srgbClr val="008080"/>
                </a:solidFill>
                <a:latin typeface="Calibri" panose="020F0502020204030204" pitchFamily="34" charset="0"/>
              </a:rPr>
              <a:t>Push-pull scheme of the ILC detectors </a:t>
            </a:r>
            <a:endParaRPr kumimoji="1" lang="ja-JP" altLang="en-US" sz="3200" b="1" i="1" dirty="0">
              <a:solidFill>
                <a:srgbClr val="008080"/>
              </a:solidFill>
              <a:latin typeface="Calibri" panose="020F0502020204030204" pitchFamily="34" charset="0"/>
            </a:endParaRPr>
          </a:p>
        </p:txBody>
      </p:sp>
      <p:sp>
        <p:nvSpPr>
          <p:cNvPr id="30" name="テキスト ボックス 29">
            <a:extLst>
              <a:ext uri="{FF2B5EF4-FFF2-40B4-BE49-F238E27FC236}">
                <a16:creationId xmlns:a16="http://schemas.microsoft.com/office/drawing/2014/main" id="{2D2F59B8-C8C7-49B4-B514-A64E2F44CFEA}"/>
              </a:ext>
            </a:extLst>
          </p:cNvPr>
          <p:cNvSpPr txBox="1"/>
          <p:nvPr/>
        </p:nvSpPr>
        <p:spPr>
          <a:xfrm>
            <a:off x="1781366" y="603902"/>
            <a:ext cx="9722533" cy="933589"/>
          </a:xfrm>
          <a:prstGeom prst="rect">
            <a:avLst/>
          </a:prstGeom>
          <a:noFill/>
        </p:spPr>
        <p:txBody>
          <a:bodyPr wrap="none" rtlCol="0">
            <a:spAutoFit/>
          </a:bodyPr>
          <a:lstStyle/>
          <a:p>
            <a:pPr marL="285750" indent="-285750">
              <a:spcBef>
                <a:spcPts val="400"/>
              </a:spcBef>
              <a:buFont typeface="Arial" panose="020B0604020202020204" pitchFamily="34" charset="0"/>
              <a:buChar char="•"/>
            </a:pPr>
            <a:r>
              <a:rPr kumimoji="1" lang="en-US" altLang="ja-JP" sz="1600" dirty="0">
                <a:latin typeface="Calibri" panose="020F0502020204030204" pitchFamily="34" charset="0"/>
              </a:rPr>
              <a:t>QF1 package is common for both detectors, and located in the accelerator tunnel.</a:t>
            </a:r>
            <a:endParaRPr lang="en-US" altLang="ja-JP" sz="1600" dirty="0">
              <a:latin typeface="Calibri" panose="020F0502020204030204" pitchFamily="34" charset="0"/>
            </a:endParaRPr>
          </a:p>
          <a:p>
            <a:pPr marL="285750" indent="-285750">
              <a:spcBef>
                <a:spcPts val="400"/>
              </a:spcBef>
              <a:buFont typeface="Arial" panose="020B0604020202020204" pitchFamily="34" charset="0"/>
              <a:buChar char="•"/>
            </a:pPr>
            <a:r>
              <a:rPr kumimoji="1" lang="en-US" altLang="ja-JP" sz="1600" dirty="0">
                <a:latin typeface="Calibri" panose="020F0502020204030204" pitchFamily="34" charset="0"/>
              </a:rPr>
              <a:t>QD0 package is independent for each detector. </a:t>
            </a:r>
          </a:p>
          <a:p>
            <a:pPr marL="285750" indent="-285750">
              <a:spcBef>
                <a:spcPts val="400"/>
              </a:spcBef>
              <a:buFont typeface="Arial" panose="020B0604020202020204" pitchFamily="34" charset="0"/>
              <a:buChar char="•"/>
            </a:pPr>
            <a:r>
              <a:rPr kumimoji="1" lang="en-US" altLang="ja-JP" sz="1600" dirty="0">
                <a:latin typeface="Calibri" panose="020F0502020204030204" pitchFamily="34" charset="0"/>
              </a:rPr>
              <a:t>L* (3.5m and 4.5m) for each detector is different, and the beam optics are not optimized for the L*s in the TDR.</a:t>
            </a:r>
            <a:endParaRPr kumimoji="1" lang="ja-JP" altLang="en-US" sz="1600" dirty="0">
              <a:latin typeface="Calibri" panose="020F0502020204030204" pitchFamily="34" charset="0"/>
            </a:endParaRPr>
          </a:p>
        </p:txBody>
      </p:sp>
      <p:sp>
        <p:nvSpPr>
          <p:cNvPr id="31" name="スライド番号プレースホルダー 3">
            <a:extLst>
              <a:ext uri="{FF2B5EF4-FFF2-40B4-BE49-F238E27FC236}">
                <a16:creationId xmlns:a16="http://schemas.microsoft.com/office/drawing/2014/main" id="{6A4AEDC0-4DE1-4E10-88F0-017250B847E6}"/>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11</a:t>
            </a:fld>
            <a:endParaRPr kumimoji="1" lang="ja-JP" altLang="en-US"/>
          </a:p>
        </p:txBody>
      </p:sp>
    </p:spTree>
    <p:extLst>
      <p:ext uri="{BB962C8B-B14F-4D97-AF65-F5344CB8AC3E}">
        <p14:creationId xmlns:p14="http://schemas.microsoft.com/office/powerpoint/2010/main" val="34708052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ECM250_QF95_Simulation02.png">
            <a:extLst>
              <a:ext uri="{FF2B5EF4-FFF2-40B4-BE49-F238E27FC236}">
                <a16:creationId xmlns:a16="http://schemas.microsoft.com/office/drawing/2014/main" id="{FAC70861-D04C-453F-B51E-2B27A9D3AFB5}"/>
              </a:ext>
            </a:extLst>
          </p:cNvPr>
          <p:cNvPicPr>
            <a:picLocks noChangeAspect="1"/>
          </p:cNvPicPr>
          <p:nvPr/>
        </p:nvPicPr>
        <p:blipFill>
          <a:blip r:embed="rId2" cstate="print"/>
          <a:stretch>
            <a:fillRect/>
          </a:stretch>
        </p:blipFill>
        <p:spPr>
          <a:xfrm>
            <a:off x="26622" y="3753346"/>
            <a:ext cx="3733800" cy="2926080"/>
          </a:xfrm>
          <a:prstGeom prst="rect">
            <a:avLst/>
          </a:prstGeom>
        </p:spPr>
      </p:pic>
      <p:sp>
        <p:nvSpPr>
          <p:cNvPr id="3" name="テキスト ボックス 2">
            <a:extLst>
              <a:ext uri="{FF2B5EF4-FFF2-40B4-BE49-F238E27FC236}">
                <a16:creationId xmlns:a16="http://schemas.microsoft.com/office/drawing/2014/main" id="{26E7AC68-4838-4365-B3C3-6AB15D7EF8E8}"/>
              </a:ext>
            </a:extLst>
          </p:cNvPr>
          <p:cNvSpPr txBox="1"/>
          <p:nvPr/>
        </p:nvSpPr>
        <p:spPr>
          <a:xfrm>
            <a:off x="471194" y="1941206"/>
            <a:ext cx="3528595" cy="400110"/>
          </a:xfrm>
          <a:prstGeom prst="rect">
            <a:avLst/>
          </a:prstGeom>
          <a:noFill/>
        </p:spPr>
        <p:txBody>
          <a:bodyPr wrap="none" rtlCol="0">
            <a:spAutoFit/>
          </a:bodyPr>
          <a:lstStyle/>
          <a:p>
            <a:r>
              <a:rPr kumimoji="1" lang="en-US" altLang="ja-JP" sz="2000" b="1" i="1" dirty="0">
                <a:solidFill>
                  <a:srgbClr val="0070C0"/>
                </a:solidFill>
                <a:latin typeface="Calibri" panose="020F0502020204030204" pitchFamily="34" charset="0"/>
              </a:rPr>
              <a:t>Effect of (QD0 L*) to Luminosity</a:t>
            </a:r>
            <a:endParaRPr kumimoji="1" lang="ja-JP" altLang="en-US" sz="2000" b="1" i="1" dirty="0">
              <a:solidFill>
                <a:srgbClr val="0070C0"/>
              </a:solidFill>
              <a:latin typeface="Calibri" panose="020F0502020204030204" pitchFamily="34" charset="0"/>
            </a:endParaRPr>
          </a:p>
        </p:txBody>
      </p:sp>
      <p:sp>
        <p:nvSpPr>
          <p:cNvPr id="4" name="テキスト ボックス 3">
            <a:extLst>
              <a:ext uri="{FF2B5EF4-FFF2-40B4-BE49-F238E27FC236}">
                <a16:creationId xmlns:a16="http://schemas.microsoft.com/office/drawing/2014/main" id="{37125B25-22B3-4766-9297-DA0CA0D74E34}"/>
              </a:ext>
            </a:extLst>
          </p:cNvPr>
          <p:cNvSpPr txBox="1"/>
          <p:nvPr/>
        </p:nvSpPr>
        <p:spPr>
          <a:xfrm>
            <a:off x="848285" y="2341316"/>
            <a:ext cx="2774414" cy="1077218"/>
          </a:xfrm>
          <a:prstGeom prst="rect">
            <a:avLst/>
          </a:prstGeom>
          <a:noFill/>
        </p:spPr>
        <p:txBody>
          <a:bodyPr wrap="none" rtlCol="0">
            <a:spAutoFit/>
          </a:bodyPr>
          <a:lstStyle/>
          <a:p>
            <a:r>
              <a:rPr lang="en-US" altLang="ja-JP" sz="1600" i="1" dirty="0">
                <a:latin typeface="Calibri" panose="020F0502020204030204" pitchFamily="34" charset="0"/>
              </a:rPr>
              <a:t>            </a:t>
            </a:r>
            <a:r>
              <a:rPr kumimoji="1" lang="en-US" altLang="ja-JP" sz="1600" i="1" dirty="0">
                <a:latin typeface="Calibri" panose="020F0502020204030204" pitchFamily="34" charset="0"/>
              </a:rPr>
              <a:t>ECM   =   250GeV</a:t>
            </a:r>
          </a:p>
          <a:p>
            <a:r>
              <a:rPr lang="en-US" altLang="ja-JP" sz="1600" i="1" dirty="0">
                <a:latin typeface="Calibri" panose="020F0502020204030204" pitchFamily="34" charset="0"/>
              </a:rPr>
              <a:t> beta* (x/y)  = 13mm / 0.41mm</a:t>
            </a:r>
          </a:p>
          <a:p>
            <a:r>
              <a:rPr kumimoji="1" lang="en-US" altLang="ja-JP" sz="1600" i="1" dirty="0">
                <a:latin typeface="Calibri" panose="020F0502020204030204" pitchFamily="34" charset="0"/>
              </a:rPr>
              <a:t>     (QD0 L*)  = </a:t>
            </a:r>
            <a:r>
              <a:rPr lang="en-US" altLang="ja-JP" sz="1600" i="1" dirty="0">
                <a:latin typeface="Calibri" panose="020F0502020204030204" pitchFamily="34" charset="0"/>
              </a:rPr>
              <a:t>variable</a:t>
            </a:r>
            <a:endParaRPr kumimoji="1" lang="en-US" altLang="ja-JP" sz="1600" i="1" dirty="0">
              <a:latin typeface="Calibri" panose="020F0502020204030204" pitchFamily="34" charset="0"/>
            </a:endParaRPr>
          </a:p>
          <a:p>
            <a:r>
              <a:rPr lang="en-US" altLang="ja-JP" sz="1600" i="1" dirty="0">
                <a:latin typeface="Calibri" panose="020F0502020204030204" pitchFamily="34" charset="0"/>
              </a:rPr>
              <a:t>     (QF1 L*)  =  </a:t>
            </a:r>
            <a:r>
              <a:rPr lang="en-US" altLang="ja-JP" sz="1600" b="1" i="1" dirty="0">
                <a:solidFill>
                  <a:srgbClr val="FF0000"/>
                </a:solidFill>
                <a:latin typeface="Calibri" panose="020F0502020204030204" pitchFamily="34" charset="0"/>
              </a:rPr>
              <a:t>9.5m</a:t>
            </a:r>
            <a:endParaRPr kumimoji="1" lang="ja-JP" altLang="en-US" sz="1600" b="1" i="1" dirty="0">
              <a:solidFill>
                <a:srgbClr val="FF0000"/>
              </a:solidFill>
              <a:latin typeface="Calibri" panose="020F0502020204030204" pitchFamily="34" charset="0"/>
            </a:endParaRPr>
          </a:p>
        </p:txBody>
      </p:sp>
      <p:sp>
        <p:nvSpPr>
          <p:cNvPr id="5" name="楕円 4">
            <a:extLst>
              <a:ext uri="{FF2B5EF4-FFF2-40B4-BE49-F238E27FC236}">
                <a16:creationId xmlns:a16="http://schemas.microsoft.com/office/drawing/2014/main" id="{D003F55E-AF2A-4167-ADF5-679B146AED0B}"/>
              </a:ext>
            </a:extLst>
          </p:cNvPr>
          <p:cNvSpPr/>
          <p:nvPr/>
        </p:nvSpPr>
        <p:spPr>
          <a:xfrm>
            <a:off x="2681619" y="4012426"/>
            <a:ext cx="549743" cy="2667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descr="ECM250_QD41_Simulation02.png">
            <a:extLst>
              <a:ext uri="{FF2B5EF4-FFF2-40B4-BE49-F238E27FC236}">
                <a16:creationId xmlns:a16="http://schemas.microsoft.com/office/drawing/2014/main" id="{4EE75204-9F63-4F83-A774-E00D6EBCC57F}"/>
              </a:ext>
            </a:extLst>
          </p:cNvPr>
          <p:cNvPicPr>
            <a:picLocks noChangeAspect="1"/>
          </p:cNvPicPr>
          <p:nvPr/>
        </p:nvPicPr>
        <p:blipFill>
          <a:blip r:embed="rId3" cstate="print"/>
          <a:stretch>
            <a:fillRect/>
          </a:stretch>
        </p:blipFill>
        <p:spPr>
          <a:xfrm>
            <a:off x="4454842" y="3649683"/>
            <a:ext cx="3680460" cy="2933700"/>
          </a:xfrm>
          <a:prstGeom prst="rect">
            <a:avLst/>
          </a:prstGeom>
        </p:spPr>
      </p:pic>
      <p:sp>
        <p:nvSpPr>
          <p:cNvPr id="8" name="テキスト ボックス 7">
            <a:extLst>
              <a:ext uri="{FF2B5EF4-FFF2-40B4-BE49-F238E27FC236}">
                <a16:creationId xmlns:a16="http://schemas.microsoft.com/office/drawing/2014/main" id="{61E9D5D1-C332-4A83-903B-728F47905551}"/>
              </a:ext>
            </a:extLst>
          </p:cNvPr>
          <p:cNvSpPr txBox="1"/>
          <p:nvPr/>
        </p:nvSpPr>
        <p:spPr>
          <a:xfrm>
            <a:off x="435736" y="3368209"/>
            <a:ext cx="2809872" cy="338554"/>
          </a:xfrm>
          <a:prstGeom prst="rect">
            <a:avLst/>
          </a:prstGeom>
          <a:noFill/>
        </p:spPr>
        <p:txBody>
          <a:bodyPr wrap="none" rtlCol="0">
            <a:spAutoFit/>
          </a:bodyPr>
          <a:lstStyle/>
          <a:p>
            <a:r>
              <a:rPr kumimoji="1" lang="en-US" altLang="ja-JP" sz="1600" b="1" i="1" dirty="0">
                <a:solidFill>
                  <a:srgbClr val="002060"/>
                </a:solidFill>
                <a:latin typeface="Calibri" panose="020F0502020204030204" pitchFamily="34" charset="0"/>
              </a:rPr>
              <a:t>Results of m Tuning Simulation</a:t>
            </a:r>
            <a:endParaRPr kumimoji="1" lang="ja-JP" altLang="en-US" sz="1600" b="1" i="1" dirty="0">
              <a:solidFill>
                <a:srgbClr val="002060"/>
              </a:solidFill>
              <a:latin typeface="Calibri" panose="020F0502020204030204" pitchFamily="34" charset="0"/>
            </a:endParaRPr>
          </a:p>
        </p:txBody>
      </p:sp>
      <p:sp>
        <p:nvSpPr>
          <p:cNvPr id="9" name="テキスト ボックス 8">
            <a:extLst>
              <a:ext uri="{FF2B5EF4-FFF2-40B4-BE49-F238E27FC236}">
                <a16:creationId xmlns:a16="http://schemas.microsoft.com/office/drawing/2014/main" id="{15D959FC-1A1D-44FC-A2A4-2A87CDCB0D00}"/>
              </a:ext>
            </a:extLst>
          </p:cNvPr>
          <p:cNvSpPr txBox="1"/>
          <p:nvPr/>
        </p:nvSpPr>
        <p:spPr>
          <a:xfrm>
            <a:off x="7112683" y="2003078"/>
            <a:ext cx="3483711" cy="400110"/>
          </a:xfrm>
          <a:prstGeom prst="rect">
            <a:avLst/>
          </a:prstGeom>
          <a:noFill/>
        </p:spPr>
        <p:txBody>
          <a:bodyPr wrap="none" rtlCol="0">
            <a:spAutoFit/>
          </a:bodyPr>
          <a:lstStyle/>
          <a:p>
            <a:r>
              <a:rPr kumimoji="1" lang="en-US" altLang="ja-JP" sz="2000" b="1" i="1" dirty="0">
                <a:solidFill>
                  <a:srgbClr val="0070C0"/>
                </a:solidFill>
                <a:latin typeface="Calibri" panose="020F0502020204030204" pitchFamily="34" charset="0"/>
              </a:rPr>
              <a:t>Effect of (QF1 L*) to Luminosity</a:t>
            </a:r>
            <a:endParaRPr kumimoji="1" lang="ja-JP" altLang="en-US" sz="2000" b="1" i="1" dirty="0">
              <a:solidFill>
                <a:srgbClr val="0070C0"/>
              </a:solidFill>
              <a:latin typeface="Calibri" panose="020F0502020204030204" pitchFamily="34" charset="0"/>
            </a:endParaRPr>
          </a:p>
        </p:txBody>
      </p:sp>
      <p:sp>
        <p:nvSpPr>
          <p:cNvPr id="10" name="テキスト ボックス 9">
            <a:extLst>
              <a:ext uri="{FF2B5EF4-FFF2-40B4-BE49-F238E27FC236}">
                <a16:creationId xmlns:a16="http://schemas.microsoft.com/office/drawing/2014/main" id="{7422380F-00AB-4038-8314-60030069373D}"/>
              </a:ext>
            </a:extLst>
          </p:cNvPr>
          <p:cNvSpPr txBox="1"/>
          <p:nvPr/>
        </p:nvSpPr>
        <p:spPr>
          <a:xfrm>
            <a:off x="7489774" y="2403188"/>
            <a:ext cx="2774414" cy="1077218"/>
          </a:xfrm>
          <a:prstGeom prst="rect">
            <a:avLst/>
          </a:prstGeom>
          <a:noFill/>
        </p:spPr>
        <p:txBody>
          <a:bodyPr wrap="none" rtlCol="0">
            <a:spAutoFit/>
          </a:bodyPr>
          <a:lstStyle/>
          <a:p>
            <a:r>
              <a:rPr lang="en-US" altLang="ja-JP" sz="1600" i="1" dirty="0">
                <a:latin typeface="Calibri" panose="020F0502020204030204" pitchFamily="34" charset="0"/>
              </a:rPr>
              <a:t>            </a:t>
            </a:r>
            <a:r>
              <a:rPr kumimoji="1" lang="en-US" altLang="ja-JP" sz="1600" i="1" dirty="0">
                <a:latin typeface="Calibri" panose="020F0502020204030204" pitchFamily="34" charset="0"/>
              </a:rPr>
              <a:t>ECM   =   250GeV</a:t>
            </a:r>
          </a:p>
          <a:p>
            <a:r>
              <a:rPr lang="en-US" altLang="ja-JP" sz="1600" i="1" dirty="0">
                <a:latin typeface="Calibri" panose="020F0502020204030204" pitchFamily="34" charset="0"/>
              </a:rPr>
              <a:t> beta* (x/y)  = 13mm / 0.41mm</a:t>
            </a:r>
          </a:p>
          <a:p>
            <a:r>
              <a:rPr kumimoji="1" lang="en-US" altLang="ja-JP" sz="1600" i="1" dirty="0">
                <a:latin typeface="Calibri" panose="020F0502020204030204" pitchFamily="34" charset="0"/>
              </a:rPr>
              <a:t>     (QD0 L*)  = </a:t>
            </a:r>
            <a:r>
              <a:rPr kumimoji="1" lang="en-US" altLang="ja-JP" sz="1600" b="1" i="1" dirty="0">
                <a:solidFill>
                  <a:srgbClr val="FF0000"/>
                </a:solidFill>
                <a:latin typeface="Calibri" panose="020F0502020204030204" pitchFamily="34" charset="0"/>
              </a:rPr>
              <a:t>4.1</a:t>
            </a:r>
            <a:r>
              <a:rPr lang="en-US" altLang="ja-JP" sz="1600" b="1" i="1" dirty="0">
                <a:solidFill>
                  <a:srgbClr val="FF0000"/>
                </a:solidFill>
                <a:latin typeface="Calibri" panose="020F0502020204030204" pitchFamily="34" charset="0"/>
              </a:rPr>
              <a:t>m</a:t>
            </a:r>
            <a:endParaRPr kumimoji="1" lang="en-US" altLang="ja-JP" sz="1600" b="1" i="1" dirty="0">
              <a:solidFill>
                <a:srgbClr val="FF0000"/>
              </a:solidFill>
              <a:latin typeface="Calibri" panose="020F0502020204030204" pitchFamily="34" charset="0"/>
            </a:endParaRPr>
          </a:p>
          <a:p>
            <a:r>
              <a:rPr lang="en-US" altLang="ja-JP" sz="1600" i="1" dirty="0">
                <a:latin typeface="Calibri" panose="020F0502020204030204" pitchFamily="34" charset="0"/>
              </a:rPr>
              <a:t>     (QF1 L*)  =  variable</a:t>
            </a:r>
            <a:endParaRPr kumimoji="1" lang="en-US" altLang="ja-JP" sz="1600" i="1" dirty="0">
              <a:latin typeface="Calibri" panose="020F0502020204030204" pitchFamily="34" charset="0"/>
            </a:endParaRPr>
          </a:p>
        </p:txBody>
      </p:sp>
      <p:sp>
        <p:nvSpPr>
          <p:cNvPr id="12" name="楕円 11">
            <a:extLst>
              <a:ext uri="{FF2B5EF4-FFF2-40B4-BE49-F238E27FC236}">
                <a16:creationId xmlns:a16="http://schemas.microsoft.com/office/drawing/2014/main" id="{699C9807-A8CF-4188-9761-6E8F809096FD}"/>
              </a:ext>
            </a:extLst>
          </p:cNvPr>
          <p:cNvSpPr/>
          <p:nvPr/>
        </p:nvSpPr>
        <p:spPr>
          <a:xfrm>
            <a:off x="6295072" y="3916383"/>
            <a:ext cx="549743" cy="2667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図 12" descr="CR2_Xsigma.png">
            <a:extLst>
              <a:ext uri="{FF2B5EF4-FFF2-40B4-BE49-F238E27FC236}">
                <a16:creationId xmlns:a16="http://schemas.microsoft.com/office/drawing/2014/main" id="{303D738E-3070-49AA-A20D-6D183158E9AC}"/>
              </a:ext>
            </a:extLst>
          </p:cNvPr>
          <p:cNvPicPr>
            <a:picLocks noChangeAspect="1"/>
          </p:cNvPicPr>
          <p:nvPr/>
        </p:nvPicPr>
        <p:blipFill>
          <a:blip r:embed="rId4" cstate="print"/>
          <a:stretch>
            <a:fillRect/>
          </a:stretch>
        </p:blipFill>
        <p:spPr>
          <a:xfrm>
            <a:off x="8362998" y="3819605"/>
            <a:ext cx="3802380" cy="2674620"/>
          </a:xfrm>
          <a:prstGeom prst="rect">
            <a:avLst/>
          </a:prstGeom>
        </p:spPr>
      </p:pic>
      <p:sp>
        <p:nvSpPr>
          <p:cNvPr id="14" name="テキスト ボックス 13">
            <a:extLst>
              <a:ext uri="{FF2B5EF4-FFF2-40B4-BE49-F238E27FC236}">
                <a16:creationId xmlns:a16="http://schemas.microsoft.com/office/drawing/2014/main" id="{E9C07936-3C0E-423D-A42A-C13B378C1DA4}"/>
              </a:ext>
            </a:extLst>
          </p:cNvPr>
          <p:cNvSpPr txBox="1"/>
          <p:nvPr/>
        </p:nvSpPr>
        <p:spPr>
          <a:xfrm>
            <a:off x="4890136" y="3311129"/>
            <a:ext cx="2809872" cy="338554"/>
          </a:xfrm>
          <a:prstGeom prst="rect">
            <a:avLst/>
          </a:prstGeom>
          <a:noFill/>
        </p:spPr>
        <p:txBody>
          <a:bodyPr wrap="none" rtlCol="0">
            <a:spAutoFit/>
          </a:bodyPr>
          <a:lstStyle/>
          <a:p>
            <a:r>
              <a:rPr kumimoji="1" lang="en-US" altLang="ja-JP" sz="1600" b="1" i="1" dirty="0">
                <a:solidFill>
                  <a:srgbClr val="002060"/>
                </a:solidFill>
                <a:latin typeface="Calibri" panose="020F0502020204030204" pitchFamily="34" charset="0"/>
              </a:rPr>
              <a:t>Results of m Tuning Simulation</a:t>
            </a:r>
            <a:endParaRPr kumimoji="1" lang="ja-JP" altLang="en-US" sz="1600" b="1" i="1" dirty="0">
              <a:solidFill>
                <a:srgbClr val="002060"/>
              </a:solidFill>
              <a:latin typeface="Calibri" panose="020F0502020204030204" pitchFamily="34" charset="0"/>
            </a:endParaRPr>
          </a:p>
        </p:txBody>
      </p:sp>
      <p:sp>
        <p:nvSpPr>
          <p:cNvPr id="15" name="テキスト ボックス 14">
            <a:extLst>
              <a:ext uri="{FF2B5EF4-FFF2-40B4-BE49-F238E27FC236}">
                <a16:creationId xmlns:a16="http://schemas.microsoft.com/office/drawing/2014/main" id="{29883A66-7DBF-4619-8C4A-186EC47DE181}"/>
              </a:ext>
            </a:extLst>
          </p:cNvPr>
          <p:cNvSpPr txBox="1"/>
          <p:nvPr/>
        </p:nvSpPr>
        <p:spPr>
          <a:xfrm>
            <a:off x="8959418" y="3480406"/>
            <a:ext cx="2910156" cy="369332"/>
          </a:xfrm>
          <a:prstGeom prst="rect">
            <a:avLst/>
          </a:prstGeom>
          <a:noFill/>
        </p:spPr>
        <p:txBody>
          <a:bodyPr wrap="none" rtlCol="0">
            <a:spAutoFit/>
          </a:bodyPr>
          <a:lstStyle/>
          <a:p>
            <a:r>
              <a:rPr kumimoji="1" lang="en-US" altLang="ja-JP" b="1" i="1" dirty="0">
                <a:solidFill>
                  <a:srgbClr val="002060"/>
                </a:solidFill>
                <a:latin typeface="Calibri" panose="020F0502020204030204" pitchFamily="34" charset="0"/>
              </a:rPr>
              <a:t>Horizontal collimation </a:t>
            </a:r>
            <a:r>
              <a:rPr lang="en-US" altLang="ja-JP" b="1" i="1" dirty="0">
                <a:solidFill>
                  <a:srgbClr val="002060"/>
                </a:solidFill>
                <a:latin typeface="Calibri" panose="020F0502020204030204" pitchFamily="34" charset="0"/>
              </a:rPr>
              <a:t>d</a:t>
            </a:r>
            <a:r>
              <a:rPr kumimoji="1" lang="en-US" altLang="ja-JP" b="1" i="1" dirty="0">
                <a:solidFill>
                  <a:srgbClr val="002060"/>
                </a:solidFill>
                <a:latin typeface="Calibri" panose="020F0502020204030204" pitchFamily="34" charset="0"/>
              </a:rPr>
              <a:t>epth</a:t>
            </a:r>
            <a:endParaRPr kumimoji="1" lang="ja-JP" altLang="en-US" b="1" i="1" dirty="0">
              <a:solidFill>
                <a:srgbClr val="002060"/>
              </a:solidFill>
              <a:latin typeface="Calibri" panose="020F0502020204030204" pitchFamily="34" charset="0"/>
            </a:endParaRPr>
          </a:p>
        </p:txBody>
      </p:sp>
      <p:sp>
        <p:nvSpPr>
          <p:cNvPr id="16" name="楕円 15">
            <a:extLst>
              <a:ext uri="{FF2B5EF4-FFF2-40B4-BE49-F238E27FC236}">
                <a16:creationId xmlns:a16="http://schemas.microsoft.com/office/drawing/2014/main" id="{E3A26C4D-85F9-4537-9117-49DCD62F68CC}"/>
              </a:ext>
            </a:extLst>
          </p:cNvPr>
          <p:cNvSpPr/>
          <p:nvPr/>
        </p:nvSpPr>
        <p:spPr>
          <a:xfrm>
            <a:off x="10414496" y="3840640"/>
            <a:ext cx="549743" cy="2667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10E9FD7D-45C7-4D20-9CB9-9B7239417FAA}"/>
              </a:ext>
            </a:extLst>
          </p:cNvPr>
          <p:cNvSpPr txBox="1"/>
          <p:nvPr/>
        </p:nvSpPr>
        <p:spPr>
          <a:xfrm>
            <a:off x="1705050" y="586478"/>
            <a:ext cx="8559138" cy="1323439"/>
          </a:xfrm>
          <a:prstGeom prst="rect">
            <a:avLst/>
          </a:prstGeom>
          <a:noFill/>
        </p:spPr>
        <p:txBody>
          <a:bodyPr wrap="none" rtlCol="0">
            <a:spAutoFit/>
          </a:bodyPr>
          <a:lstStyle/>
          <a:p>
            <a:r>
              <a:rPr kumimoji="1" lang="en-US" altLang="ja-JP" i="1" dirty="0">
                <a:latin typeface="Calibri" panose="020F0502020204030204" pitchFamily="34" charset="0"/>
              </a:rPr>
              <a:t>Optimum QD0/QF1 L*s were discussed in 2014-2015,</a:t>
            </a:r>
          </a:p>
          <a:p>
            <a:r>
              <a:rPr kumimoji="1" lang="en-US" altLang="ja-JP" i="1" dirty="0">
                <a:latin typeface="Calibri" panose="020F0502020204030204" pitchFamily="34" charset="0"/>
              </a:rPr>
              <a:t> and the present L*s were fixed by taking account of the luminosity and collimation depth.</a:t>
            </a:r>
          </a:p>
          <a:p>
            <a:endParaRPr lang="en-US" altLang="ja-JP" sz="800" i="1" dirty="0">
              <a:latin typeface="Calibri" panose="020F0502020204030204" pitchFamily="34" charset="0"/>
            </a:endParaRPr>
          </a:p>
          <a:p>
            <a:r>
              <a:rPr kumimoji="1" lang="en-US" altLang="ja-JP" i="1" dirty="0" err="1">
                <a:latin typeface="Calibri" panose="020F0502020204030204" pitchFamily="34" charset="0"/>
              </a:rPr>
              <a:t>SiD</a:t>
            </a:r>
            <a:r>
              <a:rPr kumimoji="1" lang="en-US" altLang="ja-JP" i="1" dirty="0">
                <a:latin typeface="Calibri" panose="020F0502020204030204" pitchFamily="34" charset="0"/>
              </a:rPr>
              <a:t> and ILD use same L* optics.</a:t>
            </a:r>
          </a:p>
          <a:p>
            <a:r>
              <a:rPr kumimoji="1" lang="en-US" altLang="ja-JP" i="1" dirty="0">
                <a:latin typeface="Calibri" panose="020F0502020204030204" pitchFamily="34" charset="0"/>
              </a:rPr>
              <a:t>Since QF1 magnet is common, the optimum of QD0 L* is also same.</a:t>
            </a:r>
            <a:endParaRPr kumimoji="1" lang="ja-JP" altLang="en-US" i="1" dirty="0">
              <a:latin typeface="Calibri" panose="020F0502020204030204" pitchFamily="34" charset="0"/>
            </a:endParaRPr>
          </a:p>
        </p:txBody>
      </p:sp>
      <p:sp>
        <p:nvSpPr>
          <p:cNvPr id="18" name="テキスト ボックス 17">
            <a:extLst>
              <a:ext uri="{FF2B5EF4-FFF2-40B4-BE49-F238E27FC236}">
                <a16:creationId xmlns:a16="http://schemas.microsoft.com/office/drawing/2014/main" id="{CF6E4369-9309-4E95-8D64-905329D55B4F}"/>
              </a:ext>
            </a:extLst>
          </p:cNvPr>
          <p:cNvSpPr txBox="1"/>
          <p:nvPr/>
        </p:nvSpPr>
        <p:spPr>
          <a:xfrm>
            <a:off x="4573783" y="27390"/>
            <a:ext cx="2538900" cy="584775"/>
          </a:xfrm>
          <a:prstGeom prst="rect">
            <a:avLst/>
          </a:prstGeom>
          <a:noFill/>
        </p:spPr>
        <p:txBody>
          <a:bodyPr wrap="none" rtlCol="0">
            <a:spAutoFit/>
          </a:bodyPr>
          <a:lstStyle/>
          <a:p>
            <a:r>
              <a:rPr kumimoji="1" lang="en-US" altLang="ja-JP" sz="3200" b="1" i="1" dirty="0">
                <a:solidFill>
                  <a:srgbClr val="008080"/>
                </a:solidFill>
                <a:latin typeface="Calibri" panose="020F0502020204030204" pitchFamily="34" charset="0"/>
              </a:rPr>
              <a:t>Present ILC L*</a:t>
            </a:r>
            <a:endParaRPr kumimoji="1" lang="ja-JP" altLang="en-US" sz="3200" b="1" i="1" dirty="0">
              <a:solidFill>
                <a:srgbClr val="008080"/>
              </a:solidFill>
              <a:latin typeface="Calibri" panose="020F0502020204030204" pitchFamily="34" charset="0"/>
            </a:endParaRPr>
          </a:p>
        </p:txBody>
      </p:sp>
      <p:sp>
        <p:nvSpPr>
          <p:cNvPr id="19" name="スライド番号プレースホルダー 3">
            <a:extLst>
              <a:ext uri="{FF2B5EF4-FFF2-40B4-BE49-F238E27FC236}">
                <a16:creationId xmlns:a16="http://schemas.microsoft.com/office/drawing/2014/main" id="{11B04532-CA0A-4CD5-8133-2C99BDB35950}"/>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12</a:t>
            </a:fld>
            <a:endParaRPr kumimoji="1" lang="ja-JP" altLang="en-US"/>
          </a:p>
        </p:txBody>
      </p:sp>
    </p:spTree>
    <p:extLst>
      <p:ext uri="{BB962C8B-B14F-4D97-AF65-F5344CB8AC3E}">
        <p14:creationId xmlns:p14="http://schemas.microsoft.com/office/powerpoint/2010/main" val="1139622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140924_optics_TDR.png">
            <a:extLst>
              <a:ext uri="{FF2B5EF4-FFF2-40B4-BE49-F238E27FC236}">
                <a16:creationId xmlns:a16="http://schemas.microsoft.com/office/drawing/2014/main" id="{64E4415C-7BD6-4C22-A0EE-6F885B473B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962" y="2438112"/>
            <a:ext cx="5398208" cy="3980559"/>
          </a:xfrm>
          <a:prstGeom prst="rect">
            <a:avLst/>
          </a:prstGeom>
        </p:spPr>
      </p:pic>
      <p:sp>
        <p:nvSpPr>
          <p:cNvPr id="3" name="TextBox 2">
            <a:extLst>
              <a:ext uri="{FF2B5EF4-FFF2-40B4-BE49-F238E27FC236}">
                <a16:creationId xmlns:a16="http://schemas.microsoft.com/office/drawing/2014/main" id="{FB4B3435-FFDF-4868-9E06-1A0F804B5C97}"/>
              </a:ext>
            </a:extLst>
          </p:cNvPr>
          <p:cNvSpPr txBox="1"/>
          <p:nvPr/>
        </p:nvSpPr>
        <p:spPr>
          <a:xfrm>
            <a:off x="751343" y="1268545"/>
            <a:ext cx="4891339" cy="1077218"/>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Beta Function at SP2/SP4 = (X; 1000m / Y; 1000m)</a:t>
            </a:r>
          </a:p>
          <a:p>
            <a:r>
              <a:rPr lang="en-US" sz="1600" dirty="0">
                <a:latin typeface="Arial" panose="020B0604020202020204" pitchFamily="34" charset="0"/>
                <a:cs typeface="Arial" panose="020B0604020202020204" pitchFamily="34" charset="0"/>
              </a:rPr>
              <a:t>Phase Advance (SP2/SP4) = (X; 0.5 pi   / Y; 1.5 pi )</a:t>
            </a:r>
          </a:p>
          <a:p>
            <a:r>
              <a:rPr lang="en-US" sz="1600" dirty="0">
                <a:latin typeface="Arial" panose="020B0604020202020204" pitchFamily="34" charset="0"/>
                <a:cs typeface="Arial" panose="020B0604020202020204" pitchFamily="34" charset="0"/>
              </a:rPr>
              <a:t>Phase Advance (SP4/ IP )  = (X; 5.5 pi   / Y; 4.5 pi ) </a:t>
            </a:r>
          </a:p>
          <a:p>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EtaX</a:t>
            </a:r>
            <a:r>
              <a:rPr lang="en-US" sz="1600" dirty="0">
                <a:latin typeface="Arial" panose="020B0604020202020204" pitchFamily="34" charset="0"/>
                <a:cs typeface="Arial" panose="020B0604020202020204" pitchFamily="34" charset="0"/>
              </a:rPr>
              <a:t> at SPEX          = 0.158m    </a:t>
            </a:r>
          </a:p>
        </p:txBody>
      </p:sp>
      <p:sp>
        <p:nvSpPr>
          <p:cNvPr id="4" name="TextBox 3">
            <a:extLst>
              <a:ext uri="{FF2B5EF4-FFF2-40B4-BE49-F238E27FC236}">
                <a16:creationId xmlns:a16="http://schemas.microsoft.com/office/drawing/2014/main" id="{14A46512-37D6-4CC4-9224-AD283446A807}"/>
              </a:ext>
            </a:extLst>
          </p:cNvPr>
          <p:cNvSpPr txBox="1"/>
          <p:nvPr/>
        </p:nvSpPr>
        <p:spPr>
          <a:xfrm>
            <a:off x="1482076" y="2948445"/>
            <a:ext cx="950901" cy="461665"/>
          </a:xfrm>
          <a:prstGeom prst="rect">
            <a:avLst/>
          </a:prstGeom>
          <a:noFill/>
        </p:spPr>
        <p:txBody>
          <a:bodyPr wrap="none" rtlCol="0">
            <a:spAutoFit/>
          </a:bodyPr>
          <a:lstStyle/>
          <a:p>
            <a:r>
              <a:rPr lang="en-US" sz="1200" dirty="0">
                <a:solidFill>
                  <a:srgbClr val="FF0000"/>
                </a:solidFill>
                <a:latin typeface="Arial" panose="020B0604020202020204" pitchFamily="34" charset="0"/>
                <a:cs typeface="Arial" panose="020B0604020202020204" pitchFamily="34" charset="0"/>
              </a:rPr>
              <a:t>FD phase</a:t>
            </a:r>
          </a:p>
          <a:p>
            <a:r>
              <a:rPr lang="en-US" sz="1200" dirty="0">
                <a:solidFill>
                  <a:srgbClr val="FF0000"/>
                </a:solidFill>
                <a:latin typeface="Arial" panose="020B0604020202020204" pitchFamily="34" charset="0"/>
                <a:cs typeface="Arial" panose="020B0604020202020204" pitchFamily="34" charset="0"/>
              </a:rPr>
              <a:t> collimation</a:t>
            </a:r>
          </a:p>
        </p:txBody>
      </p:sp>
      <p:sp>
        <p:nvSpPr>
          <p:cNvPr id="5" name="TextBox 4">
            <a:extLst>
              <a:ext uri="{FF2B5EF4-FFF2-40B4-BE49-F238E27FC236}">
                <a16:creationId xmlns:a16="http://schemas.microsoft.com/office/drawing/2014/main" id="{A46ECD50-1DBB-474A-81B2-AA5D61F783A5}"/>
              </a:ext>
            </a:extLst>
          </p:cNvPr>
          <p:cNvSpPr txBox="1"/>
          <p:nvPr/>
        </p:nvSpPr>
        <p:spPr>
          <a:xfrm>
            <a:off x="762672" y="2925355"/>
            <a:ext cx="907621" cy="461665"/>
          </a:xfrm>
          <a:prstGeom prst="rect">
            <a:avLst/>
          </a:prstGeom>
          <a:noFill/>
        </p:spPr>
        <p:txBody>
          <a:bodyPr wrap="none" rtlCol="0">
            <a:spAutoFit/>
          </a:bodyPr>
          <a:lstStyle/>
          <a:p>
            <a:r>
              <a:rPr lang="en-US" sz="1200" dirty="0">
                <a:solidFill>
                  <a:srgbClr val="FF0000"/>
                </a:solidFill>
                <a:latin typeface="Arial" panose="020B0604020202020204" pitchFamily="34" charset="0"/>
                <a:cs typeface="Arial" panose="020B0604020202020204" pitchFamily="34" charset="0"/>
              </a:rPr>
              <a:t>IP phase</a:t>
            </a:r>
          </a:p>
          <a:p>
            <a:r>
              <a:rPr lang="en-US" sz="1200" dirty="0">
                <a:solidFill>
                  <a:srgbClr val="FF0000"/>
                </a:solidFill>
                <a:latin typeface="Arial" panose="020B0604020202020204" pitchFamily="34" charset="0"/>
                <a:cs typeface="Arial" panose="020B0604020202020204" pitchFamily="34" charset="0"/>
              </a:rPr>
              <a:t>collimation</a:t>
            </a:r>
          </a:p>
        </p:txBody>
      </p:sp>
      <p:cxnSp>
        <p:nvCxnSpPr>
          <p:cNvPr id="6" name="Straight Arrow Connector 6">
            <a:extLst>
              <a:ext uri="{FF2B5EF4-FFF2-40B4-BE49-F238E27FC236}">
                <a16:creationId xmlns:a16="http://schemas.microsoft.com/office/drawing/2014/main" id="{C61C361A-451F-44CD-A602-3BE20FDFD31B}"/>
              </a:ext>
            </a:extLst>
          </p:cNvPr>
          <p:cNvCxnSpPr/>
          <p:nvPr/>
        </p:nvCxnSpPr>
        <p:spPr>
          <a:xfrm>
            <a:off x="1102049" y="3360127"/>
            <a:ext cx="0" cy="36185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7">
            <a:extLst>
              <a:ext uri="{FF2B5EF4-FFF2-40B4-BE49-F238E27FC236}">
                <a16:creationId xmlns:a16="http://schemas.microsoft.com/office/drawing/2014/main" id="{E1A75066-2364-48A5-92AF-65818CCF63A7}"/>
              </a:ext>
            </a:extLst>
          </p:cNvPr>
          <p:cNvCxnSpPr/>
          <p:nvPr/>
        </p:nvCxnSpPr>
        <p:spPr>
          <a:xfrm>
            <a:off x="1623889" y="3350897"/>
            <a:ext cx="0" cy="36185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 name="TextBox 8">
            <a:extLst>
              <a:ext uri="{FF2B5EF4-FFF2-40B4-BE49-F238E27FC236}">
                <a16:creationId xmlns:a16="http://schemas.microsoft.com/office/drawing/2014/main" id="{DEF8090F-C596-416B-AA32-C2154CC01353}"/>
              </a:ext>
            </a:extLst>
          </p:cNvPr>
          <p:cNvSpPr txBox="1"/>
          <p:nvPr/>
        </p:nvSpPr>
        <p:spPr>
          <a:xfrm>
            <a:off x="2351907" y="2720319"/>
            <a:ext cx="950901" cy="461665"/>
          </a:xfrm>
          <a:prstGeom prst="rect">
            <a:avLst/>
          </a:prstGeom>
          <a:noFill/>
        </p:spPr>
        <p:txBody>
          <a:bodyPr wrap="none" rtlCol="0">
            <a:spAutoFit/>
          </a:bodyPr>
          <a:lstStyle/>
          <a:p>
            <a:r>
              <a:rPr lang="en-US" sz="1200" dirty="0">
                <a:solidFill>
                  <a:srgbClr val="FF0000"/>
                </a:solidFill>
                <a:latin typeface="Arial" panose="020B0604020202020204" pitchFamily="34" charset="0"/>
                <a:cs typeface="Arial" panose="020B0604020202020204" pitchFamily="34" charset="0"/>
              </a:rPr>
              <a:t>Energy</a:t>
            </a:r>
          </a:p>
          <a:p>
            <a:r>
              <a:rPr lang="en-US" sz="1200" dirty="0">
                <a:solidFill>
                  <a:srgbClr val="FF0000"/>
                </a:solidFill>
                <a:latin typeface="Arial" panose="020B0604020202020204" pitchFamily="34" charset="0"/>
                <a:cs typeface="Arial" panose="020B0604020202020204" pitchFamily="34" charset="0"/>
              </a:rPr>
              <a:t> collimation</a:t>
            </a:r>
          </a:p>
        </p:txBody>
      </p:sp>
      <p:cxnSp>
        <p:nvCxnSpPr>
          <p:cNvPr id="9" name="Straight Arrow Connector 9">
            <a:extLst>
              <a:ext uri="{FF2B5EF4-FFF2-40B4-BE49-F238E27FC236}">
                <a16:creationId xmlns:a16="http://schemas.microsoft.com/office/drawing/2014/main" id="{C4F56C94-09DF-4AB0-BA57-38BEB78F68B4}"/>
              </a:ext>
            </a:extLst>
          </p:cNvPr>
          <p:cNvCxnSpPr/>
          <p:nvPr/>
        </p:nvCxnSpPr>
        <p:spPr>
          <a:xfrm>
            <a:off x="2503609" y="3157095"/>
            <a:ext cx="0" cy="36185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0" name="TextBox 10">
            <a:extLst>
              <a:ext uri="{FF2B5EF4-FFF2-40B4-BE49-F238E27FC236}">
                <a16:creationId xmlns:a16="http://schemas.microsoft.com/office/drawing/2014/main" id="{B8942D9A-22D6-4452-9617-BEF029B2C954}"/>
              </a:ext>
            </a:extLst>
          </p:cNvPr>
          <p:cNvSpPr txBox="1"/>
          <p:nvPr/>
        </p:nvSpPr>
        <p:spPr>
          <a:xfrm>
            <a:off x="1304286" y="879230"/>
            <a:ext cx="4028667" cy="400110"/>
          </a:xfrm>
          <a:prstGeom prst="rect">
            <a:avLst/>
          </a:prstGeom>
          <a:noFill/>
        </p:spPr>
        <p:txBody>
          <a:bodyPr wrap="none" rtlCol="0">
            <a:spAutoFit/>
          </a:bodyPr>
          <a:lstStyle/>
          <a:p>
            <a:r>
              <a:rPr lang="en-US" sz="2000" b="1" dirty="0">
                <a:solidFill>
                  <a:srgbClr val="002060"/>
                </a:solidFill>
                <a:latin typeface="Arial" panose="020B0604020202020204" pitchFamily="34" charset="0"/>
                <a:cs typeface="Arial" panose="020B0604020202020204" pitchFamily="34" charset="0"/>
              </a:rPr>
              <a:t>Arrangement of the Collimators</a:t>
            </a:r>
          </a:p>
        </p:txBody>
      </p:sp>
      <p:sp>
        <p:nvSpPr>
          <p:cNvPr id="11" name="Rectangle 5">
            <a:extLst>
              <a:ext uri="{FF2B5EF4-FFF2-40B4-BE49-F238E27FC236}">
                <a16:creationId xmlns:a16="http://schemas.microsoft.com/office/drawing/2014/main" id="{BC6CDCA9-EB28-457D-9ACE-3C8F2117CCFD}"/>
              </a:ext>
            </a:extLst>
          </p:cNvPr>
          <p:cNvSpPr/>
          <p:nvPr/>
        </p:nvSpPr>
        <p:spPr>
          <a:xfrm>
            <a:off x="6086918" y="1800130"/>
            <a:ext cx="357850" cy="595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D39210A-7BDA-4342-B8E9-6EDEA639CC84}"/>
              </a:ext>
            </a:extLst>
          </p:cNvPr>
          <p:cNvSpPr/>
          <p:nvPr/>
        </p:nvSpPr>
        <p:spPr>
          <a:xfrm>
            <a:off x="6089233" y="2067980"/>
            <a:ext cx="355535" cy="595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4">
            <a:extLst>
              <a:ext uri="{FF2B5EF4-FFF2-40B4-BE49-F238E27FC236}">
                <a16:creationId xmlns:a16="http://schemas.microsoft.com/office/drawing/2014/main" id="{33ECB796-00F9-4543-9ABC-2F7772259E58}"/>
              </a:ext>
            </a:extLst>
          </p:cNvPr>
          <p:cNvSpPr/>
          <p:nvPr/>
        </p:nvSpPr>
        <p:spPr>
          <a:xfrm>
            <a:off x="6955108" y="1802445"/>
            <a:ext cx="357850" cy="595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5">
            <a:extLst>
              <a:ext uri="{FF2B5EF4-FFF2-40B4-BE49-F238E27FC236}">
                <a16:creationId xmlns:a16="http://schemas.microsoft.com/office/drawing/2014/main" id="{2427A51A-DB80-4778-B5CE-DB57B21892D8}"/>
              </a:ext>
            </a:extLst>
          </p:cNvPr>
          <p:cNvSpPr/>
          <p:nvPr/>
        </p:nvSpPr>
        <p:spPr>
          <a:xfrm>
            <a:off x="6957423" y="2070295"/>
            <a:ext cx="355535" cy="595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6">
            <a:extLst>
              <a:ext uri="{FF2B5EF4-FFF2-40B4-BE49-F238E27FC236}">
                <a16:creationId xmlns:a16="http://schemas.microsoft.com/office/drawing/2014/main" id="{AEFC1294-C27A-49B2-89E5-29FCDBA6EFE7}"/>
              </a:ext>
            </a:extLst>
          </p:cNvPr>
          <p:cNvSpPr/>
          <p:nvPr/>
        </p:nvSpPr>
        <p:spPr>
          <a:xfrm>
            <a:off x="8596813" y="1723945"/>
            <a:ext cx="190605" cy="595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7">
            <a:extLst>
              <a:ext uri="{FF2B5EF4-FFF2-40B4-BE49-F238E27FC236}">
                <a16:creationId xmlns:a16="http://schemas.microsoft.com/office/drawing/2014/main" id="{6A3142F6-9776-43B9-92B9-7F9A4145CE8F}"/>
              </a:ext>
            </a:extLst>
          </p:cNvPr>
          <p:cNvSpPr/>
          <p:nvPr/>
        </p:nvSpPr>
        <p:spPr>
          <a:xfrm>
            <a:off x="8599129" y="2176515"/>
            <a:ext cx="189372" cy="595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8">
            <a:extLst>
              <a:ext uri="{FF2B5EF4-FFF2-40B4-BE49-F238E27FC236}">
                <a16:creationId xmlns:a16="http://schemas.microsoft.com/office/drawing/2014/main" id="{3DED8E9D-6303-44EA-AD42-535E5E2DB699}"/>
              </a:ext>
            </a:extLst>
          </p:cNvPr>
          <p:cNvSpPr/>
          <p:nvPr/>
        </p:nvSpPr>
        <p:spPr>
          <a:xfrm flipH="1" flipV="1">
            <a:off x="7853320" y="1675455"/>
            <a:ext cx="80818" cy="1265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9">
            <a:extLst>
              <a:ext uri="{FF2B5EF4-FFF2-40B4-BE49-F238E27FC236}">
                <a16:creationId xmlns:a16="http://schemas.microsoft.com/office/drawing/2014/main" id="{8698B168-040D-42C7-975E-1C329E4A5377}"/>
              </a:ext>
            </a:extLst>
          </p:cNvPr>
          <p:cNvSpPr/>
          <p:nvPr/>
        </p:nvSpPr>
        <p:spPr>
          <a:xfrm flipH="1" flipV="1">
            <a:off x="7855635" y="2132645"/>
            <a:ext cx="80818" cy="1265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20">
            <a:extLst>
              <a:ext uri="{FF2B5EF4-FFF2-40B4-BE49-F238E27FC236}">
                <a16:creationId xmlns:a16="http://schemas.microsoft.com/office/drawing/2014/main" id="{DAF9AA4E-4B35-4962-B197-54182D99C7F1}"/>
              </a:ext>
            </a:extLst>
          </p:cNvPr>
          <p:cNvSpPr/>
          <p:nvPr/>
        </p:nvSpPr>
        <p:spPr>
          <a:xfrm>
            <a:off x="6825772" y="1195688"/>
            <a:ext cx="2089727" cy="1558636"/>
          </a:xfrm>
          <a:prstGeom prst="rect">
            <a:avLst/>
          </a:prstGeom>
          <a:noFill/>
          <a:ln>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21">
            <a:extLst>
              <a:ext uri="{FF2B5EF4-FFF2-40B4-BE49-F238E27FC236}">
                <a16:creationId xmlns:a16="http://schemas.microsoft.com/office/drawing/2014/main" id="{EDDB1A3C-2DE2-40A7-9471-69EA34DD52D4}"/>
              </a:ext>
            </a:extLst>
          </p:cNvPr>
          <p:cNvSpPr txBox="1"/>
          <p:nvPr/>
        </p:nvSpPr>
        <p:spPr>
          <a:xfrm>
            <a:off x="5990374" y="1447513"/>
            <a:ext cx="520996" cy="338554"/>
          </a:xfrm>
          <a:prstGeom prst="rect">
            <a:avLst/>
          </a:prstGeom>
          <a:noFill/>
        </p:spPr>
        <p:txBody>
          <a:bodyPr wrap="none" rtlCol="0">
            <a:spAutoFit/>
          </a:bodyPr>
          <a:lstStyle/>
          <a:p>
            <a:r>
              <a:rPr lang="en-US" sz="1600" dirty="0"/>
              <a:t>QF1</a:t>
            </a:r>
          </a:p>
        </p:txBody>
      </p:sp>
      <p:sp>
        <p:nvSpPr>
          <p:cNvPr id="21" name="TextBox 22">
            <a:extLst>
              <a:ext uri="{FF2B5EF4-FFF2-40B4-BE49-F238E27FC236}">
                <a16:creationId xmlns:a16="http://schemas.microsoft.com/office/drawing/2014/main" id="{07A3D307-D0D3-49EE-A90B-F1821A0CEAC3}"/>
              </a:ext>
            </a:extLst>
          </p:cNvPr>
          <p:cNvSpPr txBox="1"/>
          <p:nvPr/>
        </p:nvSpPr>
        <p:spPr>
          <a:xfrm>
            <a:off x="6052283" y="2130335"/>
            <a:ext cx="505267" cy="307777"/>
          </a:xfrm>
          <a:prstGeom prst="rect">
            <a:avLst/>
          </a:prstGeom>
          <a:noFill/>
        </p:spPr>
        <p:txBody>
          <a:bodyPr wrap="none" rtlCol="0">
            <a:spAutoFit/>
          </a:bodyPr>
          <a:lstStyle/>
          <a:p>
            <a:r>
              <a:rPr lang="en-US" sz="1400" dirty="0"/>
              <a:t>20 </a:t>
            </a:r>
            <a:r>
              <a:rPr lang="en-US" sz="1400" dirty="0">
                <a:latin typeface="Symbol" charset="2"/>
                <a:cs typeface="Symbol" charset="2"/>
              </a:rPr>
              <a:t>f</a:t>
            </a:r>
          </a:p>
        </p:txBody>
      </p:sp>
      <p:sp>
        <p:nvSpPr>
          <p:cNvPr id="22" name="TextBox 23">
            <a:extLst>
              <a:ext uri="{FF2B5EF4-FFF2-40B4-BE49-F238E27FC236}">
                <a16:creationId xmlns:a16="http://schemas.microsoft.com/office/drawing/2014/main" id="{0CDBA146-6D62-4005-8B0A-8B4BD598469C}"/>
              </a:ext>
            </a:extLst>
          </p:cNvPr>
          <p:cNvSpPr txBox="1"/>
          <p:nvPr/>
        </p:nvSpPr>
        <p:spPr>
          <a:xfrm>
            <a:off x="6870109" y="1449828"/>
            <a:ext cx="552956" cy="338554"/>
          </a:xfrm>
          <a:prstGeom prst="rect">
            <a:avLst/>
          </a:prstGeom>
          <a:noFill/>
        </p:spPr>
        <p:txBody>
          <a:bodyPr wrap="none" rtlCol="0">
            <a:spAutoFit/>
          </a:bodyPr>
          <a:lstStyle/>
          <a:p>
            <a:r>
              <a:rPr lang="en-US" sz="1600" dirty="0"/>
              <a:t>QD0</a:t>
            </a:r>
          </a:p>
        </p:txBody>
      </p:sp>
      <p:sp>
        <p:nvSpPr>
          <p:cNvPr id="23" name="TextBox 24">
            <a:extLst>
              <a:ext uri="{FF2B5EF4-FFF2-40B4-BE49-F238E27FC236}">
                <a16:creationId xmlns:a16="http://schemas.microsoft.com/office/drawing/2014/main" id="{FA19C433-610E-47D7-A125-544B3FEC8A88}"/>
              </a:ext>
            </a:extLst>
          </p:cNvPr>
          <p:cNvSpPr txBox="1"/>
          <p:nvPr/>
        </p:nvSpPr>
        <p:spPr>
          <a:xfrm>
            <a:off x="6932018" y="2132650"/>
            <a:ext cx="505267" cy="307777"/>
          </a:xfrm>
          <a:prstGeom prst="rect">
            <a:avLst/>
          </a:prstGeom>
          <a:noFill/>
        </p:spPr>
        <p:txBody>
          <a:bodyPr wrap="none" rtlCol="0">
            <a:spAutoFit/>
          </a:bodyPr>
          <a:lstStyle/>
          <a:p>
            <a:r>
              <a:rPr lang="en-US" sz="1400" dirty="0"/>
              <a:t>20 </a:t>
            </a:r>
            <a:r>
              <a:rPr lang="en-US" sz="1400" dirty="0">
                <a:latin typeface="Symbol" charset="2"/>
                <a:cs typeface="Symbol" charset="2"/>
              </a:rPr>
              <a:t>f</a:t>
            </a:r>
          </a:p>
        </p:txBody>
      </p:sp>
      <p:sp>
        <p:nvSpPr>
          <p:cNvPr id="24" name="TextBox 25">
            <a:extLst>
              <a:ext uri="{FF2B5EF4-FFF2-40B4-BE49-F238E27FC236}">
                <a16:creationId xmlns:a16="http://schemas.microsoft.com/office/drawing/2014/main" id="{BC307439-8387-40DC-8C2C-72A02C370608}"/>
              </a:ext>
            </a:extLst>
          </p:cNvPr>
          <p:cNvSpPr txBox="1"/>
          <p:nvPr/>
        </p:nvSpPr>
        <p:spPr>
          <a:xfrm>
            <a:off x="7723497" y="1360632"/>
            <a:ext cx="342361" cy="338554"/>
          </a:xfrm>
          <a:prstGeom prst="rect">
            <a:avLst/>
          </a:prstGeom>
          <a:noFill/>
        </p:spPr>
        <p:txBody>
          <a:bodyPr wrap="none" rtlCol="0">
            <a:spAutoFit/>
          </a:bodyPr>
          <a:lstStyle/>
          <a:p>
            <a:r>
              <a:rPr lang="en-US" sz="1600" dirty="0"/>
              <a:t>IP</a:t>
            </a:r>
          </a:p>
        </p:txBody>
      </p:sp>
      <p:sp>
        <p:nvSpPr>
          <p:cNvPr id="25" name="TextBox 26">
            <a:extLst>
              <a:ext uri="{FF2B5EF4-FFF2-40B4-BE49-F238E27FC236}">
                <a16:creationId xmlns:a16="http://schemas.microsoft.com/office/drawing/2014/main" id="{7882D328-F551-438A-B45C-D4968984684C}"/>
              </a:ext>
            </a:extLst>
          </p:cNvPr>
          <p:cNvSpPr txBox="1"/>
          <p:nvPr/>
        </p:nvSpPr>
        <p:spPr>
          <a:xfrm>
            <a:off x="7693046" y="2257204"/>
            <a:ext cx="500458" cy="307777"/>
          </a:xfrm>
          <a:prstGeom prst="rect">
            <a:avLst/>
          </a:prstGeom>
          <a:noFill/>
        </p:spPr>
        <p:txBody>
          <a:bodyPr wrap="none" rtlCol="0">
            <a:spAutoFit/>
          </a:bodyPr>
          <a:lstStyle/>
          <a:p>
            <a:r>
              <a:rPr lang="en-US" sz="1400" dirty="0"/>
              <a:t>28 </a:t>
            </a:r>
            <a:r>
              <a:rPr lang="en-US" sz="1400" dirty="0">
                <a:latin typeface="Symbol" charset="2"/>
                <a:cs typeface="Symbol" charset="2"/>
              </a:rPr>
              <a:t>f</a:t>
            </a:r>
          </a:p>
        </p:txBody>
      </p:sp>
      <p:sp>
        <p:nvSpPr>
          <p:cNvPr id="26" name="TextBox 27">
            <a:extLst>
              <a:ext uri="{FF2B5EF4-FFF2-40B4-BE49-F238E27FC236}">
                <a16:creationId xmlns:a16="http://schemas.microsoft.com/office/drawing/2014/main" id="{7960D3F9-776A-4C8A-945D-14674508FBF7}"/>
              </a:ext>
            </a:extLst>
          </p:cNvPr>
          <p:cNvSpPr txBox="1"/>
          <p:nvPr/>
        </p:nvSpPr>
        <p:spPr>
          <a:xfrm>
            <a:off x="8244418" y="1418491"/>
            <a:ext cx="759643" cy="338554"/>
          </a:xfrm>
          <a:prstGeom prst="rect">
            <a:avLst/>
          </a:prstGeom>
          <a:noFill/>
        </p:spPr>
        <p:txBody>
          <a:bodyPr wrap="none" rtlCol="0">
            <a:spAutoFit/>
          </a:bodyPr>
          <a:lstStyle/>
          <a:p>
            <a:r>
              <a:rPr lang="en-US" sz="1600" dirty="0"/>
              <a:t>QDEX1</a:t>
            </a:r>
          </a:p>
        </p:txBody>
      </p:sp>
      <p:sp>
        <p:nvSpPr>
          <p:cNvPr id="27" name="TextBox 28">
            <a:extLst>
              <a:ext uri="{FF2B5EF4-FFF2-40B4-BE49-F238E27FC236}">
                <a16:creationId xmlns:a16="http://schemas.microsoft.com/office/drawing/2014/main" id="{3234CEBD-F3FE-4E5E-A1FC-7EE221B4E5FF}"/>
              </a:ext>
            </a:extLst>
          </p:cNvPr>
          <p:cNvSpPr txBox="1"/>
          <p:nvPr/>
        </p:nvSpPr>
        <p:spPr>
          <a:xfrm>
            <a:off x="8491047" y="2205218"/>
            <a:ext cx="505267" cy="307777"/>
          </a:xfrm>
          <a:prstGeom prst="rect">
            <a:avLst/>
          </a:prstGeom>
          <a:noFill/>
        </p:spPr>
        <p:txBody>
          <a:bodyPr wrap="none" rtlCol="0">
            <a:spAutoFit/>
          </a:bodyPr>
          <a:lstStyle/>
          <a:p>
            <a:r>
              <a:rPr lang="en-US" sz="1400" dirty="0"/>
              <a:t>30 </a:t>
            </a:r>
            <a:r>
              <a:rPr lang="en-US" sz="1400" dirty="0">
                <a:latin typeface="Symbol" charset="2"/>
                <a:cs typeface="Symbol" charset="2"/>
              </a:rPr>
              <a:t>f</a:t>
            </a:r>
          </a:p>
        </p:txBody>
      </p:sp>
      <p:cxnSp>
        <p:nvCxnSpPr>
          <p:cNvPr id="28" name="Straight Connector 30">
            <a:extLst>
              <a:ext uri="{FF2B5EF4-FFF2-40B4-BE49-F238E27FC236}">
                <a16:creationId xmlns:a16="http://schemas.microsoft.com/office/drawing/2014/main" id="{041161ED-5EA6-4370-9C94-E58BB9913D69}"/>
              </a:ext>
            </a:extLst>
          </p:cNvPr>
          <p:cNvCxnSpPr/>
          <p:nvPr/>
        </p:nvCxnSpPr>
        <p:spPr>
          <a:xfrm>
            <a:off x="5948378" y="1961786"/>
            <a:ext cx="3266444" cy="4712"/>
          </a:xfrm>
          <a:prstGeom prst="line">
            <a:avLst/>
          </a:prstGeom>
          <a:ln>
            <a:prstDash val="lgDashDot"/>
          </a:ln>
        </p:spPr>
        <p:style>
          <a:lnRef idx="2">
            <a:schemeClr val="accent1"/>
          </a:lnRef>
          <a:fillRef idx="0">
            <a:schemeClr val="accent1"/>
          </a:fillRef>
          <a:effectRef idx="1">
            <a:schemeClr val="accent1"/>
          </a:effectRef>
          <a:fontRef idx="minor">
            <a:schemeClr val="tx1"/>
          </a:fontRef>
        </p:style>
      </p:cxnSp>
      <p:sp>
        <p:nvSpPr>
          <p:cNvPr id="29" name="TextBox 31">
            <a:extLst>
              <a:ext uri="{FF2B5EF4-FFF2-40B4-BE49-F238E27FC236}">
                <a16:creationId xmlns:a16="http://schemas.microsoft.com/office/drawing/2014/main" id="{9FE05935-3473-4B99-B306-9D02F5088FBC}"/>
              </a:ext>
            </a:extLst>
          </p:cNvPr>
          <p:cNvSpPr txBox="1"/>
          <p:nvPr/>
        </p:nvSpPr>
        <p:spPr>
          <a:xfrm>
            <a:off x="6657234" y="710243"/>
            <a:ext cx="2049372" cy="369332"/>
          </a:xfrm>
          <a:prstGeom prst="rect">
            <a:avLst/>
          </a:prstGeom>
          <a:noFill/>
        </p:spPr>
        <p:txBody>
          <a:bodyPr wrap="none" rtlCol="0">
            <a:spAutoFit/>
          </a:bodyPr>
          <a:lstStyle/>
          <a:p>
            <a:r>
              <a:rPr lang="en-US" b="1" i="1" dirty="0">
                <a:solidFill>
                  <a:srgbClr val="000090"/>
                </a:solidFill>
              </a:rPr>
              <a:t>Detector apertures</a:t>
            </a:r>
          </a:p>
        </p:txBody>
      </p:sp>
      <p:sp>
        <p:nvSpPr>
          <p:cNvPr id="30" name="TextBox 32">
            <a:extLst>
              <a:ext uri="{FF2B5EF4-FFF2-40B4-BE49-F238E27FC236}">
                <a16:creationId xmlns:a16="http://schemas.microsoft.com/office/drawing/2014/main" id="{370708CF-943D-42C7-A1BA-15E9D649F1FF}"/>
              </a:ext>
            </a:extLst>
          </p:cNvPr>
          <p:cNvSpPr txBox="1"/>
          <p:nvPr/>
        </p:nvSpPr>
        <p:spPr>
          <a:xfrm>
            <a:off x="9409172" y="1390991"/>
            <a:ext cx="2710999" cy="923330"/>
          </a:xfrm>
          <a:prstGeom prst="rect">
            <a:avLst/>
          </a:prstGeom>
          <a:noFill/>
        </p:spPr>
        <p:txBody>
          <a:bodyPr wrap="none" rtlCol="0">
            <a:spAutoFit/>
          </a:bodyPr>
          <a:lstStyle/>
          <a:p>
            <a:r>
              <a:rPr lang="en-US" sz="1600" b="1" dirty="0">
                <a:solidFill>
                  <a:srgbClr val="FF0000"/>
                </a:solidFill>
                <a:latin typeface="Arial" panose="020B0604020202020204" pitchFamily="34" charset="0"/>
                <a:cs typeface="Arial" panose="020B0604020202020204" pitchFamily="34" charset="0"/>
              </a:rPr>
              <a:t>Source for background</a:t>
            </a:r>
          </a:p>
          <a:p>
            <a:endParaRPr lang="en-US" sz="600" dirty="0">
              <a:latin typeface="Arial" panose="020B0604020202020204" pitchFamily="34" charset="0"/>
              <a:cs typeface="Arial" panose="020B0604020202020204" pitchFamily="34" charset="0"/>
            </a:endParaRPr>
          </a:p>
          <a:p>
            <a:pPr marL="342900" indent="-342900">
              <a:buAutoNum type="arabicParenR"/>
            </a:pPr>
            <a:r>
              <a:rPr lang="en-US" sz="1600" dirty="0">
                <a:latin typeface="Arial" panose="020B0604020202020204" pitchFamily="34" charset="0"/>
                <a:cs typeface="Arial" panose="020B0604020202020204" pitchFamily="34" charset="0"/>
              </a:rPr>
              <a:t>Halo particles</a:t>
            </a:r>
          </a:p>
          <a:p>
            <a:pPr marL="342900" indent="-342900">
              <a:buAutoNum type="arabicParenR"/>
            </a:pPr>
            <a:r>
              <a:rPr lang="en-US" sz="1600" b="1" dirty="0">
                <a:latin typeface="Arial" panose="020B0604020202020204" pitchFamily="34" charset="0"/>
                <a:cs typeface="Arial" panose="020B0604020202020204" pitchFamily="34" charset="0"/>
              </a:rPr>
              <a:t>SR form halo particles</a:t>
            </a:r>
          </a:p>
        </p:txBody>
      </p:sp>
      <p:sp>
        <p:nvSpPr>
          <p:cNvPr id="31" name="テキスト ボックス 30">
            <a:extLst>
              <a:ext uri="{FF2B5EF4-FFF2-40B4-BE49-F238E27FC236}">
                <a16:creationId xmlns:a16="http://schemas.microsoft.com/office/drawing/2014/main" id="{44B83B92-D8EF-408F-96B9-74D9DC15F6FF}"/>
              </a:ext>
            </a:extLst>
          </p:cNvPr>
          <p:cNvSpPr txBox="1"/>
          <p:nvPr/>
        </p:nvSpPr>
        <p:spPr>
          <a:xfrm>
            <a:off x="3369545" y="38288"/>
            <a:ext cx="6115777" cy="523220"/>
          </a:xfrm>
          <a:prstGeom prst="rect">
            <a:avLst/>
          </a:prstGeom>
          <a:noFill/>
        </p:spPr>
        <p:txBody>
          <a:bodyPr wrap="none" rtlCol="0">
            <a:spAutoFit/>
          </a:bodyPr>
          <a:lstStyle/>
          <a:p>
            <a:r>
              <a:rPr kumimoji="1" lang="en-US" altLang="ja-JP" sz="2800" b="1" i="1" dirty="0">
                <a:solidFill>
                  <a:srgbClr val="008080"/>
                </a:solidFill>
                <a:latin typeface="Arial" panose="020B0604020202020204" pitchFamily="34" charset="0"/>
                <a:cs typeface="Arial" panose="020B0604020202020204" pitchFamily="34" charset="0"/>
              </a:rPr>
              <a:t>Consideration of collimation depth</a:t>
            </a:r>
            <a:endParaRPr kumimoji="1" lang="ja-JP" altLang="en-US" sz="2800" b="1" i="1" dirty="0">
              <a:solidFill>
                <a:srgbClr val="008080"/>
              </a:solidFill>
              <a:latin typeface="Arial" panose="020B0604020202020204" pitchFamily="34" charset="0"/>
              <a:cs typeface="Arial" panose="020B0604020202020204" pitchFamily="34" charset="0"/>
            </a:endParaRPr>
          </a:p>
        </p:txBody>
      </p:sp>
      <p:pic>
        <p:nvPicPr>
          <p:cNvPr id="32" name="図 31" descr="QDEX1_new1.png">
            <a:extLst>
              <a:ext uri="{FF2B5EF4-FFF2-40B4-BE49-F238E27FC236}">
                <a16:creationId xmlns:a16="http://schemas.microsoft.com/office/drawing/2014/main" id="{33604004-9303-4CFF-B43D-DF0E1C92541D}"/>
              </a:ext>
            </a:extLst>
          </p:cNvPr>
          <p:cNvPicPr>
            <a:picLocks noChangeAspect="1"/>
          </p:cNvPicPr>
          <p:nvPr/>
        </p:nvPicPr>
        <p:blipFill>
          <a:blip r:embed="rId3"/>
          <a:stretch>
            <a:fillRect/>
          </a:stretch>
        </p:blipFill>
        <p:spPr>
          <a:xfrm>
            <a:off x="6364510" y="4676644"/>
            <a:ext cx="2977619" cy="2141905"/>
          </a:xfrm>
          <a:prstGeom prst="rect">
            <a:avLst/>
          </a:prstGeom>
        </p:spPr>
      </p:pic>
      <p:sp>
        <p:nvSpPr>
          <p:cNvPr id="33" name="TextBox 10">
            <a:extLst>
              <a:ext uri="{FF2B5EF4-FFF2-40B4-BE49-F238E27FC236}">
                <a16:creationId xmlns:a16="http://schemas.microsoft.com/office/drawing/2014/main" id="{B77A071C-5D55-48DE-89E7-1C093EE4A9A3}"/>
              </a:ext>
            </a:extLst>
          </p:cNvPr>
          <p:cNvSpPr txBox="1"/>
          <p:nvPr/>
        </p:nvSpPr>
        <p:spPr>
          <a:xfrm>
            <a:off x="9342129" y="4777313"/>
            <a:ext cx="2138727" cy="95410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 SP2/SP4 X ; 0.86mm </a:t>
            </a:r>
          </a:p>
          <a:p>
            <a:r>
              <a:rPr lang="en-US" sz="1400" dirty="0">
                <a:latin typeface="Arial" panose="020B0604020202020204" pitchFamily="34" charset="0"/>
                <a:cs typeface="Arial" panose="020B0604020202020204" pitchFamily="34" charset="0"/>
              </a:rPr>
              <a:t> SP2/SP4 Y ; 0.98mm</a:t>
            </a:r>
          </a:p>
          <a:p>
            <a:r>
              <a:rPr lang="en-US" sz="1400" dirty="0">
                <a:latin typeface="Arial" panose="020B0604020202020204" pitchFamily="34" charset="0"/>
                <a:cs typeface="Arial" panose="020B0604020202020204" pitchFamily="34" charset="0"/>
              </a:rPr>
              <a:t>   SPEX    X ; 1.60mm </a:t>
            </a:r>
          </a:p>
          <a:p>
            <a:r>
              <a:rPr lang="en-US" sz="1400" dirty="0">
                <a:latin typeface="Arial" panose="020B0604020202020204" pitchFamily="34" charset="0"/>
                <a:cs typeface="Arial" panose="020B0604020202020204" pitchFamily="34" charset="0"/>
              </a:rPr>
              <a:t>                  ( </a:t>
            </a:r>
            <a:r>
              <a:rPr lang="en-US" sz="1400" dirty="0" err="1">
                <a:latin typeface="Arial" panose="020B0604020202020204" pitchFamily="34" charset="0"/>
                <a:cs typeface="Arial" panose="020B0604020202020204" pitchFamily="34" charset="0"/>
              </a:rPr>
              <a:t>Dp</a:t>
            </a:r>
            <a:r>
              <a:rPr lang="en-US" sz="1400" dirty="0">
                <a:latin typeface="Arial" panose="020B0604020202020204" pitchFamily="34" charset="0"/>
                <a:cs typeface="Arial" panose="020B0604020202020204" pitchFamily="34" charset="0"/>
              </a:rPr>
              <a:t>/p = 1% )</a:t>
            </a:r>
          </a:p>
        </p:txBody>
      </p:sp>
      <p:sp>
        <p:nvSpPr>
          <p:cNvPr id="34" name="テキスト ボックス 33">
            <a:extLst>
              <a:ext uri="{FF2B5EF4-FFF2-40B4-BE49-F238E27FC236}">
                <a16:creationId xmlns:a16="http://schemas.microsoft.com/office/drawing/2014/main" id="{38865E99-0538-427F-91BF-6A7601A08B78}"/>
              </a:ext>
            </a:extLst>
          </p:cNvPr>
          <p:cNvSpPr txBox="1"/>
          <p:nvPr/>
        </p:nvSpPr>
        <p:spPr>
          <a:xfrm>
            <a:off x="6730758" y="6192417"/>
            <a:ext cx="519694" cy="338554"/>
          </a:xfrm>
          <a:prstGeom prst="rect">
            <a:avLst/>
          </a:prstGeom>
          <a:noFill/>
        </p:spPr>
        <p:txBody>
          <a:bodyPr wrap="none" rtlCol="0">
            <a:spAutoFit/>
          </a:bodyPr>
          <a:lstStyle/>
          <a:p>
            <a:r>
              <a:rPr kumimoji="1" lang="en-US" altLang="ja-JP" sz="1600" b="1" i="1" dirty="0">
                <a:solidFill>
                  <a:srgbClr val="00B050"/>
                </a:solidFill>
                <a:latin typeface="Arial" panose="020B0604020202020204" pitchFamily="34" charset="0"/>
                <a:cs typeface="Arial" panose="020B0604020202020204" pitchFamily="34" charset="0"/>
              </a:rPr>
              <a:t>30</a:t>
            </a:r>
            <a:r>
              <a:rPr kumimoji="1" lang="en-US" altLang="ja-JP" sz="1600" b="1" i="1" dirty="0">
                <a:solidFill>
                  <a:srgbClr val="00B050"/>
                </a:solidFill>
                <a:latin typeface="Symbol" panose="05050102010706020507" pitchFamily="18" charset="2"/>
                <a:cs typeface="Arial" panose="020B0604020202020204" pitchFamily="34" charset="0"/>
              </a:rPr>
              <a:t>f</a:t>
            </a:r>
            <a:endParaRPr kumimoji="1" lang="ja-JP" altLang="en-US" sz="1600" b="1" i="1" dirty="0">
              <a:solidFill>
                <a:srgbClr val="00B050"/>
              </a:solidFill>
              <a:latin typeface="Symbol" panose="05050102010706020507" pitchFamily="18" charset="2"/>
              <a:cs typeface="Arial" panose="020B0604020202020204" pitchFamily="34" charset="0"/>
            </a:endParaRPr>
          </a:p>
        </p:txBody>
      </p:sp>
      <p:sp>
        <p:nvSpPr>
          <p:cNvPr id="38" name="テキスト ボックス 37">
            <a:extLst>
              <a:ext uri="{FF2B5EF4-FFF2-40B4-BE49-F238E27FC236}">
                <a16:creationId xmlns:a16="http://schemas.microsoft.com/office/drawing/2014/main" id="{57367661-F9CC-45D1-9DE0-F267B7661C93}"/>
              </a:ext>
            </a:extLst>
          </p:cNvPr>
          <p:cNvSpPr txBox="1"/>
          <p:nvPr/>
        </p:nvSpPr>
        <p:spPr>
          <a:xfrm>
            <a:off x="6263321" y="2970054"/>
            <a:ext cx="5794158" cy="1569660"/>
          </a:xfrm>
          <a:prstGeom prst="rect">
            <a:avLst/>
          </a:prstGeom>
          <a:noFill/>
        </p:spPr>
        <p:txBody>
          <a:bodyPr wrap="square">
            <a:spAutoFit/>
          </a:bodyPr>
          <a:lstStyle/>
          <a:p>
            <a:r>
              <a:rPr lang="ja-JP" altLang="en-US" sz="1600" dirty="0">
                <a:latin typeface="Arial" panose="020B0604020202020204" pitchFamily="34" charset="0"/>
                <a:cs typeface="Arial" panose="020B0604020202020204" pitchFamily="34" charset="0"/>
              </a:rPr>
              <a:t>When the L* of QD0 is increased, the L* of QDEX1 in the extraction line must also be increased.</a:t>
            </a:r>
          </a:p>
          <a:p>
            <a:endParaRPr lang="ja-JP" altLang="en-US" sz="1600" dirty="0">
              <a:latin typeface="Arial" panose="020B0604020202020204" pitchFamily="34" charset="0"/>
              <a:cs typeface="Arial" panose="020B0604020202020204" pitchFamily="34" charset="0"/>
            </a:endParaRPr>
          </a:p>
          <a:p>
            <a:r>
              <a:rPr lang="ja-JP" altLang="en-US" sz="1600" dirty="0">
                <a:latin typeface="Arial" panose="020B0604020202020204" pitchFamily="34" charset="0"/>
                <a:cs typeface="Arial" panose="020B0604020202020204" pitchFamily="34" charset="0"/>
              </a:rPr>
              <a:t>Since the collimation depth is limited mainly by the fact that SR from the Final Doublet hits QDEX1, the collimation depth becomes more severe when L* is increased.</a:t>
            </a:r>
          </a:p>
        </p:txBody>
      </p:sp>
      <p:sp>
        <p:nvSpPr>
          <p:cNvPr id="39" name="スライド番号プレースホルダー 3">
            <a:extLst>
              <a:ext uri="{FF2B5EF4-FFF2-40B4-BE49-F238E27FC236}">
                <a16:creationId xmlns:a16="http://schemas.microsoft.com/office/drawing/2014/main" id="{A7B46EB6-A900-4EED-84FD-7BE52B13AC32}"/>
              </a:ext>
            </a:extLst>
          </p:cNvPr>
          <p:cNvSpPr>
            <a:spLocks noGrp="1"/>
          </p:cNvSpPr>
          <p:nvPr>
            <p:ph type="sldNum" sz="quarter" idx="12"/>
          </p:nvPr>
        </p:nvSpPr>
        <p:spPr>
          <a:xfrm>
            <a:off x="9445765" y="6505920"/>
            <a:ext cx="2743200" cy="365125"/>
          </a:xfrm>
        </p:spPr>
        <p:txBody>
          <a:bodyPr/>
          <a:lstStyle/>
          <a:p>
            <a:fld id="{98894FE7-02B3-462C-A290-11A29094F687}" type="slidenum">
              <a:rPr kumimoji="1" lang="ja-JP" altLang="en-US" smtClean="0"/>
              <a:t>13</a:t>
            </a:fld>
            <a:endParaRPr kumimoji="1" lang="ja-JP" altLang="en-US"/>
          </a:p>
        </p:txBody>
      </p:sp>
    </p:spTree>
    <p:extLst>
      <p:ext uri="{BB962C8B-B14F-4D97-AF65-F5344CB8AC3E}">
        <p14:creationId xmlns:p14="http://schemas.microsoft.com/office/powerpoint/2010/main" val="3390752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3"/>
          <p:cNvSpPr txBox="1"/>
          <p:nvPr/>
        </p:nvSpPr>
        <p:spPr>
          <a:xfrm>
            <a:off x="257052" y="298759"/>
            <a:ext cx="7253909" cy="523220"/>
          </a:xfrm>
          <a:prstGeom prst="rect">
            <a:avLst/>
          </a:prstGeom>
          <a:noFill/>
        </p:spPr>
        <p:txBody>
          <a:bodyPr wrap="none" rtlCol="0">
            <a:spAutoFit/>
          </a:bodyPr>
          <a:lstStyle/>
          <a:p>
            <a:r>
              <a:rPr lang="en-US" altLang="ja-JP" sz="2800" b="1" i="1" dirty="0">
                <a:solidFill>
                  <a:srgbClr val="008080"/>
                </a:solidFill>
                <a:latin typeface="Arial" panose="020B0604020202020204" pitchFamily="34" charset="0"/>
                <a:cs typeface="Arial" panose="020B0604020202020204" pitchFamily="34" charset="0"/>
              </a:rPr>
              <a:t>Application to low energy </a:t>
            </a:r>
            <a:r>
              <a:rPr lang="en-US" sz="2800" b="1" i="1" dirty="0">
                <a:solidFill>
                  <a:srgbClr val="008080"/>
                </a:solidFill>
                <a:latin typeface="Arial" panose="020B0604020202020204" pitchFamily="34" charset="0"/>
                <a:cs typeface="Arial" panose="020B0604020202020204" pitchFamily="34" charset="0"/>
              </a:rPr>
              <a:t>(E</a:t>
            </a:r>
            <a:r>
              <a:rPr lang="en-US" sz="2800" b="1" i="1" baseline="-25000" dirty="0">
                <a:solidFill>
                  <a:srgbClr val="008080"/>
                </a:solidFill>
                <a:latin typeface="Arial" panose="020B0604020202020204" pitchFamily="34" charset="0"/>
                <a:cs typeface="Arial" panose="020B0604020202020204" pitchFamily="34" charset="0"/>
              </a:rPr>
              <a:t>CM</a:t>
            </a:r>
            <a:r>
              <a:rPr lang="en-US" sz="2800" b="1" i="1" dirty="0">
                <a:solidFill>
                  <a:srgbClr val="008080"/>
                </a:solidFill>
                <a:latin typeface="Arial" panose="020B0604020202020204" pitchFamily="34" charset="0"/>
                <a:cs typeface="Arial" panose="020B0604020202020204" pitchFamily="34" charset="0"/>
              </a:rPr>
              <a:t>=250GeV)</a:t>
            </a:r>
          </a:p>
        </p:txBody>
      </p:sp>
      <p:sp>
        <p:nvSpPr>
          <p:cNvPr id="19" name="テキスト ボックス 18"/>
          <p:cNvSpPr txBox="1"/>
          <p:nvPr/>
        </p:nvSpPr>
        <p:spPr>
          <a:xfrm>
            <a:off x="676101" y="1227455"/>
            <a:ext cx="5870903" cy="1292662"/>
          </a:xfrm>
          <a:prstGeom prst="rect">
            <a:avLst/>
          </a:prstGeom>
          <a:noFill/>
        </p:spPr>
        <p:txBody>
          <a:bodyPr wrap="none" rtlCol="0">
            <a:spAutoFit/>
          </a:bodyPr>
          <a:lstStyle/>
          <a:p>
            <a:r>
              <a:rPr lang="en-US" altLang="ja-JP" sz="1600" dirty="0">
                <a:latin typeface="Arial" panose="020B0604020202020204" pitchFamily="34" charset="0"/>
                <a:cs typeface="Arial" panose="020B0604020202020204" pitchFamily="34" charset="0"/>
              </a:rPr>
              <a:t>The field strength for ECM=250GeV is a half to ECM=500GeV.</a:t>
            </a:r>
          </a:p>
          <a:p>
            <a:endParaRPr lang="en-US" altLang="ja-JP" sz="600" dirty="0">
              <a:latin typeface="Arial" panose="020B0604020202020204" pitchFamily="34" charset="0"/>
              <a:cs typeface="Arial" panose="020B0604020202020204" pitchFamily="34" charset="0"/>
            </a:endParaRPr>
          </a:p>
          <a:p>
            <a:r>
              <a:rPr lang="en-US" altLang="ja-JP" sz="1600" dirty="0">
                <a:latin typeface="Arial" panose="020B0604020202020204" pitchFamily="34" charset="0"/>
                <a:cs typeface="Arial" panose="020B0604020202020204" pitchFamily="34" charset="0"/>
              </a:rPr>
              <a:t>When we only use a half of FD magnets,</a:t>
            </a:r>
          </a:p>
          <a:p>
            <a:r>
              <a:rPr lang="en-US" altLang="ja-JP" sz="1600" dirty="0">
                <a:latin typeface="Arial" panose="020B0604020202020204" pitchFamily="34" charset="0"/>
                <a:cs typeface="Arial" panose="020B0604020202020204" pitchFamily="34" charset="0"/>
              </a:rPr>
              <a:t> the beta functions at FD magnets are decreased.</a:t>
            </a:r>
          </a:p>
          <a:p>
            <a:endParaRPr lang="en-US" altLang="ja-JP" sz="600" dirty="0">
              <a:latin typeface="Arial" panose="020B0604020202020204" pitchFamily="34" charset="0"/>
              <a:cs typeface="Arial" panose="020B0604020202020204" pitchFamily="34" charset="0"/>
            </a:endParaRPr>
          </a:p>
          <a:p>
            <a:r>
              <a:rPr lang="en-US" altLang="ja-JP" sz="1600" dirty="0">
                <a:latin typeface="Arial" panose="020B0604020202020204" pitchFamily="34" charset="0"/>
                <a:cs typeface="Arial" panose="020B0604020202020204" pitchFamily="34" charset="0"/>
              </a:rPr>
              <a:t>Therefore, the collimation depth can be increased.</a:t>
            </a:r>
          </a:p>
        </p:txBody>
      </p:sp>
      <p:grpSp>
        <p:nvGrpSpPr>
          <p:cNvPr id="22" name="グループ化 21">
            <a:extLst>
              <a:ext uri="{FF2B5EF4-FFF2-40B4-BE49-F238E27FC236}">
                <a16:creationId xmlns:a16="http://schemas.microsoft.com/office/drawing/2014/main" id="{B054F671-A96F-4783-9B0A-7A6BFCCD38CD}"/>
              </a:ext>
            </a:extLst>
          </p:cNvPr>
          <p:cNvGrpSpPr>
            <a:grpSpLocks noChangeAspect="1"/>
          </p:cNvGrpSpPr>
          <p:nvPr/>
        </p:nvGrpSpPr>
        <p:grpSpPr>
          <a:xfrm>
            <a:off x="330949" y="2928028"/>
            <a:ext cx="6638618" cy="2308325"/>
            <a:chOff x="1942391" y="2835944"/>
            <a:chExt cx="8317598" cy="2892126"/>
          </a:xfrm>
        </p:grpSpPr>
        <p:cxnSp>
          <p:nvCxnSpPr>
            <p:cNvPr id="2" name="Straight Connector 7"/>
            <p:cNvCxnSpPr/>
            <p:nvPr/>
          </p:nvCxnSpPr>
          <p:spPr>
            <a:xfrm>
              <a:off x="3611169" y="3325054"/>
              <a:ext cx="6648820" cy="0"/>
            </a:xfrm>
            <a:prstGeom prst="line">
              <a:avLst/>
            </a:prstGeom>
            <a:ln w="12700" cmpd="sng"/>
          </p:spPr>
          <p:style>
            <a:lnRef idx="2">
              <a:schemeClr val="accent1"/>
            </a:lnRef>
            <a:fillRef idx="0">
              <a:schemeClr val="accent1"/>
            </a:fillRef>
            <a:effectRef idx="1">
              <a:schemeClr val="accent1"/>
            </a:effectRef>
            <a:fontRef idx="minor">
              <a:schemeClr val="tx1"/>
            </a:fontRef>
          </p:style>
        </p:cxnSp>
        <p:cxnSp>
          <p:nvCxnSpPr>
            <p:cNvPr id="3" name="Straight Connector 7"/>
            <p:cNvCxnSpPr/>
            <p:nvPr/>
          </p:nvCxnSpPr>
          <p:spPr>
            <a:xfrm>
              <a:off x="3595249" y="3773166"/>
              <a:ext cx="6648820" cy="0"/>
            </a:xfrm>
            <a:prstGeom prst="line">
              <a:avLst/>
            </a:prstGeom>
            <a:ln w="12700" cmpd="sng"/>
          </p:spPr>
          <p:style>
            <a:lnRef idx="2">
              <a:schemeClr val="accent1"/>
            </a:lnRef>
            <a:fillRef idx="0">
              <a:schemeClr val="accent1"/>
            </a:fillRef>
            <a:effectRef idx="1">
              <a:schemeClr val="accent1"/>
            </a:effectRef>
            <a:fontRef idx="minor">
              <a:schemeClr val="tx1"/>
            </a:fontRef>
          </p:style>
        </p:cxnSp>
        <p:sp>
          <p:nvSpPr>
            <p:cNvPr id="4" name="TextBox 9"/>
            <p:cNvSpPr txBox="1"/>
            <p:nvPr/>
          </p:nvSpPr>
          <p:spPr>
            <a:xfrm>
              <a:off x="9173917" y="3356884"/>
              <a:ext cx="474390" cy="424178"/>
            </a:xfrm>
            <a:prstGeom prst="rect">
              <a:avLst/>
            </a:prstGeom>
            <a:noFill/>
          </p:spPr>
          <p:txBody>
            <a:bodyPr wrap="none" rtlCol="0">
              <a:spAutoFit/>
            </a:bodyPr>
            <a:lstStyle/>
            <a:p>
              <a:r>
                <a:rPr lang="en-US" sz="1600" b="1" i="1" dirty="0">
                  <a:latin typeface="Arial" panose="020B0604020202020204" pitchFamily="34" charset="0"/>
                  <a:cs typeface="Arial" panose="020B0604020202020204" pitchFamily="34" charset="0"/>
                </a:rPr>
                <a:t>IP</a:t>
              </a:r>
            </a:p>
          </p:txBody>
        </p:sp>
        <p:sp>
          <p:nvSpPr>
            <p:cNvPr id="10" name="テキスト ボックス 9"/>
            <p:cNvSpPr txBox="1"/>
            <p:nvPr/>
          </p:nvSpPr>
          <p:spPr>
            <a:xfrm>
              <a:off x="1980238" y="3265713"/>
              <a:ext cx="1894341" cy="424178"/>
            </a:xfrm>
            <a:prstGeom prst="rect">
              <a:avLst/>
            </a:prstGeom>
            <a:noFill/>
          </p:spPr>
          <p:txBody>
            <a:bodyPr wrap="none" rtlCol="0">
              <a:spAutoFit/>
            </a:bodyPr>
            <a:lstStyle/>
            <a:p>
              <a:pPr algn="ctr"/>
              <a:r>
                <a:rPr lang="en-US" altLang="ja-JP" sz="1600" b="1" i="1" dirty="0">
                  <a:latin typeface="Arial" panose="020B0604020202020204" pitchFamily="34" charset="0"/>
                  <a:cs typeface="Arial" panose="020B0604020202020204" pitchFamily="34" charset="0"/>
                </a:rPr>
                <a:t>ECM=250GeV</a:t>
              </a:r>
              <a:endParaRPr lang="ja-JP" altLang="en-US" sz="1600" b="1" i="1" dirty="0">
                <a:latin typeface="Arial" panose="020B0604020202020204" pitchFamily="34" charset="0"/>
                <a:cs typeface="Arial" panose="020B0604020202020204" pitchFamily="34" charset="0"/>
              </a:endParaRPr>
            </a:p>
          </p:txBody>
        </p:sp>
        <p:sp>
          <p:nvSpPr>
            <p:cNvPr id="11" name="TextBox 10"/>
            <p:cNvSpPr txBox="1"/>
            <p:nvPr/>
          </p:nvSpPr>
          <p:spPr>
            <a:xfrm>
              <a:off x="6617513" y="2882914"/>
              <a:ext cx="843938" cy="38561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QD0A</a:t>
              </a:r>
            </a:p>
          </p:txBody>
        </p:sp>
        <p:sp>
          <p:nvSpPr>
            <p:cNvPr id="12" name="TextBox 11"/>
            <p:cNvSpPr txBox="1"/>
            <p:nvPr/>
          </p:nvSpPr>
          <p:spPr>
            <a:xfrm>
              <a:off x="5678618" y="2887140"/>
              <a:ext cx="843938" cy="38561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QD0B</a:t>
              </a:r>
            </a:p>
          </p:txBody>
        </p:sp>
        <p:sp>
          <p:nvSpPr>
            <p:cNvPr id="13" name="TextBox 19"/>
            <p:cNvSpPr txBox="1"/>
            <p:nvPr/>
          </p:nvSpPr>
          <p:spPr>
            <a:xfrm>
              <a:off x="4132363" y="2835944"/>
              <a:ext cx="817829" cy="38561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QF1A</a:t>
              </a:r>
            </a:p>
          </p:txBody>
        </p:sp>
        <p:sp>
          <p:nvSpPr>
            <p:cNvPr id="14" name="TextBox 19"/>
            <p:cNvSpPr txBox="1"/>
            <p:nvPr/>
          </p:nvSpPr>
          <p:spPr>
            <a:xfrm>
              <a:off x="3503713" y="2835944"/>
              <a:ext cx="817829" cy="38561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QF1B</a:t>
              </a:r>
            </a:p>
          </p:txBody>
        </p:sp>
        <p:cxnSp>
          <p:nvCxnSpPr>
            <p:cNvPr id="17" name="直線コネクタ 16"/>
            <p:cNvCxnSpPr/>
            <p:nvPr/>
          </p:nvCxnSpPr>
          <p:spPr>
            <a:xfrm>
              <a:off x="9659683" y="3155137"/>
              <a:ext cx="0" cy="844740"/>
            </a:xfrm>
            <a:prstGeom prst="line">
              <a:avLst/>
            </a:prstGeom>
            <a:ln>
              <a:prstDash val="lgDash"/>
            </a:ln>
          </p:spPr>
          <p:style>
            <a:lnRef idx="2">
              <a:schemeClr val="accent1"/>
            </a:lnRef>
            <a:fillRef idx="0">
              <a:schemeClr val="accent1"/>
            </a:fillRef>
            <a:effectRef idx="1">
              <a:schemeClr val="accent1"/>
            </a:effectRef>
            <a:fontRef idx="minor">
              <a:schemeClr val="tx1"/>
            </a:fontRef>
          </p:style>
        </p:cxnSp>
        <p:sp>
          <p:nvSpPr>
            <p:cNvPr id="18" name="テキスト ボックス 17"/>
            <p:cNvSpPr txBox="1"/>
            <p:nvPr/>
          </p:nvSpPr>
          <p:spPr>
            <a:xfrm>
              <a:off x="1942391" y="3755004"/>
              <a:ext cx="1894341" cy="424178"/>
            </a:xfrm>
            <a:prstGeom prst="rect">
              <a:avLst/>
            </a:prstGeom>
            <a:noFill/>
          </p:spPr>
          <p:txBody>
            <a:bodyPr wrap="none" rtlCol="0">
              <a:spAutoFit/>
            </a:bodyPr>
            <a:lstStyle/>
            <a:p>
              <a:pPr algn="ctr"/>
              <a:r>
                <a:rPr lang="en-US" altLang="ja-JP" sz="1600" b="1" i="1" dirty="0">
                  <a:latin typeface="Arial" panose="020B0604020202020204" pitchFamily="34" charset="0"/>
                  <a:cs typeface="Arial" panose="020B0604020202020204" pitchFamily="34" charset="0"/>
                </a:rPr>
                <a:t>ECM=500GeV</a:t>
              </a:r>
              <a:endParaRPr lang="ja-JP" altLang="en-US" sz="1600" b="1" i="1" dirty="0">
                <a:latin typeface="Arial" panose="020B0604020202020204" pitchFamily="34" charset="0"/>
                <a:cs typeface="Arial" panose="020B0604020202020204" pitchFamily="34" charset="0"/>
              </a:endParaRPr>
            </a:p>
          </p:txBody>
        </p:sp>
        <p:sp>
          <p:nvSpPr>
            <p:cNvPr id="5" name="Rectangle 12"/>
            <p:cNvSpPr/>
            <p:nvPr/>
          </p:nvSpPr>
          <p:spPr>
            <a:xfrm>
              <a:off x="4185553" y="3630546"/>
              <a:ext cx="432000" cy="31444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latin typeface="Arial" panose="020B0604020202020204" pitchFamily="34" charset="0"/>
                  <a:cs typeface="Arial" panose="020B0604020202020204" pitchFamily="34" charset="0"/>
                </a:rPr>
                <a:t>0.5</a:t>
              </a:r>
            </a:p>
          </p:txBody>
        </p:sp>
        <p:sp>
          <p:nvSpPr>
            <p:cNvPr id="6" name="Rectangle 18"/>
            <p:cNvSpPr/>
            <p:nvPr/>
          </p:nvSpPr>
          <p:spPr>
            <a:xfrm>
              <a:off x="5551468" y="3630558"/>
              <a:ext cx="950400" cy="28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latin typeface="Arial" panose="020B0604020202020204" pitchFamily="34" charset="0"/>
                  <a:cs typeface="Arial" panose="020B0604020202020204" pitchFamily="34" charset="0"/>
                </a:rPr>
                <a:t>1.1m</a:t>
              </a:r>
            </a:p>
          </p:txBody>
        </p:sp>
        <p:sp>
          <p:nvSpPr>
            <p:cNvPr id="8" name="Rectangle 12"/>
            <p:cNvSpPr/>
            <p:nvPr/>
          </p:nvSpPr>
          <p:spPr>
            <a:xfrm>
              <a:off x="3747403" y="3630546"/>
              <a:ext cx="432000" cy="31444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latin typeface="Arial" panose="020B0604020202020204" pitchFamily="34" charset="0"/>
                  <a:cs typeface="Arial" panose="020B0604020202020204" pitchFamily="34" charset="0"/>
                </a:rPr>
                <a:t>0.5</a:t>
              </a:r>
            </a:p>
          </p:txBody>
        </p:sp>
        <p:sp>
          <p:nvSpPr>
            <p:cNvPr id="9" name="Rectangle 18"/>
            <p:cNvSpPr/>
            <p:nvPr/>
          </p:nvSpPr>
          <p:spPr>
            <a:xfrm>
              <a:off x="6503968" y="3630558"/>
              <a:ext cx="950400" cy="28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latin typeface="Arial" panose="020B0604020202020204" pitchFamily="34" charset="0"/>
                  <a:cs typeface="Arial" panose="020B0604020202020204" pitchFamily="34" charset="0"/>
                </a:rPr>
                <a:t>1.1m</a:t>
              </a:r>
            </a:p>
          </p:txBody>
        </p:sp>
        <p:sp>
          <p:nvSpPr>
            <p:cNvPr id="15" name="Rectangle 12"/>
            <p:cNvSpPr/>
            <p:nvPr/>
          </p:nvSpPr>
          <p:spPr>
            <a:xfrm>
              <a:off x="4174177" y="3155138"/>
              <a:ext cx="432000" cy="31444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latin typeface="Arial" panose="020B0604020202020204" pitchFamily="34" charset="0"/>
                  <a:cs typeface="Arial" panose="020B0604020202020204" pitchFamily="34" charset="0"/>
                </a:rPr>
                <a:t>0.5</a:t>
              </a:r>
            </a:p>
          </p:txBody>
        </p:sp>
        <p:sp>
          <p:nvSpPr>
            <p:cNvPr id="16" name="Rectangle 18"/>
            <p:cNvSpPr/>
            <p:nvPr/>
          </p:nvSpPr>
          <p:spPr>
            <a:xfrm>
              <a:off x="6478944" y="3196094"/>
              <a:ext cx="950400" cy="28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latin typeface="Arial" panose="020B0604020202020204" pitchFamily="34" charset="0"/>
                  <a:cs typeface="Arial" panose="020B0604020202020204" pitchFamily="34" charset="0"/>
                </a:rPr>
                <a:t>1.1m</a:t>
              </a:r>
            </a:p>
          </p:txBody>
        </p:sp>
        <p:sp>
          <p:nvSpPr>
            <p:cNvPr id="58" name="テキスト ボックス 57"/>
            <p:cNvSpPr txBox="1"/>
            <p:nvPr/>
          </p:nvSpPr>
          <p:spPr>
            <a:xfrm>
              <a:off x="8928999" y="4040826"/>
              <a:ext cx="787703" cy="424178"/>
            </a:xfrm>
            <a:prstGeom prst="rect">
              <a:avLst/>
            </a:prstGeom>
            <a:noFill/>
          </p:spPr>
          <p:txBody>
            <a:bodyPr wrap="none" rtlCol="0">
              <a:spAutoFit/>
            </a:bodyPr>
            <a:lstStyle/>
            <a:p>
              <a:r>
                <a:rPr lang="en-US" altLang="ja-JP" sz="1600" b="1" i="1" dirty="0">
                  <a:latin typeface="Arial" panose="020B0604020202020204" pitchFamily="34" charset="0"/>
                  <a:cs typeface="Arial" panose="020B0604020202020204" pitchFamily="34" charset="0"/>
                </a:rPr>
                <a:t>Beta</a:t>
              </a:r>
              <a:endParaRPr lang="ja-JP" altLang="en-US" sz="1600" b="1" i="1" dirty="0">
                <a:latin typeface="Arial" panose="020B0604020202020204" pitchFamily="34" charset="0"/>
                <a:cs typeface="Arial" panose="020B0604020202020204" pitchFamily="34" charset="0"/>
              </a:endParaRPr>
            </a:p>
          </p:txBody>
        </p:sp>
        <p:grpSp>
          <p:nvGrpSpPr>
            <p:cNvPr id="62" name="グループ化 61"/>
            <p:cNvGrpSpPr/>
            <p:nvPr/>
          </p:nvGrpSpPr>
          <p:grpSpPr>
            <a:xfrm>
              <a:off x="2135560" y="4018243"/>
              <a:ext cx="7920880" cy="1709827"/>
              <a:chOff x="611560" y="2655277"/>
              <a:chExt cx="7920880" cy="1709827"/>
            </a:xfrm>
          </p:grpSpPr>
          <p:cxnSp>
            <p:nvCxnSpPr>
              <p:cNvPr id="25" name="直線コネクタ 24"/>
              <p:cNvCxnSpPr/>
              <p:nvPr/>
            </p:nvCxnSpPr>
            <p:spPr>
              <a:xfrm>
                <a:off x="798174" y="3070145"/>
                <a:ext cx="7704856" cy="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798174" y="3241684"/>
                <a:ext cx="7704856" cy="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4981460" y="2658772"/>
                <a:ext cx="0" cy="1626756"/>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a:off x="5467628" y="2655277"/>
                <a:ext cx="0" cy="1626756"/>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flipH="1">
                <a:off x="2870080" y="2662217"/>
                <a:ext cx="7473" cy="1632838"/>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611560" y="4173721"/>
                <a:ext cx="79208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フリーフォーム 34"/>
              <p:cNvSpPr/>
              <p:nvPr/>
            </p:nvSpPr>
            <p:spPr>
              <a:xfrm>
                <a:off x="977462" y="3227988"/>
                <a:ext cx="7189076" cy="942787"/>
              </a:xfrm>
              <a:custGeom>
                <a:avLst/>
                <a:gdLst>
                  <a:gd name="connsiteX0" fmla="*/ 7189076 w 7189076"/>
                  <a:gd name="connsiteY0" fmla="*/ 1418896 h 1418896"/>
                  <a:gd name="connsiteX1" fmla="*/ 4477407 w 7189076"/>
                  <a:gd name="connsiteY1" fmla="*/ 1119351 h 1418896"/>
                  <a:gd name="connsiteX2" fmla="*/ 1876097 w 7189076"/>
                  <a:gd name="connsiteY2" fmla="*/ 0 h 1418896"/>
                  <a:gd name="connsiteX3" fmla="*/ 0 w 7189076"/>
                  <a:gd name="connsiteY3" fmla="*/ 0 h 1418896"/>
                </a:gdLst>
                <a:ahLst/>
                <a:cxnLst>
                  <a:cxn ang="0">
                    <a:pos x="connsiteX0" y="connsiteY0"/>
                  </a:cxn>
                  <a:cxn ang="0">
                    <a:pos x="connsiteX1" y="connsiteY1"/>
                  </a:cxn>
                  <a:cxn ang="0">
                    <a:pos x="connsiteX2" y="connsiteY2"/>
                  </a:cxn>
                  <a:cxn ang="0">
                    <a:pos x="connsiteX3" y="connsiteY3"/>
                  </a:cxn>
                </a:cxnLst>
                <a:rect l="l" t="t" r="r" b="b"/>
                <a:pathLst>
                  <a:path w="7189076" h="1418896">
                    <a:moveTo>
                      <a:pt x="7189076" y="1418896"/>
                    </a:moveTo>
                    <a:lnTo>
                      <a:pt x="4477407" y="1119351"/>
                    </a:lnTo>
                    <a:lnTo>
                      <a:pt x="1876097" y="0"/>
                    </a:lnTo>
                    <a:lnTo>
                      <a:pt x="0" y="0"/>
                    </a:lnTo>
                  </a:path>
                </a:pathLst>
              </a:custGeom>
              <a:ln w="190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latin typeface="Arial" panose="020B0604020202020204" pitchFamily="34" charset="0"/>
                  <a:cs typeface="Arial" panose="020B0604020202020204" pitchFamily="34" charset="0"/>
                </a:endParaRPr>
              </a:p>
            </p:txBody>
          </p:sp>
          <p:sp>
            <p:nvSpPr>
              <p:cNvPr id="38" name="フリーフォーム 37"/>
              <p:cNvSpPr/>
              <p:nvPr/>
            </p:nvSpPr>
            <p:spPr>
              <a:xfrm>
                <a:off x="993228" y="3227988"/>
                <a:ext cx="7173310" cy="942787"/>
              </a:xfrm>
              <a:custGeom>
                <a:avLst/>
                <a:gdLst>
                  <a:gd name="connsiteX0" fmla="*/ 7173310 w 7173310"/>
                  <a:gd name="connsiteY0" fmla="*/ 1418896 h 1418896"/>
                  <a:gd name="connsiteX1" fmla="*/ 4461641 w 7173310"/>
                  <a:gd name="connsiteY1" fmla="*/ 0 h 1418896"/>
                  <a:gd name="connsiteX2" fmla="*/ 1860331 w 7173310"/>
                  <a:gd name="connsiteY2" fmla="*/ 1103586 h 1418896"/>
                  <a:gd name="connsiteX3" fmla="*/ 0 w 7173310"/>
                  <a:gd name="connsiteY3" fmla="*/ 1103586 h 1418896"/>
                  <a:gd name="connsiteX4" fmla="*/ 0 w 7173310"/>
                  <a:gd name="connsiteY4" fmla="*/ 1103586 h 1418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73310" h="1418896">
                    <a:moveTo>
                      <a:pt x="7173310" y="1418896"/>
                    </a:moveTo>
                    <a:lnTo>
                      <a:pt x="4461641" y="0"/>
                    </a:lnTo>
                    <a:lnTo>
                      <a:pt x="1860331" y="1103586"/>
                    </a:lnTo>
                    <a:lnTo>
                      <a:pt x="0" y="1103586"/>
                    </a:lnTo>
                    <a:lnTo>
                      <a:pt x="0" y="1103586"/>
                    </a:lnTo>
                  </a:path>
                </a:pathLst>
              </a:custGeom>
              <a:ln w="190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latin typeface="Arial" panose="020B0604020202020204" pitchFamily="34" charset="0"/>
                  <a:cs typeface="Arial" panose="020B0604020202020204" pitchFamily="34" charset="0"/>
                </a:endParaRPr>
              </a:p>
            </p:txBody>
          </p:sp>
          <p:cxnSp>
            <p:nvCxnSpPr>
              <p:cNvPr id="43" name="直線コネクタ 42"/>
              <p:cNvCxnSpPr/>
              <p:nvPr/>
            </p:nvCxnSpPr>
            <p:spPr>
              <a:xfrm>
                <a:off x="8172400" y="2881885"/>
                <a:ext cx="0" cy="1483219"/>
              </a:xfrm>
              <a:prstGeom prst="line">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8" name="フリーフォーム 47"/>
              <p:cNvSpPr/>
              <p:nvPr/>
            </p:nvSpPr>
            <p:spPr>
              <a:xfrm>
                <a:off x="977462" y="3081331"/>
                <a:ext cx="7189076" cy="1089443"/>
              </a:xfrm>
              <a:custGeom>
                <a:avLst/>
                <a:gdLst>
                  <a:gd name="connsiteX0" fmla="*/ 7189076 w 7189076"/>
                  <a:gd name="connsiteY0" fmla="*/ 1639614 h 1639614"/>
                  <a:gd name="connsiteX1" fmla="*/ 4020207 w 7189076"/>
                  <a:gd name="connsiteY1" fmla="*/ 0 h 1639614"/>
                  <a:gd name="connsiteX2" fmla="*/ 1686910 w 7189076"/>
                  <a:gd name="connsiteY2" fmla="*/ 1277007 h 1639614"/>
                  <a:gd name="connsiteX3" fmla="*/ 0 w 7189076"/>
                  <a:gd name="connsiteY3" fmla="*/ 1292773 h 1639614"/>
                </a:gdLst>
                <a:ahLst/>
                <a:cxnLst>
                  <a:cxn ang="0">
                    <a:pos x="connsiteX0" y="connsiteY0"/>
                  </a:cxn>
                  <a:cxn ang="0">
                    <a:pos x="connsiteX1" y="connsiteY1"/>
                  </a:cxn>
                  <a:cxn ang="0">
                    <a:pos x="connsiteX2" y="connsiteY2"/>
                  </a:cxn>
                  <a:cxn ang="0">
                    <a:pos x="connsiteX3" y="connsiteY3"/>
                  </a:cxn>
                </a:cxnLst>
                <a:rect l="l" t="t" r="r" b="b"/>
                <a:pathLst>
                  <a:path w="7189076" h="1639614">
                    <a:moveTo>
                      <a:pt x="7189076" y="1639614"/>
                    </a:moveTo>
                    <a:lnTo>
                      <a:pt x="4020207" y="0"/>
                    </a:lnTo>
                    <a:lnTo>
                      <a:pt x="1686910" y="1277007"/>
                    </a:lnTo>
                    <a:lnTo>
                      <a:pt x="0" y="1292773"/>
                    </a:lnTo>
                  </a:path>
                </a:pathLst>
              </a:custGeom>
              <a:ln w="19050">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latin typeface="Arial" panose="020B0604020202020204" pitchFamily="34" charset="0"/>
                  <a:cs typeface="Arial" panose="020B0604020202020204" pitchFamily="34" charset="0"/>
                </a:endParaRPr>
              </a:p>
            </p:txBody>
          </p:sp>
          <p:sp>
            <p:nvSpPr>
              <p:cNvPr id="49" name="フリーフォーム 48"/>
              <p:cNvSpPr/>
              <p:nvPr/>
            </p:nvSpPr>
            <p:spPr>
              <a:xfrm>
                <a:off x="993228" y="3081331"/>
                <a:ext cx="7173310" cy="1089443"/>
              </a:xfrm>
              <a:custGeom>
                <a:avLst/>
                <a:gdLst>
                  <a:gd name="connsiteX0" fmla="*/ 7173310 w 7173310"/>
                  <a:gd name="connsiteY0" fmla="*/ 1639614 h 1639614"/>
                  <a:gd name="connsiteX1" fmla="*/ 4004441 w 7173310"/>
                  <a:gd name="connsiteY1" fmla="*/ 1292773 h 1639614"/>
                  <a:gd name="connsiteX2" fmla="*/ 1671144 w 7173310"/>
                  <a:gd name="connsiteY2" fmla="*/ 0 h 1639614"/>
                  <a:gd name="connsiteX3" fmla="*/ 0 w 7173310"/>
                  <a:gd name="connsiteY3" fmla="*/ 0 h 1639614"/>
                  <a:gd name="connsiteX4" fmla="*/ 0 w 7173310"/>
                  <a:gd name="connsiteY4" fmla="*/ 0 h 1639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73310" h="1639614">
                    <a:moveTo>
                      <a:pt x="7173310" y="1639614"/>
                    </a:moveTo>
                    <a:lnTo>
                      <a:pt x="4004441" y="1292773"/>
                    </a:lnTo>
                    <a:lnTo>
                      <a:pt x="1671144" y="0"/>
                    </a:lnTo>
                    <a:lnTo>
                      <a:pt x="0" y="0"/>
                    </a:lnTo>
                    <a:lnTo>
                      <a:pt x="0" y="0"/>
                    </a:lnTo>
                  </a:path>
                </a:pathLst>
              </a:cu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latin typeface="Arial" panose="020B0604020202020204" pitchFamily="34" charset="0"/>
                  <a:cs typeface="Arial" panose="020B0604020202020204" pitchFamily="34" charset="0"/>
                </a:endParaRPr>
              </a:p>
            </p:txBody>
          </p:sp>
          <p:cxnSp>
            <p:nvCxnSpPr>
              <p:cNvPr id="61" name="直線コネクタ 60"/>
              <p:cNvCxnSpPr/>
              <p:nvPr/>
            </p:nvCxnSpPr>
            <p:spPr>
              <a:xfrm flipH="1">
                <a:off x="2620311" y="2661622"/>
                <a:ext cx="7473" cy="1632838"/>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grpSp>
      </p:grpSp>
      <p:sp>
        <p:nvSpPr>
          <p:cNvPr id="36" name="スライド番号プレースホルダー 3">
            <a:extLst>
              <a:ext uri="{FF2B5EF4-FFF2-40B4-BE49-F238E27FC236}">
                <a16:creationId xmlns:a16="http://schemas.microsoft.com/office/drawing/2014/main" id="{67EF1AE4-56C0-4C48-97EA-6901EC54016C}"/>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14</a:t>
            </a:fld>
            <a:endParaRPr kumimoji="1" lang="ja-JP" altLang="en-US"/>
          </a:p>
        </p:txBody>
      </p:sp>
      <p:pic>
        <p:nvPicPr>
          <p:cNvPr id="37" name="図 36" descr="ECM250_opticsIP.png">
            <a:extLst>
              <a:ext uri="{FF2B5EF4-FFF2-40B4-BE49-F238E27FC236}">
                <a16:creationId xmlns:a16="http://schemas.microsoft.com/office/drawing/2014/main" id="{7F498422-72D8-41AA-B58A-C3D1F336EF82}"/>
              </a:ext>
            </a:extLst>
          </p:cNvPr>
          <p:cNvPicPr>
            <a:picLocks noChangeAspect="1"/>
          </p:cNvPicPr>
          <p:nvPr/>
        </p:nvPicPr>
        <p:blipFill>
          <a:blip r:embed="rId2" cstate="print"/>
          <a:stretch>
            <a:fillRect/>
          </a:stretch>
        </p:blipFill>
        <p:spPr>
          <a:xfrm>
            <a:off x="7618950" y="665189"/>
            <a:ext cx="3995239" cy="2657143"/>
          </a:xfrm>
          <a:prstGeom prst="rect">
            <a:avLst/>
          </a:prstGeom>
        </p:spPr>
      </p:pic>
      <p:sp>
        <p:nvSpPr>
          <p:cNvPr id="39" name="円/楕円 4">
            <a:extLst>
              <a:ext uri="{FF2B5EF4-FFF2-40B4-BE49-F238E27FC236}">
                <a16:creationId xmlns:a16="http://schemas.microsoft.com/office/drawing/2014/main" id="{7A38F85E-2666-4241-B2C8-B8AD3047E786}"/>
              </a:ext>
            </a:extLst>
          </p:cNvPr>
          <p:cNvSpPr/>
          <p:nvPr/>
        </p:nvSpPr>
        <p:spPr>
          <a:xfrm>
            <a:off x="9707181" y="2783884"/>
            <a:ext cx="648072" cy="6480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Arial" panose="020B0604020202020204" pitchFamily="34" charset="0"/>
              <a:cs typeface="Arial" panose="020B0604020202020204" pitchFamily="34" charset="0"/>
            </a:endParaRPr>
          </a:p>
        </p:txBody>
      </p:sp>
      <p:sp>
        <p:nvSpPr>
          <p:cNvPr id="40" name="円/楕円 5">
            <a:extLst>
              <a:ext uri="{FF2B5EF4-FFF2-40B4-BE49-F238E27FC236}">
                <a16:creationId xmlns:a16="http://schemas.microsoft.com/office/drawing/2014/main" id="{250AF3E9-A24B-4BAA-AB3D-ED703531B8F1}"/>
              </a:ext>
            </a:extLst>
          </p:cNvPr>
          <p:cNvSpPr/>
          <p:nvPr/>
        </p:nvSpPr>
        <p:spPr>
          <a:xfrm>
            <a:off x="8195013" y="2783884"/>
            <a:ext cx="432048" cy="6480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Arial" panose="020B0604020202020204" pitchFamily="34" charset="0"/>
              <a:cs typeface="Arial" panose="020B0604020202020204" pitchFamily="34" charset="0"/>
            </a:endParaRPr>
          </a:p>
        </p:txBody>
      </p:sp>
      <p:pic>
        <p:nvPicPr>
          <p:cNvPr id="41" name="図 40" descr="ECM500_opticsIP.png">
            <a:extLst>
              <a:ext uri="{FF2B5EF4-FFF2-40B4-BE49-F238E27FC236}">
                <a16:creationId xmlns:a16="http://schemas.microsoft.com/office/drawing/2014/main" id="{0C0AC322-FB54-4C91-BCD2-948A0BCF6769}"/>
              </a:ext>
            </a:extLst>
          </p:cNvPr>
          <p:cNvPicPr>
            <a:picLocks noChangeAspect="1"/>
          </p:cNvPicPr>
          <p:nvPr/>
        </p:nvPicPr>
        <p:blipFill>
          <a:blip r:embed="rId3" cstate="print"/>
          <a:stretch>
            <a:fillRect/>
          </a:stretch>
        </p:blipFill>
        <p:spPr>
          <a:xfrm>
            <a:off x="7570410" y="4049812"/>
            <a:ext cx="4009524" cy="2671429"/>
          </a:xfrm>
          <a:prstGeom prst="rect">
            <a:avLst/>
          </a:prstGeom>
        </p:spPr>
      </p:pic>
      <p:sp>
        <p:nvSpPr>
          <p:cNvPr id="42" name="テキスト ボックス 41">
            <a:extLst>
              <a:ext uri="{FF2B5EF4-FFF2-40B4-BE49-F238E27FC236}">
                <a16:creationId xmlns:a16="http://schemas.microsoft.com/office/drawing/2014/main" id="{ACB0CE00-50FC-428C-9C41-E44645EE8A42}"/>
              </a:ext>
            </a:extLst>
          </p:cNvPr>
          <p:cNvSpPr txBox="1"/>
          <p:nvPr/>
        </p:nvSpPr>
        <p:spPr>
          <a:xfrm>
            <a:off x="8949892" y="367864"/>
            <a:ext cx="1678665" cy="369332"/>
          </a:xfrm>
          <a:prstGeom prst="rect">
            <a:avLst/>
          </a:prstGeom>
          <a:noFill/>
        </p:spPr>
        <p:txBody>
          <a:bodyPr wrap="none" rtlCol="0">
            <a:spAutoFit/>
          </a:bodyPr>
          <a:lstStyle/>
          <a:p>
            <a:r>
              <a:rPr lang="en-US" altLang="ja-JP" b="1" i="1" dirty="0">
                <a:solidFill>
                  <a:srgbClr val="002060"/>
                </a:solidFill>
                <a:latin typeface="Arial" panose="020B0604020202020204" pitchFamily="34" charset="0"/>
                <a:cs typeface="Arial" panose="020B0604020202020204" pitchFamily="34" charset="0"/>
              </a:rPr>
              <a:t>ECM=250GeV</a:t>
            </a:r>
            <a:endParaRPr lang="ja-JP" altLang="en-US" b="1" i="1" dirty="0">
              <a:solidFill>
                <a:srgbClr val="002060"/>
              </a:solidFill>
              <a:latin typeface="Arial" panose="020B0604020202020204" pitchFamily="34" charset="0"/>
              <a:cs typeface="Arial" panose="020B0604020202020204" pitchFamily="34" charset="0"/>
            </a:endParaRPr>
          </a:p>
        </p:txBody>
      </p:sp>
      <p:sp>
        <p:nvSpPr>
          <p:cNvPr id="44" name="テキスト ボックス 43">
            <a:extLst>
              <a:ext uri="{FF2B5EF4-FFF2-40B4-BE49-F238E27FC236}">
                <a16:creationId xmlns:a16="http://schemas.microsoft.com/office/drawing/2014/main" id="{BD3C636B-1C70-46A2-99EA-73BDC9D71C35}"/>
              </a:ext>
            </a:extLst>
          </p:cNvPr>
          <p:cNvSpPr txBox="1"/>
          <p:nvPr/>
        </p:nvSpPr>
        <p:spPr>
          <a:xfrm>
            <a:off x="9010570" y="3752487"/>
            <a:ext cx="1678665" cy="369332"/>
          </a:xfrm>
          <a:prstGeom prst="rect">
            <a:avLst/>
          </a:prstGeom>
          <a:noFill/>
        </p:spPr>
        <p:txBody>
          <a:bodyPr wrap="none" rtlCol="0">
            <a:spAutoFit/>
          </a:bodyPr>
          <a:lstStyle/>
          <a:p>
            <a:r>
              <a:rPr lang="en-US" altLang="ja-JP" b="1" i="1" dirty="0">
                <a:solidFill>
                  <a:srgbClr val="002060"/>
                </a:solidFill>
                <a:latin typeface="Arial" panose="020B0604020202020204" pitchFamily="34" charset="0"/>
                <a:cs typeface="Arial" panose="020B0604020202020204" pitchFamily="34" charset="0"/>
              </a:rPr>
              <a:t>ECM=500GeV</a:t>
            </a:r>
            <a:endParaRPr lang="ja-JP" altLang="en-US" b="1" i="1" dirty="0">
              <a:solidFill>
                <a:srgbClr val="002060"/>
              </a:solidFill>
              <a:latin typeface="Arial" panose="020B0604020202020204" pitchFamily="34" charset="0"/>
              <a:cs typeface="Arial" panose="020B0604020202020204" pitchFamily="34" charset="0"/>
            </a:endParaRPr>
          </a:p>
        </p:txBody>
      </p:sp>
      <p:sp>
        <p:nvSpPr>
          <p:cNvPr id="45" name="テキスト ボックス 44">
            <a:extLst>
              <a:ext uri="{FF2B5EF4-FFF2-40B4-BE49-F238E27FC236}">
                <a16:creationId xmlns:a16="http://schemas.microsoft.com/office/drawing/2014/main" id="{C4ED5D87-8FB7-4F1F-8A48-9CEDC31D79C5}"/>
              </a:ext>
            </a:extLst>
          </p:cNvPr>
          <p:cNvSpPr txBox="1"/>
          <p:nvPr/>
        </p:nvSpPr>
        <p:spPr>
          <a:xfrm>
            <a:off x="8956343" y="2486874"/>
            <a:ext cx="2954655" cy="338554"/>
          </a:xfrm>
          <a:prstGeom prst="rect">
            <a:avLst/>
          </a:prstGeom>
          <a:noFill/>
        </p:spPr>
        <p:txBody>
          <a:bodyPr wrap="none" rtlCol="0">
            <a:spAutoFit/>
          </a:bodyPr>
          <a:lstStyle/>
          <a:p>
            <a:r>
              <a:rPr lang="en-US" altLang="ja-JP" sz="1600" b="1" i="1" dirty="0">
                <a:solidFill>
                  <a:srgbClr val="FF0000"/>
                </a:solidFill>
                <a:latin typeface="Arial" panose="020B0604020202020204" pitchFamily="34" charset="0"/>
                <a:cs typeface="Arial" panose="020B0604020202020204" pitchFamily="34" charset="0"/>
              </a:rPr>
              <a:t>Half length of FD was used.</a:t>
            </a:r>
            <a:endParaRPr lang="ja-JP" altLang="en-US" sz="1600" b="1" i="1" dirty="0">
              <a:solidFill>
                <a:srgbClr val="FF0000"/>
              </a:solidFill>
              <a:latin typeface="Arial" panose="020B0604020202020204" pitchFamily="34" charset="0"/>
              <a:cs typeface="Arial" panose="020B0604020202020204" pitchFamily="34" charset="0"/>
            </a:endParaRPr>
          </a:p>
        </p:txBody>
      </p:sp>
      <p:sp>
        <p:nvSpPr>
          <p:cNvPr id="46" name="テキスト ボックス 45">
            <a:extLst>
              <a:ext uri="{FF2B5EF4-FFF2-40B4-BE49-F238E27FC236}">
                <a16:creationId xmlns:a16="http://schemas.microsoft.com/office/drawing/2014/main" id="{8126DCE6-FF29-4717-A830-9AC4853F76B8}"/>
              </a:ext>
            </a:extLst>
          </p:cNvPr>
          <p:cNvSpPr txBox="1"/>
          <p:nvPr/>
        </p:nvSpPr>
        <p:spPr>
          <a:xfrm>
            <a:off x="9017020" y="5850011"/>
            <a:ext cx="2914580" cy="338554"/>
          </a:xfrm>
          <a:prstGeom prst="rect">
            <a:avLst/>
          </a:prstGeom>
          <a:noFill/>
        </p:spPr>
        <p:txBody>
          <a:bodyPr wrap="none" rtlCol="0">
            <a:spAutoFit/>
          </a:bodyPr>
          <a:lstStyle/>
          <a:p>
            <a:r>
              <a:rPr lang="en-US" altLang="ja-JP" sz="1600" b="1" i="1" dirty="0">
                <a:solidFill>
                  <a:srgbClr val="FF0000"/>
                </a:solidFill>
                <a:latin typeface="Arial" panose="020B0604020202020204" pitchFamily="34" charset="0"/>
                <a:cs typeface="Arial" panose="020B0604020202020204" pitchFamily="34" charset="0"/>
              </a:rPr>
              <a:t>Full length of FD was used.</a:t>
            </a:r>
            <a:endParaRPr lang="ja-JP" altLang="en-US" sz="1600" b="1" i="1" dirty="0">
              <a:solidFill>
                <a:srgbClr val="FF0000"/>
              </a:solidFill>
              <a:latin typeface="Arial" panose="020B0604020202020204" pitchFamily="34" charset="0"/>
              <a:cs typeface="Arial" panose="020B0604020202020204" pitchFamily="34" charset="0"/>
            </a:endParaRPr>
          </a:p>
        </p:txBody>
      </p:sp>
      <p:sp>
        <p:nvSpPr>
          <p:cNvPr id="47" name="円/楕円 11">
            <a:extLst>
              <a:ext uri="{FF2B5EF4-FFF2-40B4-BE49-F238E27FC236}">
                <a16:creationId xmlns:a16="http://schemas.microsoft.com/office/drawing/2014/main" id="{E56693C6-448E-439C-9AB5-5D60DBB9AB83}"/>
              </a:ext>
            </a:extLst>
          </p:cNvPr>
          <p:cNvSpPr/>
          <p:nvPr/>
        </p:nvSpPr>
        <p:spPr>
          <a:xfrm>
            <a:off x="7930450" y="6204275"/>
            <a:ext cx="648072" cy="6123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Arial" panose="020B0604020202020204" pitchFamily="34" charset="0"/>
              <a:cs typeface="Arial" panose="020B0604020202020204" pitchFamily="34" charset="0"/>
            </a:endParaRPr>
          </a:p>
        </p:txBody>
      </p:sp>
      <p:sp>
        <p:nvSpPr>
          <p:cNvPr id="52" name="円/楕円 12">
            <a:extLst>
              <a:ext uri="{FF2B5EF4-FFF2-40B4-BE49-F238E27FC236}">
                <a16:creationId xmlns:a16="http://schemas.microsoft.com/office/drawing/2014/main" id="{D31E1AD4-C0B3-4C67-B10F-92555D5BC81A}"/>
              </a:ext>
            </a:extLst>
          </p:cNvPr>
          <p:cNvSpPr/>
          <p:nvPr/>
        </p:nvSpPr>
        <p:spPr>
          <a:xfrm>
            <a:off x="9298602" y="6240515"/>
            <a:ext cx="936104" cy="6123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Arial" panose="020B0604020202020204" pitchFamily="34" charset="0"/>
              <a:cs typeface="Arial" panose="020B0604020202020204" pitchFamily="34" charset="0"/>
            </a:endParaRPr>
          </a:p>
        </p:txBody>
      </p:sp>
      <p:sp>
        <p:nvSpPr>
          <p:cNvPr id="53" name="テキスト ボックス 52">
            <a:extLst>
              <a:ext uri="{FF2B5EF4-FFF2-40B4-BE49-F238E27FC236}">
                <a16:creationId xmlns:a16="http://schemas.microsoft.com/office/drawing/2014/main" id="{95851DCD-0FE1-40BE-A785-3DBE90F0A390}"/>
              </a:ext>
            </a:extLst>
          </p:cNvPr>
          <p:cNvSpPr txBox="1"/>
          <p:nvPr/>
        </p:nvSpPr>
        <p:spPr>
          <a:xfrm>
            <a:off x="134301" y="5517535"/>
            <a:ext cx="7341308" cy="584775"/>
          </a:xfrm>
          <a:prstGeom prst="rect">
            <a:avLst/>
          </a:prstGeom>
          <a:noFill/>
        </p:spPr>
        <p:txBody>
          <a:bodyPr wrap="square">
            <a:spAutoFit/>
          </a:bodyPr>
          <a:lstStyle/>
          <a:p>
            <a:r>
              <a:rPr lang="ja-JP" altLang="en-US" sz="1600" dirty="0">
                <a:solidFill>
                  <a:srgbClr val="FF0000"/>
                </a:solidFill>
                <a:latin typeface="Arial" panose="020B0604020202020204" pitchFamily="34" charset="0"/>
                <a:cs typeface="Arial" panose="020B0604020202020204" pitchFamily="34" charset="0"/>
              </a:rPr>
              <a:t>The geometry optimizes the more difficult low-energy optics</a:t>
            </a:r>
            <a:endParaRPr lang="en-US" altLang="ja-JP" sz="1600" dirty="0">
              <a:solidFill>
                <a:srgbClr val="FF0000"/>
              </a:solidFill>
              <a:latin typeface="Arial" panose="020B0604020202020204" pitchFamily="34" charset="0"/>
              <a:cs typeface="Arial" panose="020B0604020202020204" pitchFamily="34" charset="0"/>
            </a:endParaRPr>
          </a:p>
          <a:p>
            <a:r>
              <a:rPr lang="ja-JP" altLang="en-US" sz="1600" dirty="0">
                <a:solidFill>
                  <a:srgbClr val="FF0000"/>
                </a:solidFill>
                <a:latin typeface="Arial" panose="020B0604020202020204" pitchFamily="34" charset="0"/>
                <a:cs typeface="Arial" panose="020B0604020202020204" pitchFamily="34" charset="0"/>
              </a:rPr>
              <a:t> and allows the higher-energy optics to deviate slightly from the optimum value.</a:t>
            </a:r>
          </a:p>
        </p:txBody>
      </p:sp>
    </p:spTree>
    <p:extLst>
      <p:ext uri="{BB962C8B-B14F-4D97-AF65-F5344CB8AC3E}">
        <p14:creationId xmlns:p14="http://schemas.microsoft.com/office/powerpoint/2010/main" val="875049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ECM250_TDR_X.png"/>
          <p:cNvPicPr>
            <a:picLocks noChangeAspect="1"/>
          </p:cNvPicPr>
          <p:nvPr/>
        </p:nvPicPr>
        <p:blipFill>
          <a:blip r:embed="rId2" cstate="print"/>
          <a:stretch>
            <a:fillRect/>
          </a:stretch>
        </p:blipFill>
        <p:spPr>
          <a:xfrm>
            <a:off x="2736968" y="990771"/>
            <a:ext cx="2323810" cy="1628572"/>
          </a:xfrm>
          <a:prstGeom prst="rect">
            <a:avLst/>
          </a:prstGeom>
        </p:spPr>
      </p:pic>
      <p:pic>
        <p:nvPicPr>
          <p:cNvPr id="6" name="図 5" descr="ECM350_TDR_X.png"/>
          <p:cNvPicPr>
            <a:picLocks noChangeAspect="1"/>
          </p:cNvPicPr>
          <p:nvPr/>
        </p:nvPicPr>
        <p:blipFill>
          <a:blip r:embed="rId3" cstate="print"/>
          <a:stretch>
            <a:fillRect/>
          </a:stretch>
        </p:blipFill>
        <p:spPr>
          <a:xfrm>
            <a:off x="5202339" y="957845"/>
            <a:ext cx="2371429" cy="1647619"/>
          </a:xfrm>
          <a:prstGeom prst="rect">
            <a:avLst/>
          </a:prstGeom>
        </p:spPr>
      </p:pic>
      <p:pic>
        <p:nvPicPr>
          <p:cNvPr id="7" name="図 6" descr="ECM500_TDR_X.png"/>
          <p:cNvPicPr>
            <a:picLocks noChangeAspect="1"/>
          </p:cNvPicPr>
          <p:nvPr/>
        </p:nvPicPr>
        <p:blipFill>
          <a:blip r:embed="rId4" cstate="print"/>
          <a:stretch>
            <a:fillRect/>
          </a:stretch>
        </p:blipFill>
        <p:spPr>
          <a:xfrm>
            <a:off x="7725075" y="918765"/>
            <a:ext cx="2376191" cy="1666667"/>
          </a:xfrm>
          <a:prstGeom prst="rect">
            <a:avLst/>
          </a:prstGeom>
        </p:spPr>
      </p:pic>
      <p:sp>
        <p:nvSpPr>
          <p:cNvPr id="11" name="テキスト ボックス 10"/>
          <p:cNvSpPr txBox="1"/>
          <p:nvPr/>
        </p:nvSpPr>
        <p:spPr>
          <a:xfrm>
            <a:off x="3252631" y="672665"/>
            <a:ext cx="1693092" cy="369332"/>
          </a:xfrm>
          <a:prstGeom prst="rect">
            <a:avLst/>
          </a:prstGeom>
          <a:noFill/>
        </p:spPr>
        <p:txBody>
          <a:bodyPr wrap="none" rtlCol="0">
            <a:spAutoFit/>
          </a:bodyPr>
          <a:lstStyle/>
          <a:p>
            <a:r>
              <a:rPr lang="en-US" altLang="ja-JP" dirty="0">
                <a:latin typeface="Arial" panose="020B0604020202020204" pitchFamily="34" charset="0"/>
                <a:cs typeface="Arial" panose="020B0604020202020204" pitchFamily="34" charset="0"/>
              </a:rPr>
              <a:t>ECM=250GeV</a:t>
            </a:r>
            <a:endParaRPr lang="ja-JP" altLang="en-US" dirty="0">
              <a:latin typeface="Arial" panose="020B0604020202020204" pitchFamily="34" charset="0"/>
              <a:cs typeface="Arial" panose="020B0604020202020204" pitchFamily="34" charset="0"/>
            </a:endParaRPr>
          </a:p>
        </p:txBody>
      </p:sp>
      <p:sp>
        <p:nvSpPr>
          <p:cNvPr id="12" name="テキスト ボックス 11"/>
          <p:cNvSpPr txBox="1"/>
          <p:nvPr/>
        </p:nvSpPr>
        <p:spPr>
          <a:xfrm>
            <a:off x="5994425" y="672665"/>
            <a:ext cx="1693092" cy="369332"/>
          </a:xfrm>
          <a:prstGeom prst="rect">
            <a:avLst/>
          </a:prstGeom>
          <a:noFill/>
        </p:spPr>
        <p:txBody>
          <a:bodyPr wrap="none" rtlCol="0">
            <a:spAutoFit/>
          </a:bodyPr>
          <a:lstStyle/>
          <a:p>
            <a:r>
              <a:rPr lang="en-US" altLang="ja-JP" dirty="0">
                <a:latin typeface="Arial" panose="020B0604020202020204" pitchFamily="34" charset="0"/>
                <a:cs typeface="Arial" panose="020B0604020202020204" pitchFamily="34" charset="0"/>
              </a:rPr>
              <a:t>ECM=350GeV</a:t>
            </a:r>
            <a:endParaRPr lang="ja-JP" altLang="en-US" dirty="0">
              <a:latin typeface="Arial" panose="020B0604020202020204" pitchFamily="34" charset="0"/>
              <a:cs typeface="Arial" panose="020B0604020202020204" pitchFamily="34" charset="0"/>
            </a:endParaRPr>
          </a:p>
        </p:txBody>
      </p:sp>
      <p:sp>
        <p:nvSpPr>
          <p:cNvPr id="13" name="テキスト ボックス 12"/>
          <p:cNvSpPr txBox="1"/>
          <p:nvPr/>
        </p:nvSpPr>
        <p:spPr>
          <a:xfrm>
            <a:off x="8373146" y="693447"/>
            <a:ext cx="1693092" cy="369332"/>
          </a:xfrm>
          <a:prstGeom prst="rect">
            <a:avLst/>
          </a:prstGeom>
          <a:noFill/>
        </p:spPr>
        <p:txBody>
          <a:bodyPr wrap="none" rtlCol="0">
            <a:spAutoFit/>
          </a:bodyPr>
          <a:lstStyle/>
          <a:p>
            <a:r>
              <a:rPr lang="en-US" altLang="ja-JP" dirty="0">
                <a:latin typeface="Arial" panose="020B0604020202020204" pitchFamily="34" charset="0"/>
                <a:cs typeface="Arial" panose="020B0604020202020204" pitchFamily="34" charset="0"/>
              </a:rPr>
              <a:t>ECM=500GeV</a:t>
            </a:r>
            <a:endParaRPr lang="ja-JP" altLang="en-US" dirty="0">
              <a:latin typeface="Arial" panose="020B0604020202020204" pitchFamily="34" charset="0"/>
              <a:cs typeface="Arial" panose="020B0604020202020204" pitchFamily="34" charset="0"/>
            </a:endParaRPr>
          </a:p>
        </p:txBody>
      </p:sp>
      <p:sp>
        <p:nvSpPr>
          <p:cNvPr id="14" name="テキスト ボックス 13"/>
          <p:cNvSpPr txBox="1"/>
          <p:nvPr/>
        </p:nvSpPr>
        <p:spPr>
          <a:xfrm>
            <a:off x="1422089" y="1428932"/>
            <a:ext cx="1401346" cy="646331"/>
          </a:xfrm>
          <a:prstGeom prst="rect">
            <a:avLst/>
          </a:prstGeom>
          <a:noFill/>
        </p:spPr>
        <p:txBody>
          <a:bodyPr wrap="none" rtlCol="0">
            <a:spAutoFit/>
          </a:bodyPr>
          <a:lstStyle/>
          <a:p>
            <a:pPr algn="ctr"/>
            <a:r>
              <a:rPr lang="en-US" altLang="ja-JP" b="1" i="1" dirty="0">
                <a:solidFill>
                  <a:srgbClr val="FF0000"/>
                </a:solidFill>
                <a:latin typeface="Arial" panose="020B0604020202020204" pitchFamily="34" charset="0"/>
                <a:cs typeface="Arial" panose="020B0604020202020204" pitchFamily="34" charset="0"/>
              </a:rPr>
              <a:t>Horizontal </a:t>
            </a:r>
          </a:p>
          <a:p>
            <a:pPr algn="ctr"/>
            <a:r>
              <a:rPr lang="en-US" altLang="ja-JP" b="1" i="1" dirty="0">
                <a:solidFill>
                  <a:srgbClr val="FF0000"/>
                </a:solidFill>
                <a:latin typeface="Arial" panose="020B0604020202020204" pitchFamily="34" charset="0"/>
                <a:cs typeface="Arial" panose="020B0604020202020204" pitchFamily="34" charset="0"/>
              </a:rPr>
              <a:t>Profile</a:t>
            </a:r>
            <a:endParaRPr lang="ja-JP" altLang="en-US" b="1" i="1" dirty="0">
              <a:solidFill>
                <a:srgbClr val="FF0000"/>
              </a:solidFill>
              <a:latin typeface="Arial" panose="020B0604020202020204" pitchFamily="34" charset="0"/>
              <a:cs typeface="Arial" panose="020B0604020202020204" pitchFamily="34" charset="0"/>
            </a:endParaRPr>
          </a:p>
        </p:txBody>
      </p:sp>
      <p:sp>
        <p:nvSpPr>
          <p:cNvPr id="21" name="テキスト ボックス 20"/>
          <p:cNvSpPr txBox="1"/>
          <p:nvPr/>
        </p:nvSpPr>
        <p:spPr>
          <a:xfrm>
            <a:off x="1526944" y="3548878"/>
            <a:ext cx="1009635" cy="646331"/>
          </a:xfrm>
          <a:prstGeom prst="rect">
            <a:avLst/>
          </a:prstGeom>
          <a:noFill/>
        </p:spPr>
        <p:txBody>
          <a:bodyPr wrap="none" rtlCol="0">
            <a:spAutoFit/>
          </a:bodyPr>
          <a:lstStyle/>
          <a:p>
            <a:pPr algn="ctr"/>
            <a:r>
              <a:rPr lang="en-US" altLang="ja-JP" b="1" i="1" dirty="0">
                <a:solidFill>
                  <a:srgbClr val="002060"/>
                </a:solidFill>
                <a:latin typeface="Arial" panose="020B0604020202020204" pitchFamily="34" charset="0"/>
                <a:cs typeface="Arial" panose="020B0604020202020204" pitchFamily="34" charset="0"/>
              </a:rPr>
              <a:t>Vertical</a:t>
            </a:r>
          </a:p>
          <a:p>
            <a:pPr algn="ctr"/>
            <a:r>
              <a:rPr lang="en-US" altLang="ja-JP" b="1" i="1" dirty="0">
                <a:solidFill>
                  <a:srgbClr val="002060"/>
                </a:solidFill>
                <a:latin typeface="Arial" panose="020B0604020202020204" pitchFamily="34" charset="0"/>
                <a:cs typeface="Arial" panose="020B0604020202020204" pitchFamily="34" charset="0"/>
              </a:rPr>
              <a:t> Profile</a:t>
            </a:r>
            <a:endParaRPr lang="ja-JP" altLang="en-US" b="1" i="1" dirty="0">
              <a:solidFill>
                <a:srgbClr val="002060"/>
              </a:solidFill>
              <a:latin typeface="Arial" panose="020B0604020202020204" pitchFamily="34" charset="0"/>
              <a:cs typeface="Arial" panose="020B0604020202020204" pitchFamily="34" charset="0"/>
            </a:endParaRPr>
          </a:p>
        </p:txBody>
      </p:sp>
      <p:pic>
        <p:nvPicPr>
          <p:cNvPr id="22" name="図 21" descr="ECM250_TDR_Y.png"/>
          <p:cNvPicPr>
            <a:picLocks noChangeAspect="1"/>
          </p:cNvPicPr>
          <p:nvPr/>
        </p:nvPicPr>
        <p:blipFill>
          <a:blip r:embed="rId5" cstate="print"/>
          <a:stretch>
            <a:fillRect/>
          </a:stretch>
        </p:blipFill>
        <p:spPr>
          <a:xfrm>
            <a:off x="2688338" y="3043473"/>
            <a:ext cx="2357143" cy="1657143"/>
          </a:xfrm>
          <a:prstGeom prst="rect">
            <a:avLst/>
          </a:prstGeom>
        </p:spPr>
      </p:pic>
      <p:pic>
        <p:nvPicPr>
          <p:cNvPr id="23" name="図 22" descr="ECM350_TDR_Y.png"/>
          <p:cNvPicPr>
            <a:picLocks noChangeAspect="1"/>
          </p:cNvPicPr>
          <p:nvPr/>
        </p:nvPicPr>
        <p:blipFill>
          <a:blip r:embed="rId6" cstate="print"/>
          <a:stretch>
            <a:fillRect/>
          </a:stretch>
        </p:blipFill>
        <p:spPr>
          <a:xfrm>
            <a:off x="5245456" y="3043471"/>
            <a:ext cx="2371429" cy="1623810"/>
          </a:xfrm>
          <a:prstGeom prst="rect">
            <a:avLst/>
          </a:prstGeom>
        </p:spPr>
      </p:pic>
      <p:pic>
        <p:nvPicPr>
          <p:cNvPr id="24" name="図 23" descr="ECM500_TDR_Y.png"/>
          <p:cNvPicPr>
            <a:picLocks noChangeAspect="1"/>
          </p:cNvPicPr>
          <p:nvPr/>
        </p:nvPicPr>
        <p:blipFill>
          <a:blip r:embed="rId7" cstate="print"/>
          <a:stretch>
            <a:fillRect/>
          </a:stretch>
        </p:blipFill>
        <p:spPr>
          <a:xfrm>
            <a:off x="7817661" y="3043473"/>
            <a:ext cx="2419048" cy="1666667"/>
          </a:xfrm>
          <a:prstGeom prst="rect">
            <a:avLst/>
          </a:prstGeom>
        </p:spPr>
      </p:pic>
      <p:sp>
        <p:nvSpPr>
          <p:cNvPr id="25" name="テキスト ボックス 24"/>
          <p:cNvSpPr txBox="1"/>
          <p:nvPr/>
        </p:nvSpPr>
        <p:spPr>
          <a:xfrm>
            <a:off x="3223740" y="2725365"/>
            <a:ext cx="1693092" cy="369332"/>
          </a:xfrm>
          <a:prstGeom prst="rect">
            <a:avLst/>
          </a:prstGeom>
          <a:noFill/>
        </p:spPr>
        <p:txBody>
          <a:bodyPr wrap="none" rtlCol="0">
            <a:spAutoFit/>
          </a:bodyPr>
          <a:lstStyle/>
          <a:p>
            <a:r>
              <a:rPr lang="en-US" altLang="ja-JP" dirty="0">
                <a:latin typeface="Arial" panose="020B0604020202020204" pitchFamily="34" charset="0"/>
                <a:cs typeface="Arial" panose="020B0604020202020204" pitchFamily="34" charset="0"/>
              </a:rPr>
              <a:t>ECM=250GeV</a:t>
            </a:r>
            <a:endParaRPr lang="ja-JP" altLang="en-US" dirty="0">
              <a:latin typeface="Arial" panose="020B0604020202020204" pitchFamily="34" charset="0"/>
              <a:cs typeface="Arial" panose="020B0604020202020204" pitchFamily="34" charset="0"/>
            </a:endParaRPr>
          </a:p>
        </p:txBody>
      </p:sp>
      <p:sp>
        <p:nvSpPr>
          <p:cNvPr id="26" name="テキスト ボックス 25"/>
          <p:cNvSpPr txBox="1"/>
          <p:nvPr/>
        </p:nvSpPr>
        <p:spPr>
          <a:xfrm>
            <a:off x="5965534" y="2725365"/>
            <a:ext cx="1693092" cy="369332"/>
          </a:xfrm>
          <a:prstGeom prst="rect">
            <a:avLst/>
          </a:prstGeom>
          <a:noFill/>
        </p:spPr>
        <p:txBody>
          <a:bodyPr wrap="none" rtlCol="0">
            <a:spAutoFit/>
          </a:bodyPr>
          <a:lstStyle/>
          <a:p>
            <a:r>
              <a:rPr lang="en-US" altLang="ja-JP" dirty="0">
                <a:latin typeface="Arial" panose="020B0604020202020204" pitchFamily="34" charset="0"/>
                <a:cs typeface="Arial" panose="020B0604020202020204" pitchFamily="34" charset="0"/>
              </a:rPr>
              <a:t>ECM=350GeV</a:t>
            </a:r>
            <a:endParaRPr lang="ja-JP" altLang="en-US" dirty="0">
              <a:latin typeface="Arial" panose="020B0604020202020204" pitchFamily="34" charset="0"/>
              <a:cs typeface="Arial" panose="020B0604020202020204" pitchFamily="34" charset="0"/>
            </a:endParaRPr>
          </a:p>
        </p:txBody>
      </p:sp>
      <p:sp>
        <p:nvSpPr>
          <p:cNvPr id="27" name="テキスト ボックス 26"/>
          <p:cNvSpPr txBox="1"/>
          <p:nvPr/>
        </p:nvSpPr>
        <p:spPr>
          <a:xfrm>
            <a:off x="8344255" y="2746147"/>
            <a:ext cx="1693092" cy="369332"/>
          </a:xfrm>
          <a:prstGeom prst="rect">
            <a:avLst/>
          </a:prstGeom>
          <a:noFill/>
        </p:spPr>
        <p:txBody>
          <a:bodyPr wrap="none" rtlCol="0">
            <a:spAutoFit/>
          </a:bodyPr>
          <a:lstStyle/>
          <a:p>
            <a:r>
              <a:rPr lang="en-US" altLang="ja-JP" dirty="0">
                <a:latin typeface="Arial" panose="020B0604020202020204" pitchFamily="34" charset="0"/>
                <a:cs typeface="Arial" panose="020B0604020202020204" pitchFamily="34" charset="0"/>
              </a:rPr>
              <a:t>ECM=500GeV</a:t>
            </a:r>
            <a:endParaRPr lang="ja-JP" altLang="en-US" dirty="0">
              <a:latin typeface="Arial" panose="020B0604020202020204" pitchFamily="34" charset="0"/>
              <a:cs typeface="Arial" panose="020B0604020202020204" pitchFamily="34" charset="0"/>
            </a:endParaRPr>
          </a:p>
        </p:txBody>
      </p:sp>
      <p:sp>
        <p:nvSpPr>
          <p:cNvPr id="30" name="テキスト ボックス 29"/>
          <p:cNvSpPr txBox="1"/>
          <p:nvPr/>
        </p:nvSpPr>
        <p:spPr>
          <a:xfrm>
            <a:off x="5132236" y="44624"/>
            <a:ext cx="2847254" cy="523220"/>
          </a:xfrm>
          <a:prstGeom prst="rect">
            <a:avLst/>
          </a:prstGeom>
          <a:noFill/>
        </p:spPr>
        <p:txBody>
          <a:bodyPr wrap="none" rtlCol="0">
            <a:spAutoFit/>
          </a:bodyPr>
          <a:lstStyle/>
          <a:p>
            <a:r>
              <a:rPr lang="en-US" altLang="ja-JP" sz="2800" b="1" i="1" dirty="0">
                <a:solidFill>
                  <a:srgbClr val="008080"/>
                </a:solidFill>
                <a:latin typeface="Arial" panose="020B0604020202020204" pitchFamily="34" charset="0"/>
                <a:cs typeface="Arial" panose="020B0604020202020204" pitchFamily="34" charset="0"/>
              </a:rPr>
              <a:t>IP beam profile</a:t>
            </a:r>
            <a:endParaRPr lang="ja-JP" altLang="en-US" sz="2800" b="1" i="1" dirty="0">
              <a:solidFill>
                <a:srgbClr val="008080"/>
              </a:solidFill>
              <a:latin typeface="Arial" panose="020B0604020202020204" pitchFamily="34" charset="0"/>
              <a:cs typeface="Arial" panose="020B0604020202020204" pitchFamily="34" charset="0"/>
            </a:endParaRPr>
          </a:p>
        </p:txBody>
      </p:sp>
      <p:graphicFrame>
        <p:nvGraphicFramePr>
          <p:cNvPr id="28" name="表 27"/>
          <p:cNvGraphicFramePr>
            <a:graphicFrameLocks noGrp="1"/>
          </p:cNvGraphicFramePr>
          <p:nvPr/>
        </p:nvGraphicFramePr>
        <p:xfrm>
          <a:off x="1806352" y="5363454"/>
          <a:ext cx="8579296" cy="1280160"/>
        </p:xfrm>
        <a:graphic>
          <a:graphicData uri="http://schemas.openxmlformats.org/drawingml/2006/table">
            <a:tbl>
              <a:tblPr>
                <a:tableStyleId>{5940675A-B579-460E-94D1-54222C63F5DA}</a:tableStyleId>
              </a:tblPr>
              <a:tblGrid>
                <a:gridCol w="137160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1512168">
                  <a:extLst>
                    <a:ext uri="{9D8B030D-6E8A-4147-A177-3AD203B41FA5}">
                      <a16:colId xmlns:a16="http://schemas.microsoft.com/office/drawing/2014/main" val="20003"/>
                    </a:ext>
                  </a:extLst>
                </a:gridCol>
                <a:gridCol w="1728192">
                  <a:extLst>
                    <a:ext uri="{9D8B030D-6E8A-4147-A177-3AD203B41FA5}">
                      <a16:colId xmlns:a16="http://schemas.microsoft.com/office/drawing/2014/main" val="20004"/>
                    </a:ext>
                  </a:extLst>
                </a:gridCol>
                <a:gridCol w="1224136">
                  <a:extLst>
                    <a:ext uri="{9D8B030D-6E8A-4147-A177-3AD203B41FA5}">
                      <a16:colId xmlns:a16="http://schemas.microsoft.com/office/drawing/2014/main" val="20005"/>
                    </a:ext>
                  </a:extLst>
                </a:gridCol>
              </a:tblGrid>
              <a:tr h="40605">
                <a:tc rowSpan="2">
                  <a:txBody>
                    <a:bodyPr/>
                    <a:lstStyle/>
                    <a:p>
                      <a:pPr algn="ctr"/>
                      <a:endParaRPr lang="en-US" sz="1400" dirty="0"/>
                    </a:p>
                    <a:p>
                      <a:pPr algn="ctr"/>
                      <a:r>
                        <a:rPr lang="en-US" sz="1400" dirty="0"/>
                        <a:t>ECM</a:t>
                      </a:r>
                    </a:p>
                  </a:txBody>
                  <a:tcPr marL="0" marR="0" marT="0" marB="0" anchor="ctr"/>
                </a:tc>
                <a:tc gridSpan="2">
                  <a:txBody>
                    <a:bodyPr/>
                    <a:lstStyle/>
                    <a:p>
                      <a:pPr algn="ctr"/>
                      <a:r>
                        <a:rPr lang="en-US" sz="1400" dirty="0"/>
                        <a:t>Horizontal </a:t>
                      </a:r>
                    </a:p>
                  </a:txBody>
                  <a:tcPr marL="0" marR="0" marT="0" marB="0" anchor="ctr"/>
                </a:tc>
                <a:tc hMerge="1">
                  <a:txBody>
                    <a:bodyPr/>
                    <a:lstStyle/>
                    <a:p>
                      <a:endParaRPr kumimoji="1" lang="ja-JP" altLang="en-US"/>
                    </a:p>
                  </a:txBody>
                  <a:tcPr/>
                </a:tc>
                <a:tc gridSpan="2">
                  <a:txBody>
                    <a:bodyPr/>
                    <a:lstStyle/>
                    <a:p>
                      <a:pPr algn="ctr"/>
                      <a:r>
                        <a:rPr lang="en-US" sz="1400" dirty="0"/>
                        <a:t>Vertical </a:t>
                      </a:r>
                    </a:p>
                  </a:txBody>
                  <a:tcPr marL="0" marR="0" marT="0" marB="0" anchor="ctr"/>
                </a:tc>
                <a:tc hMerge="1">
                  <a:txBody>
                    <a:bodyPr/>
                    <a:lstStyle/>
                    <a:p>
                      <a:endParaRPr kumimoji="1" lang="ja-JP" altLang="en-US"/>
                    </a:p>
                  </a:txBody>
                  <a:tcPr/>
                </a:tc>
                <a:tc rowSpan="2">
                  <a:txBody>
                    <a:bodyPr/>
                    <a:lstStyle/>
                    <a:p>
                      <a:pPr algn="ctr"/>
                      <a:r>
                        <a:rPr lang="en-US" sz="1400" dirty="0"/>
                        <a:t>Relative Luminosity</a:t>
                      </a:r>
                    </a:p>
                  </a:txBody>
                  <a:tcPr marL="0" marR="0" marT="0" marB="0" anchor="ctr"/>
                </a:tc>
                <a:extLst>
                  <a:ext uri="{0D108BD9-81ED-4DB2-BD59-A6C34878D82A}">
                    <a16:rowId xmlns:a16="http://schemas.microsoft.com/office/drawing/2014/main" val="10000"/>
                  </a:ext>
                </a:extLst>
              </a:tr>
              <a:tr h="0">
                <a:tc vMerge="1">
                  <a:txBody>
                    <a:bodyPr/>
                    <a:lstStyle/>
                    <a:p>
                      <a:endParaRPr kumimoji="1" lang="ja-JP" altLang="en-US"/>
                    </a:p>
                  </a:txBody>
                  <a:tcPr/>
                </a:tc>
                <a:tc>
                  <a:txBody>
                    <a:bodyPr/>
                    <a:lstStyle/>
                    <a:p>
                      <a:pPr algn="ctr"/>
                      <a:r>
                        <a:rPr lang="en-US" sz="1400" dirty="0"/>
                        <a:t>design beam size </a:t>
                      </a:r>
                    </a:p>
                  </a:txBody>
                  <a:tcPr marL="0" marR="0" marT="0" marB="0" anchor="ctr"/>
                </a:tc>
                <a:tc>
                  <a:txBody>
                    <a:bodyPr/>
                    <a:lstStyle/>
                    <a:p>
                      <a:pPr algn="ctr"/>
                      <a:r>
                        <a:rPr lang="en-US" sz="1400" dirty="0"/>
                        <a:t>simulation (core) </a:t>
                      </a:r>
                    </a:p>
                  </a:txBody>
                  <a:tcPr marL="0" marR="0" marT="0" marB="0" anchor="ctr"/>
                </a:tc>
                <a:tc>
                  <a:txBody>
                    <a:bodyPr/>
                    <a:lstStyle/>
                    <a:p>
                      <a:pPr algn="ctr"/>
                      <a:r>
                        <a:rPr lang="en-US" sz="1400" dirty="0"/>
                        <a:t>design beam size </a:t>
                      </a:r>
                    </a:p>
                  </a:txBody>
                  <a:tcPr marL="0" marR="0" marT="0" marB="0" anchor="ctr"/>
                </a:tc>
                <a:tc>
                  <a:txBody>
                    <a:bodyPr/>
                    <a:lstStyle/>
                    <a:p>
                      <a:pPr algn="ctr"/>
                      <a:r>
                        <a:rPr lang="en-US" sz="1400" dirty="0"/>
                        <a:t>simulation (core) </a:t>
                      </a:r>
                    </a:p>
                  </a:txBody>
                  <a:tcPr marL="0" marR="0" marT="0" marB="0" anchor="ctr"/>
                </a:tc>
                <a:tc vMerge="1">
                  <a:txBody>
                    <a:bodyPr/>
                    <a:lstStyle/>
                    <a:p>
                      <a:endParaRPr kumimoji="1" lang="ja-JP" altLang="en-US"/>
                    </a:p>
                  </a:txBody>
                  <a:tcPr/>
                </a:tc>
                <a:extLst>
                  <a:ext uri="{0D108BD9-81ED-4DB2-BD59-A6C34878D82A}">
                    <a16:rowId xmlns:a16="http://schemas.microsoft.com/office/drawing/2014/main" val="10001"/>
                  </a:ext>
                </a:extLst>
              </a:tr>
              <a:tr h="0">
                <a:tc>
                  <a:txBody>
                    <a:bodyPr/>
                    <a:lstStyle/>
                    <a:p>
                      <a:pPr algn="ctr"/>
                      <a:r>
                        <a:rPr lang="en-US" sz="1400"/>
                        <a:t>250GeV </a:t>
                      </a:r>
                    </a:p>
                  </a:txBody>
                  <a:tcPr marL="0" marR="0" marT="0" marB="0" anchor="ctr"/>
                </a:tc>
                <a:tc>
                  <a:txBody>
                    <a:bodyPr/>
                    <a:lstStyle/>
                    <a:p>
                      <a:pPr algn="ctr"/>
                      <a:r>
                        <a:rPr lang="en-US" sz="1400" dirty="0"/>
                        <a:t>0.729um </a:t>
                      </a:r>
                    </a:p>
                  </a:txBody>
                  <a:tcPr marL="0" marR="0" marT="0" marB="0" anchor="ctr"/>
                </a:tc>
                <a:tc>
                  <a:txBody>
                    <a:bodyPr/>
                    <a:lstStyle/>
                    <a:p>
                      <a:pPr algn="ctr"/>
                      <a:r>
                        <a:rPr lang="en-US" sz="1400"/>
                        <a:t>0.755um </a:t>
                      </a:r>
                    </a:p>
                  </a:txBody>
                  <a:tcPr marL="0" marR="0" marT="0" marB="0" anchor="ctr"/>
                </a:tc>
                <a:tc>
                  <a:txBody>
                    <a:bodyPr/>
                    <a:lstStyle/>
                    <a:p>
                      <a:pPr algn="ctr"/>
                      <a:r>
                        <a:rPr lang="en-US" sz="1400"/>
                        <a:t>7.66nm </a:t>
                      </a:r>
                    </a:p>
                  </a:txBody>
                  <a:tcPr marL="0" marR="0" marT="0" marB="0" anchor="ctr"/>
                </a:tc>
                <a:tc>
                  <a:txBody>
                    <a:bodyPr/>
                    <a:lstStyle/>
                    <a:p>
                      <a:pPr algn="ctr"/>
                      <a:r>
                        <a:rPr lang="en-US" sz="1400"/>
                        <a:t>7.81nm </a:t>
                      </a:r>
                    </a:p>
                  </a:txBody>
                  <a:tcPr marL="0" marR="0" marT="0" marB="0" anchor="ctr"/>
                </a:tc>
                <a:tc>
                  <a:txBody>
                    <a:bodyPr/>
                    <a:lstStyle/>
                    <a:p>
                      <a:pPr algn="ctr"/>
                      <a:r>
                        <a:rPr lang="en-US" altLang="ja-JP" sz="1400"/>
                        <a:t>94.7% </a:t>
                      </a:r>
                    </a:p>
                  </a:txBody>
                  <a:tcPr marL="0" marR="0" marT="0" marB="0" anchor="ctr"/>
                </a:tc>
                <a:extLst>
                  <a:ext uri="{0D108BD9-81ED-4DB2-BD59-A6C34878D82A}">
                    <a16:rowId xmlns:a16="http://schemas.microsoft.com/office/drawing/2014/main" val="10002"/>
                  </a:ext>
                </a:extLst>
              </a:tr>
              <a:tr h="0">
                <a:tc>
                  <a:txBody>
                    <a:bodyPr/>
                    <a:lstStyle/>
                    <a:p>
                      <a:pPr algn="ctr"/>
                      <a:r>
                        <a:rPr lang="en-US" sz="1400"/>
                        <a:t>350GeV </a:t>
                      </a:r>
                    </a:p>
                  </a:txBody>
                  <a:tcPr marL="0" marR="0" marT="0" marB="0" anchor="ctr"/>
                </a:tc>
                <a:tc>
                  <a:txBody>
                    <a:bodyPr/>
                    <a:lstStyle/>
                    <a:p>
                      <a:pPr algn="ctr"/>
                      <a:r>
                        <a:rPr lang="en-US" sz="1400" dirty="0"/>
                        <a:t>0.683um </a:t>
                      </a:r>
                    </a:p>
                  </a:txBody>
                  <a:tcPr marL="0" marR="0" marT="0" marB="0" anchor="ctr"/>
                </a:tc>
                <a:tc>
                  <a:txBody>
                    <a:bodyPr/>
                    <a:lstStyle/>
                    <a:p>
                      <a:pPr algn="ctr"/>
                      <a:r>
                        <a:rPr lang="en-US" sz="1400" dirty="0"/>
                        <a:t>0.690um </a:t>
                      </a:r>
                    </a:p>
                  </a:txBody>
                  <a:tcPr marL="0" marR="0" marT="0" marB="0" anchor="ctr"/>
                </a:tc>
                <a:tc>
                  <a:txBody>
                    <a:bodyPr/>
                    <a:lstStyle/>
                    <a:p>
                      <a:pPr algn="ctr"/>
                      <a:r>
                        <a:rPr lang="en-US" sz="1400"/>
                        <a:t>5.89nm </a:t>
                      </a:r>
                    </a:p>
                  </a:txBody>
                  <a:tcPr marL="0" marR="0" marT="0" marB="0" anchor="ctr"/>
                </a:tc>
                <a:tc>
                  <a:txBody>
                    <a:bodyPr/>
                    <a:lstStyle/>
                    <a:p>
                      <a:pPr algn="ctr"/>
                      <a:r>
                        <a:rPr lang="en-US" sz="1400"/>
                        <a:t>5.97nm </a:t>
                      </a:r>
                    </a:p>
                  </a:txBody>
                  <a:tcPr marL="0" marR="0" marT="0" marB="0" anchor="ctr"/>
                </a:tc>
                <a:tc>
                  <a:txBody>
                    <a:bodyPr/>
                    <a:lstStyle/>
                    <a:p>
                      <a:pPr algn="ctr"/>
                      <a:r>
                        <a:rPr lang="en-US" altLang="ja-JP" sz="1400"/>
                        <a:t>97.8% </a:t>
                      </a:r>
                    </a:p>
                  </a:txBody>
                  <a:tcPr marL="0" marR="0" marT="0" marB="0" anchor="ctr"/>
                </a:tc>
                <a:extLst>
                  <a:ext uri="{0D108BD9-81ED-4DB2-BD59-A6C34878D82A}">
                    <a16:rowId xmlns:a16="http://schemas.microsoft.com/office/drawing/2014/main" val="10003"/>
                  </a:ext>
                </a:extLst>
              </a:tr>
              <a:tr h="0">
                <a:tc>
                  <a:txBody>
                    <a:bodyPr/>
                    <a:lstStyle/>
                    <a:p>
                      <a:pPr algn="ctr"/>
                      <a:r>
                        <a:rPr lang="en-US" sz="1400"/>
                        <a:t>500GeV </a:t>
                      </a:r>
                    </a:p>
                  </a:txBody>
                  <a:tcPr marL="0" marR="0" marT="0" marB="0" anchor="ctr"/>
                </a:tc>
                <a:tc>
                  <a:txBody>
                    <a:bodyPr/>
                    <a:lstStyle/>
                    <a:p>
                      <a:pPr algn="ctr"/>
                      <a:r>
                        <a:rPr lang="en-US" sz="1400"/>
                        <a:t>0.474um </a:t>
                      </a:r>
                    </a:p>
                  </a:txBody>
                  <a:tcPr marL="0" marR="0" marT="0" marB="0" anchor="ctr"/>
                </a:tc>
                <a:tc>
                  <a:txBody>
                    <a:bodyPr/>
                    <a:lstStyle/>
                    <a:p>
                      <a:pPr algn="ctr"/>
                      <a:r>
                        <a:rPr lang="en-US" sz="1400" dirty="0"/>
                        <a:t>0.482um </a:t>
                      </a:r>
                    </a:p>
                  </a:txBody>
                  <a:tcPr marL="0" marR="0" marT="0" marB="0" anchor="ctr"/>
                </a:tc>
                <a:tc>
                  <a:txBody>
                    <a:bodyPr/>
                    <a:lstStyle/>
                    <a:p>
                      <a:pPr algn="ctr"/>
                      <a:r>
                        <a:rPr lang="en-US" sz="1400" dirty="0"/>
                        <a:t>5.86nm </a:t>
                      </a:r>
                    </a:p>
                  </a:txBody>
                  <a:tcPr marL="0" marR="0" marT="0" marB="0" anchor="ctr"/>
                </a:tc>
                <a:tc>
                  <a:txBody>
                    <a:bodyPr/>
                    <a:lstStyle/>
                    <a:p>
                      <a:pPr algn="ctr"/>
                      <a:r>
                        <a:rPr lang="en-US" sz="1400" dirty="0"/>
                        <a:t>5.89nm </a:t>
                      </a:r>
                    </a:p>
                  </a:txBody>
                  <a:tcPr marL="0" marR="0" marT="0" marB="0" anchor="ctr"/>
                </a:tc>
                <a:tc>
                  <a:txBody>
                    <a:bodyPr/>
                    <a:lstStyle/>
                    <a:p>
                      <a:pPr algn="ctr"/>
                      <a:r>
                        <a:rPr lang="en-US" altLang="ja-JP" sz="1400" dirty="0"/>
                        <a:t>97.8% </a:t>
                      </a:r>
                    </a:p>
                  </a:txBody>
                  <a:tcPr marL="0" marR="0" marT="0" marB="0" anchor="ctr"/>
                </a:tc>
                <a:extLst>
                  <a:ext uri="{0D108BD9-81ED-4DB2-BD59-A6C34878D82A}">
                    <a16:rowId xmlns:a16="http://schemas.microsoft.com/office/drawing/2014/main" val="10004"/>
                  </a:ext>
                </a:extLst>
              </a:tr>
            </a:tbl>
          </a:graphicData>
        </a:graphic>
      </p:graphicFrame>
      <p:sp>
        <p:nvSpPr>
          <p:cNvPr id="31" name="正方形/長方形 30"/>
          <p:cNvSpPr/>
          <p:nvPr/>
        </p:nvSpPr>
        <p:spPr>
          <a:xfrm>
            <a:off x="3785958" y="4931407"/>
            <a:ext cx="6030417" cy="369332"/>
          </a:xfrm>
          <a:prstGeom prst="rect">
            <a:avLst/>
          </a:prstGeom>
        </p:spPr>
        <p:txBody>
          <a:bodyPr wrap="square">
            <a:spAutoFit/>
          </a:bodyPr>
          <a:lstStyle/>
          <a:p>
            <a:pPr lvl="0" eaLnBrk="0" fontAlgn="base" hangingPunct="0">
              <a:spcBef>
                <a:spcPct val="0"/>
              </a:spcBef>
              <a:spcAft>
                <a:spcPct val="0"/>
              </a:spcAft>
            </a:pPr>
            <a:r>
              <a:rPr kumimoji="0" lang="ja-JP" altLang="ja-JP" b="1" dirty="0">
                <a:solidFill>
                  <a:srgbClr val="002060"/>
                </a:solidFill>
                <a:latin typeface="Arial" panose="020B0604020202020204" pitchFamily="34" charset="0"/>
                <a:cs typeface="Arial" panose="020B0604020202020204" pitchFamily="34" charset="0"/>
              </a:rPr>
              <a:t>Simulation Results for ECM&lt;500GeV optics ( no SR )</a:t>
            </a:r>
            <a:r>
              <a:rPr kumimoji="0" lang="ja-JP" altLang="ja-JP" dirty="0">
                <a:solidFill>
                  <a:srgbClr val="002060"/>
                </a:solidFill>
                <a:latin typeface="Arial" panose="020B0604020202020204" pitchFamily="34" charset="0"/>
                <a:cs typeface="Arial" panose="020B0604020202020204" pitchFamily="34" charset="0"/>
              </a:rPr>
              <a:t> </a:t>
            </a:r>
          </a:p>
        </p:txBody>
      </p:sp>
      <p:sp>
        <p:nvSpPr>
          <p:cNvPr id="33" name="スライド番号プレースホルダー 3">
            <a:extLst>
              <a:ext uri="{FF2B5EF4-FFF2-40B4-BE49-F238E27FC236}">
                <a16:creationId xmlns:a16="http://schemas.microsoft.com/office/drawing/2014/main" id="{16B1DA9A-5EAA-4F64-B416-0D9894DF9041}"/>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15</a:t>
            </a:fld>
            <a:endParaRPr kumimoji="1" lang="ja-JP" altLang="en-US"/>
          </a:p>
        </p:txBody>
      </p:sp>
    </p:spTree>
    <p:extLst>
      <p:ext uri="{BB962C8B-B14F-4D97-AF65-F5344CB8AC3E}">
        <p14:creationId xmlns:p14="http://schemas.microsoft.com/office/powerpoint/2010/main" val="20179738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ILCBDSlayout.png"/>
          <p:cNvPicPr>
            <a:picLocks noChangeAspect="1"/>
          </p:cNvPicPr>
          <p:nvPr/>
        </p:nvPicPr>
        <p:blipFill>
          <a:blip r:embed="rId2" cstate="print"/>
          <a:stretch>
            <a:fillRect/>
          </a:stretch>
        </p:blipFill>
        <p:spPr>
          <a:xfrm>
            <a:off x="1711123" y="1769364"/>
            <a:ext cx="8549640" cy="2503170"/>
          </a:xfrm>
          <a:prstGeom prst="rect">
            <a:avLst/>
          </a:prstGeom>
        </p:spPr>
      </p:pic>
      <p:sp>
        <p:nvSpPr>
          <p:cNvPr id="17" name="テキスト ボックス 16"/>
          <p:cNvSpPr txBox="1"/>
          <p:nvPr/>
        </p:nvSpPr>
        <p:spPr>
          <a:xfrm>
            <a:off x="4982800" y="4754554"/>
            <a:ext cx="2659702" cy="338554"/>
          </a:xfrm>
          <a:prstGeom prst="rect">
            <a:avLst/>
          </a:prstGeom>
          <a:noFill/>
        </p:spPr>
        <p:txBody>
          <a:bodyPr wrap="none" rtlCol="0">
            <a:spAutoFit/>
          </a:bodyPr>
          <a:lstStyle/>
          <a:p>
            <a:r>
              <a:rPr lang="en-US" altLang="ja-JP" sz="1600" dirty="0">
                <a:latin typeface="Arial" panose="020B0604020202020204" pitchFamily="34" charset="0"/>
                <a:cs typeface="Arial" panose="020B0604020202020204" pitchFamily="34" charset="0"/>
              </a:rPr>
              <a:t>( not include the </a:t>
            </a:r>
            <a:r>
              <a:rPr lang="en-US" altLang="ja-JP" sz="1600" dirty="0" err="1">
                <a:latin typeface="Arial" panose="020B0604020202020204" pitchFamily="34" charset="0"/>
                <a:cs typeface="Arial" panose="020B0604020202020204" pitchFamily="34" charset="0"/>
              </a:rPr>
              <a:t>dumpline</a:t>
            </a:r>
            <a:r>
              <a:rPr lang="en-US" altLang="ja-JP" sz="1600" dirty="0">
                <a:latin typeface="Arial" panose="020B0604020202020204" pitchFamily="34" charset="0"/>
                <a:cs typeface="Arial" panose="020B0604020202020204" pitchFamily="34" charset="0"/>
              </a:rPr>
              <a:t> )</a:t>
            </a:r>
          </a:p>
        </p:txBody>
      </p:sp>
      <p:graphicFrame>
        <p:nvGraphicFramePr>
          <p:cNvPr id="20" name="表 19"/>
          <p:cNvGraphicFramePr>
            <a:graphicFrameLocks noGrp="1"/>
          </p:cNvGraphicFramePr>
          <p:nvPr/>
        </p:nvGraphicFramePr>
        <p:xfrm>
          <a:off x="1086350" y="5157190"/>
          <a:ext cx="10026150" cy="1335685"/>
        </p:xfrm>
        <a:graphic>
          <a:graphicData uri="http://schemas.openxmlformats.org/drawingml/2006/table">
            <a:tbl>
              <a:tblPr/>
              <a:tblGrid>
                <a:gridCol w="1067211">
                  <a:extLst>
                    <a:ext uri="{9D8B030D-6E8A-4147-A177-3AD203B41FA5}">
                      <a16:colId xmlns:a16="http://schemas.microsoft.com/office/drawing/2014/main" val="20000"/>
                    </a:ext>
                  </a:extLst>
                </a:gridCol>
                <a:gridCol w="1390181">
                  <a:extLst>
                    <a:ext uri="{9D8B030D-6E8A-4147-A177-3AD203B41FA5}">
                      <a16:colId xmlns:a16="http://schemas.microsoft.com/office/drawing/2014/main" val="20001"/>
                    </a:ext>
                  </a:extLst>
                </a:gridCol>
                <a:gridCol w="1160823">
                  <a:extLst>
                    <a:ext uri="{9D8B030D-6E8A-4147-A177-3AD203B41FA5}">
                      <a16:colId xmlns:a16="http://schemas.microsoft.com/office/drawing/2014/main" val="20002"/>
                    </a:ext>
                  </a:extLst>
                </a:gridCol>
                <a:gridCol w="1123378">
                  <a:extLst>
                    <a:ext uri="{9D8B030D-6E8A-4147-A177-3AD203B41FA5}">
                      <a16:colId xmlns:a16="http://schemas.microsoft.com/office/drawing/2014/main" val="20003"/>
                    </a:ext>
                  </a:extLst>
                </a:gridCol>
                <a:gridCol w="1109334">
                  <a:extLst>
                    <a:ext uri="{9D8B030D-6E8A-4147-A177-3AD203B41FA5}">
                      <a16:colId xmlns:a16="http://schemas.microsoft.com/office/drawing/2014/main" val="20004"/>
                    </a:ext>
                  </a:extLst>
                </a:gridCol>
                <a:gridCol w="1142100">
                  <a:extLst>
                    <a:ext uri="{9D8B030D-6E8A-4147-A177-3AD203B41FA5}">
                      <a16:colId xmlns:a16="http://schemas.microsoft.com/office/drawing/2014/main" val="20005"/>
                    </a:ext>
                  </a:extLst>
                </a:gridCol>
                <a:gridCol w="1011041">
                  <a:extLst>
                    <a:ext uri="{9D8B030D-6E8A-4147-A177-3AD203B41FA5}">
                      <a16:colId xmlns:a16="http://schemas.microsoft.com/office/drawing/2014/main" val="20006"/>
                    </a:ext>
                  </a:extLst>
                </a:gridCol>
                <a:gridCol w="1011041">
                  <a:extLst>
                    <a:ext uri="{9D8B030D-6E8A-4147-A177-3AD203B41FA5}">
                      <a16:colId xmlns:a16="http://schemas.microsoft.com/office/drawing/2014/main" val="20007"/>
                    </a:ext>
                  </a:extLst>
                </a:gridCol>
                <a:gridCol w="1011041">
                  <a:extLst>
                    <a:ext uri="{9D8B030D-6E8A-4147-A177-3AD203B41FA5}">
                      <a16:colId xmlns:a16="http://schemas.microsoft.com/office/drawing/2014/main" val="20008"/>
                    </a:ext>
                  </a:extLst>
                </a:gridCol>
              </a:tblGrid>
              <a:tr h="267137">
                <a:tc>
                  <a:txBody>
                    <a:bodyPr/>
                    <a:lstStyle/>
                    <a:p>
                      <a:pPr algn="ctr" fontAlgn="ctr"/>
                      <a:r>
                        <a:rPr lang="ja-JP" altLang="en-US" sz="1400" b="0" i="0" u="none" strike="noStrike" dirty="0">
                          <a:solidFill>
                            <a:srgbClr val="000000"/>
                          </a:solidFill>
                          <a:latin typeface="Arial" panose="020B0604020202020204" pitchFamily="34" charset="0"/>
                          <a:cs typeface="Arial" panose="020B0604020202020204" pitchFamily="34" charset="0"/>
                        </a:rPr>
                        <a:t>　</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Arial" panose="020B0604020202020204" pitchFamily="34" charset="0"/>
                          <a:cs typeface="Arial" panose="020B0604020202020204" pitchFamily="34" charset="0"/>
                        </a:rPr>
                        <a:t>Energy [GeV]</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Arial" panose="020B0604020202020204" pitchFamily="34" charset="0"/>
                          <a:cs typeface="Arial" panose="020B0604020202020204" pitchFamily="34" charset="0"/>
                        </a:rPr>
                        <a:t># of BEND</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Arial" panose="020B0604020202020204" pitchFamily="34" charset="0"/>
                          <a:cs typeface="Arial" panose="020B0604020202020204" pitchFamily="34" charset="0"/>
                        </a:rPr>
                        <a:t># of QUAD</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Arial" panose="020B0604020202020204" pitchFamily="34" charset="0"/>
                          <a:cs typeface="Arial" panose="020B0604020202020204" pitchFamily="34" charset="0"/>
                        </a:rPr>
                        <a:t># of SEXT</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Arial" panose="020B0604020202020204" pitchFamily="34" charset="0"/>
                          <a:cs typeface="Arial" panose="020B0604020202020204" pitchFamily="34" charset="0"/>
                        </a:rPr>
                        <a:t># of Steer</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Arial" panose="020B0604020202020204" pitchFamily="34" charset="0"/>
                          <a:cs typeface="Arial" panose="020B0604020202020204" pitchFamily="34" charset="0"/>
                        </a:rPr>
                        <a:t># of PS</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Arial" panose="020B0604020202020204" pitchFamily="34" charset="0"/>
                          <a:cs typeface="Arial" panose="020B0604020202020204" pitchFamily="34" charset="0"/>
                        </a:rPr>
                        <a:t># of Mover</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Arial" panose="020B0604020202020204" pitchFamily="34" charset="0"/>
                          <a:cs typeface="Arial" panose="020B0604020202020204" pitchFamily="34" charset="0"/>
                        </a:rPr>
                        <a:t># of BPM</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67137">
                <a:tc rowSpan="2">
                  <a:txBody>
                    <a:bodyPr/>
                    <a:lstStyle/>
                    <a:p>
                      <a:pPr algn="ctr" fontAlgn="ctr"/>
                      <a:r>
                        <a:rPr lang="en-US" sz="1400" b="0" i="0" u="none" strike="noStrike">
                          <a:solidFill>
                            <a:srgbClr val="000000"/>
                          </a:solidFill>
                          <a:latin typeface="Arial" panose="020B0604020202020204" pitchFamily="34" charset="0"/>
                          <a:cs typeface="Arial" panose="020B0604020202020204" pitchFamily="34" charset="0"/>
                        </a:rPr>
                        <a:t>Section A</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500</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16</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64</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0</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19</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73</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70</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78</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7137">
                <a:tc vMerge="1">
                  <a:txBody>
                    <a:bodyPr/>
                    <a:lstStyle/>
                    <a:p>
                      <a:endParaRPr kumimoji="1" lang="ja-JP" altLang="en-US"/>
                    </a:p>
                  </a:txBody>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1000</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43</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108</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0</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19</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115</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108</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116</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67137">
                <a:tc rowSpan="2">
                  <a:txBody>
                    <a:bodyPr/>
                    <a:lstStyle/>
                    <a:p>
                      <a:pPr algn="ctr" fontAlgn="ctr"/>
                      <a:r>
                        <a:rPr lang="en-US" sz="1400" b="0" i="0" u="none" strike="noStrike">
                          <a:solidFill>
                            <a:srgbClr val="000000"/>
                          </a:solidFill>
                          <a:latin typeface="Arial" panose="020B0604020202020204" pitchFamily="34" charset="0"/>
                          <a:cs typeface="Arial" panose="020B0604020202020204" pitchFamily="34" charset="0"/>
                        </a:rPr>
                        <a:t>Section B</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500</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63</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33</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7</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55</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46</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40</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101</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7137">
                <a:tc vMerge="1">
                  <a:txBody>
                    <a:bodyPr/>
                    <a:lstStyle/>
                    <a:p>
                      <a:endParaRPr kumimoji="1" lang="ja-JP" altLang="en-US"/>
                    </a:p>
                  </a:txBody>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1000</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176</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41</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rgbClr val="000000"/>
                          </a:solidFill>
                          <a:latin typeface="Arial" panose="020B0604020202020204" pitchFamily="34" charset="0"/>
                          <a:cs typeface="Arial" panose="020B0604020202020204" pitchFamily="34" charset="0"/>
                        </a:rPr>
                        <a:t>7</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55</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Arial" panose="020B0604020202020204" pitchFamily="34" charset="0"/>
                          <a:cs typeface="Arial" panose="020B0604020202020204" pitchFamily="34" charset="0"/>
                        </a:rPr>
                        <a:t>56</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rgbClr val="000000"/>
                          </a:solidFill>
                          <a:latin typeface="Arial" panose="020B0604020202020204" pitchFamily="34" charset="0"/>
                          <a:cs typeface="Arial" panose="020B0604020202020204" pitchFamily="34" charset="0"/>
                        </a:rPr>
                        <a:t>48</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rgbClr val="000000"/>
                          </a:solidFill>
                          <a:latin typeface="Arial" panose="020B0604020202020204" pitchFamily="34" charset="0"/>
                          <a:cs typeface="Arial" panose="020B0604020202020204" pitchFamily="34" charset="0"/>
                        </a:rPr>
                        <a:t>112</a:t>
                      </a:r>
                    </a:p>
                  </a:txBody>
                  <a:tcPr marL="8546" marR="8546" marT="85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9" name="テキスト ボックス 8"/>
          <p:cNvSpPr txBox="1"/>
          <p:nvPr/>
        </p:nvSpPr>
        <p:spPr>
          <a:xfrm>
            <a:off x="7464155" y="2657198"/>
            <a:ext cx="2021707" cy="584775"/>
          </a:xfrm>
          <a:prstGeom prst="rect">
            <a:avLst/>
          </a:prstGeom>
          <a:noFill/>
          <a:ln>
            <a:solidFill>
              <a:srgbClr val="FF0000"/>
            </a:solidFill>
          </a:ln>
        </p:spPr>
        <p:txBody>
          <a:bodyPr wrap="none" rtlCol="0">
            <a:spAutoFit/>
          </a:bodyPr>
          <a:lstStyle/>
          <a:p>
            <a:r>
              <a:rPr lang="en-US" altLang="ja-JP" b="1" i="1" dirty="0"/>
              <a:t>Section A</a:t>
            </a:r>
          </a:p>
          <a:p>
            <a:r>
              <a:rPr lang="en-US" altLang="ja-JP" sz="1400" i="1" dirty="0"/>
              <a:t> to betatron collimator</a:t>
            </a:r>
            <a:endParaRPr lang="ja-JP" altLang="en-US" sz="1400" i="1" dirty="0"/>
          </a:p>
        </p:txBody>
      </p:sp>
      <p:sp>
        <p:nvSpPr>
          <p:cNvPr id="10" name="テキスト ボックス 9"/>
          <p:cNvSpPr txBox="1"/>
          <p:nvPr/>
        </p:nvSpPr>
        <p:spPr>
          <a:xfrm>
            <a:off x="3901718" y="2685940"/>
            <a:ext cx="2084225" cy="584775"/>
          </a:xfrm>
          <a:prstGeom prst="rect">
            <a:avLst/>
          </a:prstGeom>
          <a:noFill/>
          <a:ln>
            <a:solidFill>
              <a:srgbClr val="FF0000"/>
            </a:solidFill>
          </a:ln>
        </p:spPr>
        <p:txBody>
          <a:bodyPr wrap="none" rtlCol="0">
            <a:spAutoFit/>
          </a:bodyPr>
          <a:lstStyle/>
          <a:p>
            <a:r>
              <a:rPr lang="en-US" altLang="ja-JP" b="1" i="1" dirty="0"/>
              <a:t>Section B</a:t>
            </a:r>
          </a:p>
          <a:p>
            <a:r>
              <a:rPr lang="en-US" altLang="ja-JP" sz="1400" i="1" dirty="0"/>
              <a:t>from Energy Collimator</a:t>
            </a:r>
            <a:endParaRPr lang="ja-JP" altLang="en-US" sz="1400" i="1" dirty="0"/>
          </a:p>
        </p:txBody>
      </p:sp>
      <p:sp>
        <p:nvSpPr>
          <p:cNvPr id="11" name="テキスト ボックス 10"/>
          <p:cNvSpPr txBox="1"/>
          <p:nvPr/>
        </p:nvSpPr>
        <p:spPr>
          <a:xfrm>
            <a:off x="2813468" y="4385222"/>
            <a:ext cx="7447295" cy="369332"/>
          </a:xfrm>
          <a:prstGeom prst="rect">
            <a:avLst/>
          </a:prstGeom>
          <a:noFill/>
        </p:spPr>
        <p:txBody>
          <a:bodyPr wrap="none" rtlCol="0">
            <a:spAutoFit/>
          </a:bodyPr>
          <a:lstStyle/>
          <a:p>
            <a:r>
              <a:rPr lang="en-US" altLang="ja-JP" b="1" dirty="0">
                <a:solidFill>
                  <a:srgbClr val="002060"/>
                </a:solidFill>
                <a:latin typeface="Arial" panose="020B0604020202020204" pitchFamily="34" charset="0"/>
                <a:cs typeface="Arial" panose="020B0604020202020204" pitchFamily="34" charset="0"/>
              </a:rPr>
              <a:t>The number of components both for ECM=500GeV and ECM=1TeV</a:t>
            </a:r>
            <a:endParaRPr lang="ja-JP" altLang="en-US" b="1" dirty="0">
              <a:solidFill>
                <a:srgbClr val="002060"/>
              </a:solidFill>
              <a:latin typeface="Arial" panose="020B0604020202020204" pitchFamily="34" charset="0"/>
              <a:cs typeface="Arial" panose="020B0604020202020204" pitchFamily="34" charset="0"/>
            </a:endParaRPr>
          </a:p>
        </p:txBody>
      </p:sp>
      <p:sp>
        <p:nvSpPr>
          <p:cNvPr id="12" name="スライド番号プレースホルダー 3">
            <a:extLst>
              <a:ext uri="{FF2B5EF4-FFF2-40B4-BE49-F238E27FC236}">
                <a16:creationId xmlns:a16="http://schemas.microsoft.com/office/drawing/2014/main" id="{F96A6A89-EA9D-47F8-A484-6DE7EBFFBE6E}"/>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16</a:t>
            </a:fld>
            <a:endParaRPr kumimoji="1" lang="ja-JP" altLang="en-US"/>
          </a:p>
        </p:txBody>
      </p:sp>
      <p:sp>
        <p:nvSpPr>
          <p:cNvPr id="13" name="TextBox 23">
            <a:extLst>
              <a:ext uri="{FF2B5EF4-FFF2-40B4-BE49-F238E27FC236}">
                <a16:creationId xmlns:a16="http://schemas.microsoft.com/office/drawing/2014/main" id="{A183B20F-E7EA-4F09-B07A-CEB8E8DD66E3}"/>
              </a:ext>
            </a:extLst>
          </p:cNvPr>
          <p:cNvSpPr txBox="1"/>
          <p:nvPr/>
        </p:nvSpPr>
        <p:spPr>
          <a:xfrm>
            <a:off x="2623741" y="58003"/>
            <a:ext cx="6724405" cy="523220"/>
          </a:xfrm>
          <a:prstGeom prst="rect">
            <a:avLst/>
          </a:prstGeom>
          <a:noFill/>
        </p:spPr>
        <p:txBody>
          <a:bodyPr wrap="none" rtlCol="0">
            <a:spAutoFit/>
          </a:bodyPr>
          <a:lstStyle/>
          <a:p>
            <a:r>
              <a:rPr lang="en-US" altLang="ja-JP" sz="2800" b="1" i="1" dirty="0">
                <a:solidFill>
                  <a:srgbClr val="008080"/>
                </a:solidFill>
                <a:latin typeface="Arial" panose="020B0604020202020204" pitchFamily="34" charset="0"/>
                <a:cs typeface="Arial" panose="020B0604020202020204" pitchFamily="34" charset="0"/>
              </a:rPr>
              <a:t>Application to high energy </a:t>
            </a:r>
            <a:r>
              <a:rPr lang="en-US" sz="2800" b="1" i="1" dirty="0">
                <a:solidFill>
                  <a:srgbClr val="008080"/>
                </a:solidFill>
                <a:latin typeface="Arial" panose="020B0604020202020204" pitchFamily="34" charset="0"/>
                <a:cs typeface="Arial" panose="020B0604020202020204" pitchFamily="34" charset="0"/>
              </a:rPr>
              <a:t>(E</a:t>
            </a:r>
            <a:r>
              <a:rPr lang="en-US" sz="2800" b="1" i="1" baseline="-25000" dirty="0">
                <a:solidFill>
                  <a:srgbClr val="008080"/>
                </a:solidFill>
                <a:latin typeface="Arial" panose="020B0604020202020204" pitchFamily="34" charset="0"/>
                <a:cs typeface="Arial" panose="020B0604020202020204" pitchFamily="34" charset="0"/>
              </a:rPr>
              <a:t>CM</a:t>
            </a:r>
            <a:r>
              <a:rPr lang="en-US" sz="2800" b="1" i="1" dirty="0">
                <a:solidFill>
                  <a:srgbClr val="008080"/>
                </a:solidFill>
                <a:latin typeface="Arial" panose="020B0604020202020204" pitchFamily="34" charset="0"/>
                <a:cs typeface="Arial" panose="020B0604020202020204" pitchFamily="34" charset="0"/>
              </a:rPr>
              <a:t>=1TeV)</a:t>
            </a:r>
          </a:p>
        </p:txBody>
      </p:sp>
      <p:sp>
        <p:nvSpPr>
          <p:cNvPr id="14" name="テキスト ボックス 13">
            <a:extLst>
              <a:ext uri="{FF2B5EF4-FFF2-40B4-BE49-F238E27FC236}">
                <a16:creationId xmlns:a16="http://schemas.microsoft.com/office/drawing/2014/main" id="{3FFF9395-7D9A-4E81-9B48-2CCFF5EDF5A1}"/>
              </a:ext>
            </a:extLst>
          </p:cNvPr>
          <p:cNvSpPr txBox="1"/>
          <p:nvPr/>
        </p:nvSpPr>
        <p:spPr>
          <a:xfrm>
            <a:off x="1513358" y="813026"/>
            <a:ext cx="9599142" cy="677108"/>
          </a:xfrm>
          <a:prstGeom prst="rect">
            <a:avLst/>
          </a:prstGeom>
          <a:noFill/>
        </p:spPr>
        <p:txBody>
          <a:bodyPr wrap="square">
            <a:spAutoFit/>
          </a:bodyPr>
          <a:lstStyle/>
          <a:p>
            <a:r>
              <a:rPr lang="ja-JP" altLang="en-US" sz="1600" dirty="0"/>
              <a:t>The beam optics is designed to be expandable to ECM=1TeV in the same tunnel.</a:t>
            </a:r>
          </a:p>
          <a:p>
            <a:endParaRPr lang="ja-JP" altLang="en-US" sz="600" dirty="0"/>
          </a:p>
          <a:p>
            <a:r>
              <a:rPr lang="ja-JP" altLang="en-US" sz="1600" dirty="0"/>
              <a:t>Beam optics up to 500 GeV can be used with electromagnets to support beam optics up to 1 TeV.</a:t>
            </a:r>
          </a:p>
        </p:txBody>
      </p:sp>
    </p:spTree>
    <p:extLst>
      <p:ext uri="{BB962C8B-B14F-4D97-AF65-F5344CB8AC3E}">
        <p14:creationId xmlns:p14="http://schemas.microsoft.com/office/powerpoint/2010/main" val="5775227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nvGraphicFramePr>
        <p:xfrm>
          <a:off x="1981200" y="5022325"/>
          <a:ext cx="8229600" cy="1218288"/>
        </p:xfrm>
        <a:graphic>
          <a:graphicData uri="http://schemas.openxmlformats.org/drawingml/2006/table">
            <a:tbl>
              <a:tblPr>
                <a:tableStyleId>{5940675A-B579-460E-94D1-54222C63F5DA}</a:tableStyleId>
              </a:tblPr>
              <a:tblGrid>
                <a:gridCol w="1028700">
                  <a:extLst>
                    <a:ext uri="{9D8B030D-6E8A-4147-A177-3AD203B41FA5}">
                      <a16:colId xmlns:a16="http://schemas.microsoft.com/office/drawing/2014/main" val="20000"/>
                    </a:ext>
                  </a:extLst>
                </a:gridCol>
                <a:gridCol w="1028700">
                  <a:extLst>
                    <a:ext uri="{9D8B030D-6E8A-4147-A177-3AD203B41FA5}">
                      <a16:colId xmlns:a16="http://schemas.microsoft.com/office/drawing/2014/main" val="20001"/>
                    </a:ext>
                  </a:extLst>
                </a:gridCol>
                <a:gridCol w="1028700">
                  <a:extLst>
                    <a:ext uri="{9D8B030D-6E8A-4147-A177-3AD203B41FA5}">
                      <a16:colId xmlns:a16="http://schemas.microsoft.com/office/drawing/2014/main" val="20002"/>
                    </a:ext>
                  </a:extLst>
                </a:gridCol>
                <a:gridCol w="1028700">
                  <a:extLst>
                    <a:ext uri="{9D8B030D-6E8A-4147-A177-3AD203B41FA5}">
                      <a16:colId xmlns:a16="http://schemas.microsoft.com/office/drawing/2014/main" val="20003"/>
                    </a:ext>
                  </a:extLst>
                </a:gridCol>
                <a:gridCol w="1028700">
                  <a:extLst>
                    <a:ext uri="{9D8B030D-6E8A-4147-A177-3AD203B41FA5}">
                      <a16:colId xmlns:a16="http://schemas.microsoft.com/office/drawing/2014/main" val="20004"/>
                    </a:ext>
                  </a:extLst>
                </a:gridCol>
                <a:gridCol w="1028700">
                  <a:extLst>
                    <a:ext uri="{9D8B030D-6E8A-4147-A177-3AD203B41FA5}">
                      <a16:colId xmlns:a16="http://schemas.microsoft.com/office/drawing/2014/main" val="20005"/>
                    </a:ext>
                  </a:extLst>
                </a:gridCol>
                <a:gridCol w="1028700">
                  <a:extLst>
                    <a:ext uri="{9D8B030D-6E8A-4147-A177-3AD203B41FA5}">
                      <a16:colId xmlns:a16="http://schemas.microsoft.com/office/drawing/2014/main" val="20006"/>
                    </a:ext>
                  </a:extLst>
                </a:gridCol>
                <a:gridCol w="1028700">
                  <a:extLst>
                    <a:ext uri="{9D8B030D-6E8A-4147-A177-3AD203B41FA5}">
                      <a16:colId xmlns:a16="http://schemas.microsoft.com/office/drawing/2014/main" val="20007"/>
                    </a:ext>
                  </a:extLst>
                </a:gridCol>
              </a:tblGrid>
              <a:tr h="336678">
                <a:tc rowSpan="2">
                  <a:txBody>
                    <a:bodyPr/>
                    <a:lstStyle/>
                    <a:p>
                      <a:pPr algn="ctr"/>
                      <a:r>
                        <a:rPr lang="ja-JP" altLang="en-US" sz="1400" dirty="0">
                          <a:latin typeface="Arial" panose="020B0604020202020204" pitchFamily="34" charset="0"/>
                          <a:cs typeface="Arial" panose="020B0604020202020204" pitchFamily="34" charset="0"/>
                        </a:rPr>
                        <a:t>  </a:t>
                      </a:r>
                    </a:p>
                  </a:txBody>
                  <a:tcPr marL="0" marR="0" marT="0" marB="0" anchor="ctr"/>
                </a:tc>
                <a:tc gridSpan="3">
                  <a:txBody>
                    <a:bodyPr/>
                    <a:lstStyle/>
                    <a:p>
                      <a:pPr algn="ctr"/>
                      <a:r>
                        <a:rPr lang="en-US" sz="1400">
                          <a:latin typeface="Arial" panose="020B0604020202020204" pitchFamily="34" charset="0"/>
                          <a:cs typeface="Arial" panose="020B0604020202020204" pitchFamily="34" charset="0"/>
                        </a:rPr>
                        <a:t>Horizontal </a:t>
                      </a:r>
                    </a:p>
                  </a:txBody>
                  <a:tcPr marL="0" marR="0" marT="0" marB="0" anchor="ctr"/>
                </a:tc>
                <a:tc hMerge="1">
                  <a:txBody>
                    <a:bodyPr/>
                    <a:lstStyle/>
                    <a:p>
                      <a:endParaRPr kumimoji="1" lang="ja-JP" altLang="en-US"/>
                    </a:p>
                  </a:txBody>
                  <a:tcPr/>
                </a:tc>
                <a:tc hMerge="1">
                  <a:txBody>
                    <a:bodyPr/>
                    <a:lstStyle/>
                    <a:p>
                      <a:endParaRPr kumimoji="1" lang="ja-JP" altLang="en-US"/>
                    </a:p>
                  </a:txBody>
                  <a:tcPr/>
                </a:tc>
                <a:tc gridSpan="3">
                  <a:txBody>
                    <a:bodyPr/>
                    <a:lstStyle/>
                    <a:p>
                      <a:pPr algn="ctr"/>
                      <a:r>
                        <a:rPr lang="en-US" sz="1400">
                          <a:latin typeface="Arial" panose="020B0604020202020204" pitchFamily="34" charset="0"/>
                          <a:cs typeface="Arial" panose="020B0604020202020204" pitchFamily="34" charset="0"/>
                        </a:rPr>
                        <a:t>Vertical </a:t>
                      </a:r>
                    </a:p>
                  </a:txBody>
                  <a:tcPr marL="0" marR="0" marT="0" marB="0" anchor="ctr"/>
                </a:tc>
                <a:tc hMerge="1">
                  <a:txBody>
                    <a:bodyPr/>
                    <a:lstStyle/>
                    <a:p>
                      <a:endParaRPr kumimoji="1" lang="ja-JP" altLang="en-US"/>
                    </a:p>
                  </a:txBody>
                  <a:tcPr/>
                </a:tc>
                <a:tc hMerge="1">
                  <a:txBody>
                    <a:bodyPr/>
                    <a:lstStyle/>
                    <a:p>
                      <a:endParaRPr kumimoji="1" lang="ja-JP" altLang="en-US"/>
                    </a:p>
                  </a:txBody>
                  <a:tcPr/>
                </a:tc>
                <a:tc rowSpan="2">
                  <a:txBody>
                    <a:bodyPr/>
                    <a:lstStyle/>
                    <a:p>
                      <a:pPr algn="ctr"/>
                      <a:r>
                        <a:rPr lang="en-US" sz="1400" dirty="0">
                          <a:latin typeface="Arial" panose="020B0604020202020204" pitchFamily="34" charset="0"/>
                          <a:cs typeface="Arial" panose="020B0604020202020204" pitchFamily="34" charset="0"/>
                        </a:rPr>
                        <a:t>Relative Luminosity</a:t>
                      </a:r>
                    </a:p>
                  </a:txBody>
                  <a:tcPr marL="0" marR="0" marT="0" marB="0" anchor="ctr"/>
                </a:tc>
                <a:extLst>
                  <a:ext uri="{0D108BD9-81ED-4DB2-BD59-A6C34878D82A}">
                    <a16:rowId xmlns:a16="http://schemas.microsoft.com/office/drawing/2014/main" val="10000"/>
                  </a:ext>
                </a:extLst>
              </a:tr>
              <a:tr h="293870">
                <a:tc vMerge="1">
                  <a:txBody>
                    <a:bodyPr/>
                    <a:lstStyle/>
                    <a:p>
                      <a:endParaRPr kumimoji="1" lang="ja-JP" altLang="en-US"/>
                    </a:p>
                  </a:txBody>
                  <a:tcPr/>
                </a:tc>
                <a:tc>
                  <a:txBody>
                    <a:bodyPr/>
                    <a:lstStyle/>
                    <a:p>
                      <a:pPr algn="ctr"/>
                      <a:r>
                        <a:rPr lang="en-US" sz="1400">
                          <a:latin typeface="Arial" panose="020B0604020202020204" pitchFamily="34" charset="0"/>
                          <a:cs typeface="Arial" panose="020B0604020202020204" pitchFamily="34" charset="0"/>
                        </a:rPr>
                        <a:t>design </a:t>
                      </a:r>
                    </a:p>
                  </a:txBody>
                  <a:tcPr marL="0" marR="0" marT="0" marB="0" anchor="ctr"/>
                </a:tc>
                <a:tc>
                  <a:txBody>
                    <a:bodyPr/>
                    <a:lstStyle/>
                    <a:p>
                      <a:pPr algn="ctr"/>
                      <a:r>
                        <a:rPr lang="en-US" sz="1400">
                          <a:latin typeface="Arial" panose="020B0604020202020204" pitchFamily="34" charset="0"/>
                          <a:cs typeface="Arial" panose="020B0604020202020204" pitchFamily="34" charset="0"/>
                        </a:rPr>
                        <a:t>rms </a:t>
                      </a:r>
                    </a:p>
                  </a:txBody>
                  <a:tcPr marL="0" marR="0" marT="0" marB="0" anchor="ctr"/>
                </a:tc>
                <a:tc>
                  <a:txBody>
                    <a:bodyPr/>
                    <a:lstStyle/>
                    <a:p>
                      <a:pPr algn="ctr"/>
                      <a:r>
                        <a:rPr lang="en-US" sz="1400">
                          <a:latin typeface="Arial" panose="020B0604020202020204" pitchFamily="34" charset="0"/>
                          <a:cs typeface="Arial" panose="020B0604020202020204" pitchFamily="34" charset="0"/>
                        </a:rPr>
                        <a:t>core </a:t>
                      </a:r>
                    </a:p>
                  </a:txBody>
                  <a:tcPr marL="0" marR="0" marT="0" marB="0" anchor="ctr"/>
                </a:tc>
                <a:tc>
                  <a:txBody>
                    <a:bodyPr/>
                    <a:lstStyle/>
                    <a:p>
                      <a:pPr algn="ctr"/>
                      <a:r>
                        <a:rPr lang="en-US" sz="1400">
                          <a:latin typeface="Arial" panose="020B0604020202020204" pitchFamily="34" charset="0"/>
                          <a:cs typeface="Arial" panose="020B0604020202020204" pitchFamily="34" charset="0"/>
                        </a:rPr>
                        <a:t>design </a:t>
                      </a:r>
                    </a:p>
                  </a:txBody>
                  <a:tcPr marL="0" marR="0" marT="0" marB="0" anchor="ctr"/>
                </a:tc>
                <a:tc>
                  <a:txBody>
                    <a:bodyPr/>
                    <a:lstStyle/>
                    <a:p>
                      <a:pPr algn="ctr"/>
                      <a:r>
                        <a:rPr lang="en-US" sz="1400" dirty="0" err="1">
                          <a:latin typeface="Arial" panose="020B0604020202020204" pitchFamily="34" charset="0"/>
                          <a:cs typeface="Arial" panose="020B0604020202020204" pitchFamily="34" charset="0"/>
                        </a:rPr>
                        <a:t>rms</a:t>
                      </a:r>
                      <a:r>
                        <a:rPr lang="en-US" sz="1400" dirty="0">
                          <a:latin typeface="Arial" panose="020B0604020202020204" pitchFamily="34" charset="0"/>
                          <a:cs typeface="Arial" panose="020B0604020202020204" pitchFamily="34" charset="0"/>
                        </a:rPr>
                        <a:t> </a:t>
                      </a:r>
                    </a:p>
                  </a:txBody>
                  <a:tcPr marL="0" marR="0" marT="0" marB="0" anchor="ctr"/>
                </a:tc>
                <a:tc>
                  <a:txBody>
                    <a:bodyPr/>
                    <a:lstStyle/>
                    <a:p>
                      <a:pPr algn="ctr"/>
                      <a:r>
                        <a:rPr lang="en-US" sz="1400" dirty="0">
                          <a:latin typeface="Arial" panose="020B0604020202020204" pitchFamily="34" charset="0"/>
                          <a:cs typeface="Arial" panose="020B0604020202020204" pitchFamily="34" charset="0"/>
                        </a:rPr>
                        <a:t>core </a:t>
                      </a:r>
                    </a:p>
                  </a:txBody>
                  <a:tcPr marL="0" marR="0" marT="0" marB="0" anchor="ctr"/>
                </a:tc>
                <a:tc vMerge="1">
                  <a:txBody>
                    <a:bodyPr/>
                    <a:lstStyle/>
                    <a:p>
                      <a:endParaRPr kumimoji="1" lang="ja-JP" altLang="en-US"/>
                    </a:p>
                  </a:txBody>
                  <a:tcPr/>
                </a:tc>
                <a:extLst>
                  <a:ext uri="{0D108BD9-81ED-4DB2-BD59-A6C34878D82A}">
                    <a16:rowId xmlns:a16="http://schemas.microsoft.com/office/drawing/2014/main" val="10001"/>
                  </a:ext>
                </a:extLst>
              </a:tr>
              <a:tr h="293870">
                <a:tc>
                  <a:txBody>
                    <a:bodyPr/>
                    <a:lstStyle/>
                    <a:p>
                      <a:pPr algn="ctr"/>
                      <a:r>
                        <a:rPr lang="en-US" sz="1400">
                          <a:latin typeface="Arial" panose="020B0604020202020204" pitchFamily="34" charset="0"/>
                          <a:cs typeface="Arial" panose="020B0604020202020204" pitchFamily="34" charset="0"/>
                        </a:rPr>
                        <a:t>no SR </a:t>
                      </a:r>
                    </a:p>
                  </a:txBody>
                  <a:tcPr marL="0" marR="0" marT="0" marB="0" anchor="ctr"/>
                </a:tc>
                <a:tc rowSpan="2">
                  <a:txBody>
                    <a:bodyPr/>
                    <a:lstStyle/>
                    <a:p>
                      <a:pPr algn="ctr"/>
                      <a:r>
                        <a:rPr lang="en-US" sz="1400" dirty="0">
                          <a:latin typeface="Arial" panose="020B0604020202020204" pitchFamily="34" charset="0"/>
                          <a:cs typeface="Arial" panose="020B0604020202020204" pitchFamily="34" charset="0"/>
                        </a:rPr>
                        <a:t>0.481um</a:t>
                      </a:r>
                    </a:p>
                  </a:txBody>
                  <a:tcPr marL="0" marR="0" marT="0" marB="0" anchor="ctr"/>
                </a:tc>
                <a:tc>
                  <a:txBody>
                    <a:bodyPr/>
                    <a:lstStyle/>
                    <a:p>
                      <a:pPr algn="ctr"/>
                      <a:r>
                        <a:rPr lang="en-US" sz="1400">
                          <a:latin typeface="Arial" panose="020B0604020202020204" pitchFamily="34" charset="0"/>
                          <a:cs typeface="Arial" panose="020B0604020202020204" pitchFamily="34" charset="0"/>
                        </a:rPr>
                        <a:t>0.481um </a:t>
                      </a:r>
                    </a:p>
                  </a:txBody>
                  <a:tcPr marL="0" marR="0" marT="0" marB="0" anchor="ctr"/>
                </a:tc>
                <a:tc>
                  <a:txBody>
                    <a:bodyPr/>
                    <a:lstStyle/>
                    <a:p>
                      <a:pPr algn="ctr"/>
                      <a:r>
                        <a:rPr lang="en-US" sz="1400">
                          <a:latin typeface="Arial" panose="020B0604020202020204" pitchFamily="34" charset="0"/>
                          <a:cs typeface="Arial" panose="020B0604020202020204" pitchFamily="34" charset="0"/>
                        </a:rPr>
                        <a:t>0.481um </a:t>
                      </a:r>
                    </a:p>
                  </a:txBody>
                  <a:tcPr marL="0" marR="0" marT="0" marB="0" anchor="ctr"/>
                </a:tc>
                <a:tc rowSpan="2">
                  <a:txBody>
                    <a:bodyPr/>
                    <a:lstStyle/>
                    <a:p>
                      <a:pPr algn="ctr"/>
                      <a:r>
                        <a:rPr lang="en-US" sz="1400" dirty="0">
                          <a:latin typeface="Arial" panose="020B0604020202020204" pitchFamily="34" charset="0"/>
                          <a:cs typeface="Arial" panose="020B0604020202020204" pitchFamily="34" charset="0"/>
                        </a:rPr>
                        <a:t>2.99nm</a:t>
                      </a:r>
                    </a:p>
                  </a:txBody>
                  <a:tcPr marL="0" marR="0" marT="0" marB="0" anchor="ctr"/>
                </a:tc>
                <a:tc>
                  <a:txBody>
                    <a:bodyPr/>
                    <a:lstStyle/>
                    <a:p>
                      <a:pPr algn="ctr"/>
                      <a:r>
                        <a:rPr lang="en-US" sz="1400">
                          <a:latin typeface="Arial" panose="020B0604020202020204" pitchFamily="34" charset="0"/>
                          <a:cs typeface="Arial" panose="020B0604020202020204" pitchFamily="34" charset="0"/>
                        </a:rPr>
                        <a:t>2.99nm </a:t>
                      </a:r>
                    </a:p>
                  </a:txBody>
                  <a:tcPr marL="0" marR="0" marT="0" marB="0" anchor="ctr"/>
                </a:tc>
                <a:tc>
                  <a:txBody>
                    <a:bodyPr/>
                    <a:lstStyle/>
                    <a:p>
                      <a:pPr algn="ctr"/>
                      <a:r>
                        <a:rPr lang="en-US" sz="1400">
                          <a:latin typeface="Arial" panose="020B0604020202020204" pitchFamily="34" charset="0"/>
                          <a:cs typeface="Arial" panose="020B0604020202020204" pitchFamily="34" charset="0"/>
                        </a:rPr>
                        <a:t>2.99nm </a:t>
                      </a:r>
                    </a:p>
                  </a:txBody>
                  <a:tcPr marL="0" marR="0" marT="0" marB="0" anchor="ctr"/>
                </a:tc>
                <a:tc>
                  <a:txBody>
                    <a:bodyPr/>
                    <a:lstStyle/>
                    <a:p>
                      <a:pPr algn="ctr"/>
                      <a:r>
                        <a:rPr lang="en-US" altLang="ja-JP" sz="1400">
                          <a:latin typeface="Arial" panose="020B0604020202020204" pitchFamily="34" charset="0"/>
                          <a:cs typeface="Arial" panose="020B0604020202020204" pitchFamily="34" charset="0"/>
                        </a:rPr>
                        <a:t>99.8% </a:t>
                      </a:r>
                    </a:p>
                  </a:txBody>
                  <a:tcPr marL="0" marR="0" marT="0" marB="0" anchor="ctr"/>
                </a:tc>
                <a:extLst>
                  <a:ext uri="{0D108BD9-81ED-4DB2-BD59-A6C34878D82A}">
                    <a16:rowId xmlns:a16="http://schemas.microsoft.com/office/drawing/2014/main" val="10002"/>
                  </a:ext>
                </a:extLst>
              </a:tr>
              <a:tr h="293870">
                <a:tc>
                  <a:txBody>
                    <a:bodyPr/>
                    <a:lstStyle/>
                    <a:p>
                      <a:pPr algn="ctr"/>
                      <a:r>
                        <a:rPr lang="en-US" sz="1400">
                          <a:latin typeface="Arial" panose="020B0604020202020204" pitchFamily="34" charset="0"/>
                          <a:cs typeface="Arial" panose="020B0604020202020204" pitchFamily="34" charset="0"/>
                        </a:rPr>
                        <a:t>with SR </a:t>
                      </a:r>
                    </a:p>
                  </a:txBody>
                  <a:tcPr marL="0" marR="0" marT="0" marB="0" anchor="ctr"/>
                </a:tc>
                <a:tc vMerge="1">
                  <a:txBody>
                    <a:bodyPr/>
                    <a:lstStyle/>
                    <a:p>
                      <a:endParaRPr kumimoji="1" lang="ja-JP" altLang="en-US"/>
                    </a:p>
                  </a:txBody>
                  <a:tcPr/>
                </a:tc>
                <a:tc>
                  <a:txBody>
                    <a:bodyPr/>
                    <a:lstStyle/>
                    <a:p>
                      <a:pPr algn="ctr"/>
                      <a:r>
                        <a:rPr lang="en-US" sz="1400">
                          <a:latin typeface="Arial" panose="020B0604020202020204" pitchFamily="34" charset="0"/>
                          <a:cs typeface="Arial" panose="020B0604020202020204" pitchFamily="34" charset="0"/>
                        </a:rPr>
                        <a:t>0.499um </a:t>
                      </a:r>
                    </a:p>
                  </a:txBody>
                  <a:tcPr marL="0" marR="0" marT="0" marB="0" anchor="ctr"/>
                </a:tc>
                <a:tc>
                  <a:txBody>
                    <a:bodyPr/>
                    <a:lstStyle/>
                    <a:p>
                      <a:pPr algn="ctr"/>
                      <a:r>
                        <a:rPr lang="en-US" sz="1400">
                          <a:latin typeface="Arial" panose="020B0604020202020204" pitchFamily="34" charset="0"/>
                          <a:cs typeface="Arial" panose="020B0604020202020204" pitchFamily="34" charset="0"/>
                        </a:rPr>
                        <a:t>0.498um </a:t>
                      </a:r>
                    </a:p>
                  </a:txBody>
                  <a:tcPr marL="0" marR="0" marT="0" marB="0" anchor="ctr"/>
                </a:tc>
                <a:tc vMerge="1">
                  <a:txBody>
                    <a:bodyPr/>
                    <a:lstStyle/>
                    <a:p>
                      <a:endParaRPr kumimoji="1" lang="ja-JP" altLang="en-US"/>
                    </a:p>
                  </a:txBody>
                  <a:tcPr/>
                </a:tc>
                <a:tc>
                  <a:txBody>
                    <a:bodyPr/>
                    <a:lstStyle/>
                    <a:p>
                      <a:pPr algn="ctr"/>
                      <a:r>
                        <a:rPr lang="en-US" sz="1400">
                          <a:latin typeface="Arial" panose="020B0604020202020204" pitchFamily="34" charset="0"/>
                          <a:cs typeface="Arial" panose="020B0604020202020204" pitchFamily="34" charset="0"/>
                        </a:rPr>
                        <a:t>3.71nm </a:t>
                      </a:r>
                    </a:p>
                  </a:txBody>
                  <a:tcPr marL="0" marR="0" marT="0" marB="0" anchor="ctr"/>
                </a:tc>
                <a:tc>
                  <a:txBody>
                    <a:bodyPr/>
                    <a:lstStyle/>
                    <a:p>
                      <a:pPr algn="ctr"/>
                      <a:r>
                        <a:rPr lang="en-US" sz="1400" dirty="0">
                          <a:latin typeface="Arial" panose="020B0604020202020204" pitchFamily="34" charset="0"/>
                          <a:cs typeface="Arial" panose="020B0604020202020204" pitchFamily="34" charset="0"/>
                        </a:rPr>
                        <a:t>3.15nm </a:t>
                      </a:r>
                    </a:p>
                  </a:txBody>
                  <a:tcPr marL="0" marR="0" marT="0" marB="0" anchor="ctr"/>
                </a:tc>
                <a:tc>
                  <a:txBody>
                    <a:bodyPr/>
                    <a:lstStyle/>
                    <a:p>
                      <a:pPr algn="ctr"/>
                      <a:r>
                        <a:rPr lang="en-US" altLang="ja-JP" sz="1400" dirty="0">
                          <a:latin typeface="Arial" panose="020B0604020202020204" pitchFamily="34" charset="0"/>
                          <a:cs typeface="Arial" panose="020B0604020202020204" pitchFamily="34" charset="0"/>
                        </a:rPr>
                        <a:t>91.7% </a:t>
                      </a:r>
                    </a:p>
                  </a:txBody>
                  <a:tcPr marL="0" marR="0" marT="0" marB="0" anchor="ctr"/>
                </a:tc>
                <a:extLst>
                  <a:ext uri="{0D108BD9-81ED-4DB2-BD59-A6C34878D82A}">
                    <a16:rowId xmlns:a16="http://schemas.microsoft.com/office/drawing/2014/main" val="10003"/>
                  </a:ext>
                </a:extLst>
              </a:tr>
            </a:tbl>
          </a:graphicData>
        </a:graphic>
      </p:graphicFrame>
      <p:sp>
        <p:nvSpPr>
          <p:cNvPr id="6" name="Rectangle 2"/>
          <p:cNvSpPr>
            <a:spLocks noChangeArrowheads="1"/>
          </p:cNvSpPr>
          <p:nvPr/>
        </p:nvSpPr>
        <p:spPr bwMode="auto">
          <a:xfrm>
            <a:off x="1518831" y="1622551"/>
            <a:ext cx="173853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ja-JP" altLang="ja-JP" b="1" dirty="0">
                <a:latin typeface="Arial" panose="020B0604020202020204" pitchFamily="34" charset="0"/>
                <a:cs typeface="Arial" panose="020B0604020202020204" pitchFamily="34" charset="0"/>
              </a:rPr>
              <a:t>&lt;&lt; no SR &gt;&gt;</a:t>
            </a:r>
            <a:endParaRPr kumimoji="0" lang="ja-JP" altLang="ja-JP" dirty="0">
              <a:latin typeface="Arial" panose="020B0604020202020204" pitchFamily="34" charset="0"/>
              <a:cs typeface="Arial" panose="020B0604020202020204" pitchFamily="34" charset="0"/>
            </a:endParaRPr>
          </a:p>
        </p:txBody>
      </p:sp>
      <p:pic>
        <p:nvPicPr>
          <p:cNvPr id="5123" name="Picture 3" descr="ECM1000_X_noS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4035" y="849956"/>
            <a:ext cx="2657475" cy="191452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ECM1000_Y_noS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3220" y="803464"/>
            <a:ext cx="2714625" cy="1933575"/>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ECM1000_X_withS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4035" y="2977528"/>
            <a:ext cx="2676525" cy="1857375"/>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ECM1000_Y_withS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3220" y="2936707"/>
            <a:ext cx="2638425" cy="1885950"/>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p:nvSpPr>
        <p:spPr>
          <a:xfrm>
            <a:off x="2762548" y="139314"/>
            <a:ext cx="7200800" cy="523220"/>
          </a:xfrm>
          <a:prstGeom prst="rect">
            <a:avLst/>
          </a:prstGeom>
        </p:spPr>
        <p:txBody>
          <a:bodyPr wrap="square">
            <a:spAutoFit/>
          </a:bodyPr>
          <a:lstStyle/>
          <a:p>
            <a:pPr lvl="0" eaLnBrk="0" fontAlgn="base" hangingPunct="0">
              <a:spcBef>
                <a:spcPct val="0"/>
              </a:spcBef>
              <a:spcAft>
                <a:spcPct val="0"/>
              </a:spcAft>
            </a:pPr>
            <a:r>
              <a:rPr kumimoji="0" lang="ja-JP" altLang="ja-JP" sz="2800" b="1" i="1" dirty="0">
                <a:solidFill>
                  <a:srgbClr val="008080"/>
                </a:solidFill>
                <a:latin typeface="Arial" panose="020B0604020202020204" pitchFamily="34" charset="0"/>
                <a:cs typeface="Arial" panose="020B0604020202020204" pitchFamily="34" charset="0"/>
              </a:rPr>
              <a:t>Simulation Results for ECM=1TeV optics</a:t>
            </a:r>
            <a:r>
              <a:rPr kumimoji="0" lang="ja-JP" altLang="ja-JP" sz="2800" i="1" dirty="0">
                <a:solidFill>
                  <a:srgbClr val="008080"/>
                </a:solidFill>
                <a:latin typeface="Arial" panose="020B0604020202020204" pitchFamily="34" charset="0"/>
                <a:cs typeface="Arial" panose="020B0604020202020204" pitchFamily="34" charset="0"/>
              </a:rPr>
              <a:t> </a:t>
            </a:r>
            <a:endParaRPr lang="ja-JP" altLang="en-US" sz="2800" i="1" dirty="0">
              <a:solidFill>
                <a:srgbClr val="008080"/>
              </a:solidFill>
              <a:latin typeface="Arial" panose="020B0604020202020204" pitchFamily="34" charset="0"/>
              <a:cs typeface="Arial" panose="020B0604020202020204" pitchFamily="34" charset="0"/>
            </a:endParaRPr>
          </a:p>
        </p:txBody>
      </p:sp>
      <p:sp>
        <p:nvSpPr>
          <p:cNvPr id="8" name="正方形/長方形 7"/>
          <p:cNvSpPr/>
          <p:nvPr/>
        </p:nvSpPr>
        <p:spPr>
          <a:xfrm>
            <a:off x="1383871" y="3603795"/>
            <a:ext cx="1818423" cy="369332"/>
          </a:xfrm>
          <a:prstGeom prst="rect">
            <a:avLst/>
          </a:prstGeom>
        </p:spPr>
        <p:txBody>
          <a:bodyPr wrap="square">
            <a:spAutoFit/>
          </a:bodyPr>
          <a:lstStyle/>
          <a:p>
            <a:pPr lvl="0" eaLnBrk="0" fontAlgn="base" hangingPunct="0">
              <a:spcBef>
                <a:spcPct val="0"/>
              </a:spcBef>
              <a:spcAft>
                <a:spcPct val="0"/>
              </a:spcAft>
            </a:pPr>
            <a:r>
              <a:rPr kumimoji="0" lang="ja-JP" altLang="ja-JP" b="1" dirty="0">
                <a:latin typeface="Arial" panose="020B0604020202020204" pitchFamily="34" charset="0"/>
                <a:cs typeface="Arial" panose="020B0604020202020204" pitchFamily="34" charset="0"/>
              </a:rPr>
              <a:t>&lt;&lt; with SR &gt;&gt;</a:t>
            </a:r>
            <a:endParaRPr kumimoji="0" lang="ja-JP" altLang="ja-JP" dirty="0">
              <a:latin typeface="Arial" panose="020B0604020202020204" pitchFamily="34" charset="0"/>
              <a:cs typeface="Arial" panose="020B0604020202020204" pitchFamily="34" charset="0"/>
            </a:endParaRPr>
          </a:p>
        </p:txBody>
      </p:sp>
      <p:sp>
        <p:nvSpPr>
          <p:cNvPr id="13" name="スライド番号プレースホルダー 3">
            <a:extLst>
              <a:ext uri="{FF2B5EF4-FFF2-40B4-BE49-F238E27FC236}">
                <a16:creationId xmlns:a16="http://schemas.microsoft.com/office/drawing/2014/main" id="{BE0B15CE-0A4E-4852-BC2D-D64D6498035F}"/>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17</a:t>
            </a:fld>
            <a:endParaRPr kumimoji="1" lang="ja-JP" altLang="en-US"/>
          </a:p>
        </p:txBody>
      </p:sp>
      <p:sp>
        <p:nvSpPr>
          <p:cNvPr id="15" name="テキスト ボックス 14">
            <a:extLst>
              <a:ext uri="{FF2B5EF4-FFF2-40B4-BE49-F238E27FC236}">
                <a16:creationId xmlns:a16="http://schemas.microsoft.com/office/drawing/2014/main" id="{2AB3E93A-8032-4B07-B660-C0A4C494E7B9}"/>
              </a:ext>
            </a:extLst>
          </p:cNvPr>
          <p:cNvSpPr txBox="1"/>
          <p:nvPr/>
        </p:nvSpPr>
        <p:spPr>
          <a:xfrm>
            <a:off x="7270810" y="3633125"/>
            <a:ext cx="4248090" cy="338554"/>
          </a:xfrm>
          <a:prstGeom prst="rect">
            <a:avLst/>
          </a:prstGeom>
          <a:noFill/>
        </p:spPr>
        <p:txBody>
          <a:bodyPr wrap="square">
            <a:spAutoFit/>
          </a:bodyPr>
          <a:lstStyle/>
          <a:p>
            <a:r>
              <a:rPr lang="ja-JP" altLang="en-US" sz="1600" b="1" dirty="0">
                <a:solidFill>
                  <a:srgbClr val="00B050"/>
                </a:solidFill>
              </a:rPr>
              <a:t>Aberrations due to synchrotron radiation</a:t>
            </a:r>
          </a:p>
        </p:txBody>
      </p:sp>
      <p:sp>
        <p:nvSpPr>
          <p:cNvPr id="17" name="テキスト ボックス 16">
            <a:extLst>
              <a:ext uri="{FF2B5EF4-FFF2-40B4-BE49-F238E27FC236}">
                <a16:creationId xmlns:a16="http://schemas.microsoft.com/office/drawing/2014/main" id="{AE98C604-E32C-4477-802A-BCE872F9E667}"/>
              </a:ext>
            </a:extLst>
          </p:cNvPr>
          <p:cNvSpPr txBox="1"/>
          <p:nvPr/>
        </p:nvSpPr>
        <p:spPr>
          <a:xfrm>
            <a:off x="190500" y="6406266"/>
            <a:ext cx="11455400" cy="338554"/>
          </a:xfrm>
          <a:prstGeom prst="rect">
            <a:avLst/>
          </a:prstGeom>
          <a:noFill/>
        </p:spPr>
        <p:txBody>
          <a:bodyPr wrap="square">
            <a:spAutoFit/>
          </a:bodyPr>
          <a:lstStyle/>
          <a:p>
            <a:r>
              <a:rPr lang="ja-JP" altLang="en-US" sz="1600" dirty="0">
                <a:solidFill>
                  <a:srgbClr val="FF0000"/>
                </a:solidFill>
                <a:latin typeface="Arial" panose="020B0604020202020204" pitchFamily="34" charset="0"/>
                <a:cs typeface="Arial" panose="020B0604020202020204" pitchFamily="34" charset="0"/>
              </a:rPr>
              <a:t>Luminosity of more than 90% can be achieved for ECM=1TeV, even with the effect of synchrotron radiation on the beamline.</a:t>
            </a:r>
          </a:p>
        </p:txBody>
      </p:sp>
    </p:spTree>
    <p:extLst>
      <p:ext uri="{BB962C8B-B14F-4D97-AF65-F5344CB8AC3E}">
        <p14:creationId xmlns:p14="http://schemas.microsoft.com/office/powerpoint/2010/main" val="2732846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CB5A737-E716-45FB-825A-A496A338C414}"/>
              </a:ext>
            </a:extLst>
          </p:cNvPr>
          <p:cNvSpPr txBox="1"/>
          <p:nvPr/>
        </p:nvSpPr>
        <p:spPr>
          <a:xfrm>
            <a:off x="4979348" y="3075057"/>
            <a:ext cx="2233304" cy="707886"/>
          </a:xfrm>
          <a:prstGeom prst="rect">
            <a:avLst/>
          </a:prstGeom>
          <a:noFill/>
        </p:spPr>
        <p:txBody>
          <a:bodyPr wrap="none" rtlCol="0">
            <a:spAutoFit/>
          </a:bodyPr>
          <a:lstStyle/>
          <a:p>
            <a:r>
              <a:rPr kumimoji="1" lang="en-US" altLang="ja-JP" sz="4000" b="1" i="1" dirty="0">
                <a:latin typeface="Calibri" panose="020F0502020204030204" pitchFamily="34" charset="0"/>
              </a:rPr>
              <a:t>Longer L*</a:t>
            </a:r>
            <a:endParaRPr kumimoji="1" lang="ja-JP" altLang="en-US" sz="4000" b="1" i="1" dirty="0">
              <a:latin typeface="Calibri" panose="020F0502020204030204" pitchFamily="34" charset="0"/>
            </a:endParaRPr>
          </a:p>
        </p:txBody>
      </p:sp>
      <p:sp>
        <p:nvSpPr>
          <p:cNvPr id="3" name="スライド番号プレースホルダー 3">
            <a:extLst>
              <a:ext uri="{FF2B5EF4-FFF2-40B4-BE49-F238E27FC236}">
                <a16:creationId xmlns:a16="http://schemas.microsoft.com/office/drawing/2014/main" id="{D6F225FE-E463-4C6F-87C9-F9EDEE68E5D6}"/>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18</a:t>
            </a:fld>
            <a:endParaRPr kumimoji="1" lang="ja-JP" altLang="en-US"/>
          </a:p>
        </p:txBody>
      </p:sp>
    </p:spTree>
    <p:extLst>
      <p:ext uri="{BB962C8B-B14F-4D97-AF65-F5344CB8AC3E}">
        <p14:creationId xmlns:p14="http://schemas.microsoft.com/office/powerpoint/2010/main" val="559231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0D955B-FF5E-4019-A646-9AE98DA992D8}"/>
              </a:ext>
            </a:extLst>
          </p:cNvPr>
          <p:cNvPicPr>
            <a:picLocks noChangeAspect="1"/>
          </p:cNvPicPr>
          <p:nvPr/>
        </p:nvPicPr>
        <p:blipFill>
          <a:blip r:embed="rId2"/>
          <a:stretch>
            <a:fillRect/>
          </a:stretch>
        </p:blipFill>
        <p:spPr>
          <a:xfrm>
            <a:off x="1386178" y="1980516"/>
            <a:ext cx="8434388" cy="4713923"/>
          </a:xfrm>
          <a:prstGeom prst="rect">
            <a:avLst/>
          </a:prstGeom>
        </p:spPr>
      </p:pic>
      <p:sp>
        <p:nvSpPr>
          <p:cNvPr id="4" name="四角形: 角を丸くする 3">
            <a:extLst>
              <a:ext uri="{FF2B5EF4-FFF2-40B4-BE49-F238E27FC236}">
                <a16:creationId xmlns:a16="http://schemas.microsoft.com/office/drawing/2014/main" id="{0D605A21-4026-4DC1-A1E4-CB4AC532303E}"/>
              </a:ext>
            </a:extLst>
          </p:cNvPr>
          <p:cNvSpPr/>
          <p:nvPr/>
        </p:nvSpPr>
        <p:spPr>
          <a:xfrm>
            <a:off x="1816100" y="4940984"/>
            <a:ext cx="6108700" cy="81211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118039FB-DBAC-42C8-82AA-137ED2EBD961}"/>
              </a:ext>
            </a:extLst>
          </p:cNvPr>
          <p:cNvSpPr txBox="1"/>
          <p:nvPr/>
        </p:nvSpPr>
        <p:spPr>
          <a:xfrm>
            <a:off x="8242300" y="4877484"/>
            <a:ext cx="2563522" cy="646331"/>
          </a:xfrm>
          <a:prstGeom prst="rect">
            <a:avLst/>
          </a:prstGeom>
          <a:noFill/>
        </p:spPr>
        <p:txBody>
          <a:bodyPr wrap="none" rtlCol="0">
            <a:spAutoFit/>
          </a:bodyPr>
          <a:lstStyle/>
          <a:p>
            <a:r>
              <a:rPr kumimoji="1" lang="en-US" altLang="ja-JP" b="1" i="1" dirty="0">
                <a:solidFill>
                  <a:srgbClr val="FF0000"/>
                </a:solidFill>
                <a:latin typeface="Calibri" panose="020F0502020204030204" pitchFamily="34" charset="0"/>
              </a:rPr>
              <a:t>L* issue </a:t>
            </a:r>
            <a:r>
              <a:rPr lang="en-US" altLang="ja-JP" b="1" i="1" dirty="0">
                <a:solidFill>
                  <a:srgbClr val="FF0000"/>
                </a:solidFill>
                <a:latin typeface="Calibri" panose="020F0502020204030204" pitchFamily="34" charset="0"/>
              </a:rPr>
              <a:t>will be discussed</a:t>
            </a:r>
          </a:p>
          <a:p>
            <a:r>
              <a:rPr kumimoji="1" lang="en-US" altLang="ja-JP" b="1" i="1" dirty="0">
                <a:solidFill>
                  <a:srgbClr val="FF0000"/>
                </a:solidFill>
                <a:latin typeface="Calibri" panose="020F0502020204030204" pitchFamily="34" charset="0"/>
              </a:rPr>
              <a:t> at WG3 MDI group mtg.</a:t>
            </a:r>
            <a:endParaRPr kumimoji="1" lang="ja-JP" altLang="en-US" b="1" i="1" dirty="0">
              <a:solidFill>
                <a:srgbClr val="FF0000"/>
              </a:solidFill>
              <a:latin typeface="Calibri" panose="020F0502020204030204" pitchFamily="34" charset="0"/>
            </a:endParaRPr>
          </a:p>
        </p:txBody>
      </p:sp>
      <p:sp>
        <p:nvSpPr>
          <p:cNvPr id="2" name="テキスト ボックス 1">
            <a:extLst>
              <a:ext uri="{FF2B5EF4-FFF2-40B4-BE49-F238E27FC236}">
                <a16:creationId xmlns:a16="http://schemas.microsoft.com/office/drawing/2014/main" id="{233D8B7F-07F6-42A4-80A0-EDD615C727C4}"/>
              </a:ext>
            </a:extLst>
          </p:cNvPr>
          <p:cNvSpPr txBox="1"/>
          <p:nvPr/>
        </p:nvSpPr>
        <p:spPr>
          <a:xfrm>
            <a:off x="2492885" y="397014"/>
            <a:ext cx="5279009" cy="707886"/>
          </a:xfrm>
          <a:prstGeom prst="rect">
            <a:avLst/>
          </a:prstGeom>
          <a:noFill/>
        </p:spPr>
        <p:txBody>
          <a:bodyPr wrap="none" rtlCol="0">
            <a:spAutoFit/>
          </a:bodyPr>
          <a:lstStyle/>
          <a:p>
            <a:r>
              <a:rPr kumimoji="1" lang="en-US" altLang="ja-JP" sz="2000" b="1" i="1" dirty="0">
                <a:latin typeface="Calibri" panose="020F0502020204030204" pitchFamily="34" charset="0"/>
              </a:rPr>
              <a:t>2021/03/16 </a:t>
            </a:r>
          </a:p>
          <a:p>
            <a:r>
              <a:rPr lang="en-US" altLang="ja-JP" sz="2000" i="1" dirty="0">
                <a:latin typeface="Calibri" panose="020F0502020204030204" pitchFamily="34" charset="0"/>
              </a:rPr>
              <a:t> The longer L* issue was discussed in </a:t>
            </a:r>
            <a:r>
              <a:rPr lang="en-US" altLang="ja-JP" sz="2000" b="1" i="1" dirty="0">
                <a:solidFill>
                  <a:srgbClr val="FF0000"/>
                </a:solidFill>
                <a:latin typeface="Calibri" panose="020F0502020204030204" pitchFamily="34" charset="0"/>
              </a:rPr>
              <a:t>LCWS2021</a:t>
            </a:r>
            <a:r>
              <a:rPr lang="en-US" altLang="ja-JP" sz="2000" b="1" i="1" dirty="0">
                <a:latin typeface="Calibri" panose="020F0502020204030204" pitchFamily="34" charset="0"/>
              </a:rPr>
              <a:t>.</a:t>
            </a:r>
            <a:endParaRPr kumimoji="1" lang="ja-JP" altLang="en-US" sz="2000" b="1" i="1" dirty="0">
              <a:latin typeface="Calibri" panose="020F0502020204030204" pitchFamily="34" charset="0"/>
            </a:endParaRPr>
          </a:p>
        </p:txBody>
      </p:sp>
      <p:sp>
        <p:nvSpPr>
          <p:cNvPr id="6" name="テキスト ボックス 5">
            <a:extLst>
              <a:ext uri="{FF2B5EF4-FFF2-40B4-BE49-F238E27FC236}">
                <a16:creationId xmlns:a16="http://schemas.microsoft.com/office/drawing/2014/main" id="{83B9234C-6001-4964-8414-B0A88D64226F}"/>
              </a:ext>
            </a:extLst>
          </p:cNvPr>
          <p:cNvSpPr txBox="1"/>
          <p:nvPr/>
        </p:nvSpPr>
        <p:spPr>
          <a:xfrm>
            <a:off x="3849978" y="1500693"/>
            <a:ext cx="3401893" cy="369332"/>
          </a:xfrm>
          <a:prstGeom prst="rect">
            <a:avLst/>
          </a:prstGeom>
          <a:noFill/>
        </p:spPr>
        <p:txBody>
          <a:bodyPr wrap="none" rtlCol="0">
            <a:spAutoFit/>
          </a:bodyPr>
          <a:lstStyle/>
          <a:p>
            <a:r>
              <a:rPr kumimoji="1" lang="en-US" altLang="ja-JP" b="1" dirty="0"/>
              <a:t>IDT WG3 MDI group meeting</a:t>
            </a:r>
            <a:endParaRPr kumimoji="1" lang="ja-JP" altLang="en-US" b="1" dirty="0"/>
          </a:p>
        </p:txBody>
      </p:sp>
    </p:spTree>
    <p:extLst>
      <p:ext uri="{BB962C8B-B14F-4D97-AF65-F5344CB8AC3E}">
        <p14:creationId xmlns:p14="http://schemas.microsoft.com/office/powerpoint/2010/main" val="828607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7498641C-F3FD-4425-8F09-99735200F5CF}"/>
              </a:ext>
            </a:extLst>
          </p:cNvPr>
          <p:cNvSpPr txBox="1"/>
          <p:nvPr/>
        </p:nvSpPr>
        <p:spPr>
          <a:xfrm>
            <a:off x="3512953" y="3244334"/>
            <a:ext cx="5166094" cy="646331"/>
          </a:xfrm>
          <a:prstGeom prst="rect">
            <a:avLst/>
          </a:prstGeom>
          <a:noFill/>
        </p:spPr>
        <p:txBody>
          <a:bodyPr wrap="none" rtlCol="0">
            <a:spAutoFit/>
          </a:bodyPr>
          <a:lstStyle/>
          <a:p>
            <a:r>
              <a:rPr kumimoji="1" lang="en-US" altLang="ja-JP" sz="3600" b="1" i="1" dirty="0">
                <a:latin typeface="Calibri" panose="020F0502020204030204" pitchFamily="34" charset="0"/>
              </a:rPr>
              <a:t>Basic ILC FFS optics design</a:t>
            </a:r>
            <a:endParaRPr kumimoji="1" lang="ja-JP" altLang="en-US" sz="3600" b="1" i="1" dirty="0">
              <a:latin typeface="Calibri" panose="020F0502020204030204" pitchFamily="34" charset="0"/>
            </a:endParaRPr>
          </a:p>
        </p:txBody>
      </p:sp>
      <p:sp>
        <p:nvSpPr>
          <p:cNvPr id="3" name="スライド番号プレースホルダー 3">
            <a:extLst>
              <a:ext uri="{FF2B5EF4-FFF2-40B4-BE49-F238E27FC236}">
                <a16:creationId xmlns:a16="http://schemas.microsoft.com/office/drawing/2014/main" id="{622D3F55-8875-4FC0-8682-3656CE72AA76}"/>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2</a:t>
            </a:fld>
            <a:endParaRPr kumimoji="1" lang="ja-JP" altLang="en-US"/>
          </a:p>
        </p:txBody>
      </p:sp>
    </p:spTree>
    <p:extLst>
      <p:ext uri="{BB962C8B-B14F-4D97-AF65-F5344CB8AC3E}">
        <p14:creationId xmlns:p14="http://schemas.microsoft.com/office/powerpoint/2010/main" val="42292397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13EA6141-AEEF-456E-A205-4BD9A2E06985}"/>
              </a:ext>
            </a:extLst>
          </p:cNvPr>
          <p:cNvPicPr>
            <a:picLocks noChangeAspect="1"/>
          </p:cNvPicPr>
          <p:nvPr/>
        </p:nvPicPr>
        <p:blipFill>
          <a:blip r:embed="rId2"/>
          <a:stretch>
            <a:fillRect/>
          </a:stretch>
        </p:blipFill>
        <p:spPr>
          <a:xfrm>
            <a:off x="541337" y="1077912"/>
            <a:ext cx="3233738" cy="2643188"/>
          </a:xfrm>
          <a:prstGeom prst="rect">
            <a:avLst/>
          </a:prstGeom>
        </p:spPr>
      </p:pic>
      <p:pic>
        <p:nvPicPr>
          <p:cNvPr id="5" name="図 4">
            <a:extLst>
              <a:ext uri="{FF2B5EF4-FFF2-40B4-BE49-F238E27FC236}">
                <a16:creationId xmlns:a16="http://schemas.microsoft.com/office/drawing/2014/main" id="{621ABB89-20B8-4DAC-A859-B05802B7291F}"/>
              </a:ext>
            </a:extLst>
          </p:cNvPr>
          <p:cNvPicPr>
            <a:picLocks noChangeAspect="1"/>
          </p:cNvPicPr>
          <p:nvPr/>
        </p:nvPicPr>
        <p:blipFill>
          <a:blip r:embed="rId3"/>
          <a:stretch>
            <a:fillRect/>
          </a:stretch>
        </p:blipFill>
        <p:spPr>
          <a:xfrm>
            <a:off x="608012" y="4017962"/>
            <a:ext cx="3100388" cy="2624138"/>
          </a:xfrm>
          <a:prstGeom prst="rect">
            <a:avLst/>
          </a:prstGeom>
        </p:spPr>
      </p:pic>
      <p:sp>
        <p:nvSpPr>
          <p:cNvPr id="6" name="コンテンツ プレースホルダー 2">
            <a:extLst>
              <a:ext uri="{FF2B5EF4-FFF2-40B4-BE49-F238E27FC236}">
                <a16:creationId xmlns:a16="http://schemas.microsoft.com/office/drawing/2014/main" id="{3E0B9CFC-48BD-4BDE-B9A4-D989B25D1CE3}"/>
              </a:ext>
            </a:extLst>
          </p:cNvPr>
          <p:cNvSpPr txBox="1">
            <a:spLocks/>
          </p:cNvSpPr>
          <p:nvPr/>
        </p:nvSpPr>
        <p:spPr>
          <a:xfrm>
            <a:off x="3776694" y="1671172"/>
            <a:ext cx="8229600" cy="5303836"/>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1600" dirty="0">
                <a:latin typeface="Calibri" panose="020F0502020204030204" pitchFamily="34" charset="0"/>
              </a:rPr>
              <a:t>QD0 can be supported from the BDS tunnel</a:t>
            </a:r>
          </a:p>
          <a:p>
            <a:pPr lvl="1"/>
            <a:r>
              <a:rPr lang="en-US" altLang="ja-JP" sz="1600" dirty="0">
                <a:latin typeface="Calibri" panose="020F0502020204030204" pitchFamily="34" charset="0"/>
              </a:rPr>
              <a:t>We can get rid of QD0 pillar if L*=6m</a:t>
            </a:r>
          </a:p>
          <a:p>
            <a:pPr lvl="1"/>
            <a:r>
              <a:rPr lang="en-US" altLang="ja-JP" sz="1600" dirty="0">
                <a:latin typeface="Calibri" panose="020F0502020204030204" pitchFamily="34" charset="0"/>
              </a:rPr>
              <a:t>QD0 may have to be retractable like QSC of </a:t>
            </a:r>
            <a:r>
              <a:rPr lang="en-US" altLang="ja-JP" sz="1600" dirty="0" err="1">
                <a:latin typeface="Calibri" panose="020F0502020204030204" pitchFamily="34" charset="0"/>
              </a:rPr>
              <a:t>SuperKEKB</a:t>
            </a:r>
            <a:endParaRPr lang="en-US" altLang="ja-JP" sz="1600" dirty="0">
              <a:latin typeface="Calibri" panose="020F0502020204030204" pitchFamily="34" charset="0"/>
            </a:endParaRPr>
          </a:p>
          <a:p>
            <a:pPr lvl="1"/>
            <a:r>
              <a:rPr lang="en-US" altLang="ja-JP" sz="1600" dirty="0">
                <a:latin typeface="Calibri" panose="020F0502020204030204" pitchFamily="34" charset="0"/>
              </a:rPr>
              <a:t>Much more stable than the support from the pillar on the platform</a:t>
            </a:r>
          </a:p>
          <a:p>
            <a:pPr lvl="1"/>
            <a:r>
              <a:rPr lang="en-US" altLang="ja-JP" sz="1600" dirty="0">
                <a:latin typeface="Calibri" panose="020F0502020204030204" pitchFamily="34" charset="0"/>
              </a:rPr>
              <a:t>Much better position repeatability after push-pull</a:t>
            </a:r>
          </a:p>
          <a:p>
            <a:pPr lvl="2"/>
            <a:r>
              <a:rPr lang="en-US" altLang="ja-JP" sz="1600" dirty="0">
                <a:latin typeface="Calibri" panose="020F0502020204030204" pitchFamily="34" charset="0"/>
              </a:rPr>
              <a:t>Pillar on the platform: ~0.5mm</a:t>
            </a:r>
          </a:p>
          <a:p>
            <a:pPr lvl="2"/>
            <a:r>
              <a:rPr lang="en-US" altLang="ja-JP" sz="1600" dirty="0">
                <a:latin typeface="Calibri" panose="020F0502020204030204" pitchFamily="34" charset="0"/>
              </a:rPr>
              <a:t>Support from BDS tunnel: few tens of um (</a:t>
            </a:r>
            <a:r>
              <a:rPr lang="en-US" altLang="ja-JP" sz="1600" dirty="0" err="1">
                <a:latin typeface="Calibri" panose="020F0502020204030204" pitchFamily="34" charset="0"/>
              </a:rPr>
              <a:t>SuperKEKB</a:t>
            </a:r>
            <a:r>
              <a:rPr lang="en-US" altLang="ja-JP" sz="1600" dirty="0">
                <a:latin typeface="Calibri" panose="020F0502020204030204" pitchFamily="34" charset="0"/>
              </a:rPr>
              <a:t>)</a:t>
            </a:r>
          </a:p>
          <a:p>
            <a:pPr lvl="1"/>
            <a:r>
              <a:rPr lang="en-US" altLang="ja-JP" sz="1600" dirty="0">
                <a:latin typeface="Calibri" panose="020F0502020204030204" pitchFamily="34" charset="0"/>
              </a:rPr>
              <a:t>Much faster machine tuning after push-pull</a:t>
            </a:r>
          </a:p>
          <a:p>
            <a:pPr lvl="1"/>
            <a:r>
              <a:rPr lang="en-US" altLang="ja-JP" sz="1600" dirty="0">
                <a:latin typeface="Calibri" panose="020F0502020204030204" pitchFamily="34" charset="0"/>
              </a:rPr>
              <a:t>Only one pair of QD0 is necessary (2 pairs for ILD and  </a:t>
            </a:r>
            <a:r>
              <a:rPr lang="en-US" altLang="ja-JP" sz="1600" dirty="0" err="1">
                <a:latin typeface="Calibri" panose="020F0502020204030204" pitchFamily="34" charset="0"/>
              </a:rPr>
              <a:t>SiD</a:t>
            </a:r>
            <a:r>
              <a:rPr lang="en-US" altLang="ja-JP" sz="1600" dirty="0">
                <a:latin typeface="Calibri" panose="020F0502020204030204" pitchFamily="34" charset="0"/>
              </a:rPr>
              <a:t> are necessary for TDR design)</a:t>
            </a:r>
          </a:p>
          <a:p>
            <a:r>
              <a:rPr lang="en-US" altLang="ja-JP" sz="1600" dirty="0">
                <a:latin typeface="Calibri" panose="020F0502020204030204" pitchFamily="34" charset="0"/>
              </a:rPr>
              <a:t>ILD needs some modification</a:t>
            </a:r>
          </a:p>
          <a:p>
            <a:pPr lvl="1"/>
            <a:r>
              <a:rPr lang="en-US" altLang="ja-JP" sz="1600" dirty="0">
                <a:latin typeface="Calibri" panose="020F0502020204030204" pitchFamily="34" charset="0"/>
              </a:rPr>
              <a:t>Cut the End-cap iron to make access to flanges at Z~6m possible, and/or remote vacuum connection (RVC) like </a:t>
            </a:r>
            <a:r>
              <a:rPr lang="en-US" altLang="ja-JP" sz="1600" dirty="0" err="1">
                <a:latin typeface="Calibri" panose="020F0502020204030204" pitchFamily="34" charset="0"/>
              </a:rPr>
              <a:t>SuperKEKB</a:t>
            </a:r>
            <a:endParaRPr lang="en-US" altLang="ja-JP" sz="1600" dirty="0">
              <a:latin typeface="Calibri" panose="020F0502020204030204" pitchFamily="34" charset="0"/>
            </a:endParaRPr>
          </a:p>
          <a:p>
            <a:pPr lvl="1"/>
            <a:r>
              <a:rPr lang="en-US" altLang="ja-JP" sz="1600" dirty="0">
                <a:latin typeface="Calibri" panose="020F0502020204030204" pitchFamily="34" charset="0"/>
              </a:rPr>
              <a:t>FCAL support has to be re-considered (telescopic support?)</a:t>
            </a:r>
          </a:p>
          <a:p>
            <a:pPr lvl="1"/>
            <a:r>
              <a:rPr lang="en-US" altLang="ja-JP" sz="1600" b="1" dirty="0">
                <a:latin typeface="Calibri" panose="020F0502020204030204" pitchFamily="34" charset="0"/>
              </a:rPr>
              <a:t>No need for split endcap</a:t>
            </a:r>
          </a:p>
          <a:p>
            <a:r>
              <a:rPr lang="en-US" altLang="ja-JP" sz="1700" dirty="0" err="1">
                <a:latin typeface="Calibri" panose="020F0502020204030204" pitchFamily="34" charset="0"/>
              </a:rPr>
              <a:t>BeamCAL</a:t>
            </a:r>
            <a:r>
              <a:rPr lang="en-US" altLang="ja-JP" sz="1700" dirty="0">
                <a:latin typeface="Calibri" panose="020F0502020204030204" pitchFamily="34" charset="0"/>
              </a:rPr>
              <a:t> can be placed far from</a:t>
            </a:r>
            <a:r>
              <a:rPr lang="ja-JP" altLang="en-US" sz="1700" dirty="0">
                <a:latin typeface="Calibri" panose="020F0502020204030204" pitchFamily="34" charset="0"/>
              </a:rPr>
              <a:t> </a:t>
            </a:r>
            <a:r>
              <a:rPr lang="en-US" altLang="ja-JP" sz="1700" dirty="0">
                <a:latin typeface="Calibri" panose="020F0502020204030204" pitchFamily="34" charset="0"/>
              </a:rPr>
              <a:t>IP</a:t>
            </a:r>
          </a:p>
          <a:p>
            <a:pPr lvl="1"/>
            <a:r>
              <a:rPr kumimoji="1" lang="en-US" altLang="ja-JP" sz="1700" dirty="0">
                <a:latin typeface="Calibri" panose="020F0502020204030204" pitchFamily="34" charset="0"/>
                <a:sym typeface="Wingdings" panose="05000000000000000000" pitchFamily="2" charset="2"/>
              </a:rPr>
              <a:t>Weaker magnetic field at BCAL (and QD0 front surface) causes less</a:t>
            </a:r>
            <a:r>
              <a:rPr lang="ja-JP" altLang="en-US" sz="1700" dirty="0">
                <a:latin typeface="Calibri" panose="020F0502020204030204" pitchFamily="34" charset="0"/>
                <a:sym typeface="Wingdings" panose="05000000000000000000" pitchFamily="2" charset="2"/>
              </a:rPr>
              <a:t> </a:t>
            </a:r>
            <a:r>
              <a:rPr kumimoji="1" lang="en-US" altLang="ja-JP" sz="1700" dirty="0">
                <a:latin typeface="Calibri" panose="020F0502020204030204" pitchFamily="34" charset="0"/>
                <a:sym typeface="Wingdings" panose="05000000000000000000" pitchFamily="2" charset="2"/>
              </a:rPr>
              <a:t>back-scattering</a:t>
            </a:r>
            <a:r>
              <a:rPr lang="ja-JP" altLang="en-US" sz="1700" dirty="0">
                <a:latin typeface="Calibri" panose="020F0502020204030204" pitchFamily="34" charset="0"/>
                <a:sym typeface="Wingdings" panose="05000000000000000000" pitchFamily="2" charset="2"/>
              </a:rPr>
              <a:t> </a:t>
            </a:r>
            <a:r>
              <a:rPr lang="en-US" altLang="ja-JP" sz="1700" dirty="0">
                <a:latin typeface="Calibri" panose="020F0502020204030204" pitchFamily="34" charset="0"/>
                <a:sym typeface="Wingdings" panose="05000000000000000000" pitchFamily="2" charset="2"/>
              </a:rPr>
              <a:t>of pair background</a:t>
            </a:r>
            <a:endParaRPr kumimoji="1" lang="en-US" altLang="ja-JP" sz="1700" dirty="0">
              <a:latin typeface="Calibri" panose="020F0502020204030204" pitchFamily="34" charset="0"/>
              <a:sym typeface="Wingdings" panose="05000000000000000000" pitchFamily="2" charset="2"/>
            </a:endParaRPr>
          </a:p>
          <a:p>
            <a:pPr lvl="1"/>
            <a:r>
              <a:rPr kumimoji="1" lang="en-US" altLang="ja-JP" sz="1700" dirty="0">
                <a:latin typeface="Calibri" panose="020F0502020204030204" pitchFamily="34" charset="0"/>
                <a:sym typeface="Wingdings" panose="05000000000000000000" pitchFamily="2" charset="2"/>
              </a:rPr>
              <a:t>No need for </a:t>
            </a:r>
            <a:r>
              <a:rPr kumimoji="1" lang="en-US" altLang="ja-JP" sz="1700" dirty="0" err="1">
                <a:latin typeface="Calibri" panose="020F0502020204030204" pitchFamily="34" charset="0"/>
                <a:sym typeface="Wingdings" panose="05000000000000000000" pitchFamily="2" charset="2"/>
              </a:rPr>
              <a:t>AntiDID</a:t>
            </a:r>
            <a:r>
              <a:rPr lang="ja-JP" altLang="en-US" sz="1700" dirty="0">
                <a:latin typeface="Calibri" panose="020F0502020204030204" pitchFamily="34" charset="0"/>
                <a:sym typeface="Wingdings" panose="05000000000000000000" pitchFamily="2" charset="2"/>
              </a:rPr>
              <a:t> </a:t>
            </a:r>
            <a:r>
              <a:rPr lang="en-US" altLang="ja-JP" sz="1700" dirty="0">
                <a:latin typeface="Calibri" panose="020F0502020204030204" pitchFamily="34" charset="0"/>
                <a:sym typeface="Wingdings" panose="05000000000000000000" pitchFamily="2" charset="2"/>
              </a:rPr>
              <a:t>(?)</a:t>
            </a:r>
            <a:endParaRPr kumimoji="1" lang="en-US" altLang="ja-JP" sz="1700" dirty="0">
              <a:latin typeface="Calibri" panose="020F0502020204030204" pitchFamily="34" charset="0"/>
              <a:sym typeface="Wingdings" panose="05000000000000000000" pitchFamily="2" charset="2"/>
            </a:endParaRPr>
          </a:p>
          <a:p>
            <a:pPr lvl="1"/>
            <a:r>
              <a:rPr lang="en-US" altLang="ja-JP" sz="1700" dirty="0">
                <a:latin typeface="Calibri" panose="020F0502020204030204" pitchFamily="34" charset="0"/>
                <a:sym typeface="Wingdings" panose="05000000000000000000" pitchFamily="2" charset="2"/>
              </a:rPr>
              <a:t>Less cost, less construction period, and less risk</a:t>
            </a:r>
          </a:p>
          <a:p>
            <a:pPr lvl="1"/>
            <a:endParaRPr lang="en-US" altLang="ja-JP" sz="1600" b="1" dirty="0">
              <a:latin typeface="Calibri" panose="020F0502020204030204" pitchFamily="34" charset="0"/>
            </a:endParaRPr>
          </a:p>
        </p:txBody>
      </p:sp>
      <p:sp>
        <p:nvSpPr>
          <p:cNvPr id="8" name="テキスト ボックス 7">
            <a:extLst>
              <a:ext uri="{FF2B5EF4-FFF2-40B4-BE49-F238E27FC236}">
                <a16:creationId xmlns:a16="http://schemas.microsoft.com/office/drawing/2014/main" id="{4E7FBE53-3300-4A7B-B99C-A2C5C2196C41}"/>
              </a:ext>
            </a:extLst>
          </p:cNvPr>
          <p:cNvSpPr txBox="1"/>
          <p:nvPr/>
        </p:nvSpPr>
        <p:spPr>
          <a:xfrm>
            <a:off x="4843494" y="877857"/>
            <a:ext cx="6096000" cy="400110"/>
          </a:xfrm>
          <a:prstGeom prst="rect">
            <a:avLst/>
          </a:prstGeom>
          <a:noFill/>
        </p:spPr>
        <p:txBody>
          <a:bodyPr wrap="square">
            <a:spAutoFit/>
          </a:bodyPr>
          <a:lstStyle/>
          <a:p>
            <a:r>
              <a:rPr lang="en-US" altLang="ja-JP" sz="2000" b="1" i="1" dirty="0">
                <a:solidFill>
                  <a:srgbClr val="0070C0"/>
                </a:solidFill>
                <a:latin typeface="Calibri" panose="020F0502020204030204" pitchFamily="34" charset="0"/>
              </a:rPr>
              <a:t>Possible benefit of longer L* for detectors</a:t>
            </a:r>
            <a:endParaRPr lang="ja-JP" altLang="en-US" sz="2000" b="1" i="1" dirty="0">
              <a:solidFill>
                <a:srgbClr val="0070C0"/>
              </a:solidFill>
              <a:latin typeface="Calibri" panose="020F0502020204030204" pitchFamily="34" charset="0"/>
            </a:endParaRPr>
          </a:p>
        </p:txBody>
      </p:sp>
      <p:sp>
        <p:nvSpPr>
          <p:cNvPr id="9" name="テキスト ボックス 8">
            <a:extLst>
              <a:ext uri="{FF2B5EF4-FFF2-40B4-BE49-F238E27FC236}">
                <a16:creationId xmlns:a16="http://schemas.microsoft.com/office/drawing/2014/main" id="{5870E47E-1ACB-4476-A3E9-1A5426FF67CB}"/>
              </a:ext>
            </a:extLst>
          </p:cNvPr>
          <p:cNvSpPr txBox="1"/>
          <p:nvPr/>
        </p:nvSpPr>
        <p:spPr>
          <a:xfrm>
            <a:off x="2336800" y="67111"/>
            <a:ext cx="7964809" cy="584775"/>
          </a:xfrm>
          <a:prstGeom prst="rect">
            <a:avLst/>
          </a:prstGeom>
          <a:noFill/>
        </p:spPr>
        <p:txBody>
          <a:bodyPr wrap="none" rtlCol="0">
            <a:spAutoFit/>
          </a:bodyPr>
          <a:lstStyle/>
          <a:p>
            <a:r>
              <a:rPr lang="en-US" altLang="ja-JP" sz="3200" b="1" i="1" dirty="0">
                <a:solidFill>
                  <a:srgbClr val="008080"/>
                </a:solidFill>
                <a:latin typeface="Calibri" panose="020F0502020204030204" pitchFamily="34" charset="0"/>
              </a:rPr>
              <a:t>Discussion of the longer L* in WG3 MDI group</a:t>
            </a:r>
            <a:endParaRPr kumimoji="1" lang="en-US" altLang="ja-JP" sz="3200" b="1" i="1" dirty="0">
              <a:solidFill>
                <a:srgbClr val="008080"/>
              </a:solidFill>
              <a:latin typeface="Calibri" panose="020F0502020204030204" pitchFamily="34" charset="0"/>
            </a:endParaRPr>
          </a:p>
        </p:txBody>
      </p:sp>
      <p:sp>
        <p:nvSpPr>
          <p:cNvPr id="10" name="テキスト ボックス 9">
            <a:extLst>
              <a:ext uri="{FF2B5EF4-FFF2-40B4-BE49-F238E27FC236}">
                <a16:creationId xmlns:a16="http://schemas.microsoft.com/office/drawing/2014/main" id="{6C95D2D8-47DC-4FC6-8077-856401466EFA}"/>
              </a:ext>
            </a:extLst>
          </p:cNvPr>
          <p:cNvSpPr txBox="1"/>
          <p:nvPr/>
        </p:nvSpPr>
        <p:spPr>
          <a:xfrm>
            <a:off x="6332592" y="1268679"/>
            <a:ext cx="4606902" cy="338554"/>
          </a:xfrm>
          <a:prstGeom prst="rect">
            <a:avLst/>
          </a:prstGeom>
          <a:noFill/>
        </p:spPr>
        <p:txBody>
          <a:bodyPr wrap="none" rtlCol="0">
            <a:spAutoFit/>
          </a:bodyPr>
          <a:lstStyle/>
          <a:p>
            <a:r>
              <a:rPr lang="en-US" altLang="ja-JP" sz="1600" i="1" dirty="0">
                <a:latin typeface="Calibri" panose="020F0502020204030204" pitchFamily="34" charset="0"/>
              </a:rPr>
              <a:t> b</a:t>
            </a:r>
            <a:r>
              <a:rPr kumimoji="1" lang="en-US" altLang="ja-JP" sz="1600" i="1" dirty="0">
                <a:latin typeface="Calibri" panose="020F0502020204030204" pitchFamily="34" charset="0"/>
              </a:rPr>
              <a:t>y Y. Sugimoto @</a:t>
            </a:r>
            <a:r>
              <a:rPr lang="en-US" altLang="ja-JP" sz="1600" i="1" dirty="0">
                <a:latin typeface="Calibri" panose="020F0502020204030204" pitchFamily="34" charset="0"/>
              </a:rPr>
              <a:t>IDT-WG3-MDI-Phys kickoff meeting</a:t>
            </a:r>
          </a:p>
        </p:txBody>
      </p:sp>
      <p:sp>
        <p:nvSpPr>
          <p:cNvPr id="11" name="スライド番号プレースホルダー 3">
            <a:extLst>
              <a:ext uri="{FF2B5EF4-FFF2-40B4-BE49-F238E27FC236}">
                <a16:creationId xmlns:a16="http://schemas.microsoft.com/office/drawing/2014/main" id="{FF4D2DB8-8B95-446E-AC5A-4FAA4C7AF052}"/>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20</a:t>
            </a:fld>
            <a:endParaRPr kumimoji="1" lang="ja-JP" altLang="en-US"/>
          </a:p>
        </p:txBody>
      </p:sp>
    </p:spTree>
    <p:extLst>
      <p:ext uri="{BB962C8B-B14F-4D97-AF65-F5344CB8AC3E}">
        <p14:creationId xmlns:p14="http://schemas.microsoft.com/office/powerpoint/2010/main" val="31364457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584059" y="48857"/>
            <a:ext cx="5031570" cy="584775"/>
          </a:xfrm>
          <a:prstGeom prst="rect">
            <a:avLst/>
          </a:prstGeom>
          <a:noFill/>
        </p:spPr>
        <p:txBody>
          <a:bodyPr wrap="none" rtlCol="0">
            <a:spAutoFit/>
          </a:bodyPr>
          <a:lstStyle/>
          <a:p>
            <a:r>
              <a:rPr lang="en-US" altLang="ja-JP" sz="3200" b="1" i="1" dirty="0">
                <a:solidFill>
                  <a:srgbClr val="006666"/>
                </a:solidFill>
                <a:latin typeface="Calibri" panose="020F0502020204030204" pitchFamily="34" charset="0"/>
              </a:rPr>
              <a:t>Comment; L* and luminosity</a:t>
            </a:r>
            <a:endParaRPr lang="ja-JP" altLang="en-US" sz="3200" b="1" i="1" dirty="0">
              <a:solidFill>
                <a:srgbClr val="006666"/>
              </a:solidFill>
              <a:latin typeface="Calibri" panose="020F0502020204030204" pitchFamily="34" charset="0"/>
            </a:endParaRPr>
          </a:p>
        </p:txBody>
      </p:sp>
      <mc:AlternateContent xmlns:mc="http://schemas.openxmlformats.org/markup-compatibility/2006">
        <mc:Choice xmlns:a14="http://schemas.microsoft.com/office/drawing/2010/main" Requires="a14">
          <p:sp>
            <p:nvSpPr>
              <p:cNvPr id="3" name="テキスト ボックス 2"/>
              <p:cNvSpPr txBox="1"/>
              <p:nvPr/>
            </p:nvSpPr>
            <p:spPr>
              <a:xfrm>
                <a:off x="2943452" y="2007515"/>
                <a:ext cx="1834348" cy="70468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sz="2000" i="1">
                          <a:latin typeface="Cambria Math" panose="02040503050406030204" pitchFamily="18" charset="0"/>
                        </a:rPr>
                        <m:t>𝐿</m:t>
                      </m:r>
                      <m:r>
                        <a:rPr lang="en-US" altLang="ja-JP" sz="2000" i="1">
                          <a:latin typeface="Cambria Math" panose="02040503050406030204" pitchFamily="18" charset="0"/>
                        </a:rPr>
                        <m:t>=</m:t>
                      </m:r>
                      <m:r>
                        <a:rPr lang="en-US" altLang="ja-JP" sz="2000" i="1">
                          <a:latin typeface="Cambria Math" panose="02040503050406030204" pitchFamily="18" charset="0"/>
                        </a:rPr>
                        <m:t>𝑓</m:t>
                      </m:r>
                      <m:sSub>
                        <m:sSubPr>
                          <m:ctrlPr>
                            <a:rPr lang="en-US" altLang="ja-JP" sz="2000" i="1">
                              <a:latin typeface="Cambria Math" panose="02040503050406030204" pitchFamily="18" charset="0"/>
                            </a:rPr>
                          </m:ctrlPr>
                        </m:sSubPr>
                        <m:e>
                          <m:r>
                            <a:rPr lang="en-US" altLang="ja-JP" sz="2000" i="1">
                              <a:latin typeface="Cambria Math" panose="02040503050406030204" pitchFamily="18" charset="0"/>
                            </a:rPr>
                            <m:t>𝑛</m:t>
                          </m:r>
                        </m:e>
                        <m:sub>
                          <m:r>
                            <a:rPr lang="en-US" altLang="ja-JP" sz="2000" i="1">
                              <a:latin typeface="Cambria Math" panose="02040503050406030204" pitchFamily="18" charset="0"/>
                            </a:rPr>
                            <m:t>𝑏</m:t>
                          </m:r>
                        </m:sub>
                      </m:sSub>
                      <m:f>
                        <m:fPr>
                          <m:ctrlPr>
                            <a:rPr lang="en-US" altLang="ja-JP" sz="2000" i="1">
                              <a:latin typeface="Cambria Math" panose="02040503050406030204" pitchFamily="18" charset="0"/>
                            </a:rPr>
                          </m:ctrlPr>
                        </m:fPr>
                        <m:num>
                          <m:sSup>
                            <m:sSupPr>
                              <m:ctrlPr>
                                <a:rPr lang="en-US" altLang="ja-JP" sz="2000" i="1">
                                  <a:latin typeface="Cambria Math" panose="02040503050406030204" pitchFamily="18" charset="0"/>
                                </a:rPr>
                              </m:ctrlPr>
                            </m:sSupPr>
                            <m:e>
                              <m:r>
                                <a:rPr lang="en-US" altLang="ja-JP" sz="2000" i="1">
                                  <a:latin typeface="Cambria Math" panose="02040503050406030204" pitchFamily="18" charset="0"/>
                                </a:rPr>
                                <m:t>𝑁</m:t>
                              </m:r>
                            </m:e>
                            <m:sup>
                              <m:r>
                                <a:rPr lang="en-US" altLang="ja-JP" sz="2000" i="1">
                                  <a:latin typeface="Cambria Math" panose="02040503050406030204" pitchFamily="18" charset="0"/>
                                </a:rPr>
                                <m:t>2</m:t>
                              </m:r>
                            </m:sup>
                          </m:sSup>
                        </m:num>
                        <m:den>
                          <m:r>
                            <a:rPr lang="en-US" altLang="ja-JP" sz="2000" i="1">
                              <a:latin typeface="Cambria Math" panose="02040503050406030204" pitchFamily="18" charset="0"/>
                            </a:rPr>
                            <m:t>4</m:t>
                          </m:r>
                          <m:r>
                            <a:rPr lang="ja-JP" altLang="en-US" sz="2000" i="1">
                              <a:latin typeface="Cambria Math" panose="02040503050406030204" pitchFamily="18" charset="0"/>
                            </a:rPr>
                            <m:t>𝜋</m:t>
                          </m:r>
                          <m:sSubSup>
                            <m:sSubSupPr>
                              <m:ctrlPr>
                                <a:rPr lang="en-US" altLang="ja-JP" sz="2000" i="1">
                                  <a:latin typeface="Cambria Math" panose="02040503050406030204" pitchFamily="18" charset="0"/>
                                </a:rPr>
                              </m:ctrlPr>
                            </m:sSubSupPr>
                            <m:e>
                              <m:r>
                                <a:rPr lang="ja-JP" altLang="en-US" sz="2000" i="1">
                                  <a:latin typeface="Cambria Math" panose="02040503050406030204" pitchFamily="18" charset="0"/>
                                </a:rPr>
                                <m:t>𝜎</m:t>
                              </m:r>
                            </m:e>
                            <m:sub>
                              <m:r>
                                <a:rPr lang="en-US" altLang="ja-JP" sz="2000" i="1">
                                  <a:latin typeface="Cambria Math" panose="02040503050406030204" pitchFamily="18" charset="0"/>
                                </a:rPr>
                                <m:t>𝑥</m:t>
                              </m:r>
                            </m:sub>
                            <m:sup>
                              <m:r>
                                <a:rPr lang="en-US" altLang="ja-JP" sz="2000" i="1">
                                  <a:latin typeface="Cambria Math" panose="02040503050406030204" pitchFamily="18" charset="0"/>
                                </a:rPr>
                                <m:t>∗</m:t>
                              </m:r>
                            </m:sup>
                          </m:sSubSup>
                          <m:sSubSup>
                            <m:sSubSupPr>
                              <m:ctrlPr>
                                <a:rPr lang="en-US" altLang="ja-JP" sz="2000" i="1">
                                  <a:latin typeface="Cambria Math" panose="02040503050406030204" pitchFamily="18" charset="0"/>
                                </a:rPr>
                              </m:ctrlPr>
                            </m:sSubSupPr>
                            <m:e>
                              <m:r>
                                <a:rPr lang="ja-JP" altLang="en-US" sz="2000" i="1">
                                  <a:latin typeface="Cambria Math" panose="02040503050406030204" pitchFamily="18" charset="0"/>
                                </a:rPr>
                                <m:t>𝜎</m:t>
                              </m:r>
                            </m:e>
                            <m:sub>
                              <m:r>
                                <a:rPr lang="en-US" altLang="ja-JP" sz="2000" i="1">
                                  <a:latin typeface="Cambria Math" panose="02040503050406030204" pitchFamily="18" charset="0"/>
                                </a:rPr>
                                <m:t>𝑦</m:t>
                              </m:r>
                            </m:sub>
                            <m:sup>
                              <m:r>
                                <a:rPr lang="en-US" altLang="ja-JP" sz="2000" i="1">
                                  <a:latin typeface="Cambria Math" panose="02040503050406030204" pitchFamily="18" charset="0"/>
                                </a:rPr>
                                <m:t>∗</m:t>
                              </m:r>
                            </m:sup>
                          </m:sSubSup>
                        </m:den>
                      </m:f>
                    </m:oMath>
                  </m:oMathPara>
                </a14:m>
                <a:endParaRPr lang="ja-JP" altLang="en-US" sz="2000" dirty="0">
                  <a:latin typeface="Calibri" panose="020F0502020204030204" pitchFamily="34" charset="0"/>
                </a:endParaRPr>
              </a:p>
            </p:txBody>
          </p:sp>
        </mc:Choice>
        <mc:Fallback>
          <p:sp>
            <p:nvSpPr>
              <p:cNvPr id="3" name="テキスト ボックス 2"/>
              <p:cNvSpPr txBox="1">
                <a:spLocks noRot="1" noChangeAspect="1" noMove="1" noResize="1" noEditPoints="1" noAdjustHandles="1" noChangeArrowheads="1" noChangeShapeType="1" noTextEdit="1"/>
              </p:cNvSpPr>
              <p:nvPr/>
            </p:nvSpPr>
            <p:spPr>
              <a:xfrm>
                <a:off x="2943452" y="2007515"/>
                <a:ext cx="1834348" cy="704680"/>
              </a:xfrm>
              <a:prstGeom prst="rect">
                <a:avLst/>
              </a:prstGeom>
              <a:blipFill>
                <a:blip r:embed="rId2"/>
                <a:stretch>
                  <a:fillRect/>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5" name="テキスト ボックス 4"/>
              <p:cNvSpPr txBox="1"/>
              <p:nvPr/>
            </p:nvSpPr>
            <p:spPr>
              <a:xfrm>
                <a:off x="2050334" y="3559379"/>
                <a:ext cx="1173013" cy="3044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altLang="ja-JP" i="1">
                              <a:latin typeface="Cambria Math" panose="02040503050406030204" pitchFamily="18" charset="0"/>
                            </a:rPr>
                          </m:ctrlPr>
                        </m:sSubSupPr>
                        <m:e>
                          <m:r>
                            <a:rPr lang="ja-JP" altLang="en-US" i="1">
                              <a:latin typeface="Cambria Math" panose="02040503050406030204" pitchFamily="18" charset="0"/>
                            </a:rPr>
                            <m:t>𝜎</m:t>
                          </m:r>
                        </m:e>
                        <m:sub>
                          <m:r>
                            <a:rPr lang="en-US" altLang="ja-JP" i="1">
                              <a:latin typeface="Cambria Math" panose="02040503050406030204" pitchFamily="18" charset="0"/>
                            </a:rPr>
                            <m:t>𝑦</m:t>
                          </m:r>
                        </m:sub>
                        <m:sup>
                          <m:r>
                            <a:rPr lang="en-US" altLang="ja-JP" i="1">
                              <a:latin typeface="Cambria Math" panose="02040503050406030204" pitchFamily="18" charset="0"/>
                            </a:rPr>
                            <m:t>∗2</m:t>
                          </m:r>
                        </m:sup>
                      </m:sSubSup>
                      <m:r>
                        <a:rPr lang="en-US" altLang="ja-JP" i="1">
                          <a:latin typeface="Cambria Math" panose="02040503050406030204" pitchFamily="18" charset="0"/>
                        </a:rPr>
                        <m:t>=</m:t>
                      </m:r>
                      <m:sSubSup>
                        <m:sSubSupPr>
                          <m:ctrlPr>
                            <a:rPr lang="en-US" altLang="ja-JP" i="1">
                              <a:latin typeface="Cambria Math" panose="02040503050406030204" pitchFamily="18" charset="0"/>
                            </a:rPr>
                          </m:ctrlPr>
                        </m:sSubSupPr>
                        <m:e>
                          <m:r>
                            <a:rPr lang="ja-JP" altLang="en-US" i="1">
                              <a:latin typeface="Cambria Math" panose="02040503050406030204" pitchFamily="18" charset="0"/>
                            </a:rPr>
                            <m:t>𝛽</m:t>
                          </m:r>
                        </m:e>
                        <m:sub>
                          <m:r>
                            <a:rPr lang="en-US" altLang="ja-JP" i="1">
                              <a:latin typeface="Cambria Math" panose="02040503050406030204" pitchFamily="18" charset="0"/>
                            </a:rPr>
                            <m:t>𝑦</m:t>
                          </m:r>
                        </m:sub>
                        <m:sup>
                          <m:r>
                            <a:rPr lang="en-US" altLang="ja-JP" i="1">
                              <a:latin typeface="Cambria Math" panose="02040503050406030204" pitchFamily="18" charset="0"/>
                            </a:rPr>
                            <m:t>∗</m:t>
                          </m:r>
                        </m:sup>
                      </m:sSubSup>
                      <m:sSub>
                        <m:sSubPr>
                          <m:ctrlPr>
                            <a:rPr lang="en-US" altLang="ja-JP" i="1">
                              <a:latin typeface="Cambria Math" panose="02040503050406030204" pitchFamily="18" charset="0"/>
                            </a:rPr>
                          </m:ctrlPr>
                        </m:sSubPr>
                        <m:e>
                          <m:r>
                            <a:rPr lang="ja-JP" altLang="en-US" i="1">
                              <a:latin typeface="Cambria Math" panose="02040503050406030204" pitchFamily="18" charset="0"/>
                            </a:rPr>
                            <m:t>𝜀</m:t>
                          </m:r>
                        </m:e>
                        <m:sub>
                          <m:r>
                            <a:rPr lang="en-US" altLang="ja-JP" i="1">
                              <a:latin typeface="Cambria Math" panose="02040503050406030204" pitchFamily="18" charset="0"/>
                            </a:rPr>
                            <m:t>𝑦</m:t>
                          </m:r>
                        </m:sub>
                      </m:sSub>
                    </m:oMath>
                  </m:oMathPara>
                </a14:m>
                <a:endParaRPr lang="ja-JP" altLang="en-US" dirty="0">
                  <a:latin typeface="Calibri" panose="020F0502020204030204" pitchFamily="34" charset="0"/>
                </a:endParaRPr>
              </a:p>
            </p:txBody>
          </p:sp>
        </mc:Choice>
        <mc:Fallback>
          <p:sp>
            <p:nvSpPr>
              <p:cNvPr id="5" name="テキスト ボックス 4"/>
              <p:cNvSpPr txBox="1">
                <a:spLocks noRot="1" noChangeAspect="1" noMove="1" noResize="1" noEditPoints="1" noAdjustHandles="1" noChangeArrowheads="1" noChangeShapeType="1" noTextEdit="1"/>
              </p:cNvSpPr>
              <p:nvPr/>
            </p:nvSpPr>
            <p:spPr>
              <a:xfrm>
                <a:off x="2050334" y="3559379"/>
                <a:ext cx="1173013" cy="304442"/>
              </a:xfrm>
              <a:prstGeom prst="rect">
                <a:avLst/>
              </a:prstGeom>
              <a:blipFill>
                <a:blip r:embed="rId3"/>
                <a:stretch>
                  <a:fillRect l="-2073" r="-1036" b="-26000"/>
                </a:stretch>
              </a:blipFill>
            </p:spPr>
            <p:txBody>
              <a:bodyPr/>
              <a:lstStyle/>
              <a:p>
                <a:r>
                  <a:rPr lang="ja-JP" altLang="en-US">
                    <a:noFill/>
                  </a:rPr>
                  <a:t> </a:t>
                </a:r>
              </a:p>
            </p:txBody>
          </p:sp>
        </mc:Fallback>
      </mc:AlternateContent>
      <p:sp>
        <p:nvSpPr>
          <p:cNvPr id="6" name="テキスト ボックス 5"/>
          <p:cNvSpPr txBox="1"/>
          <p:nvPr/>
        </p:nvSpPr>
        <p:spPr>
          <a:xfrm>
            <a:off x="222145" y="3988626"/>
            <a:ext cx="6723828" cy="369332"/>
          </a:xfrm>
          <a:prstGeom prst="rect">
            <a:avLst/>
          </a:prstGeom>
          <a:noFill/>
        </p:spPr>
        <p:txBody>
          <a:bodyPr wrap="none" rtlCol="0">
            <a:spAutoFit/>
          </a:bodyPr>
          <a:lstStyle/>
          <a:p>
            <a:r>
              <a:rPr lang="en-US" altLang="ja-JP" i="1" dirty="0">
                <a:latin typeface="Calibri" panose="020F0502020204030204" pitchFamily="34" charset="0"/>
              </a:rPr>
              <a:t>The horizontal beam size was defined with </a:t>
            </a:r>
            <a:r>
              <a:rPr lang="en-US" altLang="ja-JP" b="1" i="1" dirty="0" err="1">
                <a:solidFill>
                  <a:srgbClr val="FF0000"/>
                </a:solidFill>
                <a:latin typeface="Calibri" panose="020F0502020204030204" pitchFamily="34" charset="0"/>
              </a:rPr>
              <a:t>beamstrahlung</a:t>
            </a:r>
            <a:r>
              <a:rPr lang="en-US" altLang="ja-JP" b="1" i="1" dirty="0">
                <a:solidFill>
                  <a:srgbClr val="FF0000"/>
                </a:solidFill>
                <a:latin typeface="Calibri" panose="020F0502020204030204" pitchFamily="34" charset="0"/>
              </a:rPr>
              <a:t> parameter</a:t>
            </a:r>
            <a:endParaRPr lang="ja-JP" altLang="en-US" b="1" i="1" dirty="0">
              <a:solidFill>
                <a:srgbClr val="FF0000"/>
              </a:solidFill>
              <a:latin typeface="Calibri" panose="020F0502020204030204" pitchFamily="34" charset="0"/>
            </a:endParaRPr>
          </a:p>
        </p:txBody>
      </p:sp>
      <mc:AlternateContent xmlns:mc="http://schemas.openxmlformats.org/markup-compatibility/2006">
        <mc:Choice xmlns:a14="http://schemas.microsoft.com/office/drawing/2010/main" Requires="a14">
          <p:sp>
            <p:nvSpPr>
              <p:cNvPr id="7" name="テキスト ボックス 6"/>
              <p:cNvSpPr txBox="1"/>
              <p:nvPr/>
            </p:nvSpPr>
            <p:spPr>
              <a:xfrm>
                <a:off x="2104935" y="4350543"/>
                <a:ext cx="1332288" cy="6011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altLang="ja-JP" i="1">
                              <a:latin typeface="Cambria Math" panose="02040503050406030204" pitchFamily="18" charset="0"/>
                            </a:rPr>
                          </m:ctrlPr>
                        </m:sSubSupPr>
                        <m:e>
                          <m:r>
                            <a:rPr lang="ja-JP" altLang="en-US" i="1">
                              <a:latin typeface="Cambria Math" panose="02040503050406030204" pitchFamily="18" charset="0"/>
                            </a:rPr>
                            <m:t>𝜎</m:t>
                          </m:r>
                        </m:e>
                        <m:sub>
                          <m:r>
                            <a:rPr lang="en-US" altLang="ja-JP" i="1">
                              <a:latin typeface="Cambria Math" panose="02040503050406030204" pitchFamily="18" charset="0"/>
                            </a:rPr>
                            <m:t>𝑥</m:t>
                          </m:r>
                        </m:sub>
                        <m:sup>
                          <m:r>
                            <a:rPr lang="en-US" altLang="ja-JP" i="1">
                              <a:latin typeface="Cambria Math" panose="02040503050406030204" pitchFamily="18" charset="0"/>
                            </a:rPr>
                            <m:t>∗2</m:t>
                          </m:r>
                        </m:sup>
                      </m:sSubSup>
                      <m:r>
                        <a:rPr lang="en-US" altLang="ja-JP" i="1">
                          <a:latin typeface="Cambria Math" panose="02040503050406030204" pitchFamily="18" charset="0"/>
                          <a:ea typeface="Cambria Math" panose="02040503050406030204" pitchFamily="18" charset="0"/>
                        </a:rPr>
                        <m:t>≈</m:t>
                      </m:r>
                      <m:f>
                        <m:fPr>
                          <m:ctrlPr>
                            <a:rPr lang="en-US" altLang="ja-JP" i="1">
                              <a:latin typeface="Cambria Math" panose="02040503050406030204" pitchFamily="18" charset="0"/>
                              <a:ea typeface="Cambria Math" panose="02040503050406030204" pitchFamily="18" charset="0"/>
                            </a:rPr>
                          </m:ctrlPr>
                        </m:fPr>
                        <m:num>
                          <m:sSubSup>
                            <m:sSubSupPr>
                              <m:ctrlPr>
                                <a:rPr lang="en-US" altLang="ja-JP" i="1">
                                  <a:latin typeface="Cambria Math" panose="02040503050406030204" pitchFamily="18" charset="0"/>
                                  <a:ea typeface="Cambria Math" panose="02040503050406030204" pitchFamily="18" charset="0"/>
                                </a:rPr>
                              </m:ctrlPr>
                            </m:sSubSupPr>
                            <m:e>
                              <m:r>
                                <a:rPr lang="en-US" altLang="ja-JP" i="1">
                                  <a:latin typeface="Cambria Math" panose="02040503050406030204" pitchFamily="18" charset="0"/>
                                  <a:ea typeface="Cambria Math" panose="02040503050406030204" pitchFamily="18" charset="0"/>
                                </a:rPr>
                                <m:t>𝑟</m:t>
                              </m:r>
                            </m:e>
                            <m:sub>
                              <m:r>
                                <a:rPr lang="en-US" altLang="ja-JP" i="1">
                                  <a:latin typeface="Cambria Math" panose="02040503050406030204" pitchFamily="18" charset="0"/>
                                  <a:ea typeface="Cambria Math" panose="02040503050406030204" pitchFamily="18" charset="0"/>
                                </a:rPr>
                                <m:t>𝑒</m:t>
                              </m:r>
                            </m:sub>
                            <m:sup>
                              <m:r>
                                <a:rPr lang="en-US" altLang="ja-JP" i="1">
                                  <a:latin typeface="Cambria Math" panose="02040503050406030204" pitchFamily="18" charset="0"/>
                                  <a:ea typeface="Cambria Math" panose="02040503050406030204" pitchFamily="18" charset="0"/>
                                </a:rPr>
                                <m:t>3</m:t>
                              </m:r>
                            </m:sup>
                          </m:sSubSup>
                          <m:sSup>
                            <m:sSupPr>
                              <m:ctrlPr>
                                <a:rPr lang="en-US" altLang="ja-JP"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𝑁</m:t>
                              </m:r>
                            </m:e>
                            <m:sup>
                              <m:r>
                                <a:rPr lang="en-US" altLang="ja-JP" i="1">
                                  <a:latin typeface="Cambria Math" panose="02040503050406030204" pitchFamily="18" charset="0"/>
                                  <a:ea typeface="Cambria Math" panose="02040503050406030204" pitchFamily="18" charset="0"/>
                                </a:rPr>
                                <m:t>2</m:t>
                              </m:r>
                            </m:sup>
                          </m:sSup>
                          <m:r>
                            <a:rPr lang="ja-JP" altLang="en-US" i="1">
                              <a:latin typeface="Cambria Math" panose="02040503050406030204" pitchFamily="18" charset="0"/>
                              <a:ea typeface="Cambria Math" panose="02040503050406030204" pitchFamily="18" charset="0"/>
                            </a:rPr>
                            <m:t>𝛾</m:t>
                          </m:r>
                        </m:num>
                        <m:den>
                          <m:sSub>
                            <m:sSubPr>
                              <m:ctrlPr>
                                <a:rPr lang="en-US" altLang="ja-JP" i="1">
                                  <a:latin typeface="Cambria Math" panose="02040503050406030204" pitchFamily="18" charset="0"/>
                                  <a:ea typeface="Cambria Math" panose="02040503050406030204" pitchFamily="18" charset="0"/>
                                </a:rPr>
                              </m:ctrlPr>
                            </m:sSubPr>
                            <m:e>
                              <m:r>
                                <a:rPr lang="ja-JP" altLang="en-US" i="1">
                                  <a:latin typeface="Cambria Math" panose="02040503050406030204" pitchFamily="18" charset="0"/>
                                  <a:ea typeface="Cambria Math" panose="02040503050406030204" pitchFamily="18" charset="0"/>
                                </a:rPr>
                                <m:t>𝜎</m:t>
                              </m:r>
                            </m:e>
                            <m:sub>
                              <m:r>
                                <a:rPr lang="en-US" altLang="ja-JP" i="1">
                                  <a:latin typeface="Cambria Math" panose="02040503050406030204" pitchFamily="18" charset="0"/>
                                  <a:ea typeface="Cambria Math" panose="02040503050406030204" pitchFamily="18" charset="0"/>
                                </a:rPr>
                                <m:t>𝑧</m:t>
                              </m:r>
                            </m:sub>
                          </m:sSub>
                          <m:sSub>
                            <m:sSubPr>
                              <m:ctrlPr>
                                <a:rPr lang="en-US" altLang="ja-JP" i="1">
                                  <a:latin typeface="Cambria Math" panose="02040503050406030204" pitchFamily="18" charset="0"/>
                                  <a:ea typeface="Cambria Math" panose="02040503050406030204" pitchFamily="18" charset="0"/>
                                </a:rPr>
                              </m:ctrlPr>
                            </m:sSubPr>
                            <m:e>
                              <m:r>
                                <a:rPr lang="ja-JP" altLang="en-US" i="1">
                                  <a:latin typeface="Cambria Math" panose="02040503050406030204" pitchFamily="18" charset="0"/>
                                  <a:ea typeface="Cambria Math" panose="02040503050406030204" pitchFamily="18" charset="0"/>
                                </a:rPr>
                                <m:t>𝛿</m:t>
                              </m:r>
                            </m:e>
                            <m:sub>
                              <m:r>
                                <a:rPr lang="en-US" altLang="ja-JP" i="1">
                                  <a:latin typeface="Cambria Math" panose="02040503050406030204" pitchFamily="18" charset="0"/>
                                  <a:ea typeface="Cambria Math" panose="02040503050406030204" pitchFamily="18" charset="0"/>
                                </a:rPr>
                                <m:t>𝐵𝑆</m:t>
                              </m:r>
                            </m:sub>
                          </m:sSub>
                        </m:den>
                      </m:f>
                    </m:oMath>
                  </m:oMathPara>
                </a14:m>
                <a:endParaRPr lang="ja-JP" altLang="en-US" dirty="0">
                  <a:latin typeface="Calibri" panose="020F0502020204030204" pitchFamily="34" charset="0"/>
                </a:endParaRPr>
              </a:p>
            </p:txBody>
          </p:sp>
        </mc:Choice>
        <mc:Fallback>
          <p:sp>
            <p:nvSpPr>
              <p:cNvPr id="7" name="テキスト ボックス 6"/>
              <p:cNvSpPr txBox="1">
                <a:spLocks noRot="1" noChangeAspect="1" noMove="1" noResize="1" noEditPoints="1" noAdjustHandles="1" noChangeArrowheads="1" noChangeShapeType="1" noTextEdit="1"/>
              </p:cNvSpPr>
              <p:nvPr/>
            </p:nvSpPr>
            <p:spPr>
              <a:xfrm>
                <a:off x="2104935" y="4350543"/>
                <a:ext cx="1332288" cy="601127"/>
              </a:xfrm>
              <a:prstGeom prst="rect">
                <a:avLst/>
              </a:prstGeom>
              <a:blipFill>
                <a:blip r:embed="rId4"/>
                <a:stretch>
                  <a:fillRect/>
                </a:stretch>
              </a:blipFill>
            </p:spPr>
            <p:txBody>
              <a:bodyPr/>
              <a:lstStyle/>
              <a:p>
                <a:r>
                  <a:rPr lang="ja-JP" altLang="en-US">
                    <a:noFill/>
                  </a:rPr>
                  <a:t> </a:t>
                </a:r>
              </a:p>
            </p:txBody>
          </p:sp>
        </mc:Fallback>
      </mc:AlternateContent>
      <p:sp>
        <p:nvSpPr>
          <p:cNvPr id="8" name="テキスト ボックス 7"/>
          <p:cNvSpPr txBox="1"/>
          <p:nvPr/>
        </p:nvSpPr>
        <p:spPr>
          <a:xfrm>
            <a:off x="222144" y="2855575"/>
            <a:ext cx="6370527" cy="646331"/>
          </a:xfrm>
          <a:prstGeom prst="rect">
            <a:avLst/>
          </a:prstGeom>
          <a:noFill/>
        </p:spPr>
        <p:txBody>
          <a:bodyPr wrap="none" rtlCol="0">
            <a:spAutoFit/>
          </a:bodyPr>
          <a:lstStyle/>
          <a:p>
            <a:r>
              <a:rPr lang="en-US" altLang="ja-JP" i="1" dirty="0">
                <a:latin typeface="Calibri" panose="020F0502020204030204" pitchFamily="34" charset="0"/>
              </a:rPr>
              <a:t>The vertical beta function is roughly optimized to the bunch length</a:t>
            </a:r>
          </a:p>
          <a:p>
            <a:r>
              <a:rPr lang="en-US" altLang="ja-JP" i="1" dirty="0">
                <a:latin typeface="Calibri" panose="020F0502020204030204" pitchFamily="34" charset="0"/>
              </a:rPr>
              <a:t> to minimize the </a:t>
            </a:r>
            <a:r>
              <a:rPr lang="en-US" altLang="ja-JP" b="1" i="1" dirty="0">
                <a:solidFill>
                  <a:srgbClr val="FF0000"/>
                </a:solidFill>
                <a:latin typeface="Calibri" panose="020F0502020204030204" pitchFamily="34" charset="0"/>
              </a:rPr>
              <a:t>hour-glass effect </a:t>
            </a:r>
            <a:r>
              <a:rPr lang="en-US" altLang="ja-JP" i="1" dirty="0">
                <a:latin typeface="Calibri" panose="020F0502020204030204" pitchFamily="34" charset="0"/>
              </a:rPr>
              <a:t>as</a:t>
            </a:r>
            <a:endParaRPr lang="ja-JP" altLang="en-US" i="1" dirty="0">
              <a:latin typeface="Calibri" panose="020F0502020204030204" pitchFamily="34" charset="0"/>
            </a:endParaRPr>
          </a:p>
        </p:txBody>
      </p:sp>
      <mc:AlternateContent xmlns:mc="http://schemas.openxmlformats.org/markup-compatibility/2006">
        <mc:Choice xmlns:a14="http://schemas.microsoft.com/office/drawing/2010/main" Requires="a14">
          <p:sp>
            <p:nvSpPr>
              <p:cNvPr id="9" name="テキスト ボックス 8"/>
              <p:cNvSpPr txBox="1"/>
              <p:nvPr/>
            </p:nvSpPr>
            <p:spPr>
              <a:xfrm>
                <a:off x="3444807" y="3577965"/>
                <a:ext cx="831638" cy="2989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altLang="ja-JP" i="1">
                              <a:latin typeface="Cambria Math" panose="02040503050406030204" pitchFamily="18" charset="0"/>
                              <a:ea typeface="Cambria Math" panose="02040503050406030204" pitchFamily="18" charset="0"/>
                            </a:rPr>
                          </m:ctrlPr>
                        </m:sSubSupPr>
                        <m:e>
                          <m:r>
                            <a:rPr lang="ja-JP" altLang="en-US" i="1">
                              <a:latin typeface="Cambria Math" panose="02040503050406030204" pitchFamily="18" charset="0"/>
                              <a:ea typeface="Cambria Math" panose="02040503050406030204" pitchFamily="18" charset="0"/>
                            </a:rPr>
                            <m:t>𝛽</m:t>
                          </m:r>
                        </m:e>
                        <m:sub>
                          <m:r>
                            <a:rPr lang="en-US" altLang="ja-JP" i="1">
                              <a:latin typeface="Cambria Math" panose="02040503050406030204" pitchFamily="18" charset="0"/>
                              <a:ea typeface="Cambria Math" panose="02040503050406030204" pitchFamily="18" charset="0"/>
                            </a:rPr>
                            <m:t>𝑦</m:t>
                          </m:r>
                        </m:sub>
                        <m:sup>
                          <m:r>
                            <a:rPr lang="en-US" altLang="ja-JP" i="1">
                              <a:latin typeface="Cambria Math" panose="02040503050406030204" pitchFamily="18" charset="0"/>
                              <a:ea typeface="Cambria Math" panose="02040503050406030204" pitchFamily="18" charset="0"/>
                            </a:rPr>
                            <m:t>∗</m:t>
                          </m:r>
                        </m:sup>
                      </m:sSubSup>
                      <m:r>
                        <a:rPr lang="en-US" altLang="ja-JP" i="1">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rPr>
                          </m:ctrlPr>
                        </m:sSubPr>
                        <m:e>
                          <m:r>
                            <a:rPr lang="ja-JP" altLang="en-US" i="1">
                              <a:latin typeface="Cambria Math" panose="02040503050406030204" pitchFamily="18" charset="0"/>
                            </a:rPr>
                            <m:t>𝜎</m:t>
                          </m:r>
                        </m:e>
                        <m:sub>
                          <m:r>
                            <a:rPr lang="en-US" altLang="ja-JP" i="1">
                              <a:latin typeface="Cambria Math" panose="02040503050406030204" pitchFamily="18" charset="0"/>
                            </a:rPr>
                            <m:t>𝑧</m:t>
                          </m:r>
                        </m:sub>
                      </m:sSub>
                    </m:oMath>
                  </m:oMathPara>
                </a14:m>
                <a:endParaRPr lang="ja-JP" altLang="en-US" dirty="0">
                  <a:latin typeface="Calibri" panose="020F0502020204030204" pitchFamily="34" charset="0"/>
                </a:endParaRPr>
              </a:p>
            </p:txBody>
          </p:sp>
        </mc:Choice>
        <mc:Fallback>
          <p:sp>
            <p:nvSpPr>
              <p:cNvPr id="9" name="テキスト ボックス 8"/>
              <p:cNvSpPr txBox="1">
                <a:spLocks noRot="1" noChangeAspect="1" noMove="1" noResize="1" noEditPoints="1" noAdjustHandles="1" noChangeArrowheads="1" noChangeShapeType="1" noTextEdit="1"/>
              </p:cNvSpPr>
              <p:nvPr/>
            </p:nvSpPr>
            <p:spPr>
              <a:xfrm>
                <a:off x="3444807" y="3577965"/>
                <a:ext cx="831638" cy="298928"/>
              </a:xfrm>
              <a:prstGeom prst="rect">
                <a:avLst/>
              </a:prstGeom>
              <a:blipFill>
                <a:blip r:embed="rId5"/>
                <a:stretch>
                  <a:fillRect l="-8759" b="-26531"/>
                </a:stretch>
              </a:blipFill>
            </p:spPr>
            <p:txBody>
              <a:bodyPr/>
              <a:lstStyle/>
              <a:p>
                <a:r>
                  <a:rPr lang="ja-JP" altLang="en-US">
                    <a:noFill/>
                  </a:rPr>
                  <a:t> </a:t>
                </a:r>
              </a:p>
            </p:txBody>
          </p:sp>
        </mc:Fallback>
      </mc:AlternateContent>
      <p:sp>
        <p:nvSpPr>
          <p:cNvPr id="10" name="テキスト ボックス 9"/>
          <p:cNvSpPr txBox="1"/>
          <p:nvPr/>
        </p:nvSpPr>
        <p:spPr>
          <a:xfrm flipH="1">
            <a:off x="243968" y="5043467"/>
            <a:ext cx="4112922" cy="369332"/>
          </a:xfrm>
          <a:prstGeom prst="rect">
            <a:avLst/>
          </a:prstGeom>
          <a:noFill/>
        </p:spPr>
        <p:txBody>
          <a:bodyPr wrap="square" rtlCol="0">
            <a:spAutoFit/>
          </a:bodyPr>
          <a:lstStyle/>
          <a:p>
            <a:r>
              <a:rPr lang="en-US" altLang="ja-JP" i="1" dirty="0">
                <a:latin typeface="Calibri" panose="020F0502020204030204" pitchFamily="34" charset="0"/>
              </a:rPr>
              <a:t>Then, the  luminosity can be expressed as</a:t>
            </a:r>
            <a:endParaRPr lang="ja-JP" altLang="en-US" i="1" dirty="0">
              <a:latin typeface="Calibri" panose="020F0502020204030204" pitchFamily="34" charset="0"/>
            </a:endParaRPr>
          </a:p>
        </p:txBody>
      </p:sp>
      <mc:AlternateContent xmlns:mc="http://schemas.openxmlformats.org/markup-compatibility/2006">
        <mc:Choice xmlns:a14="http://schemas.microsoft.com/office/drawing/2010/main" Requires="a14">
          <p:sp>
            <p:nvSpPr>
              <p:cNvPr id="11" name="テキスト ボックス 10"/>
              <p:cNvSpPr txBox="1"/>
              <p:nvPr/>
            </p:nvSpPr>
            <p:spPr>
              <a:xfrm>
                <a:off x="2082950" y="5549929"/>
                <a:ext cx="1927964" cy="9093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sz="2000" i="1">
                          <a:latin typeface="Cambria Math" panose="02040503050406030204" pitchFamily="18" charset="0"/>
                        </a:rPr>
                        <m:t>𝐿</m:t>
                      </m:r>
                      <m:r>
                        <a:rPr lang="en-US" altLang="ja-JP" sz="2000" i="1">
                          <a:latin typeface="Cambria Math" panose="02040503050406030204" pitchFamily="18" charset="0"/>
                        </a:rPr>
                        <m:t>=</m:t>
                      </m:r>
                      <m:f>
                        <m:fPr>
                          <m:ctrlPr>
                            <a:rPr lang="en-US" altLang="ja-JP" sz="2000" i="1">
                              <a:latin typeface="Cambria Math" panose="02040503050406030204" pitchFamily="18" charset="0"/>
                            </a:rPr>
                          </m:ctrlPr>
                        </m:fPr>
                        <m:num>
                          <m:r>
                            <a:rPr lang="en-US" altLang="ja-JP" sz="2000" i="1">
                              <a:latin typeface="Cambria Math" panose="02040503050406030204" pitchFamily="18" charset="0"/>
                            </a:rPr>
                            <m:t>𝑓</m:t>
                          </m:r>
                          <m:sSub>
                            <m:sSubPr>
                              <m:ctrlPr>
                                <a:rPr lang="en-US" altLang="ja-JP" sz="2000" i="1">
                                  <a:latin typeface="Cambria Math" panose="02040503050406030204" pitchFamily="18" charset="0"/>
                                </a:rPr>
                              </m:ctrlPr>
                            </m:sSubPr>
                            <m:e>
                              <m:r>
                                <a:rPr lang="en-US" altLang="ja-JP" sz="2000" i="1">
                                  <a:latin typeface="Cambria Math" panose="02040503050406030204" pitchFamily="18" charset="0"/>
                                </a:rPr>
                                <m:t>𝑛</m:t>
                              </m:r>
                            </m:e>
                            <m:sub>
                              <m:r>
                                <a:rPr lang="en-US" altLang="ja-JP" sz="2000" i="1">
                                  <a:latin typeface="Cambria Math" panose="02040503050406030204" pitchFamily="18" charset="0"/>
                                </a:rPr>
                                <m:t>𝑏</m:t>
                              </m:r>
                            </m:sub>
                          </m:sSub>
                          <m:r>
                            <a:rPr lang="en-US" altLang="ja-JP" sz="2000" i="1">
                              <a:latin typeface="Cambria Math" panose="02040503050406030204" pitchFamily="18" charset="0"/>
                            </a:rPr>
                            <m:t>𝑁</m:t>
                          </m:r>
                        </m:num>
                        <m:den>
                          <m:r>
                            <a:rPr lang="en-US" altLang="ja-JP" sz="2000" i="1">
                              <a:latin typeface="Cambria Math" panose="02040503050406030204" pitchFamily="18" charset="0"/>
                            </a:rPr>
                            <m:t>4</m:t>
                          </m:r>
                          <m:r>
                            <a:rPr lang="ja-JP" altLang="en-US" sz="2000" i="1">
                              <a:latin typeface="Cambria Math" panose="02040503050406030204" pitchFamily="18" charset="0"/>
                            </a:rPr>
                            <m:t>𝜋</m:t>
                          </m:r>
                          <m:sSubSup>
                            <m:sSubSupPr>
                              <m:ctrlPr>
                                <a:rPr lang="en-US" altLang="ja-JP" sz="2000" i="1">
                                  <a:latin typeface="Cambria Math" panose="02040503050406030204" pitchFamily="18" charset="0"/>
                                </a:rPr>
                              </m:ctrlPr>
                            </m:sSubSupPr>
                            <m:e>
                              <m:r>
                                <a:rPr lang="en-US" altLang="ja-JP" sz="2000" i="1">
                                  <a:latin typeface="Cambria Math" panose="02040503050406030204" pitchFamily="18" charset="0"/>
                                </a:rPr>
                                <m:t>𝑟</m:t>
                              </m:r>
                            </m:e>
                            <m:sub>
                              <m:r>
                                <a:rPr lang="en-US" altLang="ja-JP" sz="2000" i="1">
                                  <a:latin typeface="Cambria Math" panose="02040503050406030204" pitchFamily="18" charset="0"/>
                                </a:rPr>
                                <m:t>𝑒</m:t>
                              </m:r>
                            </m:sub>
                            <m:sup>
                              <m:f>
                                <m:fPr>
                                  <m:type m:val="lin"/>
                                  <m:ctrlPr>
                                    <a:rPr lang="en-US" altLang="ja-JP" sz="2000" i="1">
                                      <a:latin typeface="Cambria Math" panose="02040503050406030204" pitchFamily="18" charset="0"/>
                                    </a:rPr>
                                  </m:ctrlPr>
                                </m:fPr>
                                <m:num>
                                  <m:r>
                                    <a:rPr lang="en-US" altLang="ja-JP" sz="2000" i="1">
                                      <a:latin typeface="Cambria Math" panose="02040503050406030204" pitchFamily="18" charset="0"/>
                                    </a:rPr>
                                    <m:t>3</m:t>
                                  </m:r>
                                </m:num>
                                <m:den>
                                  <m:r>
                                    <a:rPr lang="en-US" altLang="ja-JP" sz="2000" i="1">
                                      <a:latin typeface="Cambria Math" panose="02040503050406030204" pitchFamily="18" charset="0"/>
                                    </a:rPr>
                                    <m:t>2</m:t>
                                  </m:r>
                                </m:den>
                              </m:f>
                            </m:sup>
                          </m:sSubSup>
                        </m:den>
                      </m:f>
                      <m:rad>
                        <m:radPr>
                          <m:degHide m:val="on"/>
                          <m:ctrlPr>
                            <a:rPr lang="en-US" altLang="ja-JP" sz="2000" i="1">
                              <a:latin typeface="Cambria Math" panose="02040503050406030204" pitchFamily="18" charset="0"/>
                            </a:rPr>
                          </m:ctrlPr>
                        </m:radPr>
                        <m:deg/>
                        <m:e>
                          <m:f>
                            <m:fPr>
                              <m:ctrlPr>
                                <a:rPr lang="en-US" altLang="ja-JP" sz="2000" i="1">
                                  <a:latin typeface="Cambria Math" panose="02040503050406030204" pitchFamily="18" charset="0"/>
                                </a:rPr>
                              </m:ctrlPr>
                            </m:fPr>
                            <m:num>
                              <m:sSub>
                                <m:sSubPr>
                                  <m:ctrlPr>
                                    <a:rPr lang="en-US" altLang="ja-JP" sz="2000" i="1">
                                      <a:latin typeface="Cambria Math" panose="02040503050406030204" pitchFamily="18" charset="0"/>
                                    </a:rPr>
                                  </m:ctrlPr>
                                </m:sSubPr>
                                <m:e>
                                  <m:r>
                                    <a:rPr lang="ja-JP" altLang="en-US" sz="2000" i="1">
                                      <a:latin typeface="Cambria Math" panose="02040503050406030204" pitchFamily="18" charset="0"/>
                                    </a:rPr>
                                    <m:t>𝛿</m:t>
                                  </m:r>
                                </m:e>
                                <m:sub>
                                  <m:r>
                                    <a:rPr lang="en-US" altLang="ja-JP" sz="2000" i="1">
                                      <a:latin typeface="Cambria Math" panose="02040503050406030204" pitchFamily="18" charset="0"/>
                                    </a:rPr>
                                    <m:t>𝐵𝑆</m:t>
                                  </m:r>
                                </m:sub>
                              </m:sSub>
                            </m:num>
                            <m:den>
                              <m:r>
                                <a:rPr lang="ja-JP" altLang="en-US" sz="2000" i="1">
                                  <a:latin typeface="Cambria Math" panose="02040503050406030204" pitchFamily="18" charset="0"/>
                                </a:rPr>
                                <m:t>𝛾</m:t>
                              </m:r>
                              <m:sSub>
                                <m:sSubPr>
                                  <m:ctrlPr>
                                    <a:rPr lang="en-US" altLang="ja-JP" sz="2000" i="1">
                                      <a:latin typeface="Cambria Math" panose="02040503050406030204" pitchFamily="18" charset="0"/>
                                    </a:rPr>
                                  </m:ctrlPr>
                                </m:sSubPr>
                                <m:e>
                                  <m:r>
                                    <a:rPr lang="ja-JP" altLang="en-US" sz="2000" i="1">
                                      <a:latin typeface="Cambria Math" panose="02040503050406030204" pitchFamily="18" charset="0"/>
                                    </a:rPr>
                                    <m:t>𝜀</m:t>
                                  </m:r>
                                </m:e>
                                <m:sub>
                                  <m:r>
                                    <a:rPr lang="en-US" altLang="ja-JP" sz="2000" i="1">
                                      <a:latin typeface="Cambria Math" panose="02040503050406030204" pitchFamily="18" charset="0"/>
                                    </a:rPr>
                                    <m:t>𝑦</m:t>
                                  </m:r>
                                </m:sub>
                              </m:sSub>
                            </m:den>
                          </m:f>
                        </m:e>
                      </m:rad>
                    </m:oMath>
                  </m:oMathPara>
                </a14:m>
                <a:endParaRPr lang="ja-JP" altLang="en-US" sz="2000" dirty="0">
                  <a:latin typeface="Calibri" panose="020F0502020204030204" pitchFamily="34" charset="0"/>
                </a:endParaRPr>
              </a:p>
            </p:txBody>
          </p:sp>
        </mc:Choice>
        <mc:Fallback>
          <p:sp>
            <p:nvSpPr>
              <p:cNvPr id="11" name="テキスト ボックス 10"/>
              <p:cNvSpPr txBox="1">
                <a:spLocks noRot="1" noChangeAspect="1" noMove="1" noResize="1" noEditPoints="1" noAdjustHandles="1" noChangeArrowheads="1" noChangeShapeType="1" noTextEdit="1"/>
              </p:cNvSpPr>
              <p:nvPr/>
            </p:nvSpPr>
            <p:spPr>
              <a:xfrm>
                <a:off x="2082950" y="5549929"/>
                <a:ext cx="1927964" cy="909352"/>
              </a:xfrm>
              <a:prstGeom prst="rect">
                <a:avLst/>
              </a:prstGeom>
              <a:blipFill>
                <a:blip r:embed="rId6"/>
                <a:stretch>
                  <a:fillRect/>
                </a:stretch>
              </a:blipFill>
            </p:spPr>
            <p:txBody>
              <a:bodyPr/>
              <a:lstStyle/>
              <a:p>
                <a:r>
                  <a:rPr lang="ja-JP" altLang="en-US">
                    <a:noFill/>
                  </a:rPr>
                  <a:t> </a:t>
                </a:r>
              </a:p>
            </p:txBody>
          </p:sp>
        </mc:Fallback>
      </mc:AlternateContent>
      <p:sp>
        <p:nvSpPr>
          <p:cNvPr id="12" name="テキスト ボックス 11"/>
          <p:cNvSpPr txBox="1"/>
          <p:nvPr/>
        </p:nvSpPr>
        <p:spPr>
          <a:xfrm>
            <a:off x="1304221" y="2117523"/>
            <a:ext cx="1571264" cy="461665"/>
          </a:xfrm>
          <a:prstGeom prst="rect">
            <a:avLst/>
          </a:prstGeom>
          <a:noFill/>
        </p:spPr>
        <p:txBody>
          <a:bodyPr wrap="none" rtlCol="0">
            <a:spAutoFit/>
          </a:bodyPr>
          <a:lstStyle/>
          <a:p>
            <a:r>
              <a:rPr lang="en-US" altLang="ja-JP" sz="2400" b="1" i="1" dirty="0">
                <a:solidFill>
                  <a:srgbClr val="0070C0"/>
                </a:solidFill>
                <a:latin typeface="Calibri" panose="020F0502020204030204" pitchFamily="34" charset="0"/>
              </a:rPr>
              <a:t>Luminosity</a:t>
            </a:r>
            <a:endParaRPr lang="ja-JP" altLang="en-US" sz="2400" b="1" i="1" dirty="0">
              <a:solidFill>
                <a:srgbClr val="0070C0"/>
              </a:solidFill>
              <a:latin typeface="Calibri" panose="020F0502020204030204" pitchFamily="34" charset="0"/>
            </a:endParaRPr>
          </a:p>
        </p:txBody>
      </p:sp>
      <p:sp>
        <p:nvSpPr>
          <p:cNvPr id="13" name="正方形/長方形 12"/>
          <p:cNvSpPr/>
          <p:nvPr/>
        </p:nvSpPr>
        <p:spPr>
          <a:xfrm>
            <a:off x="2019872" y="5499825"/>
            <a:ext cx="2256573" cy="10169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Calibri" panose="020F0502020204030204" pitchFamily="34" charset="0"/>
            </a:endParaRPr>
          </a:p>
        </p:txBody>
      </p:sp>
      <p:sp>
        <p:nvSpPr>
          <p:cNvPr id="14" name="テキスト ボックス 13"/>
          <p:cNvSpPr txBox="1"/>
          <p:nvPr/>
        </p:nvSpPr>
        <p:spPr>
          <a:xfrm>
            <a:off x="7134451" y="2397453"/>
            <a:ext cx="4284453" cy="1600438"/>
          </a:xfrm>
          <a:prstGeom prst="rect">
            <a:avLst/>
          </a:prstGeom>
          <a:noFill/>
          <a:ln>
            <a:solidFill>
              <a:srgbClr val="0070C0"/>
            </a:solidFill>
          </a:ln>
        </p:spPr>
        <p:txBody>
          <a:bodyPr wrap="square" rtlCol="0">
            <a:spAutoFit/>
          </a:bodyPr>
          <a:lstStyle/>
          <a:p>
            <a:r>
              <a:rPr lang="en-US" altLang="ja-JP" i="1" dirty="0">
                <a:latin typeface="Calibri" panose="020F0502020204030204" pitchFamily="34" charset="0"/>
              </a:rPr>
              <a:t>In order to increased the luminosity,</a:t>
            </a:r>
          </a:p>
          <a:p>
            <a:endParaRPr lang="en-US" altLang="ja-JP" sz="800" i="1" dirty="0">
              <a:latin typeface="Calibri" panose="020F0502020204030204" pitchFamily="34" charset="0"/>
            </a:endParaRPr>
          </a:p>
          <a:p>
            <a:pPr marL="342900" indent="-342900">
              <a:buAutoNum type="arabicParenR"/>
            </a:pPr>
            <a:r>
              <a:rPr lang="en-US" altLang="ja-JP" i="1" dirty="0">
                <a:latin typeface="Calibri" panose="020F0502020204030204" pitchFamily="34" charset="0"/>
              </a:rPr>
              <a:t>Make small vertical emittance</a:t>
            </a:r>
          </a:p>
          <a:p>
            <a:pPr marL="342900" indent="-342900">
              <a:buAutoNum type="arabicParenR"/>
            </a:pPr>
            <a:r>
              <a:rPr lang="en-US" altLang="ja-JP" i="1" dirty="0">
                <a:latin typeface="Calibri" panose="020F0502020204030204" pitchFamily="34" charset="0"/>
              </a:rPr>
              <a:t>Make </a:t>
            </a:r>
            <a:r>
              <a:rPr lang="en-US" altLang="ja-JP" i="1" dirty="0" err="1">
                <a:latin typeface="Calibri" panose="020F0502020204030204" pitchFamily="34" charset="0"/>
              </a:rPr>
              <a:t>beamstrahlung</a:t>
            </a:r>
            <a:r>
              <a:rPr lang="en-US" altLang="ja-JP" i="1" dirty="0">
                <a:latin typeface="Calibri" panose="020F0502020204030204" pitchFamily="34" charset="0"/>
              </a:rPr>
              <a:t> parameter large.</a:t>
            </a:r>
          </a:p>
          <a:p>
            <a:r>
              <a:rPr lang="en-US" altLang="ja-JP" i="1" dirty="0">
                <a:latin typeface="Calibri" panose="020F0502020204030204" pitchFamily="34" charset="0"/>
              </a:rPr>
              <a:t>        </a:t>
            </a:r>
            <a:r>
              <a:rPr lang="ja-JP" altLang="en-US" i="1" dirty="0">
                <a:latin typeface="Calibri" panose="020F0502020204030204" pitchFamily="34" charset="0"/>
              </a:rPr>
              <a:t>⇒ </a:t>
            </a:r>
            <a:r>
              <a:rPr lang="en-US" altLang="ja-JP" i="1" dirty="0">
                <a:latin typeface="Calibri" panose="020F0502020204030204" pitchFamily="34" charset="0"/>
              </a:rPr>
              <a:t>make the balance of the luminosity </a:t>
            </a:r>
          </a:p>
          <a:p>
            <a:r>
              <a:rPr lang="en-US" altLang="ja-JP" i="1" dirty="0">
                <a:latin typeface="Calibri" panose="020F0502020204030204" pitchFamily="34" charset="0"/>
              </a:rPr>
              <a:t>             and energy spread for collision beam.</a:t>
            </a:r>
            <a:endParaRPr lang="ja-JP" altLang="en-US" i="1" dirty="0">
              <a:latin typeface="Calibri" panose="020F0502020204030204" pitchFamily="34" charset="0"/>
            </a:endParaRPr>
          </a:p>
        </p:txBody>
      </p:sp>
      <p:sp>
        <p:nvSpPr>
          <p:cNvPr id="16" name="テキスト ボックス 15">
            <a:extLst>
              <a:ext uri="{FF2B5EF4-FFF2-40B4-BE49-F238E27FC236}">
                <a16:creationId xmlns:a16="http://schemas.microsoft.com/office/drawing/2014/main" id="{5DC3A004-D0E6-4C70-88E2-BCE11D2960B1}"/>
              </a:ext>
            </a:extLst>
          </p:cNvPr>
          <p:cNvSpPr txBox="1"/>
          <p:nvPr/>
        </p:nvSpPr>
        <p:spPr>
          <a:xfrm>
            <a:off x="5320013" y="4851935"/>
            <a:ext cx="4212307" cy="369332"/>
          </a:xfrm>
          <a:prstGeom prst="rect">
            <a:avLst/>
          </a:prstGeom>
          <a:noFill/>
        </p:spPr>
        <p:txBody>
          <a:bodyPr wrap="none" rtlCol="0">
            <a:spAutoFit/>
          </a:bodyPr>
          <a:lstStyle/>
          <a:p>
            <a:r>
              <a:rPr kumimoji="1" lang="en-US" altLang="ja-JP" b="1" i="1" dirty="0">
                <a:solidFill>
                  <a:srgbClr val="0070C0"/>
                </a:solidFill>
                <a:latin typeface="Calibri" panose="020F0502020204030204" pitchFamily="34" charset="0"/>
              </a:rPr>
              <a:t>Beam energy reduction by </a:t>
            </a:r>
            <a:r>
              <a:rPr kumimoji="1" lang="en-US" altLang="ja-JP" b="1" i="1" dirty="0" err="1">
                <a:solidFill>
                  <a:srgbClr val="0070C0"/>
                </a:solidFill>
                <a:latin typeface="Calibri" panose="020F0502020204030204" pitchFamily="34" charset="0"/>
              </a:rPr>
              <a:t>beamstrahlung</a:t>
            </a:r>
            <a:endParaRPr kumimoji="1" lang="ja-JP" altLang="en-US" b="1" i="1" dirty="0">
              <a:solidFill>
                <a:srgbClr val="0070C0"/>
              </a:solidFill>
              <a:latin typeface="Calibri" panose="020F0502020204030204" pitchFamily="34" charset="0"/>
            </a:endParaRPr>
          </a:p>
        </p:txBody>
      </p:sp>
      <mc:AlternateContent xmlns:mc="http://schemas.openxmlformats.org/markup-compatibility/2006">
        <mc:Choice xmlns:a14="http://schemas.microsoft.com/office/drawing/2010/main" Requires="a14">
          <p:sp>
            <p:nvSpPr>
              <p:cNvPr id="17" name="テキスト ボックス 16">
                <a:extLst>
                  <a:ext uri="{FF2B5EF4-FFF2-40B4-BE49-F238E27FC236}">
                    <a16:creationId xmlns:a16="http://schemas.microsoft.com/office/drawing/2014/main" id="{0BC05B27-C67D-4EC1-A8E3-D7C97926E653}"/>
                  </a:ext>
                </a:extLst>
              </p:cNvPr>
              <p:cNvSpPr txBox="1"/>
              <p:nvPr/>
            </p:nvSpPr>
            <p:spPr>
              <a:xfrm>
                <a:off x="5638419" y="5283637"/>
                <a:ext cx="6246390" cy="7107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i="1">
                              <a:latin typeface="Cambria Math" panose="02040503050406030204" pitchFamily="18" charset="0"/>
                            </a:rPr>
                          </m:ctrlPr>
                        </m:sSubPr>
                        <m:e>
                          <m:r>
                            <a:rPr kumimoji="1" lang="ja-JP" altLang="en-US" i="1">
                              <a:latin typeface="Cambria Math" panose="02040503050406030204" pitchFamily="18" charset="0"/>
                            </a:rPr>
                            <m:t>𝛿</m:t>
                          </m:r>
                        </m:e>
                        <m:sub>
                          <m:r>
                            <a:rPr kumimoji="1" lang="en-US" altLang="ja-JP" i="1">
                              <a:latin typeface="Cambria Math" panose="02040503050406030204" pitchFamily="18" charset="0"/>
                            </a:rPr>
                            <m:t>𝐵𝑆</m:t>
                          </m:r>
                        </m:sub>
                      </m:sSub>
                      <m:r>
                        <a:rPr kumimoji="1" lang="en-US" altLang="ja-JP"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rPr>
                        <m:t>−</m:t>
                      </m:r>
                      <m:f>
                        <m:fPr>
                          <m:ctrlPr>
                            <a:rPr kumimoji="1" lang="en-US" altLang="ja-JP" i="1" smtClean="0">
                              <a:latin typeface="Cambria Math" panose="02040503050406030204" pitchFamily="18" charset="0"/>
                            </a:rPr>
                          </m:ctrlPr>
                        </m:fPr>
                        <m:num>
                          <m:sSub>
                            <m:sSubPr>
                              <m:ctrlPr>
                                <a:rPr kumimoji="1" lang="en-US" altLang="ja-JP" i="1" smtClean="0">
                                  <a:latin typeface="Cambria Math" panose="02040503050406030204" pitchFamily="18" charset="0"/>
                                </a:rPr>
                              </m:ctrlPr>
                            </m:sSubPr>
                            <m:e>
                              <m:r>
                                <m:rPr>
                                  <m:sty m:val="p"/>
                                </m:rPr>
                                <a:rPr kumimoji="1" lang="el-GR" altLang="ja-JP" i="1" smtClean="0">
                                  <a:latin typeface="Cambria Math" panose="02040503050406030204" pitchFamily="18" charset="0"/>
                                  <a:ea typeface="Cambria Math" panose="02040503050406030204" pitchFamily="18" charset="0"/>
                                </a:rPr>
                                <m:t>Δ</m:t>
                              </m:r>
                              <m:r>
                                <a:rPr kumimoji="1" lang="en-US" altLang="ja-JP" b="0" i="1" smtClean="0">
                                  <a:latin typeface="Cambria Math" panose="02040503050406030204" pitchFamily="18" charset="0"/>
                                </a:rPr>
                                <m:t>𝐸</m:t>
                              </m:r>
                            </m:e>
                            <m:sub>
                              <m:r>
                                <a:rPr kumimoji="1" lang="ja-JP" altLang="en-US" i="1" smtClean="0">
                                  <a:latin typeface="Cambria Math" panose="02040503050406030204" pitchFamily="18" charset="0"/>
                                </a:rPr>
                                <m:t>𝛾</m:t>
                              </m:r>
                            </m:sub>
                          </m:sSub>
                        </m:num>
                        <m:den>
                          <m:r>
                            <a:rPr kumimoji="1" lang="en-US" altLang="ja-JP" b="0" i="1" smtClean="0">
                              <a:latin typeface="Cambria Math" panose="02040503050406030204" pitchFamily="18" charset="0"/>
                            </a:rPr>
                            <m:t>𝐸</m:t>
                          </m:r>
                        </m:den>
                      </m:f>
                      <m:r>
                        <a:rPr kumimoji="1" lang="en-US" altLang="ja-JP" i="1" smtClean="0">
                          <a:latin typeface="Cambria Math" panose="02040503050406030204" pitchFamily="18" charset="0"/>
                          <a:ea typeface="Cambria Math" panose="02040503050406030204" pitchFamily="18" charset="0"/>
                        </a:rPr>
                        <m:t>≅</m:t>
                      </m:r>
                      <m:f>
                        <m:fPr>
                          <m:ctrlPr>
                            <a:rPr kumimoji="1" lang="en-US" altLang="ja-JP" i="1" smtClean="0">
                              <a:latin typeface="Cambria Math" panose="02040503050406030204" pitchFamily="18" charset="0"/>
                              <a:ea typeface="Cambria Math" panose="02040503050406030204" pitchFamily="18" charset="0"/>
                            </a:rPr>
                          </m:ctrlPr>
                        </m:fPr>
                        <m:num>
                          <m:r>
                            <a:rPr kumimoji="1" lang="en-US" altLang="ja-JP" b="0" i="1" smtClean="0">
                              <a:latin typeface="Cambria Math" panose="02040503050406030204" pitchFamily="18" charset="0"/>
                              <a:ea typeface="Cambria Math" panose="02040503050406030204" pitchFamily="18" charset="0"/>
                            </a:rPr>
                            <m:t>0.836 </m:t>
                          </m:r>
                          <m:r>
                            <a:rPr kumimoji="1" lang="ja-JP" altLang="en-US" b="0" i="1" smtClean="0">
                              <a:latin typeface="Cambria Math" panose="02040503050406030204" pitchFamily="18" charset="0"/>
                              <a:ea typeface="Cambria Math" panose="02040503050406030204" pitchFamily="18" charset="0"/>
                            </a:rPr>
                            <m:t>𝛾</m:t>
                          </m:r>
                          <m:sSup>
                            <m:sSupPr>
                              <m:ctrlPr>
                                <a:rPr kumimoji="1" lang="en-US" altLang="ja-JP" b="0" i="1" smtClean="0">
                                  <a:latin typeface="Cambria Math" panose="02040503050406030204" pitchFamily="18" charset="0"/>
                                  <a:ea typeface="Cambria Math" panose="02040503050406030204" pitchFamily="18" charset="0"/>
                                </a:rPr>
                              </m:ctrlPr>
                            </m:sSupPr>
                            <m:e>
                              <m:r>
                                <a:rPr kumimoji="1" lang="en-US" altLang="ja-JP" b="0" i="1" smtClean="0">
                                  <a:latin typeface="Cambria Math" panose="02040503050406030204" pitchFamily="18" charset="0"/>
                                  <a:ea typeface="Cambria Math" panose="02040503050406030204" pitchFamily="18" charset="0"/>
                                </a:rPr>
                                <m:t>𝑁</m:t>
                              </m:r>
                            </m:e>
                            <m:sup>
                              <m:r>
                                <a:rPr kumimoji="1" lang="en-US" altLang="ja-JP" b="0" i="1" smtClean="0">
                                  <a:latin typeface="Cambria Math" panose="02040503050406030204" pitchFamily="18" charset="0"/>
                                  <a:ea typeface="Cambria Math" panose="02040503050406030204" pitchFamily="18" charset="0"/>
                                </a:rPr>
                                <m:t>2</m:t>
                              </m:r>
                            </m:sup>
                          </m:sSup>
                          <m:sSubSup>
                            <m:sSubSupPr>
                              <m:ctrlPr>
                                <a:rPr kumimoji="1" lang="en-US" altLang="ja-JP" b="0" i="1" smtClean="0">
                                  <a:latin typeface="Cambria Math" panose="02040503050406030204" pitchFamily="18" charset="0"/>
                                  <a:ea typeface="Cambria Math" panose="02040503050406030204" pitchFamily="18" charset="0"/>
                                </a:rPr>
                              </m:ctrlPr>
                            </m:sSubSupPr>
                            <m:e>
                              <m:r>
                                <a:rPr kumimoji="1" lang="en-US" altLang="ja-JP" b="0" i="1" smtClean="0">
                                  <a:latin typeface="Cambria Math" panose="02040503050406030204" pitchFamily="18" charset="0"/>
                                  <a:ea typeface="Cambria Math" panose="02040503050406030204" pitchFamily="18" charset="0"/>
                                </a:rPr>
                                <m:t>𝑟</m:t>
                              </m:r>
                            </m:e>
                            <m:sub>
                              <m:r>
                                <a:rPr kumimoji="1" lang="en-US" altLang="ja-JP" b="0" i="1" smtClean="0">
                                  <a:latin typeface="Cambria Math" panose="02040503050406030204" pitchFamily="18" charset="0"/>
                                  <a:ea typeface="Cambria Math" panose="02040503050406030204" pitchFamily="18" charset="0"/>
                                </a:rPr>
                                <m:t>𝑒</m:t>
                              </m:r>
                            </m:sub>
                            <m:sup>
                              <m:r>
                                <a:rPr kumimoji="1" lang="en-US" altLang="ja-JP" b="0" i="1" smtClean="0">
                                  <a:latin typeface="Cambria Math" panose="02040503050406030204" pitchFamily="18" charset="0"/>
                                  <a:ea typeface="Cambria Math" panose="02040503050406030204" pitchFamily="18" charset="0"/>
                                </a:rPr>
                                <m:t>3</m:t>
                              </m:r>
                            </m:sup>
                          </m:sSubSup>
                        </m:num>
                        <m:den>
                          <m:sSub>
                            <m:sSubPr>
                              <m:ctrlPr>
                                <a:rPr kumimoji="1" lang="en-US" altLang="ja-JP" b="0" i="1" smtClean="0">
                                  <a:latin typeface="Cambria Math" panose="02040503050406030204" pitchFamily="18" charset="0"/>
                                  <a:ea typeface="Cambria Math" panose="02040503050406030204" pitchFamily="18" charset="0"/>
                                </a:rPr>
                              </m:ctrlPr>
                            </m:sSubPr>
                            <m:e>
                              <m:r>
                                <a:rPr kumimoji="1" lang="ja-JP" altLang="en-US" b="0" i="1" smtClean="0">
                                  <a:latin typeface="Cambria Math" panose="02040503050406030204" pitchFamily="18" charset="0"/>
                                  <a:ea typeface="Cambria Math" panose="02040503050406030204" pitchFamily="18" charset="0"/>
                                </a:rPr>
                                <m:t>𝜎</m:t>
                              </m:r>
                            </m:e>
                            <m:sub>
                              <m:r>
                                <a:rPr kumimoji="1" lang="en-US" altLang="ja-JP" b="0" i="1" smtClean="0">
                                  <a:latin typeface="Cambria Math" panose="02040503050406030204" pitchFamily="18" charset="0"/>
                                  <a:ea typeface="Cambria Math" panose="02040503050406030204" pitchFamily="18" charset="0"/>
                                </a:rPr>
                                <m:t>𝑧</m:t>
                              </m:r>
                            </m:sub>
                          </m:sSub>
                          <m:sSup>
                            <m:sSupPr>
                              <m:ctrlPr>
                                <a:rPr kumimoji="1" lang="en-US" altLang="ja-JP" b="0" i="1" smtClean="0">
                                  <a:latin typeface="Cambria Math" panose="02040503050406030204" pitchFamily="18" charset="0"/>
                                  <a:ea typeface="Cambria Math" panose="02040503050406030204" pitchFamily="18" charset="0"/>
                                </a:rPr>
                              </m:ctrlPr>
                            </m:sSupPr>
                            <m:e>
                              <m:d>
                                <m:dPr>
                                  <m:ctrlPr>
                                    <a:rPr kumimoji="1" lang="en-US" altLang="ja-JP" b="0" i="1" smtClean="0">
                                      <a:latin typeface="Cambria Math" panose="02040503050406030204" pitchFamily="18" charset="0"/>
                                      <a:ea typeface="Cambria Math" panose="02040503050406030204" pitchFamily="18" charset="0"/>
                                    </a:rPr>
                                  </m:ctrlPr>
                                </m:dPr>
                                <m:e>
                                  <m:sSubSup>
                                    <m:sSubSupPr>
                                      <m:ctrlPr>
                                        <a:rPr kumimoji="1" lang="en-US" altLang="ja-JP" i="1">
                                          <a:latin typeface="Cambria Math" panose="02040503050406030204" pitchFamily="18" charset="0"/>
                                          <a:ea typeface="Cambria Math" panose="02040503050406030204" pitchFamily="18" charset="0"/>
                                        </a:rPr>
                                      </m:ctrlPr>
                                    </m:sSubSupPr>
                                    <m:e>
                                      <m:r>
                                        <a:rPr kumimoji="1" lang="ja-JP" altLang="en-US" i="1">
                                          <a:latin typeface="Cambria Math" panose="02040503050406030204" pitchFamily="18" charset="0"/>
                                          <a:ea typeface="Cambria Math" panose="02040503050406030204" pitchFamily="18" charset="0"/>
                                        </a:rPr>
                                        <m:t>𝜎</m:t>
                                      </m:r>
                                    </m:e>
                                    <m:sub>
                                      <m:r>
                                        <a:rPr kumimoji="1" lang="en-US" altLang="ja-JP" i="1">
                                          <a:latin typeface="Cambria Math" panose="02040503050406030204" pitchFamily="18" charset="0"/>
                                          <a:ea typeface="Cambria Math" panose="02040503050406030204" pitchFamily="18" charset="0"/>
                                        </a:rPr>
                                        <m:t>𝑥</m:t>
                                      </m:r>
                                    </m:sub>
                                    <m:sup>
                                      <m:r>
                                        <a:rPr kumimoji="1" lang="en-US" altLang="ja-JP" i="1">
                                          <a:latin typeface="Cambria Math" panose="02040503050406030204" pitchFamily="18" charset="0"/>
                                          <a:ea typeface="Cambria Math" panose="02040503050406030204" pitchFamily="18" charset="0"/>
                                        </a:rPr>
                                        <m:t>∗</m:t>
                                      </m:r>
                                    </m:sup>
                                  </m:sSubSup>
                                  <m:r>
                                    <a:rPr kumimoji="1" lang="en-US" altLang="ja-JP" i="1">
                                      <a:latin typeface="Cambria Math" panose="02040503050406030204" pitchFamily="18" charset="0"/>
                                      <a:ea typeface="Cambria Math" panose="02040503050406030204" pitchFamily="18" charset="0"/>
                                    </a:rPr>
                                    <m:t>+</m:t>
                                  </m:r>
                                  <m:sSubSup>
                                    <m:sSubSupPr>
                                      <m:ctrlPr>
                                        <a:rPr kumimoji="1" lang="en-US" altLang="ja-JP" i="1">
                                          <a:latin typeface="Cambria Math" panose="02040503050406030204" pitchFamily="18" charset="0"/>
                                          <a:ea typeface="Cambria Math" panose="02040503050406030204" pitchFamily="18" charset="0"/>
                                        </a:rPr>
                                      </m:ctrlPr>
                                    </m:sSubSupPr>
                                    <m:e>
                                      <m:r>
                                        <a:rPr kumimoji="1" lang="ja-JP" altLang="en-US" i="1">
                                          <a:latin typeface="Cambria Math" panose="02040503050406030204" pitchFamily="18" charset="0"/>
                                          <a:ea typeface="Cambria Math" panose="02040503050406030204" pitchFamily="18" charset="0"/>
                                        </a:rPr>
                                        <m:t>𝜎</m:t>
                                      </m:r>
                                    </m:e>
                                    <m:sub>
                                      <m:r>
                                        <a:rPr kumimoji="1" lang="en-US" altLang="ja-JP" i="1">
                                          <a:latin typeface="Cambria Math" panose="02040503050406030204" pitchFamily="18" charset="0"/>
                                          <a:ea typeface="Cambria Math" panose="02040503050406030204" pitchFamily="18" charset="0"/>
                                        </a:rPr>
                                        <m:t>𝑦</m:t>
                                      </m:r>
                                    </m:sub>
                                    <m:sup>
                                      <m:r>
                                        <a:rPr kumimoji="1" lang="en-US" altLang="ja-JP" i="1">
                                          <a:latin typeface="Cambria Math" panose="02040503050406030204" pitchFamily="18" charset="0"/>
                                          <a:ea typeface="Cambria Math" panose="02040503050406030204" pitchFamily="18" charset="0"/>
                                        </a:rPr>
                                        <m:t>∗</m:t>
                                      </m:r>
                                    </m:sup>
                                  </m:sSubSup>
                                </m:e>
                              </m:d>
                            </m:e>
                            <m:sup>
                              <m:r>
                                <a:rPr kumimoji="1" lang="en-US" altLang="ja-JP" b="0" i="1" smtClean="0">
                                  <a:latin typeface="Cambria Math" panose="02040503050406030204" pitchFamily="18" charset="0"/>
                                  <a:ea typeface="Cambria Math" panose="02040503050406030204" pitchFamily="18" charset="0"/>
                                </a:rPr>
                                <m:t>2</m:t>
                              </m:r>
                            </m:sup>
                          </m:sSup>
                        </m:den>
                      </m:f>
                      <m:f>
                        <m:fPr>
                          <m:ctrlPr>
                            <a:rPr kumimoji="1" lang="en-US" altLang="ja-JP" i="1" smtClean="0">
                              <a:latin typeface="Cambria Math" panose="02040503050406030204" pitchFamily="18" charset="0"/>
                              <a:ea typeface="Cambria Math" panose="02040503050406030204" pitchFamily="18" charset="0"/>
                            </a:rPr>
                          </m:ctrlPr>
                        </m:fPr>
                        <m:num>
                          <m:r>
                            <a:rPr kumimoji="1" lang="en-US" altLang="ja-JP" b="0" i="1" smtClean="0">
                              <a:latin typeface="Cambria Math" panose="02040503050406030204" pitchFamily="18" charset="0"/>
                              <a:ea typeface="Cambria Math" panose="02040503050406030204" pitchFamily="18" charset="0"/>
                            </a:rPr>
                            <m:t>1</m:t>
                          </m:r>
                        </m:num>
                        <m:den>
                          <m:sSup>
                            <m:sSupPr>
                              <m:ctrlPr>
                                <a:rPr kumimoji="1" lang="en-US" altLang="ja-JP" i="1" smtClean="0">
                                  <a:latin typeface="Cambria Math" panose="02040503050406030204" pitchFamily="18" charset="0"/>
                                  <a:ea typeface="Cambria Math" panose="02040503050406030204" pitchFamily="18" charset="0"/>
                                </a:rPr>
                              </m:ctrlPr>
                            </m:sSupPr>
                            <m:e>
                              <m:d>
                                <m:dPr>
                                  <m:ctrlPr>
                                    <a:rPr kumimoji="1" lang="en-US" altLang="ja-JP" i="1" smtClean="0">
                                      <a:latin typeface="Cambria Math" panose="02040503050406030204" pitchFamily="18" charset="0"/>
                                      <a:ea typeface="Cambria Math" panose="02040503050406030204" pitchFamily="18" charset="0"/>
                                    </a:rPr>
                                  </m:ctrlPr>
                                </m:dPr>
                                <m:e>
                                  <m:r>
                                    <a:rPr kumimoji="1" lang="en-US" altLang="ja-JP" i="1">
                                      <a:latin typeface="Cambria Math" panose="02040503050406030204" pitchFamily="18" charset="0"/>
                                      <a:ea typeface="Cambria Math" panose="02040503050406030204" pitchFamily="18" charset="0"/>
                                    </a:rPr>
                                    <m:t>1+</m:t>
                                  </m:r>
                                  <m:sSup>
                                    <m:sSupPr>
                                      <m:ctrlPr>
                                        <a:rPr kumimoji="1" lang="en-US" altLang="ja-JP" i="1">
                                          <a:latin typeface="Cambria Math" panose="02040503050406030204" pitchFamily="18" charset="0"/>
                                          <a:ea typeface="Cambria Math" panose="02040503050406030204" pitchFamily="18" charset="0"/>
                                        </a:rPr>
                                      </m:ctrlPr>
                                    </m:sSupPr>
                                    <m:e>
                                      <m:r>
                                        <a:rPr kumimoji="1" lang="en-US" altLang="ja-JP" b="0" i="1" smtClean="0">
                                          <a:latin typeface="Cambria Math" panose="02040503050406030204" pitchFamily="18" charset="0"/>
                                          <a:ea typeface="Cambria Math" panose="02040503050406030204" pitchFamily="18" charset="0"/>
                                        </a:rPr>
                                        <m:t>1.31</m:t>
                                      </m:r>
                                      <m:d>
                                        <m:dPr>
                                          <m:begChr m:val="⟨"/>
                                          <m:endChr m:val="⟩"/>
                                          <m:ctrlPr>
                                            <a:rPr kumimoji="1" lang="en-US" altLang="ja-JP" i="1">
                                              <a:latin typeface="Cambria Math" panose="02040503050406030204" pitchFamily="18" charset="0"/>
                                              <a:ea typeface="Cambria Math" panose="02040503050406030204" pitchFamily="18" charset="0"/>
                                            </a:rPr>
                                          </m:ctrlPr>
                                        </m:dPr>
                                        <m:e>
                                          <m:r>
                                            <m:rPr>
                                              <m:sty m:val="p"/>
                                            </m:rPr>
                                            <a:rPr kumimoji="1" lang="el-GR" altLang="ja-JP" i="1">
                                              <a:latin typeface="Cambria Math" panose="02040503050406030204" pitchFamily="18" charset="0"/>
                                              <a:ea typeface="Cambria Math" panose="02040503050406030204" pitchFamily="18" charset="0"/>
                                            </a:rPr>
                                            <m:t>Υ</m:t>
                                          </m:r>
                                        </m:e>
                                      </m:d>
                                    </m:e>
                                    <m:sup>
                                      <m:f>
                                        <m:fPr>
                                          <m:type m:val="lin"/>
                                          <m:ctrlPr>
                                            <a:rPr kumimoji="1" lang="el-GR" altLang="ja-JP" i="1">
                                              <a:latin typeface="Cambria Math" panose="02040503050406030204" pitchFamily="18" charset="0"/>
                                              <a:ea typeface="Cambria Math" panose="02040503050406030204" pitchFamily="18" charset="0"/>
                                            </a:rPr>
                                          </m:ctrlPr>
                                        </m:fPr>
                                        <m:num>
                                          <m:r>
                                            <a:rPr kumimoji="1" lang="en-US" altLang="ja-JP" i="1">
                                              <a:latin typeface="Cambria Math" panose="02040503050406030204" pitchFamily="18" charset="0"/>
                                              <a:ea typeface="Cambria Math" panose="02040503050406030204" pitchFamily="18" charset="0"/>
                                            </a:rPr>
                                            <m:t>2</m:t>
                                          </m:r>
                                        </m:num>
                                        <m:den>
                                          <m:r>
                                            <a:rPr kumimoji="1" lang="en-US" altLang="ja-JP" i="1">
                                              <a:latin typeface="Cambria Math" panose="02040503050406030204" pitchFamily="18" charset="0"/>
                                              <a:ea typeface="Cambria Math" panose="02040503050406030204" pitchFamily="18" charset="0"/>
                                            </a:rPr>
                                            <m:t>3</m:t>
                                          </m:r>
                                        </m:den>
                                      </m:f>
                                    </m:sup>
                                  </m:sSup>
                                </m:e>
                              </m:d>
                            </m:e>
                            <m:sup>
                              <m:r>
                                <a:rPr kumimoji="1" lang="en-US" altLang="ja-JP" b="0" i="1" smtClean="0">
                                  <a:latin typeface="Cambria Math" panose="02040503050406030204" pitchFamily="18" charset="0"/>
                                  <a:ea typeface="Cambria Math" panose="02040503050406030204" pitchFamily="18" charset="0"/>
                                </a:rPr>
                                <m:t>2</m:t>
                              </m:r>
                            </m:sup>
                          </m:sSup>
                        </m:den>
                      </m:f>
                      <m:r>
                        <a:rPr kumimoji="1" lang="el-GR" altLang="ja-JP" b="0" i="1" smtClean="0">
                          <a:latin typeface="Cambria Math" panose="02040503050406030204" pitchFamily="18" charset="0"/>
                          <a:ea typeface="Cambria Math" panose="02040503050406030204" pitchFamily="18" charset="0"/>
                        </a:rPr>
                        <m:t>≈</m:t>
                      </m:r>
                      <m:f>
                        <m:fPr>
                          <m:ctrlPr>
                            <a:rPr kumimoji="1" lang="en-US" altLang="ja-JP" i="1">
                              <a:latin typeface="Cambria Math" panose="02040503050406030204" pitchFamily="18" charset="0"/>
                              <a:ea typeface="Cambria Math" panose="02040503050406030204" pitchFamily="18" charset="0"/>
                            </a:rPr>
                          </m:ctrlPr>
                        </m:fPr>
                        <m:num>
                          <m:r>
                            <a:rPr kumimoji="1" lang="en-US" altLang="ja-JP" i="1">
                              <a:latin typeface="Cambria Math" panose="02040503050406030204" pitchFamily="18" charset="0"/>
                              <a:ea typeface="Cambria Math" panose="02040503050406030204" pitchFamily="18" charset="0"/>
                            </a:rPr>
                            <m:t> </m:t>
                          </m:r>
                          <m:r>
                            <a:rPr kumimoji="1" lang="ja-JP" altLang="en-US" i="1">
                              <a:latin typeface="Cambria Math" panose="02040503050406030204" pitchFamily="18" charset="0"/>
                              <a:ea typeface="Cambria Math" panose="02040503050406030204" pitchFamily="18" charset="0"/>
                            </a:rPr>
                            <m:t>𝛾</m:t>
                          </m:r>
                          <m:sSup>
                            <m:sSupPr>
                              <m:ctrlPr>
                                <a:rPr kumimoji="1" lang="en-US" altLang="ja-JP" i="1">
                                  <a:latin typeface="Cambria Math" panose="02040503050406030204" pitchFamily="18" charset="0"/>
                                  <a:ea typeface="Cambria Math" panose="02040503050406030204" pitchFamily="18" charset="0"/>
                                </a:rPr>
                              </m:ctrlPr>
                            </m:sSupPr>
                            <m:e>
                              <m:r>
                                <a:rPr kumimoji="1" lang="en-US" altLang="ja-JP" i="1">
                                  <a:latin typeface="Cambria Math" panose="02040503050406030204" pitchFamily="18" charset="0"/>
                                  <a:ea typeface="Cambria Math" panose="02040503050406030204" pitchFamily="18" charset="0"/>
                                </a:rPr>
                                <m:t>𝑁</m:t>
                              </m:r>
                            </m:e>
                            <m:sup>
                              <m:r>
                                <a:rPr kumimoji="1" lang="en-US" altLang="ja-JP" i="1">
                                  <a:latin typeface="Cambria Math" panose="02040503050406030204" pitchFamily="18" charset="0"/>
                                  <a:ea typeface="Cambria Math" panose="02040503050406030204" pitchFamily="18" charset="0"/>
                                </a:rPr>
                                <m:t>2</m:t>
                              </m:r>
                            </m:sup>
                          </m:sSup>
                          <m:sSubSup>
                            <m:sSubSupPr>
                              <m:ctrlPr>
                                <a:rPr kumimoji="1" lang="en-US" altLang="ja-JP" i="1">
                                  <a:latin typeface="Cambria Math" panose="02040503050406030204" pitchFamily="18" charset="0"/>
                                  <a:ea typeface="Cambria Math" panose="02040503050406030204" pitchFamily="18" charset="0"/>
                                </a:rPr>
                              </m:ctrlPr>
                            </m:sSubSupPr>
                            <m:e>
                              <m:r>
                                <a:rPr kumimoji="1" lang="en-US" altLang="ja-JP" i="1">
                                  <a:latin typeface="Cambria Math" panose="02040503050406030204" pitchFamily="18" charset="0"/>
                                  <a:ea typeface="Cambria Math" panose="02040503050406030204" pitchFamily="18" charset="0"/>
                                </a:rPr>
                                <m:t>𝑟</m:t>
                              </m:r>
                            </m:e>
                            <m:sub>
                              <m:r>
                                <a:rPr kumimoji="1" lang="en-US" altLang="ja-JP" i="1">
                                  <a:latin typeface="Cambria Math" panose="02040503050406030204" pitchFamily="18" charset="0"/>
                                  <a:ea typeface="Cambria Math" panose="02040503050406030204" pitchFamily="18" charset="0"/>
                                </a:rPr>
                                <m:t>𝑒</m:t>
                              </m:r>
                            </m:sub>
                            <m:sup>
                              <m:r>
                                <a:rPr kumimoji="1" lang="en-US" altLang="ja-JP" i="1">
                                  <a:latin typeface="Cambria Math" panose="02040503050406030204" pitchFamily="18" charset="0"/>
                                  <a:ea typeface="Cambria Math" panose="02040503050406030204" pitchFamily="18" charset="0"/>
                                </a:rPr>
                                <m:t>3</m:t>
                              </m:r>
                            </m:sup>
                          </m:sSubSup>
                        </m:num>
                        <m:den>
                          <m:sSub>
                            <m:sSubPr>
                              <m:ctrlPr>
                                <a:rPr kumimoji="1" lang="en-US" altLang="ja-JP" i="1">
                                  <a:latin typeface="Cambria Math" panose="02040503050406030204" pitchFamily="18" charset="0"/>
                                  <a:ea typeface="Cambria Math" panose="02040503050406030204" pitchFamily="18" charset="0"/>
                                </a:rPr>
                              </m:ctrlPr>
                            </m:sSubPr>
                            <m:e>
                              <m:r>
                                <a:rPr kumimoji="1" lang="ja-JP" altLang="en-US" i="1">
                                  <a:latin typeface="Cambria Math" panose="02040503050406030204" pitchFamily="18" charset="0"/>
                                  <a:ea typeface="Cambria Math" panose="02040503050406030204" pitchFamily="18" charset="0"/>
                                </a:rPr>
                                <m:t>𝜎</m:t>
                              </m:r>
                            </m:e>
                            <m:sub>
                              <m:r>
                                <a:rPr kumimoji="1" lang="en-US" altLang="ja-JP" i="1">
                                  <a:latin typeface="Cambria Math" panose="02040503050406030204" pitchFamily="18" charset="0"/>
                                  <a:ea typeface="Cambria Math" panose="02040503050406030204" pitchFamily="18" charset="0"/>
                                </a:rPr>
                                <m:t>𝑧</m:t>
                              </m:r>
                            </m:sub>
                          </m:sSub>
                          <m:sSup>
                            <m:sSupPr>
                              <m:ctrlPr>
                                <a:rPr kumimoji="1" lang="en-US" altLang="ja-JP" i="1">
                                  <a:latin typeface="Cambria Math" panose="02040503050406030204" pitchFamily="18" charset="0"/>
                                  <a:ea typeface="Cambria Math" panose="02040503050406030204" pitchFamily="18" charset="0"/>
                                </a:rPr>
                              </m:ctrlPr>
                            </m:sSupPr>
                            <m:e>
                              <m:d>
                                <m:dPr>
                                  <m:ctrlPr>
                                    <a:rPr kumimoji="1" lang="en-US" altLang="ja-JP" i="1">
                                      <a:latin typeface="Cambria Math" panose="02040503050406030204" pitchFamily="18" charset="0"/>
                                      <a:ea typeface="Cambria Math" panose="02040503050406030204" pitchFamily="18" charset="0"/>
                                    </a:rPr>
                                  </m:ctrlPr>
                                </m:dPr>
                                <m:e>
                                  <m:sSubSup>
                                    <m:sSubSupPr>
                                      <m:ctrlPr>
                                        <a:rPr kumimoji="1" lang="en-US" altLang="ja-JP" i="1">
                                          <a:latin typeface="Cambria Math" panose="02040503050406030204" pitchFamily="18" charset="0"/>
                                          <a:ea typeface="Cambria Math" panose="02040503050406030204" pitchFamily="18" charset="0"/>
                                        </a:rPr>
                                      </m:ctrlPr>
                                    </m:sSubSupPr>
                                    <m:e>
                                      <m:r>
                                        <a:rPr kumimoji="1" lang="ja-JP" altLang="en-US" i="1">
                                          <a:latin typeface="Cambria Math" panose="02040503050406030204" pitchFamily="18" charset="0"/>
                                          <a:ea typeface="Cambria Math" panose="02040503050406030204" pitchFamily="18" charset="0"/>
                                        </a:rPr>
                                        <m:t>𝜎</m:t>
                                      </m:r>
                                    </m:e>
                                    <m:sub>
                                      <m:r>
                                        <a:rPr kumimoji="1" lang="en-US" altLang="ja-JP" i="1">
                                          <a:latin typeface="Cambria Math" panose="02040503050406030204" pitchFamily="18" charset="0"/>
                                          <a:ea typeface="Cambria Math" panose="02040503050406030204" pitchFamily="18" charset="0"/>
                                        </a:rPr>
                                        <m:t>𝑥</m:t>
                                      </m:r>
                                    </m:sub>
                                    <m:sup>
                                      <m:r>
                                        <a:rPr kumimoji="1" lang="en-US" altLang="ja-JP" i="1">
                                          <a:latin typeface="Cambria Math" panose="02040503050406030204" pitchFamily="18" charset="0"/>
                                          <a:ea typeface="Cambria Math" panose="02040503050406030204" pitchFamily="18" charset="0"/>
                                        </a:rPr>
                                        <m:t>∗</m:t>
                                      </m:r>
                                    </m:sup>
                                  </m:sSubSup>
                                  <m:r>
                                    <a:rPr kumimoji="1" lang="en-US" altLang="ja-JP" i="1">
                                      <a:latin typeface="Cambria Math" panose="02040503050406030204" pitchFamily="18" charset="0"/>
                                      <a:ea typeface="Cambria Math" panose="02040503050406030204" pitchFamily="18" charset="0"/>
                                    </a:rPr>
                                    <m:t>+</m:t>
                                  </m:r>
                                  <m:sSubSup>
                                    <m:sSubSupPr>
                                      <m:ctrlPr>
                                        <a:rPr kumimoji="1" lang="en-US" altLang="ja-JP" i="1">
                                          <a:latin typeface="Cambria Math" panose="02040503050406030204" pitchFamily="18" charset="0"/>
                                          <a:ea typeface="Cambria Math" panose="02040503050406030204" pitchFamily="18" charset="0"/>
                                        </a:rPr>
                                      </m:ctrlPr>
                                    </m:sSubSupPr>
                                    <m:e>
                                      <m:r>
                                        <a:rPr kumimoji="1" lang="ja-JP" altLang="en-US" i="1">
                                          <a:latin typeface="Cambria Math" panose="02040503050406030204" pitchFamily="18" charset="0"/>
                                          <a:ea typeface="Cambria Math" panose="02040503050406030204" pitchFamily="18" charset="0"/>
                                        </a:rPr>
                                        <m:t>𝜎</m:t>
                                      </m:r>
                                    </m:e>
                                    <m:sub>
                                      <m:r>
                                        <a:rPr kumimoji="1" lang="en-US" altLang="ja-JP" i="1">
                                          <a:latin typeface="Cambria Math" panose="02040503050406030204" pitchFamily="18" charset="0"/>
                                          <a:ea typeface="Cambria Math" panose="02040503050406030204" pitchFamily="18" charset="0"/>
                                        </a:rPr>
                                        <m:t>𝑦</m:t>
                                      </m:r>
                                    </m:sub>
                                    <m:sup>
                                      <m:r>
                                        <a:rPr kumimoji="1" lang="en-US" altLang="ja-JP" i="1">
                                          <a:latin typeface="Cambria Math" panose="02040503050406030204" pitchFamily="18" charset="0"/>
                                          <a:ea typeface="Cambria Math" panose="02040503050406030204" pitchFamily="18" charset="0"/>
                                        </a:rPr>
                                        <m:t>∗</m:t>
                                      </m:r>
                                    </m:sup>
                                  </m:sSubSup>
                                </m:e>
                              </m:d>
                            </m:e>
                            <m:sup>
                              <m:r>
                                <a:rPr kumimoji="1" lang="en-US" altLang="ja-JP" i="1">
                                  <a:latin typeface="Cambria Math" panose="02040503050406030204" pitchFamily="18" charset="0"/>
                                  <a:ea typeface="Cambria Math" panose="02040503050406030204" pitchFamily="18" charset="0"/>
                                </a:rPr>
                                <m:t>2</m:t>
                              </m:r>
                            </m:sup>
                          </m:sSup>
                        </m:den>
                      </m:f>
                    </m:oMath>
                  </m:oMathPara>
                </a14:m>
                <a:endParaRPr kumimoji="1" lang="ja-JP" altLang="en-US" dirty="0">
                  <a:latin typeface="Calibri" panose="020F0502020204030204" pitchFamily="34" charset="0"/>
                </a:endParaRPr>
              </a:p>
            </p:txBody>
          </p:sp>
        </mc:Choice>
        <mc:Fallback>
          <p:sp>
            <p:nvSpPr>
              <p:cNvPr id="17" name="テキスト ボックス 16">
                <a:extLst>
                  <a:ext uri="{FF2B5EF4-FFF2-40B4-BE49-F238E27FC236}">
                    <a16:creationId xmlns:a16="http://schemas.microsoft.com/office/drawing/2014/main" id="{0BC05B27-C67D-4EC1-A8E3-D7C97926E653}"/>
                  </a:ext>
                </a:extLst>
              </p:cNvPr>
              <p:cNvSpPr txBox="1">
                <a:spLocks noRot="1" noChangeAspect="1" noMove="1" noResize="1" noEditPoints="1" noAdjustHandles="1" noChangeArrowheads="1" noChangeShapeType="1" noTextEdit="1"/>
              </p:cNvSpPr>
              <p:nvPr/>
            </p:nvSpPr>
            <p:spPr>
              <a:xfrm>
                <a:off x="5638419" y="5283637"/>
                <a:ext cx="6246390" cy="710772"/>
              </a:xfrm>
              <a:prstGeom prst="rect">
                <a:avLst/>
              </a:prstGeom>
              <a:blipFill>
                <a:blip r:embed="rId7"/>
                <a:stretch>
                  <a:fillRect b="-862"/>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8" name="Text Box 6">
                <a:extLst>
                  <a:ext uri="{FF2B5EF4-FFF2-40B4-BE49-F238E27FC236}">
                    <a16:creationId xmlns:a16="http://schemas.microsoft.com/office/drawing/2014/main" id="{7194F0A7-5105-497C-8653-4B4510BF0A8B}"/>
                  </a:ext>
                </a:extLst>
              </p:cNvPr>
              <p:cNvSpPr txBox="1">
                <a:spLocks noChangeArrowheads="1"/>
              </p:cNvSpPr>
              <p:nvPr/>
            </p:nvSpPr>
            <p:spPr bwMode="auto">
              <a:xfrm>
                <a:off x="8288643" y="6119150"/>
                <a:ext cx="3299942" cy="369332"/>
              </a:xfrm>
              <a:prstGeom prst="rect">
                <a:avLst/>
              </a:prstGeom>
              <a:noFill/>
              <a:ln w="9525">
                <a:solidFill>
                  <a:srgbClr val="FF0000"/>
                </a:solidFill>
                <a:miter lim="800000"/>
                <a:headEnd/>
                <a:tailEnd/>
              </a:ln>
              <a:extLst>
                <a:ext uri="{909E8E84-426E-40DD-AFC4-6F175D3DCCD1}">
                  <a14:hiddenFill>
                    <a:solidFill>
                      <a:srgbClr val="FFFFFF"/>
                    </a:solidFill>
                  </a14:hiddenFill>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i="1" dirty="0">
                    <a:latin typeface="Calibri" panose="020F0502020204030204" pitchFamily="34" charset="0"/>
                    <a:ea typeface="Osaka" pitchFamily="-84" charset="-128"/>
                  </a:rPr>
                  <a:t>For ILC 500GeV, the  </a:t>
                </a:r>
                <a14:m>
                  <m:oMath xmlns:m="http://schemas.openxmlformats.org/officeDocument/2006/math">
                    <m:sSub>
                      <m:sSubPr>
                        <m:ctrlPr>
                          <a:rPr lang="en-US" altLang="ja-JP" i="1" smtClean="0">
                            <a:latin typeface="Cambria Math" panose="02040503050406030204" pitchFamily="18" charset="0"/>
                            <a:ea typeface="Osaka" pitchFamily="-84" charset="-128"/>
                          </a:rPr>
                        </m:ctrlPr>
                      </m:sSubPr>
                      <m:e>
                        <m:r>
                          <a:rPr lang="ja-JP" altLang="en-US" i="1" smtClean="0">
                            <a:latin typeface="Cambria Math" panose="02040503050406030204" pitchFamily="18" charset="0"/>
                            <a:ea typeface="Osaka" pitchFamily="-84" charset="-128"/>
                          </a:rPr>
                          <m:t>𝛿</m:t>
                        </m:r>
                      </m:e>
                      <m:sub>
                        <m:r>
                          <a:rPr lang="en-US" altLang="ja-JP" b="0" i="1" smtClean="0">
                            <a:latin typeface="Cambria Math" panose="02040503050406030204" pitchFamily="18" charset="0"/>
                            <a:ea typeface="Osaka" pitchFamily="-84" charset="-128"/>
                          </a:rPr>
                          <m:t>𝐵𝑆</m:t>
                        </m:r>
                      </m:sub>
                    </m:sSub>
                    <m:r>
                      <a:rPr lang="en-US" altLang="ja-JP" b="0" i="1" smtClean="0">
                        <a:latin typeface="Cambria Math" panose="02040503050406030204" pitchFamily="18" charset="0"/>
                        <a:ea typeface="Osaka" pitchFamily="-84" charset="-128"/>
                      </a:rPr>
                      <m:t>=4.5 </m:t>
                    </m:r>
                    <m:r>
                      <a:rPr lang="en-US" altLang="ja-JP" b="0" i="1" smtClean="0">
                        <a:latin typeface="Cambria Math" panose="02040503050406030204" pitchFamily="18" charset="0"/>
                        <a:ea typeface="Cambria Math" panose="02040503050406030204" pitchFamily="18" charset="0"/>
                      </a:rPr>
                      <m:t>%</m:t>
                    </m:r>
                  </m:oMath>
                </a14:m>
                <a:endParaRPr lang="en-US" altLang="ja-JP" i="1" dirty="0">
                  <a:latin typeface="Calibri" panose="020F0502020204030204" pitchFamily="34" charset="0"/>
                  <a:ea typeface="Osaka" pitchFamily="-84" charset="-128"/>
                </a:endParaRPr>
              </a:p>
            </p:txBody>
          </p:sp>
        </mc:Choice>
        <mc:Fallback>
          <p:sp>
            <p:nvSpPr>
              <p:cNvPr id="18" name="Text Box 6">
                <a:extLst>
                  <a:ext uri="{FF2B5EF4-FFF2-40B4-BE49-F238E27FC236}">
                    <a16:creationId xmlns:a16="http://schemas.microsoft.com/office/drawing/2014/main" id="{7194F0A7-5105-497C-8653-4B4510BF0A8B}"/>
                  </a:ext>
                </a:extLst>
              </p:cNvPr>
              <p:cNvSpPr txBox="1">
                <a:spLocks noRot="1" noChangeAspect="1" noMove="1" noResize="1" noEditPoints="1" noAdjustHandles="1" noChangeArrowheads="1" noChangeShapeType="1" noTextEdit="1"/>
              </p:cNvSpPr>
              <p:nvPr/>
            </p:nvSpPr>
            <p:spPr bwMode="auto">
              <a:xfrm>
                <a:off x="8288643" y="6119150"/>
                <a:ext cx="3299942" cy="369332"/>
              </a:xfrm>
              <a:prstGeom prst="rect">
                <a:avLst/>
              </a:prstGeom>
              <a:blipFill>
                <a:blip r:embed="rId8"/>
                <a:stretch>
                  <a:fillRect l="-1473" t="-8065" b="-24194"/>
                </a:stretch>
              </a:blip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ja-JP" altLang="en-US">
                    <a:noFill/>
                  </a:rPr>
                  <a:t> </a:t>
                </a:r>
              </a:p>
            </p:txBody>
          </p:sp>
        </mc:Fallback>
      </mc:AlternateContent>
      <p:sp>
        <p:nvSpPr>
          <p:cNvPr id="20" name="テキスト ボックス 19">
            <a:extLst>
              <a:ext uri="{FF2B5EF4-FFF2-40B4-BE49-F238E27FC236}">
                <a16:creationId xmlns:a16="http://schemas.microsoft.com/office/drawing/2014/main" id="{9A12E7EC-906D-420C-BE6B-B0D4A6675E32}"/>
              </a:ext>
            </a:extLst>
          </p:cNvPr>
          <p:cNvSpPr txBox="1"/>
          <p:nvPr/>
        </p:nvSpPr>
        <p:spPr>
          <a:xfrm>
            <a:off x="1544616" y="611590"/>
            <a:ext cx="7832767" cy="1077218"/>
          </a:xfrm>
          <a:prstGeom prst="rect">
            <a:avLst/>
          </a:prstGeom>
          <a:noFill/>
        </p:spPr>
        <p:txBody>
          <a:bodyPr wrap="square">
            <a:spAutoFit/>
          </a:bodyPr>
          <a:lstStyle/>
          <a:p>
            <a:pPr marL="285750" indent="-285750">
              <a:buFont typeface="Arial" panose="020B0604020202020204" pitchFamily="34" charset="0"/>
              <a:buChar char="•"/>
            </a:pPr>
            <a:r>
              <a:rPr lang="ja-JP" altLang="en-US" i="1" dirty="0">
                <a:latin typeface="Calibri" panose="020F0502020204030204" pitchFamily="34" charset="0"/>
              </a:rPr>
              <a:t>L* is not directly related to </a:t>
            </a:r>
            <a:r>
              <a:rPr lang="ja-JP" altLang="en-US" b="1" i="1" dirty="0">
                <a:solidFill>
                  <a:srgbClr val="FF0000"/>
                </a:solidFill>
                <a:latin typeface="Calibri" panose="020F0502020204030204" pitchFamily="34" charset="0"/>
              </a:rPr>
              <a:t>the design </a:t>
            </a:r>
            <a:r>
              <a:rPr lang="en-US" altLang="ja-JP" b="1" i="1" dirty="0">
                <a:solidFill>
                  <a:srgbClr val="FF0000"/>
                </a:solidFill>
                <a:latin typeface="Calibri" panose="020F0502020204030204" pitchFamily="34" charset="0"/>
              </a:rPr>
              <a:t>l</a:t>
            </a:r>
            <a:r>
              <a:rPr lang="ja-JP" altLang="en-US" b="1" i="1" dirty="0">
                <a:solidFill>
                  <a:srgbClr val="FF0000"/>
                </a:solidFill>
                <a:latin typeface="Calibri" panose="020F0502020204030204" pitchFamily="34" charset="0"/>
              </a:rPr>
              <a:t>uminosity </a:t>
            </a:r>
            <a:r>
              <a:rPr lang="en-US" altLang="ja-JP" i="1" dirty="0">
                <a:latin typeface="Calibri" panose="020F0502020204030204" pitchFamily="34" charset="0"/>
              </a:rPr>
              <a:t>in linear colliders</a:t>
            </a:r>
            <a:r>
              <a:rPr lang="ja-JP" altLang="en-US" i="1" dirty="0">
                <a:latin typeface="Calibri" panose="020F0502020204030204" pitchFamily="34" charset="0"/>
              </a:rPr>
              <a:t>.</a:t>
            </a:r>
          </a:p>
          <a:p>
            <a:endParaRPr lang="ja-JP" altLang="en-US" sz="1000" i="1" dirty="0">
              <a:latin typeface="Calibri" panose="020F0502020204030204" pitchFamily="34" charset="0"/>
            </a:endParaRPr>
          </a:p>
          <a:p>
            <a:pPr marL="285750" indent="-285750">
              <a:buFont typeface="Arial" panose="020B0604020202020204" pitchFamily="34" charset="0"/>
              <a:buChar char="•"/>
            </a:pPr>
            <a:r>
              <a:rPr lang="ja-JP" altLang="en-US" i="1" dirty="0">
                <a:latin typeface="Calibri" panose="020F0502020204030204" pitchFamily="34" charset="0"/>
              </a:rPr>
              <a:t>However, it may effectively lead to a decrease </a:t>
            </a:r>
            <a:r>
              <a:rPr lang="en-US" altLang="ja-JP" i="1" dirty="0">
                <a:latin typeface="Calibri" panose="020F0502020204030204" pitchFamily="34" charset="0"/>
              </a:rPr>
              <a:t>the</a:t>
            </a:r>
            <a:r>
              <a:rPr lang="ja-JP" altLang="en-US" i="1" dirty="0">
                <a:latin typeface="Calibri" panose="020F0502020204030204" pitchFamily="34" charset="0"/>
              </a:rPr>
              <a:t> integr</a:t>
            </a:r>
            <a:r>
              <a:rPr lang="en-US" altLang="ja-JP" i="1" dirty="0" err="1">
                <a:latin typeface="Calibri" panose="020F0502020204030204" pitchFamily="34" charset="0"/>
              </a:rPr>
              <a:t>ated</a:t>
            </a:r>
            <a:r>
              <a:rPr lang="ja-JP" altLang="en-US" i="1" dirty="0">
                <a:latin typeface="Calibri" panose="020F0502020204030204" pitchFamily="34" charset="0"/>
              </a:rPr>
              <a:t> luminosity </a:t>
            </a:r>
            <a:r>
              <a:rPr lang="en-US" altLang="ja-JP" i="1" dirty="0">
                <a:latin typeface="Calibri" panose="020F0502020204030204" pitchFamily="34" charset="0"/>
              </a:rPr>
              <a:t>for ILC</a:t>
            </a:r>
          </a:p>
          <a:p>
            <a:r>
              <a:rPr lang="en-US" altLang="ja-JP" i="1" dirty="0">
                <a:latin typeface="Calibri" panose="020F0502020204030204" pitchFamily="34" charset="0"/>
              </a:rPr>
              <a:t>     </a:t>
            </a:r>
            <a:r>
              <a:rPr lang="ja-JP" altLang="en-US" i="1" dirty="0">
                <a:latin typeface="Calibri" panose="020F0502020204030204" pitchFamily="34" charset="0"/>
              </a:rPr>
              <a:t> through various tolerances and the associated beam tuning </a:t>
            </a:r>
            <a:r>
              <a:rPr lang="en-US" altLang="ja-JP" i="1" dirty="0" err="1">
                <a:latin typeface="Calibri" panose="020F0502020204030204" pitchFamily="34" charset="0"/>
              </a:rPr>
              <a:t>etc</a:t>
            </a:r>
            <a:r>
              <a:rPr lang="ja-JP" altLang="en-US" i="1" dirty="0">
                <a:latin typeface="Calibri" panose="020F0502020204030204" pitchFamily="34" charset="0"/>
              </a:rPr>
              <a:t>.</a:t>
            </a:r>
          </a:p>
        </p:txBody>
      </p:sp>
      <p:sp>
        <p:nvSpPr>
          <p:cNvPr id="21" name="正方形/長方形 20">
            <a:extLst>
              <a:ext uri="{FF2B5EF4-FFF2-40B4-BE49-F238E27FC236}">
                <a16:creationId xmlns:a16="http://schemas.microsoft.com/office/drawing/2014/main" id="{7BE5B3DB-4223-4658-9B93-F21124A8714D}"/>
              </a:ext>
            </a:extLst>
          </p:cNvPr>
          <p:cNvSpPr/>
          <p:nvPr/>
        </p:nvSpPr>
        <p:spPr>
          <a:xfrm>
            <a:off x="1016000" y="1960161"/>
            <a:ext cx="3949700" cy="80361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スライド番号プレースホルダー 3">
            <a:extLst>
              <a:ext uri="{FF2B5EF4-FFF2-40B4-BE49-F238E27FC236}">
                <a16:creationId xmlns:a16="http://schemas.microsoft.com/office/drawing/2014/main" id="{338BDC39-6F56-43A8-8977-ECA13B111454}"/>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21</a:t>
            </a:fld>
            <a:endParaRPr kumimoji="1" lang="ja-JP" altLang="en-US"/>
          </a:p>
        </p:txBody>
      </p:sp>
    </p:spTree>
    <p:extLst>
      <p:ext uri="{BB962C8B-B14F-4D97-AF65-F5344CB8AC3E}">
        <p14:creationId xmlns:p14="http://schemas.microsoft.com/office/powerpoint/2010/main" val="40999494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14E2FDC-A743-4413-B3F8-FE80CE2870B7}"/>
              </a:ext>
            </a:extLst>
          </p:cNvPr>
          <p:cNvSpPr txBox="1"/>
          <p:nvPr/>
        </p:nvSpPr>
        <p:spPr>
          <a:xfrm>
            <a:off x="3423537" y="444500"/>
            <a:ext cx="5344925" cy="584775"/>
          </a:xfrm>
          <a:prstGeom prst="rect">
            <a:avLst/>
          </a:prstGeom>
          <a:noFill/>
        </p:spPr>
        <p:txBody>
          <a:bodyPr wrap="none" rtlCol="0">
            <a:spAutoFit/>
          </a:bodyPr>
          <a:lstStyle/>
          <a:p>
            <a:r>
              <a:rPr lang="en-US" altLang="ja-JP" sz="3200" b="1" i="1" dirty="0">
                <a:solidFill>
                  <a:srgbClr val="008080"/>
                </a:solidFill>
                <a:latin typeface="Calibri" panose="020F0502020204030204" pitchFamily="34" charset="0"/>
              </a:rPr>
              <a:t>Some</a:t>
            </a:r>
            <a:r>
              <a:rPr kumimoji="1" lang="en-US" altLang="ja-JP" sz="3200" b="1" i="1" dirty="0">
                <a:solidFill>
                  <a:srgbClr val="008080"/>
                </a:solidFill>
                <a:latin typeface="Calibri" panose="020F0502020204030204" pitchFamily="34" charset="0"/>
              </a:rPr>
              <a:t> issues for large L* optics</a:t>
            </a:r>
            <a:endParaRPr kumimoji="1" lang="ja-JP" altLang="en-US" sz="3200" b="1" i="1" dirty="0">
              <a:solidFill>
                <a:srgbClr val="008080"/>
              </a:solidFill>
              <a:latin typeface="Calibri" panose="020F0502020204030204" pitchFamily="34" charset="0"/>
            </a:endParaRPr>
          </a:p>
        </p:txBody>
      </p:sp>
      <p:sp>
        <p:nvSpPr>
          <p:cNvPr id="4" name="テキスト ボックス 3">
            <a:extLst>
              <a:ext uri="{FF2B5EF4-FFF2-40B4-BE49-F238E27FC236}">
                <a16:creationId xmlns:a16="http://schemas.microsoft.com/office/drawing/2014/main" id="{1724B3A3-4DE3-43B0-ABD3-643B52176743}"/>
              </a:ext>
            </a:extLst>
          </p:cNvPr>
          <p:cNvSpPr txBox="1"/>
          <p:nvPr/>
        </p:nvSpPr>
        <p:spPr>
          <a:xfrm>
            <a:off x="1803400" y="1413808"/>
            <a:ext cx="8813800" cy="3693319"/>
          </a:xfrm>
          <a:prstGeom prst="rect">
            <a:avLst/>
          </a:prstGeom>
          <a:noFill/>
        </p:spPr>
        <p:txBody>
          <a:bodyPr wrap="square">
            <a:spAutoFit/>
          </a:bodyPr>
          <a:lstStyle/>
          <a:p>
            <a:pPr marL="285750" indent="-285750">
              <a:buFont typeface="Arial" panose="020B0604020202020204" pitchFamily="34" charset="0"/>
              <a:buChar char="•"/>
            </a:pPr>
            <a:r>
              <a:rPr lang="ja-JP" altLang="en-US" dirty="0">
                <a:latin typeface="Calibri" panose="020F0502020204030204" pitchFamily="34" charset="0"/>
              </a:rPr>
              <a:t>In order to change the L*, it is necessary to change not only the arrangement of the magnets near the IP but also the entire </a:t>
            </a:r>
            <a:r>
              <a:rPr lang="en-US" altLang="ja-JP" dirty="0">
                <a:latin typeface="Calibri" panose="020F0502020204030204" pitchFamily="34" charset="0"/>
              </a:rPr>
              <a:t>FFS </a:t>
            </a:r>
            <a:r>
              <a:rPr lang="ja-JP" altLang="en-US" dirty="0">
                <a:latin typeface="Calibri" panose="020F0502020204030204" pitchFamily="34" charset="0"/>
              </a:rPr>
              <a:t>optics including the beamline length.</a:t>
            </a:r>
            <a:endParaRPr lang="en-US" altLang="ja-JP" dirty="0">
              <a:latin typeface="Calibri" panose="020F0502020204030204" pitchFamily="34" charset="0"/>
            </a:endParaRPr>
          </a:p>
          <a:p>
            <a:endParaRPr lang="en-US" altLang="ja-JP" dirty="0">
              <a:latin typeface="Calibri" panose="020F0502020204030204" pitchFamily="34" charset="0"/>
            </a:endParaRPr>
          </a:p>
          <a:p>
            <a:pPr marL="285750" indent="-285750">
              <a:buFont typeface="Arial" panose="020B0604020202020204" pitchFamily="34" charset="0"/>
              <a:buChar char="•"/>
            </a:pPr>
            <a:r>
              <a:rPr lang="en-US" altLang="ja-JP" dirty="0">
                <a:latin typeface="Calibri" panose="020F0502020204030204" pitchFamily="34" charset="0"/>
              </a:rPr>
              <a:t>When increasing L*, the acceptable range of the optimum bending angle for the beam energy becomes smaller, which may limit the future energy </a:t>
            </a:r>
            <a:r>
              <a:rPr lang="en-US" altLang="ja-JP" dirty="0" err="1">
                <a:latin typeface="Calibri" panose="020F0502020204030204" pitchFamily="34" charset="0"/>
              </a:rPr>
              <a:t>extendability</a:t>
            </a:r>
            <a:r>
              <a:rPr lang="en-US" altLang="ja-JP" dirty="0">
                <a:latin typeface="Calibri" panose="020F0502020204030204" pitchFamily="34" charset="0"/>
              </a:rPr>
              <a:t> (see later).</a:t>
            </a:r>
          </a:p>
          <a:p>
            <a:endParaRPr lang="en-US" altLang="ja-JP" dirty="0">
              <a:latin typeface="Calibri" panose="020F0502020204030204" pitchFamily="34" charset="0"/>
            </a:endParaRPr>
          </a:p>
          <a:p>
            <a:pPr marL="285750" indent="-285750">
              <a:buFont typeface="Arial" panose="020B0604020202020204" pitchFamily="34" charset="0"/>
              <a:buChar char="•"/>
            </a:pPr>
            <a:r>
              <a:rPr lang="en-US" altLang="ja-JP" dirty="0">
                <a:latin typeface="Calibri" panose="020F0502020204030204" pitchFamily="34" charset="0"/>
              </a:rPr>
              <a:t>We should reevaluate the effect of the collimation depth and detector background (may be worse than present optics). </a:t>
            </a:r>
          </a:p>
          <a:p>
            <a:endParaRPr lang="en-US" altLang="ja-JP" dirty="0">
              <a:latin typeface="Calibri" panose="020F0502020204030204" pitchFamily="34" charset="0"/>
            </a:endParaRPr>
          </a:p>
          <a:p>
            <a:pPr marL="285750" indent="-285750">
              <a:buFont typeface="Arial" panose="020B0604020202020204" pitchFamily="34" charset="0"/>
              <a:buChar char="•"/>
            </a:pPr>
            <a:r>
              <a:rPr lang="en-US" altLang="ja-JP" dirty="0">
                <a:latin typeface="Calibri" panose="020F0502020204030204" pitchFamily="34" charset="0"/>
              </a:rPr>
              <a:t>We may reevaluate the beam extraction line optics.</a:t>
            </a:r>
          </a:p>
          <a:p>
            <a:endParaRPr lang="ja-JP" altLang="en-US" dirty="0">
              <a:latin typeface="Calibri" panose="020F0502020204030204" pitchFamily="34" charset="0"/>
            </a:endParaRPr>
          </a:p>
          <a:p>
            <a:pPr marL="285750" indent="-285750">
              <a:buFont typeface="Arial" panose="020B0604020202020204" pitchFamily="34" charset="0"/>
              <a:buChar char="•"/>
            </a:pPr>
            <a:r>
              <a:rPr lang="ja-JP" altLang="en-US" dirty="0">
                <a:latin typeface="Calibri" panose="020F0502020204030204" pitchFamily="34" charset="0"/>
              </a:rPr>
              <a:t>However, since the accelerator is a tool for conducting physics experiments, I believe that it is necessary to change the L* if it is required by the consensus of physics.</a:t>
            </a:r>
          </a:p>
        </p:txBody>
      </p:sp>
      <p:sp>
        <p:nvSpPr>
          <p:cNvPr id="5" name="スライド番号プレースホルダー 3">
            <a:extLst>
              <a:ext uri="{FF2B5EF4-FFF2-40B4-BE49-F238E27FC236}">
                <a16:creationId xmlns:a16="http://schemas.microsoft.com/office/drawing/2014/main" id="{8E5778D8-BD30-4DA7-B6D7-230E68272D7E}"/>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22</a:t>
            </a:fld>
            <a:endParaRPr kumimoji="1" lang="ja-JP" altLang="en-US"/>
          </a:p>
        </p:txBody>
      </p:sp>
      <p:sp>
        <p:nvSpPr>
          <p:cNvPr id="7" name="テキスト ボックス 6">
            <a:extLst>
              <a:ext uri="{FF2B5EF4-FFF2-40B4-BE49-F238E27FC236}">
                <a16:creationId xmlns:a16="http://schemas.microsoft.com/office/drawing/2014/main" id="{6C2B09E2-8467-4C8D-89B7-C13A91C34000}"/>
              </a:ext>
            </a:extLst>
          </p:cNvPr>
          <p:cNvSpPr txBox="1"/>
          <p:nvPr/>
        </p:nvSpPr>
        <p:spPr>
          <a:xfrm>
            <a:off x="1930399" y="5444192"/>
            <a:ext cx="8331200" cy="923330"/>
          </a:xfrm>
          <a:prstGeom prst="rect">
            <a:avLst/>
          </a:prstGeom>
          <a:noFill/>
        </p:spPr>
        <p:txBody>
          <a:bodyPr wrap="square">
            <a:spAutoFit/>
          </a:bodyPr>
          <a:lstStyle/>
          <a:p>
            <a:r>
              <a:rPr lang="ja-JP" altLang="en-US" b="1" i="1" dirty="0">
                <a:solidFill>
                  <a:srgbClr val="FF0000"/>
                </a:solidFill>
                <a:latin typeface="Calibri" panose="020F0502020204030204" pitchFamily="34" charset="0"/>
              </a:rPr>
              <a:t>I have heard that there is no consensus on the physics side that L* should be changed at this time, so the accelerator side is not about to start considering it, and this presentation is nothing more than information sharing.</a:t>
            </a:r>
          </a:p>
        </p:txBody>
      </p:sp>
    </p:spTree>
    <p:extLst>
      <p:ext uri="{BB962C8B-B14F-4D97-AF65-F5344CB8AC3E}">
        <p14:creationId xmlns:p14="http://schemas.microsoft.com/office/powerpoint/2010/main" val="13652214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グループ化 8"/>
          <p:cNvGrpSpPr>
            <a:grpSpLocks noChangeAspect="1"/>
          </p:cNvGrpSpPr>
          <p:nvPr/>
        </p:nvGrpSpPr>
        <p:grpSpPr>
          <a:xfrm>
            <a:off x="1810070" y="1407765"/>
            <a:ext cx="4308824" cy="3135435"/>
            <a:chOff x="-88796" y="1451795"/>
            <a:chExt cx="6155463" cy="4479193"/>
          </a:xfrm>
        </p:grpSpPr>
        <p:pic>
          <p:nvPicPr>
            <p:cNvPr id="2" name="図 1" descr="ECM250_9030_Move_IP.png"/>
            <p:cNvPicPr>
              <a:picLocks noChangeAspect="1"/>
            </p:cNvPicPr>
            <p:nvPr/>
          </p:nvPicPr>
          <p:blipFill>
            <a:blip r:embed="rId2"/>
            <a:stretch>
              <a:fillRect/>
            </a:stretch>
          </p:blipFill>
          <p:spPr>
            <a:xfrm>
              <a:off x="3014762" y="1451795"/>
              <a:ext cx="3051905" cy="2160477"/>
            </a:xfrm>
            <a:prstGeom prst="rect">
              <a:avLst/>
            </a:prstGeom>
          </p:spPr>
        </p:pic>
        <p:pic>
          <p:nvPicPr>
            <p:cNvPr id="3" name="図 2" descr="ECM250_9030_Move_QF1.png"/>
            <p:cNvPicPr>
              <a:picLocks noChangeAspect="1"/>
            </p:cNvPicPr>
            <p:nvPr/>
          </p:nvPicPr>
          <p:blipFill>
            <a:blip r:embed="rId3"/>
            <a:stretch>
              <a:fillRect/>
            </a:stretch>
          </p:blipFill>
          <p:spPr>
            <a:xfrm>
              <a:off x="1066" y="1451795"/>
              <a:ext cx="3014762" cy="2179048"/>
            </a:xfrm>
            <a:prstGeom prst="rect">
              <a:avLst/>
            </a:prstGeom>
          </p:spPr>
        </p:pic>
        <p:pic>
          <p:nvPicPr>
            <p:cNvPr id="4" name="図 3" descr="ECM250_9030_Move_QDEX1.png"/>
            <p:cNvPicPr>
              <a:picLocks noChangeAspect="1"/>
            </p:cNvPicPr>
            <p:nvPr/>
          </p:nvPicPr>
          <p:blipFill>
            <a:blip r:embed="rId4"/>
            <a:stretch>
              <a:fillRect/>
            </a:stretch>
          </p:blipFill>
          <p:spPr>
            <a:xfrm>
              <a:off x="3126190" y="3801464"/>
              <a:ext cx="2940477" cy="2129524"/>
            </a:xfrm>
            <a:prstGeom prst="rect">
              <a:avLst/>
            </a:prstGeom>
          </p:spPr>
        </p:pic>
        <p:pic>
          <p:nvPicPr>
            <p:cNvPr id="8" name="図 7" descr="9030_IP.png"/>
            <p:cNvPicPr>
              <a:picLocks noChangeAspect="1"/>
            </p:cNvPicPr>
            <p:nvPr/>
          </p:nvPicPr>
          <p:blipFill>
            <a:blip r:embed="rId5"/>
            <a:stretch>
              <a:fillRect/>
            </a:stretch>
          </p:blipFill>
          <p:spPr>
            <a:xfrm>
              <a:off x="-88796" y="3764050"/>
              <a:ext cx="3120390" cy="2166938"/>
            </a:xfrm>
            <a:prstGeom prst="rect">
              <a:avLst/>
            </a:prstGeom>
          </p:spPr>
        </p:pic>
      </p:grpSp>
      <p:grpSp>
        <p:nvGrpSpPr>
          <p:cNvPr id="10" name="グループ化 9"/>
          <p:cNvGrpSpPr>
            <a:grpSpLocks noChangeAspect="1"/>
          </p:cNvGrpSpPr>
          <p:nvPr/>
        </p:nvGrpSpPr>
        <p:grpSpPr>
          <a:xfrm>
            <a:off x="6414976" y="1407765"/>
            <a:ext cx="4110430" cy="3135435"/>
            <a:chOff x="0" y="1714714"/>
            <a:chExt cx="6071698" cy="4631490"/>
          </a:xfrm>
        </p:grpSpPr>
        <p:pic>
          <p:nvPicPr>
            <p:cNvPr id="11" name="図 10" descr="ECM250_9045_Move_QD0.png"/>
            <p:cNvPicPr>
              <a:picLocks noChangeAspect="1"/>
            </p:cNvPicPr>
            <p:nvPr/>
          </p:nvPicPr>
          <p:blipFill>
            <a:blip r:embed="rId6"/>
            <a:stretch>
              <a:fillRect/>
            </a:stretch>
          </p:blipFill>
          <p:spPr>
            <a:xfrm>
              <a:off x="3007900" y="1714714"/>
              <a:ext cx="3058095" cy="2228572"/>
            </a:xfrm>
            <a:prstGeom prst="rect">
              <a:avLst/>
            </a:prstGeom>
          </p:spPr>
        </p:pic>
        <p:pic>
          <p:nvPicPr>
            <p:cNvPr id="12" name="図 11" descr="ECM250_9045_Move_QF1.png"/>
            <p:cNvPicPr>
              <a:picLocks noChangeAspect="1"/>
            </p:cNvPicPr>
            <p:nvPr/>
          </p:nvPicPr>
          <p:blipFill>
            <a:blip r:embed="rId7"/>
            <a:stretch>
              <a:fillRect/>
            </a:stretch>
          </p:blipFill>
          <p:spPr>
            <a:xfrm>
              <a:off x="0" y="1751857"/>
              <a:ext cx="3070477" cy="2191429"/>
            </a:xfrm>
            <a:prstGeom prst="rect">
              <a:avLst/>
            </a:prstGeom>
          </p:spPr>
        </p:pic>
        <p:pic>
          <p:nvPicPr>
            <p:cNvPr id="13" name="図 12" descr="ECM250_9045_Move_IP.png"/>
            <p:cNvPicPr>
              <a:picLocks noChangeAspect="1"/>
            </p:cNvPicPr>
            <p:nvPr/>
          </p:nvPicPr>
          <p:blipFill>
            <a:blip r:embed="rId8"/>
            <a:stretch>
              <a:fillRect/>
            </a:stretch>
          </p:blipFill>
          <p:spPr>
            <a:xfrm>
              <a:off x="0" y="4133398"/>
              <a:ext cx="3095238" cy="2179048"/>
            </a:xfrm>
            <a:prstGeom prst="rect">
              <a:avLst/>
            </a:prstGeom>
          </p:spPr>
        </p:pic>
        <p:pic>
          <p:nvPicPr>
            <p:cNvPr id="14" name="図 13" descr="ECM250_9045_Move_QDEX1.png"/>
            <p:cNvPicPr>
              <a:picLocks noChangeAspect="1"/>
            </p:cNvPicPr>
            <p:nvPr/>
          </p:nvPicPr>
          <p:blipFill>
            <a:blip r:embed="rId9"/>
            <a:stretch>
              <a:fillRect/>
            </a:stretch>
          </p:blipFill>
          <p:spPr>
            <a:xfrm>
              <a:off x="3032174" y="4117632"/>
              <a:ext cx="3039524" cy="2228572"/>
            </a:xfrm>
            <a:prstGeom prst="rect">
              <a:avLst/>
            </a:prstGeom>
          </p:spPr>
        </p:pic>
      </p:grpSp>
      <p:sp>
        <p:nvSpPr>
          <p:cNvPr id="15" name="テキスト ボックス 14"/>
          <p:cNvSpPr txBox="1"/>
          <p:nvPr/>
        </p:nvSpPr>
        <p:spPr>
          <a:xfrm>
            <a:off x="4464719" y="2410115"/>
            <a:ext cx="1693236" cy="338554"/>
          </a:xfrm>
          <a:prstGeom prst="rect">
            <a:avLst/>
          </a:prstGeom>
          <a:noFill/>
        </p:spPr>
        <p:txBody>
          <a:bodyPr wrap="square" rtlCol="0">
            <a:spAutoFit/>
          </a:bodyPr>
          <a:lstStyle/>
          <a:p>
            <a:r>
              <a:rPr lang="en-US" altLang="ja-JP" sz="1600" b="1" i="1" dirty="0">
                <a:solidFill>
                  <a:srgbClr val="FF0000"/>
                </a:solidFill>
                <a:latin typeface="Calibri" panose="020F0502020204030204" pitchFamily="34" charset="0"/>
              </a:rPr>
              <a:t>Horizontal limit</a:t>
            </a:r>
            <a:endParaRPr lang="ja-JP" altLang="en-US" sz="1600" b="1" i="1" dirty="0">
              <a:solidFill>
                <a:srgbClr val="FF0000"/>
              </a:solidFill>
              <a:latin typeface="Calibri" panose="020F0502020204030204" pitchFamily="34" charset="0"/>
            </a:endParaRPr>
          </a:p>
        </p:txBody>
      </p:sp>
      <p:sp>
        <p:nvSpPr>
          <p:cNvPr id="19" name="テキスト ボックス 18"/>
          <p:cNvSpPr txBox="1"/>
          <p:nvPr/>
        </p:nvSpPr>
        <p:spPr>
          <a:xfrm>
            <a:off x="3244492" y="1115080"/>
            <a:ext cx="1782219" cy="400110"/>
          </a:xfrm>
          <a:prstGeom prst="rect">
            <a:avLst/>
          </a:prstGeom>
          <a:noFill/>
        </p:spPr>
        <p:txBody>
          <a:bodyPr wrap="none" rtlCol="0">
            <a:spAutoFit/>
          </a:bodyPr>
          <a:lstStyle/>
          <a:p>
            <a:r>
              <a:rPr lang="en-US" altLang="ja-JP" sz="2000" b="1" i="1" dirty="0">
                <a:solidFill>
                  <a:srgbClr val="0070C0"/>
                </a:solidFill>
                <a:latin typeface="Calibri" panose="020F0502020204030204" pitchFamily="34" charset="0"/>
              </a:rPr>
              <a:t>Shorter QD0 L*</a:t>
            </a:r>
            <a:endParaRPr lang="ja-JP" altLang="en-US" sz="2000" b="1" i="1" dirty="0">
              <a:solidFill>
                <a:srgbClr val="0070C0"/>
              </a:solidFill>
              <a:latin typeface="Calibri" panose="020F0502020204030204" pitchFamily="34" charset="0"/>
            </a:endParaRPr>
          </a:p>
        </p:txBody>
      </p:sp>
      <p:sp>
        <p:nvSpPr>
          <p:cNvPr id="20" name="テキスト ボックス 19"/>
          <p:cNvSpPr txBox="1"/>
          <p:nvPr/>
        </p:nvSpPr>
        <p:spPr>
          <a:xfrm>
            <a:off x="7585488" y="1059376"/>
            <a:ext cx="1731564" cy="400110"/>
          </a:xfrm>
          <a:prstGeom prst="rect">
            <a:avLst/>
          </a:prstGeom>
          <a:noFill/>
        </p:spPr>
        <p:txBody>
          <a:bodyPr wrap="none" rtlCol="0">
            <a:spAutoFit/>
          </a:bodyPr>
          <a:lstStyle/>
          <a:p>
            <a:r>
              <a:rPr lang="en-US" altLang="ja-JP" sz="2000" b="1" i="1" dirty="0">
                <a:solidFill>
                  <a:srgbClr val="0070C0"/>
                </a:solidFill>
                <a:latin typeface="Calibri" panose="020F0502020204030204" pitchFamily="34" charset="0"/>
              </a:rPr>
              <a:t>Longer QD0 L*</a:t>
            </a:r>
            <a:endParaRPr lang="ja-JP" altLang="en-US" sz="2000" b="1" i="1" dirty="0">
              <a:solidFill>
                <a:srgbClr val="0070C0"/>
              </a:solidFill>
              <a:latin typeface="Calibri" panose="020F0502020204030204" pitchFamily="34" charset="0"/>
            </a:endParaRPr>
          </a:p>
        </p:txBody>
      </p:sp>
      <p:sp>
        <p:nvSpPr>
          <p:cNvPr id="21" name="テキスト ボックス 20"/>
          <p:cNvSpPr txBox="1"/>
          <p:nvPr/>
        </p:nvSpPr>
        <p:spPr>
          <a:xfrm>
            <a:off x="8818857" y="4054066"/>
            <a:ext cx="1702688" cy="338554"/>
          </a:xfrm>
          <a:prstGeom prst="rect">
            <a:avLst/>
          </a:prstGeom>
          <a:noFill/>
        </p:spPr>
        <p:txBody>
          <a:bodyPr wrap="square" rtlCol="0">
            <a:spAutoFit/>
          </a:bodyPr>
          <a:lstStyle/>
          <a:p>
            <a:r>
              <a:rPr lang="en-US" altLang="ja-JP" sz="1600" b="1" i="1" dirty="0">
                <a:solidFill>
                  <a:srgbClr val="FF0000"/>
                </a:solidFill>
                <a:latin typeface="Calibri" panose="020F0502020204030204" pitchFamily="34" charset="0"/>
              </a:rPr>
              <a:t>Horizontal limit</a:t>
            </a:r>
            <a:endParaRPr lang="ja-JP" altLang="en-US" sz="1600" b="1" i="1" dirty="0">
              <a:solidFill>
                <a:srgbClr val="FF0000"/>
              </a:solidFill>
              <a:latin typeface="Calibri" panose="020F0502020204030204" pitchFamily="34" charset="0"/>
            </a:endParaRPr>
          </a:p>
        </p:txBody>
      </p:sp>
      <p:sp>
        <p:nvSpPr>
          <p:cNvPr id="24" name="テキスト ボックス 23"/>
          <p:cNvSpPr txBox="1"/>
          <p:nvPr/>
        </p:nvSpPr>
        <p:spPr>
          <a:xfrm>
            <a:off x="6835507" y="4784507"/>
            <a:ext cx="3549883" cy="1600438"/>
          </a:xfrm>
          <a:prstGeom prst="rect">
            <a:avLst/>
          </a:prstGeom>
          <a:noFill/>
          <a:ln>
            <a:solidFill>
              <a:srgbClr val="FF0000"/>
            </a:solidFill>
          </a:ln>
        </p:spPr>
        <p:txBody>
          <a:bodyPr wrap="none" rtlCol="0">
            <a:spAutoFit/>
          </a:bodyPr>
          <a:lstStyle/>
          <a:p>
            <a:r>
              <a:rPr lang="en-US" altLang="ja-JP" i="1" dirty="0">
                <a:latin typeface="Calibri" panose="020F0502020204030204" pitchFamily="34" charset="0"/>
              </a:rPr>
              <a:t>The situation of QDEX1 limit</a:t>
            </a:r>
          </a:p>
          <a:p>
            <a:r>
              <a:rPr lang="en-US" altLang="ja-JP" i="1" dirty="0">
                <a:latin typeface="Calibri" panose="020F0502020204030204" pitchFamily="34" charset="0"/>
              </a:rPr>
              <a:t> will be changed by the parameters</a:t>
            </a:r>
          </a:p>
          <a:p>
            <a:endParaRPr lang="en-US" altLang="ja-JP" sz="800" i="1" dirty="0">
              <a:latin typeface="Calibri" panose="020F0502020204030204" pitchFamily="34" charset="0"/>
            </a:endParaRPr>
          </a:p>
          <a:p>
            <a:r>
              <a:rPr lang="en-US" altLang="ja-JP" i="1" dirty="0">
                <a:latin typeface="Calibri" panose="020F0502020204030204" pitchFamily="34" charset="0"/>
              </a:rPr>
              <a:t> - the location of QDEX1.</a:t>
            </a:r>
          </a:p>
          <a:p>
            <a:r>
              <a:rPr lang="en-US" altLang="ja-JP" i="1" dirty="0">
                <a:latin typeface="Calibri" panose="020F0502020204030204" pitchFamily="34" charset="0"/>
              </a:rPr>
              <a:t> - the aperture of QDEX1.</a:t>
            </a:r>
          </a:p>
          <a:p>
            <a:r>
              <a:rPr lang="en-US" altLang="ja-JP" i="1" dirty="0">
                <a:latin typeface="Calibri" panose="020F0502020204030204" pitchFamily="34" charset="0"/>
              </a:rPr>
              <a:t> - the vertical aperture of collimator.</a:t>
            </a:r>
            <a:endParaRPr lang="ja-JP" altLang="en-US" i="1" dirty="0">
              <a:latin typeface="Calibri" panose="020F0502020204030204" pitchFamily="34" charset="0"/>
            </a:endParaRPr>
          </a:p>
        </p:txBody>
      </p:sp>
      <p:sp>
        <p:nvSpPr>
          <p:cNvPr id="25" name="テキスト ボックス 24"/>
          <p:cNvSpPr txBox="1"/>
          <p:nvPr/>
        </p:nvSpPr>
        <p:spPr>
          <a:xfrm>
            <a:off x="3119031" y="3327"/>
            <a:ext cx="6518708" cy="584775"/>
          </a:xfrm>
          <a:prstGeom prst="rect">
            <a:avLst/>
          </a:prstGeom>
          <a:noFill/>
        </p:spPr>
        <p:txBody>
          <a:bodyPr wrap="none" rtlCol="0">
            <a:spAutoFit/>
          </a:bodyPr>
          <a:lstStyle/>
          <a:p>
            <a:r>
              <a:rPr lang="en-US" altLang="ja-JP" sz="3200" b="1" i="1" dirty="0">
                <a:solidFill>
                  <a:srgbClr val="006666"/>
                </a:solidFill>
                <a:latin typeface="Calibri" panose="020F0502020204030204" pitchFamily="34" charset="0"/>
              </a:rPr>
              <a:t>Synchrotron radiation around IP area</a:t>
            </a:r>
            <a:endParaRPr lang="ja-JP" altLang="en-US" sz="3200" b="1" i="1" dirty="0">
              <a:solidFill>
                <a:srgbClr val="006666"/>
              </a:solidFill>
              <a:latin typeface="Calibri" panose="020F0502020204030204" pitchFamily="34" charset="0"/>
            </a:endParaRPr>
          </a:p>
        </p:txBody>
      </p:sp>
      <p:grpSp>
        <p:nvGrpSpPr>
          <p:cNvPr id="58" name="グループ化 57"/>
          <p:cNvGrpSpPr/>
          <p:nvPr/>
        </p:nvGrpSpPr>
        <p:grpSpPr>
          <a:xfrm>
            <a:off x="2361555" y="4585944"/>
            <a:ext cx="4078746" cy="2234625"/>
            <a:chOff x="837555" y="4522443"/>
            <a:chExt cx="4078746" cy="2234625"/>
          </a:xfrm>
        </p:grpSpPr>
        <p:sp>
          <p:nvSpPr>
            <p:cNvPr id="27" name="テキスト ボックス 26"/>
            <p:cNvSpPr txBox="1"/>
            <p:nvPr/>
          </p:nvSpPr>
          <p:spPr>
            <a:xfrm>
              <a:off x="1097746" y="6116596"/>
              <a:ext cx="564578" cy="369332"/>
            </a:xfrm>
            <a:prstGeom prst="rect">
              <a:avLst/>
            </a:prstGeom>
            <a:noFill/>
            <a:ln w="19050">
              <a:noFill/>
            </a:ln>
          </p:spPr>
          <p:txBody>
            <a:bodyPr wrap="none" rtlCol="0">
              <a:spAutoFit/>
            </a:bodyPr>
            <a:lstStyle/>
            <a:p>
              <a:r>
                <a:rPr lang="en-US" altLang="ja-JP" b="1" i="1" dirty="0">
                  <a:solidFill>
                    <a:srgbClr val="002060"/>
                  </a:solidFill>
                  <a:latin typeface="Calibri" panose="020F0502020204030204" pitchFamily="34" charset="0"/>
                </a:rPr>
                <a:t>QF1</a:t>
              </a:r>
              <a:endParaRPr lang="ja-JP" altLang="en-US" b="1" i="1" dirty="0">
                <a:solidFill>
                  <a:srgbClr val="002060"/>
                </a:solidFill>
                <a:latin typeface="Calibri" panose="020F0502020204030204" pitchFamily="34" charset="0"/>
              </a:endParaRPr>
            </a:p>
          </p:txBody>
        </p:sp>
        <p:sp>
          <p:nvSpPr>
            <p:cNvPr id="28" name="テキスト ボックス 27"/>
            <p:cNvSpPr txBox="1"/>
            <p:nvPr/>
          </p:nvSpPr>
          <p:spPr>
            <a:xfrm>
              <a:off x="1595031" y="6109888"/>
              <a:ext cx="604653" cy="369332"/>
            </a:xfrm>
            <a:prstGeom prst="rect">
              <a:avLst/>
            </a:prstGeom>
            <a:noFill/>
            <a:ln w="19050">
              <a:noFill/>
            </a:ln>
          </p:spPr>
          <p:txBody>
            <a:bodyPr wrap="none" rtlCol="0">
              <a:spAutoFit/>
            </a:bodyPr>
            <a:lstStyle/>
            <a:p>
              <a:r>
                <a:rPr lang="en-US" altLang="ja-JP" b="1" i="1" dirty="0">
                  <a:solidFill>
                    <a:srgbClr val="002060"/>
                  </a:solidFill>
                  <a:latin typeface="Calibri" panose="020F0502020204030204" pitchFamily="34" charset="0"/>
                </a:rPr>
                <a:t>QD0</a:t>
              </a:r>
              <a:endParaRPr lang="ja-JP" altLang="en-US" b="1" i="1" dirty="0">
                <a:solidFill>
                  <a:srgbClr val="002060"/>
                </a:solidFill>
                <a:latin typeface="Calibri" panose="020F0502020204030204" pitchFamily="34" charset="0"/>
              </a:endParaRPr>
            </a:p>
          </p:txBody>
        </p:sp>
        <p:sp>
          <p:nvSpPr>
            <p:cNvPr id="29" name="テキスト ボックス 28"/>
            <p:cNvSpPr txBox="1"/>
            <p:nvPr/>
          </p:nvSpPr>
          <p:spPr>
            <a:xfrm>
              <a:off x="2560573" y="6387736"/>
              <a:ext cx="369012" cy="369332"/>
            </a:xfrm>
            <a:prstGeom prst="rect">
              <a:avLst/>
            </a:prstGeom>
            <a:noFill/>
            <a:ln w="19050">
              <a:noFill/>
            </a:ln>
          </p:spPr>
          <p:txBody>
            <a:bodyPr wrap="none" rtlCol="0">
              <a:spAutoFit/>
            </a:bodyPr>
            <a:lstStyle/>
            <a:p>
              <a:r>
                <a:rPr lang="en-US" altLang="ja-JP" b="1" i="1" dirty="0">
                  <a:solidFill>
                    <a:srgbClr val="002060"/>
                  </a:solidFill>
                  <a:latin typeface="Calibri" panose="020F0502020204030204" pitchFamily="34" charset="0"/>
                </a:rPr>
                <a:t>IP</a:t>
              </a:r>
              <a:endParaRPr lang="ja-JP" altLang="en-US" b="1" i="1" dirty="0">
                <a:solidFill>
                  <a:srgbClr val="002060"/>
                </a:solidFill>
                <a:latin typeface="Calibri" panose="020F0502020204030204" pitchFamily="34" charset="0"/>
              </a:endParaRPr>
            </a:p>
          </p:txBody>
        </p:sp>
        <p:sp>
          <p:nvSpPr>
            <p:cNvPr id="30" name="テキスト ボックス 29"/>
            <p:cNvSpPr txBox="1"/>
            <p:nvPr/>
          </p:nvSpPr>
          <p:spPr>
            <a:xfrm>
              <a:off x="4072800" y="6353008"/>
              <a:ext cx="843501" cy="369332"/>
            </a:xfrm>
            <a:prstGeom prst="rect">
              <a:avLst/>
            </a:prstGeom>
            <a:noFill/>
            <a:ln w="19050">
              <a:noFill/>
            </a:ln>
          </p:spPr>
          <p:txBody>
            <a:bodyPr wrap="none" rtlCol="0">
              <a:spAutoFit/>
            </a:bodyPr>
            <a:lstStyle/>
            <a:p>
              <a:r>
                <a:rPr lang="en-US" altLang="ja-JP" b="1" i="1" dirty="0">
                  <a:solidFill>
                    <a:srgbClr val="002060"/>
                  </a:solidFill>
                  <a:latin typeface="Calibri" panose="020F0502020204030204" pitchFamily="34" charset="0"/>
                </a:rPr>
                <a:t>QDEX1</a:t>
              </a:r>
              <a:endParaRPr lang="ja-JP" altLang="en-US" b="1" i="1" dirty="0">
                <a:solidFill>
                  <a:srgbClr val="002060"/>
                </a:solidFill>
                <a:latin typeface="Calibri" panose="020F0502020204030204" pitchFamily="34" charset="0"/>
              </a:endParaRPr>
            </a:p>
          </p:txBody>
        </p:sp>
        <p:cxnSp>
          <p:nvCxnSpPr>
            <p:cNvPr id="31" name="直線コネクタ 30"/>
            <p:cNvCxnSpPr/>
            <p:nvPr/>
          </p:nvCxnSpPr>
          <p:spPr>
            <a:xfrm flipH="1">
              <a:off x="1459004" y="5117247"/>
              <a:ext cx="7852" cy="979058"/>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直線矢印コネクタ 31"/>
            <p:cNvCxnSpPr/>
            <p:nvPr/>
          </p:nvCxnSpPr>
          <p:spPr>
            <a:xfrm>
              <a:off x="859485" y="5613356"/>
              <a:ext cx="3504234" cy="0"/>
            </a:xfrm>
            <a:prstGeom prst="straightConnector1">
              <a:avLst/>
            </a:prstGeom>
            <a:ln w="190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3" name="直線コネクタ 32"/>
            <p:cNvCxnSpPr/>
            <p:nvPr/>
          </p:nvCxnSpPr>
          <p:spPr>
            <a:xfrm>
              <a:off x="1866117" y="5117247"/>
              <a:ext cx="0" cy="979058"/>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grpSp>
          <p:nvGrpSpPr>
            <p:cNvPr id="34" name="グループ化 33"/>
            <p:cNvGrpSpPr/>
            <p:nvPr/>
          </p:nvGrpSpPr>
          <p:grpSpPr>
            <a:xfrm>
              <a:off x="859485" y="4848796"/>
              <a:ext cx="3318468" cy="1826523"/>
              <a:chOff x="723900" y="1246909"/>
              <a:chExt cx="7486650" cy="4120738"/>
            </a:xfrm>
          </p:grpSpPr>
          <p:cxnSp>
            <p:nvCxnSpPr>
              <p:cNvPr id="53" name="直線コネクタ 52"/>
              <p:cNvCxnSpPr/>
              <p:nvPr/>
            </p:nvCxnSpPr>
            <p:spPr>
              <a:xfrm flipV="1">
                <a:off x="723900" y="2171700"/>
                <a:ext cx="1371600" cy="190500"/>
              </a:xfrm>
              <a:prstGeom prst="line">
                <a:avLst/>
              </a:prstGeom>
              <a:ln w="19050"/>
            </p:spPr>
            <p:style>
              <a:lnRef idx="2">
                <a:schemeClr val="accent1"/>
              </a:lnRef>
              <a:fillRef idx="0">
                <a:schemeClr val="accent1"/>
              </a:fillRef>
              <a:effectRef idx="1">
                <a:schemeClr val="accent1"/>
              </a:effectRef>
              <a:fontRef idx="minor">
                <a:schemeClr val="tx1"/>
              </a:fontRef>
            </p:style>
          </p:cxnSp>
          <p:cxnSp>
            <p:nvCxnSpPr>
              <p:cNvPr id="54" name="直線コネクタ 53"/>
              <p:cNvCxnSpPr/>
              <p:nvPr/>
            </p:nvCxnSpPr>
            <p:spPr>
              <a:xfrm>
                <a:off x="2095500" y="2171700"/>
                <a:ext cx="899420" cy="476250"/>
              </a:xfrm>
              <a:prstGeom prst="line">
                <a:avLst/>
              </a:prstGeom>
              <a:ln w="19050"/>
            </p:spPr>
            <p:style>
              <a:lnRef idx="2">
                <a:schemeClr val="accent1"/>
              </a:lnRef>
              <a:fillRef idx="0">
                <a:schemeClr val="accent1"/>
              </a:fillRef>
              <a:effectRef idx="1">
                <a:schemeClr val="accent1"/>
              </a:effectRef>
              <a:fontRef idx="minor">
                <a:schemeClr val="tx1"/>
              </a:fontRef>
            </p:style>
          </p:cxnSp>
          <p:cxnSp>
            <p:nvCxnSpPr>
              <p:cNvPr id="55" name="直線コネクタ 54"/>
              <p:cNvCxnSpPr/>
              <p:nvPr/>
            </p:nvCxnSpPr>
            <p:spPr>
              <a:xfrm>
                <a:off x="2994920" y="2647950"/>
                <a:ext cx="5215630" cy="847725"/>
              </a:xfrm>
              <a:prstGeom prst="line">
                <a:avLst/>
              </a:prstGeom>
              <a:ln w="19050"/>
            </p:spPr>
            <p:style>
              <a:lnRef idx="2">
                <a:schemeClr val="accent1"/>
              </a:lnRef>
              <a:fillRef idx="0">
                <a:schemeClr val="accent1"/>
              </a:fillRef>
              <a:effectRef idx="1">
                <a:schemeClr val="accent1"/>
              </a:effectRef>
              <a:fontRef idx="minor">
                <a:schemeClr val="tx1"/>
              </a:fontRef>
            </p:style>
          </p:cxnSp>
          <p:cxnSp>
            <p:nvCxnSpPr>
              <p:cNvPr id="56" name="直線コネクタ 55"/>
              <p:cNvCxnSpPr/>
              <p:nvPr/>
            </p:nvCxnSpPr>
            <p:spPr>
              <a:xfrm flipV="1">
                <a:off x="2076450" y="1246909"/>
                <a:ext cx="6134100" cy="924793"/>
              </a:xfrm>
              <a:prstGeom prst="line">
                <a:avLst/>
              </a:prstGeom>
              <a:ln w="19050">
                <a:prstDash val="dash"/>
              </a:ln>
            </p:spPr>
            <p:style>
              <a:lnRef idx="2">
                <a:schemeClr val="accent1"/>
              </a:lnRef>
              <a:fillRef idx="0">
                <a:schemeClr val="accent1"/>
              </a:fillRef>
              <a:effectRef idx="1">
                <a:schemeClr val="accent1"/>
              </a:effectRef>
              <a:fontRef idx="minor">
                <a:schemeClr val="tx1"/>
              </a:fontRef>
            </p:style>
          </p:cxnSp>
          <p:cxnSp>
            <p:nvCxnSpPr>
              <p:cNvPr id="57" name="直線コネクタ 56"/>
              <p:cNvCxnSpPr/>
              <p:nvPr/>
            </p:nvCxnSpPr>
            <p:spPr>
              <a:xfrm>
                <a:off x="2994920" y="2647950"/>
                <a:ext cx="5215630" cy="2719697"/>
              </a:xfrm>
              <a:prstGeom prst="line">
                <a:avLst/>
              </a:prstGeom>
              <a:ln w="19050">
                <a:prstDash val="dash"/>
              </a:ln>
            </p:spPr>
            <p:style>
              <a:lnRef idx="2">
                <a:schemeClr val="accent1"/>
              </a:lnRef>
              <a:fillRef idx="0">
                <a:schemeClr val="accent1"/>
              </a:fillRef>
              <a:effectRef idx="1">
                <a:schemeClr val="accent1"/>
              </a:effectRef>
              <a:fontRef idx="minor">
                <a:schemeClr val="tx1"/>
              </a:fontRef>
            </p:style>
          </p:cxnSp>
        </p:grpSp>
        <p:grpSp>
          <p:nvGrpSpPr>
            <p:cNvPr id="35" name="グループ化 34"/>
            <p:cNvGrpSpPr/>
            <p:nvPr/>
          </p:nvGrpSpPr>
          <p:grpSpPr>
            <a:xfrm>
              <a:off x="859485" y="4522443"/>
              <a:ext cx="3318468" cy="1652435"/>
              <a:chOff x="723900" y="510639"/>
              <a:chExt cx="7486650" cy="3727986"/>
            </a:xfrm>
          </p:grpSpPr>
          <p:cxnSp>
            <p:nvCxnSpPr>
              <p:cNvPr id="49" name="直線コネクタ 48"/>
              <p:cNvCxnSpPr/>
              <p:nvPr/>
            </p:nvCxnSpPr>
            <p:spPr>
              <a:xfrm flipV="1">
                <a:off x="723900" y="2524125"/>
                <a:ext cx="1352550" cy="123825"/>
              </a:xfrm>
              <a:prstGeom prst="line">
                <a:avLst/>
              </a:prstGeom>
              <a:ln w="190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0" name="直線コネクタ 49"/>
              <p:cNvCxnSpPr/>
              <p:nvPr/>
            </p:nvCxnSpPr>
            <p:spPr>
              <a:xfrm flipV="1">
                <a:off x="2076450" y="2171700"/>
                <a:ext cx="918470" cy="352425"/>
              </a:xfrm>
              <a:prstGeom prst="line">
                <a:avLst/>
              </a:prstGeom>
              <a:ln w="190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1" name="直線コネクタ 50"/>
              <p:cNvCxnSpPr/>
              <p:nvPr/>
            </p:nvCxnSpPr>
            <p:spPr>
              <a:xfrm>
                <a:off x="2994920" y="2171700"/>
                <a:ext cx="5215630" cy="2066925"/>
              </a:xfrm>
              <a:prstGeom prst="line">
                <a:avLst/>
              </a:prstGeom>
              <a:ln w="190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2" name="直線コネクタ 51"/>
              <p:cNvCxnSpPr/>
              <p:nvPr/>
            </p:nvCxnSpPr>
            <p:spPr>
              <a:xfrm flipV="1">
                <a:off x="2994920" y="510639"/>
                <a:ext cx="5215630" cy="1661062"/>
              </a:xfrm>
              <a:prstGeom prst="line">
                <a:avLst/>
              </a:prstGeom>
              <a:ln w="19050">
                <a:solidFill>
                  <a:srgbClr val="FF0000"/>
                </a:solidFill>
                <a:prstDash val="dash"/>
              </a:ln>
            </p:spPr>
            <p:style>
              <a:lnRef idx="2">
                <a:schemeClr val="accent1"/>
              </a:lnRef>
              <a:fillRef idx="0">
                <a:schemeClr val="accent1"/>
              </a:fillRef>
              <a:effectRef idx="1">
                <a:schemeClr val="accent1"/>
              </a:effectRef>
              <a:fontRef idx="minor">
                <a:schemeClr val="tx1"/>
              </a:fontRef>
            </p:style>
          </p:cxnSp>
        </p:grpSp>
        <p:cxnSp>
          <p:nvCxnSpPr>
            <p:cNvPr id="36" name="直線コネクタ 35"/>
            <p:cNvCxnSpPr/>
            <p:nvPr/>
          </p:nvCxnSpPr>
          <p:spPr>
            <a:xfrm>
              <a:off x="2738261" y="4848796"/>
              <a:ext cx="0" cy="1536149"/>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7" name="直線コネクタ 36"/>
            <p:cNvCxnSpPr/>
            <p:nvPr/>
          </p:nvCxnSpPr>
          <p:spPr>
            <a:xfrm>
              <a:off x="4085069" y="4522443"/>
              <a:ext cx="0" cy="2177921"/>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grpSp>
          <p:nvGrpSpPr>
            <p:cNvPr id="38" name="グループ化 37"/>
            <p:cNvGrpSpPr/>
            <p:nvPr/>
          </p:nvGrpSpPr>
          <p:grpSpPr>
            <a:xfrm flipV="1">
              <a:off x="837555" y="4558422"/>
              <a:ext cx="3318468" cy="1826523"/>
              <a:chOff x="723900" y="1246909"/>
              <a:chExt cx="7486650" cy="4120738"/>
            </a:xfrm>
          </p:grpSpPr>
          <p:cxnSp>
            <p:nvCxnSpPr>
              <p:cNvPr id="44" name="直線コネクタ 43"/>
              <p:cNvCxnSpPr/>
              <p:nvPr/>
            </p:nvCxnSpPr>
            <p:spPr>
              <a:xfrm flipV="1">
                <a:off x="723900" y="2171700"/>
                <a:ext cx="1371600" cy="190500"/>
              </a:xfrm>
              <a:prstGeom prst="line">
                <a:avLst/>
              </a:prstGeom>
              <a:ln w="19050"/>
            </p:spPr>
            <p:style>
              <a:lnRef idx="2">
                <a:schemeClr val="accent1"/>
              </a:lnRef>
              <a:fillRef idx="0">
                <a:schemeClr val="accent1"/>
              </a:fillRef>
              <a:effectRef idx="1">
                <a:schemeClr val="accent1"/>
              </a:effectRef>
              <a:fontRef idx="minor">
                <a:schemeClr val="tx1"/>
              </a:fontRef>
            </p:style>
          </p:cxnSp>
          <p:cxnSp>
            <p:nvCxnSpPr>
              <p:cNvPr id="45" name="直線コネクタ 44"/>
              <p:cNvCxnSpPr/>
              <p:nvPr/>
            </p:nvCxnSpPr>
            <p:spPr>
              <a:xfrm>
                <a:off x="2095500" y="2171700"/>
                <a:ext cx="899420" cy="476250"/>
              </a:xfrm>
              <a:prstGeom prst="line">
                <a:avLst/>
              </a:prstGeom>
              <a:ln w="19050"/>
            </p:spPr>
            <p:style>
              <a:lnRef idx="2">
                <a:schemeClr val="accent1"/>
              </a:lnRef>
              <a:fillRef idx="0">
                <a:schemeClr val="accent1"/>
              </a:fillRef>
              <a:effectRef idx="1">
                <a:schemeClr val="accent1"/>
              </a:effectRef>
              <a:fontRef idx="minor">
                <a:schemeClr val="tx1"/>
              </a:fontRef>
            </p:style>
          </p:cxnSp>
          <p:cxnSp>
            <p:nvCxnSpPr>
              <p:cNvPr id="46" name="直線コネクタ 45"/>
              <p:cNvCxnSpPr/>
              <p:nvPr/>
            </p:nvCxnSpPr>
            <p:spPr>
              <a:xfrm>
                <a:off x="2994920" y="2647950"/>
                <a:ext cx="5215630" cy="847725"/>
              </a:xfrm>
              <a:prstGeom prst="line">
                <a:avLst/>
              </a:prstGeom>
              <a:ln w="19050"/>
            </p:spPr>
            <p:style>
              <a:lnRef idx="2">
                <a:schemeClr val="accent1"/>
              </a:lnRef>
              <a:fillRef idx="0">
                <a:schemeClr val="accent1"/>
              </a:fillRef>
              <a:effectRef idx="1">
                <a:schemeClr val="accent1"/>
              </a:effectRef>
              <a:fontRef idx="minor">
                <a:schemeClr val="tx1"/>
              </a:fontRef>
            </p:style>
          </p:cxnSp>
          <p:cxnSp>
            <p:nvCxnSpPr>
              <p:cNvPr id="47" name="直線コネクタ 46"/>
              <p:cNvCxnSpPr/>
              <p:nvPr/>
            </p:nvCxnSpPr>
            <p:spPr>
              <a:xfrm flipV="1">
                <a:off x="2076450" y="1246909"/>
                <a:ext cx="6134100" cy="924793"/>
              </a:xfrm>
              <a:prstGeom prst="line">
                <a:avLst/>
              </a:prstGeom>
              <a:ln w="19050">
                <a:prstDash val="dash"/>
              </a:ln>
            </p:spPr>
            <p:style>
              <a:lnRef idx="2">
                <a:schemeClr val="accent1"/>
              </a:lnRef>
              <a:fillRef idx="0">
                <a:schemeClr val="accent1"/>
              </a:fillRef>
              <a:effectRef idx="1">
                <a:schemeClr val="accent1"/>
              </a:effectRef>
              <a:fontRef idx="minor">
                <a:schemeClr val="tx1"/>
              </a:fontRef>
            </p:style>
          </p:cxnSp>
          <p:cxnSp>
            <p:nvCxnSpPr>
              <p:cNvPr id="48" name="直線コネクタ 47"/>
              <p:cNvCxnSpPr/>
              <p:nvPr/>
            </p:nvCxnSpPr>
            <p:spPr>
              <a:xfrm>
                <a:off x="2994920" y="2647950"/>
                <a:ext cx="5215630" cy="2719697"/>
              </a:xfrm>
              <a:prstGeom prst="line">
                <a:avLst/>
              </a:prstGeom>
              <a:ln w="19050">
                <a:prstDash val="dash"/>
              </a:ln>
            </p:spPr>
            <p:style>
              <a:lnRef idx="2">
                <a:schemeClr val="accent1"/>
              </a:lnRef>
              <a:fillRef idx="0">
                <a:schemeClr val="accent1"/>
              </a:fillRef>
              <a:effectRef idx="1">
                <a:schemeClr val="accent1"/>
              </a:effectRef>
              <a:fontRef idx="minor">
                <a:schemeClr val="tx1"/>
              </a:fontRef>
            </p:style>
          </p:cxnSp>
        </p:grpSp>
        <p:grpSp>
          <p:nvGrpSpPr>
            <p:cNvPr id="39" name="グループ化 38"/>
            <p:cNvGrpSpPr/>
            <p:nvPr/>
          </p:nvGrpSpPr>
          <p:grpSpPr>
            <a:xfrm flipV="1">
              <a:off x="848082" y="5047929"/>
              <a:ext cx="3318468" cy="1652435"/>
              <a:chOff x="723900" y="510639"/>
              <a:chExt cx="7486650" cy="3727986"/>
            </a:xfrm>
          </p:grpSpPr>
          <p:cxnSp>
            <p:nvCxnSpPr>
              <p:cNvPr id="40" name="直線コネクタ 39"/>
              <p:cNvCxnSpPr/>
              <p:nvPr/>
            </p:nvCxnSpPr>
            <p:spPr>
              <a:xfrm flipV="1">
                <a:off x="723900" y="2524125"/>
                <a:ext cx="1352550" cy="123825"/>
              </a:xfrm>
              <a:prstGeom prst="line">
                <a:avLst/>
              </a:prstGeom>
              <a:ln w="190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1" name="直線コネクタ 40"/>
              <p:cNvCxnSpPr/>
              <p:nvPr/>
            </p:nvCxnSpPr>
            <p:spPr>
              <a:xfrm flipV="1">
                <a:off x="2076450" y="2171700"/>
                <a:ext cx="918470" cy="352425"/>
              </a:xfrm>
              <a:prstGeom prst="line">
                <a:avLst/>
              </a:prstGeom>
              <a:ln w="190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2" name="直線コネクタ 41"/>
              <p:cNvCxnSpPr/>
              <p:nvPr/>
            </p:nvCxnSpPr>
            <p:spPr>
              <a:xfrm>
                <a:off x="2994920" y="2171700"/>
                <a:ext cx="5215630" cy="2066925"/>
              </a:xfrm>
              <a:prstGeom prst="line">
                <a:avLst/>
              </a:prstGeom>
              <a:ln w="190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3" name="直線コネクタ 42"/>
              <p:cNvCxnSpPr/>
              <p:nvPr/>
            </p:nvCxnSpPr>
            <p:spPr>
              <a:xfrm flipV="1">
                <a:off x="2994920" y="510639"/>
                <a:ext cx="5215630" cy="1661062"/>
              </a:xfrm>
              <a:prstGeom prst="line">
                <a:avLst/>
              </a:prstGeom>
              <a:ln w="19050">
                <a:solidFill>
                  <a:srgbClr val="FF0000"/>
                </a:solidFill>
                <a:prstDash val="dash"/>
              </a:ln>
            </p:spPr>
            <p:style>
              <a:lnRef idx="2">
                <a:schemeClr val="accent1"/>
              </a:lnRef>
              <a:fillRef idx="0">
                <a:schemeClr val="accent1"/>
              </a:fillRef>
              <a:effectRef idx="1">
                <a:schemeClr val="accent1"/>
              </a:effectRef>
              <a:fontRef idx="minor">
                <a:schemeClr val="tx1"/>
              </a:fontRef>
            </p:style>
          </p:cxnSp>
        </p:grpSp>
      </p:grpSp>
      <p:sp>
        <p:nvSpPr>
          <p:cNvPr id="59" name="スライド番号プレースホルダー 3">
            <a:extLst>
              <a:ext uri="{FF2B5EF4-FFF2-40B4-BE49-F238E27FC236}">
                <a16:creationId xmlns:a16="http://schemas.microsoft.com/office/drawing/2014/main" id="{E6184BDC-D00D-4091-A77D-72A4E36C8482}"/>
              </a:ext>
            </a:extLst>
          </p:cNvPr>
          <p:cNvSpPr>
            <a:spLocks noGrp="1"/>
          </p:cNvSpPr>
          <p:nvPr>
            <p:ph type="sldNum" sz="quarter" idx="12"/>
          </p:nvPr>
        </p:nvSpPr>
        <p:spPr>
          <a:xfrm>
            <a:off x="9445765" y="6505920"/>
            <a:ext cx="2743200" cy="365125"/>
          </a:xfrm>
        </p:spPr>
        <p:txBody>
          <a:bodyPr/>
          <a:lstStyle/>
          <a:p>
            <a:fld id="{98894FE7-02B3-462C-A290-11A29094F687}" type="slidenum">
              <a:rPr kumimoji="1" lang="ja-JP" altLang="en-US" smtClean="0"/>
              <a:t>23</a:t>
            </a:fld>
            <a:endParaRPr kumimoji="1" lang="ja-JP" altLang="en-US"/>
          </a:p>
        </p:txBody>
      </p:sp>
      <p:sp>
        <p:nvSpPr>
          <p:cNvPr id="60" name="テキスト ボックス 59">
            <a:extLst>
              <a:ext uri="{FF2B5EF4-FFF2-40B4-BE49-F238E27FC236}">
                <a16:creationId xmlns:a16="http://schemas.microsoft.com/office/drawing/2014/main" id="{3E5597B5-9E32-4774-AAFD-5DBB33B88340}"/>
              </a:ext>
            </a:extLst>
          </p:cNvPr>
          <p:cNvSpPr txBox="1"/>
          <p:nvPr/>
        </p:nvSpPr>
        <p:spPr>
          <a:xfrm>
            <a:off x="1100276" y="468815"/>
            <a:ext cx="10115357" cy="646331"/>
          </a:xfrm>
          <a:prstGeom prst="rect">
            <a:avLst/>
          </a:prstGeom>
          <a:noFill/>
        </p:spPr>
        <p:txBody>
          <a:bodyPr wrap="square">
            <a:spAutoFit/>
          </a:bodyPr>
          <a:lstStyle/>
          <a:p>
            <a:r>
              <a:rPr lang="ja-JP" altLang="en-US" i="1" dirty="0">
                <a:latin typeface="Calibri" panose="020F0502020204030204" pitchFamily="34" charset="0"/>
              </a:rPr>
              <a:t>When L* is increased, the effect of SR from the Final doublet on the SC magnet in the extraction line becomes larger and the collimation depth is reduced.</a:t>
            </a:r>
          </a:p>
        </p:txBody>
      </p:sp>
    </p:spTree>
    <p:extLst>
      <p:ext uri="{BB962C8B-B14F-4D97-AF65-F5344CB8AC3E}">
        <p14:creationId xmlns:p14="http://schemas.microsoft.com/office/powerpoint/2010/main" val="7137459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98191234-0148-46E3-A91C-393603606ED3}"/>
              </a:ext>
            </a:extLst>
          </p:cNvPr>
          <p:cNvPicPr>
            <a:picLocks noChangeAspect="1"/>
          </p:cNvPicPr>
          <p:nvPr/>
        </p:nvPicPr>
        <p:blipFill>
          <a:blip r:embed="rId2"/>
          <a:stretch>
            <a:fillRect/>
          </a:stretch>
        </p:blipFill>
        <p:spPr>
          <a:xfrm>
            <a:off x="0" y="637263"/>
            <a:ext cx="5482114" cy="3116104"/>
          </a:xfrm>
          <a:prstGeom prst="rect">
            <a:avLst/>
          </a:prstGeom>
        </p:spPr>
      </p:pic>
      <p:grpSp>
        <p:nvGrpSpPr>
          <p:cNvPr id="15" name="グループ化 14">
            <a:extLst>
              <a:ext uri="{FF2B5EF4-FFF2-40B4-BE49-F238E27FC236}">
                <a16:creationId xmlns:a16="http://schemas.microsoft.com/office/drawing/2014/main" id="{43E2FBBD-1C44-435E-B9D4-48BA37E49046}"/>
              </a:ext>
            </a:extLst>
          </p:cNvPr>
          <p:cNvGrpSpPr>
            <a:grpSpLocks noChangeAspect="1"/>
          </p:cNvGrpSpPr>
          <p:nvPr/>
        </p:nvGrpSpPr>
        <p:grpSpPr>
          <a:xfrm>
            <a:off x="3367264" y="5116454"/>
            <a:ext cx="1991579" cy="1584007"/>
            <a:chOff x="6289844" y="2177904"/>
            <a:chExt cx="2918008" cy="2325066"/>
          </a:xfrm>
        </p:grpSpPr>
        <p:pic>
          <p:nvPicPr>
            <p:cNvPr id="10" name="図 9" descr="DumpLine_RDR_Aperture.jpg">
              <a:extLst>
                <a:ext uri="{FF2B5EF4-FFF2-40B4-BE49-F238E27FC236}">
                  <a16:creationId xmlns:a16="http://schemas.microsoft.com/office/drawing/2014/main" id="{63489FCB-1986-492F-A9EB-F3A7F7DC3A72}"/>
                </a:ext>
              </a:extLst>
            </p:cNvPr>
            <p:cNvPicPr>
              <a:picLocks noChangeAspect="1"/>
            </p:cNvPicPr>
            <p:nvPr/>
          </p:nvPicPr>
          <p:blipFill>
            <a:blip r:embed="rId3" cstate="print"/>
            <a:stretch>
              <a:fillRect/>
            </a:stretch>
          </p:blipFill>
          <p:spPr>
            <a:xfrm>
              <a:off x="6289844" y="2502720"/>
              <a:ext cx="2844800" cy="2000250"/>
            </a:xfrm>
            <a:prstGeom prst="rect">
              <a:avLst/>
            </a:prstGeom>
          </p:spPr>
        </p:pic>
        <p:sp>
          <p:nvSpPr>
            <p:cNvPr id="11" name="テキスト ボックス 10">
              <a:extLst>
                <a:ext uri="{FF2B5EF4-FFF2-40B4-BE49-F238E27FC236}">
                  <a16:creationId xmlns:a16="http://schemas.microsoft.com/office/drawing/2014/main" id="{4272F60B-3C60-4C15-BDEC-BE61878AA9F9}"/>
                </a:ext>
              </a:extLst>
            </p:cNvPr>
            <p:cNvSpPr txBox="1"/>
            <p:nvPr/>
          </p:nvSpPr>
          <p:spPr>
            <a:xfrm>
              <a:off x="6419504" y="2177904"/>
              <a:ext cx="2788348" cy="406590"/>
            </a:xfrm>
            <a:prstGeom prst="rect">
              <a:avLst/>
            </a:prstGeom>
            <a:noFill/>
          </p:spPr>
          <p:txBody>
            <a:bodyPr wrap="none" rtlCol="0">
              <a:spAutoFit/>
            </a:bodyPr>
            <a:lstStyle/>
            <a:p>
              <a:r>
                <a:rPr lang="en-US" altLang="ja-JP" sz="1200" b="1" dirty="0">
                  <a:solidFill>
                    <a:srgbClr val="7030A0"/>
                  </a:solidFill>
                  <a:latin typeface="Arial" panose="020B0604020202020204" pitchFamily="34" charset="0"/>
                  <a:cs typeface="Arial" panose="020B0604020202020204" pitchFamily="34" charset="0"/>
                </a:rPr>
                <a:t>Apertures for </a:t>
              </a:r>
              <a:r>
                <a:rPr lang="en-US" altLang="ja-JP" sz="1200" b="1" dirty="0" err="1">
                  <a:solidFill>
                    <a:srgbClr val="7030A0"/>
                  </a:solidFill>
                  <a:latin typeface="Arial" panose="020B0604020202020204" pitchFamily="34" charset="0"/>
                  <a:cs typeface="Arial" panose="020B0604020202020204" pitchFamily="34" charset="0"/>
                </a:rPr>
                <a:t>Dumpline</a:t>
              </a:r>
              <a:endParaRPr lang="ja-JP" altLang="en-US" sz="1200" b="1" dirty="0">
                <a:solidFill>
                  <a:srgbClr val="7030A0"/>
                </a:solidFill>
                <a:latin typeface="Arial" panose="020B0604020202020204" pitchFamily="34" charset="0"/>
                <a:cs typeface="Arial" panose="020B0604020202020204" pitchFamily="34" charset="0"/>
              </a:endParaRPr>
            </a:p>
          </p:txBody>
        </p:sp>
      </p:grpSp>
      <p:sp>
        <p:nvSpPr>
          <p:cNvPr id="20" name="テキスト ボックス 19">
            <a:extLst>
              <a:ext uri="{FF2B5EF4-FFF2-40B4-BE49-F238E27FC236}">
                <a16:creationId xmlns:a16="http://schemas.microsoft.com/office/drawing/2014/main" id="{05C6AEB2-6388-49CD-9F69-51818A1CD46F}"/>
              </a:ext>
            </a:extLst>
          </p:cNvPr>
          <p:cNvSpPr txBox="1"/>
          <p:nvPr/>
        </p:nvSpPr>
        <p:spPr>
          <a:xfrm>
            <a:off x="3677653" y="1"/>
            <a:ext cx="5067413" cy="584775"/>
          </a:xfrm>
          <a:prstGeom prst="rect">
            <a:avLst/>
          </a:prstGeom>
          <a:noFill/>
        </p:spPr>
        <p:txBody>
          <a:bodyPr wrap="none" rtlCol="0">
            <a:spAutoFit/>
          </a:bodyPr>
          <a:lstStyle/>
          <a:p>
            <a:r>
              <a:rPr lang="en-US" altLang="ja-JP" sz="3200" b="1" i="1" dirty="0">
                <a:solidFill>
                  <a:srgbClr val="008080"/>
                </a:solidFill>
                <a:latin typeface="Arial" panose="020B0604020202020204" pitchFamily="34" charset="0"/>
                <a:cs typeface="Arial" panose="020B0604020202020204" pitchFamily="34" charset="0"/>
              </a:rPr>
              <a:t>ILC beam extraction line</a:t>
            </a:r>
            <a:endParaRPr lang="ja-JP" altLang="en-US" sz="3200" b="1" i="1" dirty="0">
              <a:solidFill>
                <a:srgbClr val="008080"/>
              </a:solidFill>
              <a:latin typeface="Arial" panose="020B0604020202020204" pitchFamily="34" charset="0"/>
              <a:cs typeface="Arial" panose="020B0604020202020204" pitchFamily="34" charset="0"/>
            </a:endParaRPr>
          </a:p>
        </p:txBody>
      </p:sp>
      <p:pic>
        <p:nvPicPr>
          <p:cNvPr id="2" name="図 1">
            <a:extLst>
              <a:ext uri="{FF2B5EF4-FFF2-40B4-BE49-F238E27FC236}">
                <a16:creationId xmlns:a16="http://schemas.microsoft.com/office/drawing/2014/main" id="{25BBAA17-A85B-4B97-9933-BBCAC405F4D1}"/>
              </a:ext>
            </a:extLst>
          </p:cNvPr>
          <p:cNvPicPr>
            <a:picLocks noChangeAspect="1"/>
          </p:cNvPicPr>
          <p:nvPr/>
        </p:nvPicPr>
        <p:blipFill>
          <a:blip r:embed="rId4"/>
          <a:stretch>
            <a:fillRect/>
          </a:stretch>
        </p:blipFill>
        <p:spPr>
          <a:xfrm>
            <a:off x="53834" y="4989771"/>
            <a:ext cx="3364230" cy="1710690"/>
          </a:xfrm>
          <a:prstGeom prst="rect">
            <a:avLst/>
          </a:prstGeom>
        </p:spPr>
      </p:pic>
      <p:sp>
        <p:nvSpPr>
          <p:cNvPr id="3" name="テキスト ボックス 2">
            <a:extLst>
              <a:ext uri="{FF2B5EF4-FFF2-40B4-BE49-F238E27FC236}">
                <a16:creationId xmlns:a16="http://schemas.microsoft.com/office/drawing/2014/main" id="{0169125E-A498-42DB-A147-3449CB75D53C}"/>
              </a:ext>
            </a:extLst>
          </p:cNvPr>
          <p:cNvSpPr txBox="1"/>
          <p:nvPr/>
        </p:nvSpPr>
        <p:spPr>
          <a:xfrm>
            <a:off x="234791" y="3982931"/>
            <a:ext cx="4390946" cy="369332"/>
          </a:xfrm>
          <a:prstGeom prst="rect">
            <a:avLst/>
          </a:prstGeom>
          <a:noFill/>
        </p:spPr>
        <p:txBody>
          <a:bodyPr wrap="none" rtlCol="0">
            <a:spAutoFit/>
          </a:bodyPr>
          <a:lstStyle/>
          <a:p>
            <a:r>
              <a:rPr lang="en-US" altLang="ja-JP" b="1" dirty="0">
                <a:solidFill>
                  <a:srgbClr val="0070C0"/>
                </a:solidFill>
                <a:latin typeface="Arial" panose="020B0604020202020204" pitchFamily="34" charset="0"/>
                <a:cs typeface="Arial" panose="020B0604020202020204" pitchFamily="34" charset="0"/>
              </a:rPr>
              <a:t>Quadrupole magnets in extraction line</a:t>
            </a:r>
            <a:endParaRPr lang="ja-JP" altLang="en-US" b="1" dirty="0">
              <a:solidFill>
                <a:srgbClr val="0070C0"/>
              </a:solidFill>
              <a:latin typeface="Arial" panose="020B0604020202020204" pitchFamily="34" charset="0"/>
              <a:cs typeface="Arial" panose="020B0604020202020204" pitchFamily="34" charset="0"/>
            </a:endParaRPr>
          </a:p>
        </p:txBody>
      </p:sp>
      <p:sp>
        <p:nvSpPr>
          <p:cNvPr id="7" name="テキスト ボックス 6">
            <a:extLst>
              <a:ext uri="{FF2B5EF4-FFF2-40B4-BE49-F238E27FC236}">
                <a16:creationId xmlns:a16="http://schemas.microsoft.com/office/drawing/2014/main" id="{2381F5BD-2EA9-4179-9CC0-26AC213DF5D6}"/>
              </a:ext>
            </a:extLst>
          </p:cNvPr>
          <p:cNvSpPr txBox="1"/>
          <p:nvPr/>
        </p:nvSpPr>
        <p:spPr>
          <a:xfrm>
            <a:off x="170528" y="4581827"/>
            <a:ext cx="3701654" cy="461665"/>
          </a:xfrm>
          <a:prstGeom prst="rect">
            <a:avLst/>
          </a:prstGeom>
          <a:noFill/>
        </p:spPr>
        <p:txBody>
          <a:bodyPr wrap="none" rtlCol="0">
            <a:spAutoFit/>
          </a:bodyPr>
          <a:lstStyle/>
          <a:p>
            <a:r>
              <a:rPr lang="en-US" altLang="ja-JP" sz="1200" dirty="0">
                <a:solidFill>
                  <a:srgbClr val="FF0000"/>
                </a:solidFill>
                <a:latin typeface="Arial" panose="020B0604020202020204" pitchFamily="34" charset="0"/>
                <a:cs typeface="Arial" panose="020B0604020202020204" pitchFamily="34" charset="0"/>
              </a:rPr>
              <a:t>First two quadrupoles : SC magnets in FD package</a:t>
            </a:r>
          </a:p>
          <a:p>
            <a:r>
              <a:rPr lang="en-US" altLang="ja-JP" sz="1200" dirty="0">
                <a:solidFill>
                  <a:srgbClr val="0070C0"/>
                </a:solidFill>
                <a:latin typeface="Arial" panose="020B0604020202020204" pitchFamily="34" charset="0"/>
                <a:cs typeface="Arial" panose="020B0604020202020204" pitchFamily="34" charset="0"/>
              </a:rPr>
              <a:t>Other quadrupoles      : Large aperture NC magnets</a:t>
            </a:r>
            <a:endParaRPr lang="ja-JP" altLang="en-US" sz="1200" dirty="0">
              <a:solidFill>
                <a:srgbClr val="0070C0"/>
              </a:solidFill>
              <a:latin typeface="Arial" panose="020B0604020202020204" pitchFamily="34" charset="0"/>
              <a:cs typeface="Arial" panose="020B0604020202020204" pitchFamily="34" charset="0"/>
            </a:endParaRPr>
          </a:p>
        </p:txBody>
      </p:sp>
      <p:pic>
        <p:nvPicPr>
          <p:cNvPr id="9" name="図 8">
            <a:extLst>
              <a:ext uri="{FF2B5EF4-FFF2-40B4-BE49-F238E27FC236}">
                <a16:creationId xmlns:a16="http://schemas.microsoft.com/office/drawing/2014/main" id="{98F00F88-49A7-403E-8506-00BD86E6A37A}"/>
              </a:ext>
            </a:extLst>
          </p:cNvPr>
          <p:cNvPicPr>
            <a:picLocks noChangeAspect="1"/>
          </p:cNvPicPr>
          <p:nvPr/>
        </p:nvPicPr>
        <p:blipFill>
          <a:blip r:embed="rId5"/>
          <a:stretch>
            <a:fillRect/>
          </a:stretch>
        </p:blipFill>
        <p:spPr>
          <a:xfrm>
            <a:off x="6017083" y="1407955"/>
            <a:ext cx="2883694" cy="1978819"/>
          </a:xfrm>
          <a:prstGeom prst="rect">
            <a:avLst/>
          </a:prstGeom>
        </p:spPr>
      </p:pic>
      <p:sp>
        <p:nvSpPr>
          <p:cNvPr id="22" name="楕円 21">
            <a:extLst>
              <a:ext uri="{FF2B5EF4-FFF2-40B4-BE49-F238E27FC236}">
                <a16:creationId xmlns:a16="http://schemas.microsoft.com/office/drawing/2014/main" id="{712BFED6-0FA9-4D05-98E1-565528E4A947}"/>
              </a:ext>
            </a:extLst>
          </p:cNvPr>
          <p:cNvSpPr/>
          <p:nvPr/>
        </p:nvSpPr>
        <p:spPr>
          <a:xfrm>
            <a:off x="1047448" y="1053899"/>
            <a:ext cx="938464" cy="428085"/>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24" name="直線矢印コネクタ 23">
            <a:extLst>
              <a:ext uri="{FF2B5EF4-FFF2-40B4-BE49-F238E27FC236}">
                <a16:creationId xmlns:a16="http://schemas.microsoft.com/office/drawing/2014/main" id="{5535F004-D53D-40B9-91CA-CEE556135CAB}"/>
              </a:ext>
            </a:extLst>
          </p:cNvPr>
          <p:cNvCxnSpPr>
            <a:cxnSpLocks/>
          </p:cNvCxnSpPr>
          <p:nvPr/>
        </p:nvCxnSpPr>
        <p:spPr>
          <a:xfrm flipH="1">
            <a:off x="857207" y="1407955"/>
            <a:ext cx="319346" cy="2574976"/>
          </a:xfrm>
          <a:prstGeom prst="straightConnector1">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F3E0E5B-1173-4649-813A-FE84E659A0C7}"/>
              </a:ext>
            </a:extLst>
          </p:cNvPr>
          <p:cNvSpPr txBox="1"/>
          <p:nvPr/>
        </p:nvSpPr>
        <p:spPr>
          <a:xfrm>
            <a:off x="6266673" y="1200554"/>
            <a:ext cx="2613216" cy="307777"/>
          </a:xfrm>
          <a:prstGeom prst="rect">
            <a:avLst/>
          </a:prstGeom>
          <a:noFill/>
        </p:spPr>
        <p:txBody>
          <a:bodyPr wrap="none" rtlCol="0">
            <a:spAutoFit/>
          </a:bodyPr>
          <a:lstStyle/>
          <a:p>
            <a:r>
              <a:rPr lang="en-US" altLang="ja-JP" sz="1400" b="1" dirty="0">
                <a:solidFill>
                  <a:srgbClr val="7030A0"/>
                </a:solidFill>
                <a:latin typeface="Arial" panose="020B0604020202020204" pitchFamily="34" charset="0"/>
                <a:cs typeface="Arial" panose="020B0604020202020204" pitchFamily="34" charset="0"/>
              </a:rPr>
              <a:t>Disrupted charged particles</a:t>
            </a:r>
            <a:endParaRPr lang="ja-JP" altLang="en-US" sz="1400" b="1" dirty="0">
              <a:solidFill>
                <a:srgbClr val="7030A0"/>
              </a:solidFill>
              <a:latin typeface="Arial" panose="020B0604020202020204" pitchFamily="34" charset="0"/>
              <a:cs typeface="Arial" panose="020B0604020202020204" pitchFamily="34" charset="0"/>
            </a:endParaRPr>
          </a:p>
        </p:txBody>
      </p:sp>
      <p:pic>
        <p:nvPicPr>
          <p:cNvPr id="27" name="図 26">
            <a:extLst>
              <a:ext uri="{FF2B5EF4-FFF2-40B4-BE49-F238E27FC236}">
                <a16:creationId xmlns:a16="http://schemas.microsoft.com/office/drawing/2014/main" id="{CAB3898C-42A9-4FE5-8793-15AD63CE6595}"/>
              </a:ext>
            </a:extLst>
          </p:cNvPr>
          <p:cNvPicPr>
            <a:picLocks noChangeAspect="1"/>
          </p:cNvPicPr>
          <p:nvPr/>
        </p:nvPicPr>
        <p:blipFill>
          <a:blip r:embed="rId6"/>
          <a:stretch>
            <a:fillRect/>
          </a:stretch>
        </p:blipFill>
        <p:spPr>
          <a:xfrm>
            <a:off x="8987255" y="1487966"/>
            <a:ext cx="2897981" cy="1940719"/>
          </a:xfrm>
          <a:prstGeom prst="rect">
            <a:avLst/>
          </a:prstGeom>
        </p:spPr>
      </p:pic>
      <p:sp>
        <p:nvSpPr>
          <p:cNvPr id="28" name="テキスト ボックス 27">
            <a:extLst>
              <a:ext uri="{FF2B5EF4-FFF2-40B4-BE49-F238E27FC236}">
                <a16:creationId xmlns:a16="http://schemas.microsoft.com/office/drawing/2014/main" id="{62AC6023-F088-4AFC-B920-E5982395380B}"/>
              </a:ext>
            </a:extLst>
          </p:cNvPr>
          <p:cNvSpPr txBox="1"/>
          <p:nvPr/>
        </p:nvSpPr>
        <p:spPr>
          <a:xfrm>
            <a:off x="9136706" y="1206520"/>
            <a:ext cx="2271776" cy="307777"/>
          </a:xfrm>
          <a:prstGeom prst="rect">
            <a:avLst/>
          </a:prstGeom>
          <a:noFill/>
        </p:spPr>
        <p:txBody>
          <a:bodyPr wrap="none" rtlCol="0">
            <a:spAutoFit/>
          </a:bodyPr>
          <a:lstStyle/>
          <a:p>
            <a:r>
              <a:rPr lang="en-US" altLang="ja-JP" sz="1400" b="1" dirty="0" err="1">
                <a:solidFill>
                  <a:srgbClr val="7030A0"/>
                </a:solidFill>
                <a:latin typeface="Arial" panose="020B0604020202020204" pitchFamily="34" charset="0"/>
                <a:cs typeface="Arial" panose="020B0604020202020204" pitchFamily="34" charset="0"/>
              </a:rPr>
              <a:t>Beamstrahlung</a:t>
            </a:r>
            <a:r>
              <a:rPr lang="en-US" altLang="ja-JP" sz="1400" b="1" dirty="0">
                <a:solidFill>
                  <a:srgbClr val="7030A0"/>
                </a:solidFill>
                <a:latin typeface="Arial" panose="020B0604020202020204" pitchFamily="34" charset="0"/>
                <a:cs typeface="Arial" panose="020B0604020202020204" pitchFamily="34" charset="0"/>
              </a:rPr>
              <a:t> photons</a:t>
            </a:r>
            <a:endParaRPr lang="ja-JP" altLang="en-US" sz="1400" b="1" dirty="0">
              <a:solidFill>
                <a:srgbClr val="7030A0"/>
              </a:solidFill>
              <a:latin typeface="Arial" panose="020B0604020202020204" pitchFamily="34" charset="0"/>
              <a:cs typeface="Arial" panose="020B0604020202020204" pitchFamily="34" charset="0"/>
            </a:endParaRPr>
          </a:p>
        </p:txBody>
      </p:sp>
      <p:sp>
        <p:nvSpPr>
          <p:cNvPr id="29" name="テキスト ボックス 28">
            <a:extLst>
              <a:ext uri="{FF2B5EF4-FFF2-40B4-BE49-F238E27FC236}">
                <a16:creationId xmlns:a16="http://schemas.microsoft.com/office/drawing/2014/main" id="{8653BE9C-FF75-41ED-B6CC-5F673E5DDDCE}"/>
              </a:ext>
            </a:extLst>
          </p:cNvPr>
          <p:cNvSpPr txBox="1"/>
          <p:nvPr/>
        </p:nvSpPr>
        <p:spPr>
          <a:xfrm>
            <a:off x="6162367" y="666942"/>
            <a:ext cx="5476820" cy="369332"/>
          </a:xfrm>
          <a:prstGeom prst="rect">
            <a:avLst/>
          </a:prstGeom>
          <a:noFill/>
        </p:spPr>
        <p:txBody>
          <a:bodyPr wrap="none" rtlCol="0">
            <a:spAutoFit/>
          </a:bodyPr>
          <a:lstStyle/>
          <a:p>
            <a:r>
              <a:rPr lang="en-US" altLang="ja-JP" b="1" dirty="0">
                <a:solidFill>
                  <a:srgbClr val="0070C0"/>
                </a:solidFill>
                <a:latin typeface="Arial" panose="020B0604020202020204" pitchFamily="34" charset="0"/>
                <a:cs typeface="Arial" panose="020B0604020202020204" pitchFamily="34" charset="0"/>
              </a:rPr>
              <a:t>Power loss at extraction line (beam-beam effect)</a:t>
            </a:r>
            <a:endParaRPr lang="ja-JP" altLang="en-US" b="1" dirty="0">
              <a:solidFill>
                <a:srgbClr val="0070C0"/>
              </a:solidFill>
              <a:latin typeface="Arial" panose="020B0604020202020204" pitchFamily="34" charset="0"/>
              <a:cs typeface="Arial" panose="020B0604020202020204" pitchFamily="34" charset="0"/>
            </a:endParaRPr>
          </a:p>
        </p:txBody>
      </p:sp>
      <p:sp>
        <p:nvSpPr>
          <p:cNvPr id="30" name="テキスト ボックス 29">
            <a:extLst>
              <a:ext uri="{FF2B5EF4-FFF2-40B4-BE49-F238E27FC236}">
                <a16:creationId xmlns:a16="http://schemas.microsoft.com/office/drawing/2014/main" id="{E93B180A-CFED-475E-9A55-D7AC7194F933}"/>
              </a:ext>
            </a:extLst>
          </p:cNvPr>
          <p:cNvSpPr txBox="1"/>
          <p:nvPr/>
        </p:nvSpPr>
        <p:spPr>
          <a:xfrm>
            <a:off x="7224327" y="981007"/>
            <a:ext cx="3430747" cy="276999"/>
          </a:xfrm>
          <a:prstGeom prst="rect">
            <a:avLst/>
          </a:prstGeom>
          <a:noFill/>
        </p:spPr>
        <p:txBody>
          <a:bodyPr wrap="none" rtlCol="0">
            <a:spAutoFit/>
          </a:bodyPr>
          <a:lstStyle/>
          <a:p>
            <a:r>
              <a:rPr lang="en-US" altLang="ja-JP" sz="1200" dirty="0">
                <a:latin typeface="Arial" panose="020B0604020202020204" pitchFamily="34" charset="0"/>
                <a:cs typeface="Arial" panose="020B0604020202020204" pitchFamily="34" charset="0"/>
              </a:rPr>
              <a:t>E. Marin and Y. </a:t>
            </a:r>
            <a:r>
              <a:rPr lang="en-US" altLang="ja-JP" sz="1200" dirty="0" err="1">
                <a:latin typeface="Arial" panose="020B0604020202020204" pitchFamily="34" charset="0"/>
                <a:cs typeface="Arial" panose="020B0604020202020204" pitchFamily="34" charset="0"/>
              </a:rPr>
              <a:t>Nosochkov</a:t>
            </a:r>
            <a:r>
              <a:rPr lang="en-US" altLang="ja-JP" sz="1200" dirty="0">
                <a:latin typeface="Arial" panose="020B0604020202020204" pitchFamily="34" charset="0"/>
                <a:cs typeface="Arial" panose="020B0604020202020204" pitchFamily="34" charset="0"/>
              </a:rPr>
              <a:t> et al., LCWS 2013 </a:t>
            </a:r>
            <a:endParaRPr lang="ja-JP" altLang="en-US" sz="1200" dirty="0">
              <a:latin typeface="Arial" panose="020B0604020202020204" pitchFamily="34" charset="0"/>
              <a:cs typeface="Arial" panose="020B0604020202020204" pitchFamily="34" charset="0"/>
            </a:endParaRPr>
          </a:p>
        </p:txBody>
      </p:sp>
      <p:sp>
        <p:nvSpPr>
          <p:cNvPr id="31" name="テキスト ボックス 30">
            <a:extLst>
              <a:ext uri="{FF2B5EF4-FFF2-40B4-BE49-F238E27FC236}">
                <a16:creationId xmlns:a16="http://schemas.microsoft.com/office/drawing/2014/main" id="{E38A07D3-B91E-4E1B-8C2B-0186C1AE276C}"/>
              </a:ext>
            </a:extLst>
          </p:cNvPr>
          <p:cNvSpPr txBox="1"/>
          <p:nvPr/>
        </p:nvSpPr>
        <p:spPr>
          <a:xfrm>
            <a:off x="864884" y="4310722"/>
            <a:ext cx="2733762" cy="276999"/>
          </a:xfrm>
          <a:prstGeom prst="rect">
            <a:avLst/>
          </a:prstGeom>
          <a:noFill/>
        </p:spPr>
        <p:txBody>
          <a:bodyPr wrap="none" rtlCol="0">
            <a:spAutoFit/>
          </a:bodyPr>
          <a:lstStyle/>
          <a:p>
            <a:r>
              <a:rPr lang="en-US" altLang="ja-JP" sz="1200" dirty="0">
                <a:latin typeface="Arial" panose="020B0604020202020204" pitchFamily="34" charset="0"/>
                <a:cs typeface="Arial" panose="020B0604020202020204" pitchFamily="34" charset="0"/>
              </a:rPr>
              <a:t>Y. </a:t>
            </a:r>
            <a:r>
              <a:rPr lang="en-US" altLang="ja-JP" sz="1200" dirty="0" err="1">
                <a:latin typeface="Arial" panose="020B0604020202020204" pitchFamily="34" charset="0"/>
                <a:cs typeface="Arial" panose="020B0604020202020204" pitchFamily="34" charset="0"/>
              </a:rPr>
              <a:t>Nosochkov</a:t>
            </a:r>
            <a:r>
              <a:rPr lang="en-US" altLang="ja-JP" sz="1200" dirty="0">
                <a:latin typeface="Arial" panose="020B0604020202020204" pitchFamily="34" charset="0"/>
                <a:cs typeface="Arial" panose="020B0604020202020204" pitchFamily="34" charset="0"/>
              </a:rPr>
              <a:t> et al., LCWS/ILC 2007 </a:t>
            </a:r>
            <a:endParaRPr lang="ja-JP" altLang="en-US" sz="1200" dirty="0">
              <a:latin typeface="Arial" panose="020B0604020202020204" pitchFamily="34" charset="0"/>
              <a:cs typeface="Arial" panose="020B0604020202020204" pitchFamily="34" charset="0"/>
            </a:endParaRPr>
          </a:p>
        </p:txBody>
      </p:sp>
      <p:sp>
        <p:nvSpPr>
          <p:cNvPr id="5" name="テキスト ボックス 4">
            <a:extLst>
              <a:ext uri="{FF2B5EF4-FFF2-40B4-BE49-F238E27FC236}">
                <a16:creationId xmlns:a16="http://schemas.microsoft.com/office/drawing/2014/main" id="{167C1589-57F7-48B2-ACE9-2F109E61860A}"/>
              </a:ext>
            </a:extLst>
          </p:cNvPr>
          <p:cNvSpPr txBox="1"/>
          <p:nvPr/>
        </p:nvSpPr>
        <p:spPr>
          <a:xfrm>
            <a:off x="5346572" y="3753367"/>
            <a:ext cx="6791593" cy="2800767"/>
          </a:xfrm>
          <a:prstGeom prst="rect">
            <a:avLst/>
          </a:prstGeom>
          <a:noFill/>
        </p:spPr>
        <p:txBody>
          <a:bodyPr wrap="square" rtlCol="0">
            <a:spAutoFit/>
          </a:bodyPr>
          <a:lstStyle/>
          <a:p>
            <a:pPr marL="285750" indent="-285750" algn="l">
              <a:buFont typeface="Wingdings" panose="05000000000000000000" pitchFamily="2" charset="2"/>
              <a:buChar char="Ø"/>
            </a:pPr>
            <a:r>
              <a:rPr lang="en-US" altLang="ja-JP" sz="1600" b="0" i="0" u="none" strike="noStrike" baseline="0" dirty="0">
                <a:solidFill>
                  <a:srgbClr val="000000"/>
                </a:solidFill>
                <a:latin typeface="Arial" panose="020B0604020202020204" pitchFamily="34" charset="0"/>
                <a:cs typeface="Arial" panose="020B0604020202020204" pitchFamily="34" charset="0"/>
              </a:rPr>
              <a:t>The ILC extraction line uses large-diameter quadrupole magnets (maximum bore diameter 170 mm) to transport the beam with large beam spread by the beam-beam effect to the dump with minimal loss.</a:t>
            </a:r>
          </a:p>
          <a:p>
            <a:pPr marL="285750" indent="-285750" algn="l">
              <a:buFont typeface="Wingdings" panose="05000000000000000000" pitchFamily="2" charset="2"/>
              <a:buChar char="Ø"/>
            </a:pPr>
            <a:endParaRPr lang="en-US" altLang="ja-JP" sz="1600" dirty="0">
              <a:solidFill>
                <a:srgbClr val="000000"/>
              </a:solidFill>
              <a:latin typeface="Arial" panose="020B0604020202020204" pitchFamily="34" charset="0"/>
              <a:cs typeface="Arial" panose="020B0604020202020204" pitchFamily="34" charset="0"/>
            </a:endParaRPr>
          </a:p>
          <a:p>
            <a:pPr marL="285750" indent="-285750" algn="l">
              <a:buFont typeface="Wingdings" panose="05000000000000000000" pitchFamily="2" charset="2"/>
              <a:buChar char="Ø"/>
            </a:pPr>
            <a:r>
              <a:rPr lang="en-US" altLang="ja-JP" sz="1600" b="0" i="0" u="none" strike="noStrike" baseline="0" dirty="0">
                <a:solidFill>
                  <a:srgbClr val="000000"/>
                </a:solidFill>
                <a:latin typeface="Arial" panose="020B0604020202020204" pitchFamily="34" charset="0"/>
                <a:cs typeface="Arial" panose="020B0604020202020204" pitchFamily="34" charset="0"/>
              </a:rPr>
              <a:t>When the L* of QD0 is lengthened, the L* of the extraction quadrupole magnet QDEX1 is also lengthened, and the diameter of the quadrupole magnet in the entire extraction line </a:t>
            </a:r>
            <a:r>
              <a:rPr lang="en-US" altLang="ja-JP" sz="1600" dirty="0">
                <a:solidFill>
                  <a:srgbClr val="000000"/>
                </a:solidFill>
                <a:latin typeface="Arial" panose="020B0604020202020204" pitchFamily="34" charset="0"/>
                <a:cs typeface="Arial" panose="020B0604020202020204" pitchFamily="34" charset="0"/>
              </a:rPr>
              <a:t>may</a:t>
            </a:r>
            <a:r>
              <a:rPr lang="en-US" altLang="ja-JP" sz="1600" b="0" i="0" u="none" strike="noStrike" baseline="0" dirty="0">
                <a:solidFill>
                  <a:srgbClr val="000000"/>
                </a:solidFill>
                <a:latin typeface="Arial" panose="020B0604020202020204" pitchFamily="34" charset="0"/>
                <a:cs typeface="Arial" panose="020B0604020202020204" pitchFamily="34" charset="0"/>
              </a:rPr>
              <a:t> be increased more.</a:t>
            </a:r>
          </a:p>
          <a:p>
            <a:pPr marL="285750" indent="-285750" algn="l">
              <a:buFont typeface="Wingdings" panose="05000000000000000000" pitchFamily="2" charset="2"/>
              <a:buChar char="Ø"/>
            </a:pPr>
            <a:endParaRPr lang="en-US" altLang="ja-JP" sz="1600" dirty="0">
              <a:solidFill>
                <a:srgbClr val="000000"/>
              </a:solidFill>
              <a:latin typeface="Arial" panose="020B0604020202020204" pitchFamily="34" charset="0"/>
              <a:cs typeface="Arial" panose="020B0604020202020204" pitchFamily="34" charset="0"/>
            </a:endParaRPr>
          </a:p>
          <a:p>
            <a:pPr marL="285750" indent="-285750" algn="l">
              <a:buFont typeface="Wingdings" panose="05000000000000000000" pitchFamily="2" charset="2"/>
              <a:buChar char="Ø"/>
            </a:pPr>
            <a:r>
              <a:rPr lang="en-US" altLang="ja-JP" sz="1600" b="0" i="0" u="none" strike="noStrike" baseline="0" dirty="0">
                <a:solidFill>
                  <a:srgbClr val="000000"/>
                </a:solidFill>
                <a:latin typeface="Arial" panose="020B0604020202020204" pitchFamily="34" charset="0"/>
                <a:cs typeface="Arial" panose="020B0604020202020204" pitchFamily="34" charset="0"/>
              </a:rPr>
              <a:t>Therefore, the design of the entire extraction line needs to be redesigned.</a:t>
            </a:r>
          </a:p>
        </p:txBody>
      </p:sp>
      <p:sp>
        <p:nvSpPr>
          <p:cNvPr id="21" name="スライド番号プレースホルダー 3">
            <a:extLst>
              <a:ext uri="{FF2B5EF4-FFF2-40B4-BE49-F238E27FC236}">
                <a16:creationId xmlns:a16="http://schemas.microsoft.com/office/drawing/2014/main" id="{C9154F7F-F1F4-43C8-B224-B4AD015F9BE9}"/>
              </a:ext>
            </a:extLst>
          </p:cNvPr>
          <p:cNvSpPr>
            <a:spLocks noGrp="1"/>
          </p:cNvSpPr>
          <p:nvPr>
            <p:ph type="sldNum" sz="quarter" idx="12"/>
          </p:nvPr>
        </p:nvSpPr>
        <p:spPr>
          <a:xfrm>
            <a:off x="9445765" y="6505920"/>
            <a:ext cx="2743200" cy="365125"/>
          </a:xfrm>
        </p:spPr>
        <p:txBody>
          <a:bodyPr/>
          <a:lstStyle/>
          <a:p>
            <a:fld id="{98894FE7-02B3-462C-A290-11A29094F687}" type="slidenum">
              <a:rPr kumimoji="1" lang="ja-JP" altLang="en-US" smtClean="0"/>
              <a:t>24</a:t>
            </a:fld>
            <a:endParaRPr kumimoji="1" lang="ja-JP" altLang="en-US"/>
          </a:p>
        </p:txBody>
      </p:sp>
    </p:spTree>
    <p:extLst>
      <p:ext uri="{BB962C8B-B14F-4D97-AF65-F5344CB8AC3E}">
        <p14:creationId xmlns:p14="http://schemas.microsoft.com/office/powerpoint/2010/main" val="2299182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69A71EE3-23F2-4B8B-9952-89FBB070F2EC}"/>
              </a:ext>
            </a:extLst>
          </p:cNvPr>
          <p:cNvSpPr txBox="1"/>
          <p:nvPr/>
        </p:nvSpPr>
        <p:spPr>
          <a:xfrm>
            <a:off x="2228850" y="2280335"/>
            <a:ext cx="7950200" cy="369332"/>
          </a:xfrm>
          <a:prstGeom prst="rect">
            <a:avLst/>
          </a:prstGeom>
          <a:noFill/>
        </p:spPr>
        <p:txBody>
          <a:bodyPr wrap="square">
            <a:spAutoFit/>
          </a:bodyPr>
          <a:lstStyle/>
          <a:p>
            <a:r>
              <a:rPr lang="en-US" altLang="ja-JP" b="1" dirty="0">
                <a:solidFill>
                  <a:srgbClr val="0070C0"/>
                </a:solidFill>
                <a:latin typeface="Arial" panose="020B0604020202020204" pitchFamily="34" charset="0"/>
                <a:cs typeface="Arial" panose="020B0604020202020204" pitchFamily="34" charset="0"/>
              </a:rPr>
              <a:t>I</a:t>
            </a:r>
            <a:r>
              <a:rPr lang="ja-JP" altLang="en-US" b="1" dirty="0">
                <a:solidFill>
                  <a:srgbClr val="0070C0"/>
                </a:solidFill>
                <a:latin typeface="Arial" panose="020B0604020202020204" pitchFamily="34" charset="0"/>
                <a:cs typeface="Arial" panose="020B0604020202020204" pitchFamily="34" charset="0"/>
              </a:rPr>
              <a:t> have considered </a:t>
            </a:r>
            <a:r>
              <a:rPr lang="en-US" altLang="ja-JP" b="1" dirty="0">
                <a:solidFill>
                  <a:srgbClr val="0070C0"/>
                </a:solidFill>
                <a:latin typeface="Arial" panose="020B0604020202020204" pitchFamily="34" charset="0"/>
                <a:cs typeface="Arial" panose="020B0604020202020204" pitchFamily="34" charset="0"/>
              </a:rPr>
              <a:t>the ILC f</a:t>
            </a:r>
            <a:r>
              <a:rPr lang="ja-JP" altLang="en-US" b="1" dirty="0">
                <a:solidFill>
                  <a:srgbClr val="0070C0"/>
                </a:solidFill>
                <a:latin typeface="Arial" panose="020B0604020202020204" pitchFamily="34" charset="0"/>
                <a:cs typeface="Arial" panose="020B0604020202020204" pitchFamily="34" charset="0"/>
              </a:rPr>
              <a:t>inal </a:t>
            </a:r>
            <a:r>
              <a:rPr lang="en-US" altLang="ja-JP" b="1" dirty="0">
                <a:solidFill>
                  <a:srgbClr val="0070C0"/>
                </a:solidFill>
                <a:latin typeface="Arial" panose="020B0604020202020204" pitchFamily="34" charset="0"/>
                <a:cs typeface="Arial" panose="020B0604020202020204" pitchFamily="34" charset="0"/>
              </a:rPr>
              <a:t>f</a:t>
            </a:r>
            <a:r>
              <a:rPr lang="ja-JP" altLang="en-US" b="1" dirty="0">
                <a:solidFill>
                  <a:srgbClr val="0070C0"/>
                </a:solidFill>
                <a:latin typeface="Arial" panose="020B0604020202020204" pitchFamily="34" charset="0"/>
                <a:cs typeface="Arial" panose="020B0604020202020204" pitchFamily="34" charset="0"/>
              </a:rPr>
              <a:t>ocus </a:t>
            </a:r>
            <a:r>
              <a:rPr lang="en-US" altLang="ja-JP" b="1" dirty="0">
                <a:solidFill>
                  <a:srgbClr val="0070C0"/>
                </a:solidFill>
                <a:latin typeface="Arial" panose="020B0604020202020204" pitchFamily="34" charset="0"/>
                <a:cs typeface="Arial" panose="020B0604020202020204" pitchFamily="34" charset="0"/>
              </a:rPr>
              <a:t>o</a:t>
            </a:r>
            <a:r>
              <a:rPr lang="ja-JP" altLang="en-US" b="1" dirty="0">
                <a:solidFill>
                  <a:srgbClr val="0070C0"/>
                </a:solidFill>
                <a:latin typeface="Arial" panose="020B0604020202020204" pitchFamily="34" charset="0"/>
                <a:cs typeface="Arial" panose="020B0604020202020204" pitchFamily="34" charset="0"/>
              </a:rPr>
              <a:t>ptics with long L* in the past.</a:t>
            </a:r>
          </a:p>
        </p:txBody>
      </p:sp>
      <p:sp>
        <p:nvSpPr>
          <p:cNvPr id="6" name="テキスト ボックス 5">
            <a:extLst>
              <a:ext uri="{FF2B5EF4-FFF2-40B4-BE49-F238E27FC236}">
                <a16:creationId xmlns:a16="http://schemas.microsoft.com/office/drawing/2014/main" id="{BAF8F261-039B-4124-9A0C-6235E5BEE56E}"/>
              </a:ext>
            </a:extLst>
          </p:cNvPr>
          <p:cNvSpPr txBox="1"/>
          <p:nvPr/>
        </p:nvSpPr>
        <p:spPr>
          <a:xfrm>
            <a:off x="3693659" y="3700486"/>
            <a:ext cx="4322081" cy="646331"/>
          </a:xfrm>
          <a:prstGeom prst="rect">
            <a:avLst/>
          </a:prstGeom>
          <a:noFill/>
        </p:spPr>
        <p:txBody>
          <a:bodyPr wrap="none" rtlCol="0">
            <a:spAutoFit/>
          </a:bodyPr>
          <a:lstStyle/>
          <a:p>
            <a:r>
              <a:rPr lang="en-US" altLang="ja-JP" sz="3600" b="1" i="1" dirty="0">
                <a:solidFill>
                  <a:schemeClr val="accent5">
                    <a:lumMod val="50000"/>
                  </a:schemeClr>
                </a:solidFill>
                <a:latin typeface="Calibri" panose="020F0502020204030204" pitchFamily="34" charset="0"/>
              </a:rPr>
              <a:t>Large L* optics for ILC</a:t>
            </a:r>
          </a:p>
        </p:txBody>
      </p:sp>
      <p:sp>
        <p:nvSpPr>
          <p:cNvPr id="7" name="テキスト ボックス 6">
            <a:extLst>
              <a:ext uri="{FF2B5EF4-FFF2-40B4-BE49-F238E27FC236}">
                <a16:creationId xmlns:a16="http://schemas.microsoft.com/office/drawing/2014/main" id="{1D87D1EF-4115-4C5F-BA10-6FCEC0417150}"/>
              </a:ext>
            </a:extLst>
          </p:cNvPr>
          <p:cNvSpPr txBox="1"/>
          <p:nvPr/>
        </p:nvSpPr>
        <p:spPr>
          <a:xfrm>
            <a:off x="4336669" y="4563492"/>
            <a:ext cx="2835712" cy="1446550"/>
          </a:xfrm>
          <a:prstGeom prst="rect">
            <a:avLst/>
          </a:prstGeom>
          <a:noFill/>
        </p:spPr>
        <p:txBody>
          <a:bodyPr wrap="none" rtlCol="0">
            <a:spAutoFit/>
          </a:bodyPr>
          <a:lstStyle/>
          <a:p>
            <a:pPr algn="ctr"/>
            <a:r>
              <a:rPr lang="en-US" altLang="ja-JP" sz="2400" i="1" dirty="0">
                <a:latin typeface="Calibri" panose="020F0502020204030204" pitchFamily="34" charset="0"/>
              </a:rPr>
              <a:t>Toshiyuki OKUGI, KEK</a:t>
            </a:r>
          </a:p>
          <a:p>
            <a:pPr algn="ctr"/>
            <a:endParaRPr lang="en-US" altLang="ja-JP" sz="800" i="1" dirty="0">
              <a:latin typeface="Calibri" panose="020F0502020204030204" pitchFamily="34" charset="0"/>
            </a:endParaRPr>
          </a:p>
          <a:p>
            <a:pPr algn="ctr"/>
            <a:r>
              <a:rPr lang="en-US" altLang="ja-JP" sz="2400" i="1" dirty="0">
                <a:latin typeface="Calibri" panose="020F0502020204030204" pitchFamily="34" charset="0"/>
              </a:rPr>
              <a:t>2014/ 5/ 15</a:t>
            </a:r>
          </a:p>
          <a:p>
            <a:pPr algn="ctr"/>
            <a:endParaRPr lang="en-US" altLang="ja-JP" sz="800" i="1" dirty="0">
              <a:latin typeface="Calibri" panose="020F0502020204030204" pitchFamily="34" charset="0"/>
            </a:endParaRPr>
          </a:p>
          <a:p>
            <a:pPr algn="ctr"/>
            <a:r>
              <a:rPr lang="en-US" altLang="ja-JP" sz="2400" i="1" dirty="0">
                <a:latin typeface="Calibri" panose="020F0502020204030204" pitchFamily="34" charset="0"/>
              </a:rPr>
              <a:t>AWLC2014, </a:t>
            </a:r>
            <a:r>
              <a:rPr lang="en-US" altLang="ja-JP" sz="2400" i="1" dirty="0" err="1">
                <a:latin typeface="Calibri" panose="020F0502020204030204" pitchFamily="34" charset="0"/>
              </a:rPr>
              <a:t>Fermilab</a:t>
            </a:r>
            <a:endParaRPr lang="ja-JP" altLang="en-US" sz="2400" i="1" dirty="0">
              <a:latin typeface="Calibri" panose="020F0502020204030204" pitchFamily="34" charset="0"/>
            </a:endParaRPr>
          </a:p>
        </p:txBody>
      </p:sp>
      <p:sp>
        <p:nvSpPr>
          <p:cNvPr id="8" name="正方形/長方形 7">
            <a:extLst>
              <a:ext uri="{FF2B5EF4-FFF2-40B4-BE49-F238E27FC236}">
                <a16:creationId xmlns:a16="http://schemas.microsoft.com/office/drawing/2014/main" id="{B8782A61-B686-4FA2-9204-6E79CB528F1C}"/>
              </a:ext>
            </a:extLst>
          </p:cNvPr>
          <p:cNvSpPr/>
          <p:nvPr/>
        </p:nvSpPr>
        <p:spPr>
          <a:xfrm>
            <a:off x="2108200" y="2649667"/>
            <a:ext cx="7683500" cy="404323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スライド番号プレースホルダー 3">
            <a:extLst>
              <a:ext uri="{FF2B5EF4-FFF2-40B4-BE49-F238E27FC236}">
                <a16:creationId xmlns:a16="http://schemas.microsoft.com/office/drawing/2014/main" id="{5660B7A1-506D-4560-8C51-0C7025854C47}"/>
              </a:ext>
            </a:extLst>
          </p:cNvPr>
          <p:cNvSpPr>
            <a:spLocks noGrp="1"/>
          </p:cNvSpPr>
          <p:nvPr>
            <p:ph type="sldNum" sz="quarter" idx="12"/>
          </p:nvPr>
        </p:nvSpPr>
        <p:spPr>
          <a:xfrm>
            <a:off x="9445765" y="6505920"/>
            <a:ext cx="2743200" cy="365125"/>
          </a:xfrm>
        </p:spPr>
        <p:txBody>
          <a:bodyPr/>
          <a:lstStyle/>
          <a:p>
            <a:fld id="{98894FE7-02B3-462C-A290-11A29094F687}" type="slidenum">
              <a:rPr kumimoji="1" lang="ja-JP" altLang="en-US" smtClean="0"/>
              <a:t>25</a:t>
            </a:fld>
            <a:endParaRPr kumimoji="1" lang="ja-JP" altLang="en-US"/>
          </a:p>
        </p:txBody>
      </p:sp>
    </p:spTree>
    <p:extLst>
      <p:ext uri="{BB962C8B-B14F-4D97-AF65-F5344CB8AC3E}">
        <p14:creationId xmlns:p14="http://schemas.microsoft.com/office/powerpoint/2010/main" val="10129975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楕円 1">
            <a:extLst>
              <a:ext uri="{FF2B5EF4-FFF2-40B4-BE49-F238E27FC236}">
                <a16:creationId xmlns:a16="http://schemas.microsoft.com/office/drawing/2014/main" id="{D3C391F2-7D16-426C-AA9C-106208732BD1}"/>
              </a:ext>
            </a:extLst>
          </p:cNvPr>
          <p:cNvSpPr/>
          <p:nvPr/>
        </p:nvSpPr>
        <p:spPr>
          <a:xfrm>
            <a:off x="2661569" y="796090"/>
            <a:ext cx="203714" cy="12778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矢印コネクタ 6">
            <a:extLst>
              <a:ext uri="{FF2B5EF4-FFF2-40B4-BE49-F238E27FC236}">
                <a16:creationId xmlns:a16="http://schemas.microsoft.com/office/drawing/2014/main" id="{47BC8E24-DBF0-465C-A0FE-EA6EC565C7A7}"/>
              </a:ext>
            </a:extLst>
          </p:cNvPr>
          <p:cNvCxnSpPr/>
          <p:nvPr/>
        </p:nvCxnSpPr>
        <p:spPr>
          <a:xfrm>
            <a:off x="767206" y="1435012"/>
            <a:ext cx="45002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48" name="グループ化 47">
            <a:extLst>
              <a:ext uri="{FF2B5EF4-FFF2-40B4-BE49-F238E27FC236}">
                <a16:creationId xmlns:a16="http://schemas.microsoft.com/office/drawing/2014/main" id="{D0E74EE1-9BB8-4798-82D8-08EB9C496982}"/>
              </a:ext>
            </a:extLst>
          </p:cNvPr>
          <p:cNvGrpSpPr/>
          <p:nvPr/>
        </p:nvGrpSpPr>
        <p:grpSpPr>
          <a:xfrm>
            <a:off x="2314147" y="924762"/>
            <a:ext cx="2671110" cy="1006716"/>
            <a:chOff x="3241615" y="1098390"/>
            <a:chExt cx="3338887" cy="1258395"/>
          </a:xfrm>
        </p:grpSpPr>
        <p:cxnSp>
          <p:nvCxnSpPr>
            <p:cNvPr id="9" name="直線コネクタ 8">
              <a:extLst>
                <a:ext uri="{FF2B5EF4-FFF2-40B4-BE49-F238E27FC236}">
                  <a16:creationId xmlns:a16="http://schemas.microsoft.com/office/drawing/2014/main" id="{4C070DE3-B3D5-4B6A-AC81-11462B09E3F5}"/>
                </a:ext>
              </a:extLst>
            </p:cNvPr>
            <p:cNvCxnSpPr>
              <a:cxnSpLocks/>
            </p:cNvCxnSpPr>
            <p:nvPr/>
          </p:nvCxnSpPr>
          <p:spPr>
            <a:xfrm>
              <a:off x="3281370" y="1148320"/>
              <a:ext cx="430831" cy="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20A92DBA-3AB7-493F-9F26-99F132691CB7}"/>
                </a:ext>
              </a:extLst>
            </p:cNvPr>
            <p:cNvCxnSpPr>
              <a:cxnSpLocks/>
            </p:cNvCxnSpPr>
            <p:nvPr/>
          </p:nvCxnSpPr>
          <p:spPr>
            <a:xfrm>
              <a:off x="3852505" y="1184321"/>
              <a:ext cx="2723223" cy="1014434"/>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16" name="グループ化 15">
              <a:extLst>
                <a:ext uri="{FF2B5EF4-FFF2-40B4-BE49-F238E27FC236}">
                  <a16:creationId xmlns:a16="http://schemas.microsoft.com/office/drawing/2014/main" id="{2B34225C-6344-4414-9929-19DA3B77788C}"/>
                </a:ext>
              </a:extLst>
            </p:cNvPr>
            <p:cNvGrpSpPr/>
            <p:nvPr/>
          </p:nvGrpSpPr>
          <p:grpSpPr>
            <a:xfrm flipV="1">
              <a:off x="3241615" y="1262561"/>
              <a:ext cx="3334113" cy="1050435"/>
              <a:chOff x="1388962" y="1148320"/>
              <a:chExt cx="3334113" cy="1050435"/>
            </a:xfrm>
          </p:grpSpPr>
          <p:cxnSp>
            <p:nvCxnSpPr>
              <p:cNvPr id="17" name="直線コネクタ 16">
                <a:extLst>
                  <a:ext uri="{FF2B5EF4-FFF2-40B4-BE49-F238E27FC236}">
                    <a16:creationId xmlns:a16="http://schemas.microsoft.com/office/drawing/2014/main" id="{ABFEAEDE-DA13-458A-955A-05DC53034B7C}"/>
                  </a:ext>
                </a:extLst>
              </p:cNvPr>
              <p:cNvCxnSpPr>
                <a:cxnSpLocks/>
              </p:cNvCxnSpPr>
              <p:nvPr/>
            </p:nvCxnSpPr>
            <p:spPr>
              <a:xfrm>
                <a:off x="1388962" y="1148320"/>
                <a:ext cx="430831" cy="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D8B5DFEB-8EB8-43C5-B87A-E444C055ACC0}"/>
                  </a:ext>
                </a:extLst>
              </p:cNvPr>
              <p:cNvCxnSpPr/>
              <p:nvPr/>
            </p:nvCxnSpPr>
            <p:spPr>
              <a:xfrm>
                <a:off x="1819793" y="1148321"/>
                <a:ext cx="180059" cy="360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88EAD463-D2E0-403C-BED6-13814D6E6111}"/>
                  </a:ext>
                </a:extLst>
              </p:cNvPr>
              <p:cNvCxnSpPr>
                <a:cxnSpLocks/>
              </p:cNvCxnSpPr>
              <p:nvPr/>
            </p:nvCxnSpPr>
            <p:spPr>
              <a:xfrm>
                <a:off x="1999852" y="1184321"/>
                <a:ext cx="2723223" cy="1014434"/>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22" name="グループ化 21">
              <a:extLst>
                <a:ext uri="{FF2B5EF4-FFF2-40B4-BE49-F238E27FC236}">
                  <a16:creationId xmlns:a16="http://schemas.microsoft.com/office/drawing/2014/main" id="{ABABA437-CD6D-4012-96AD-5B24263400AC}"/>
                </a:ext>
              </a:extLst>
            </p:cNvPr>
            <p:cNvGrpSpPr/>
            <p:nvPr/>
          </p:nvGrpSpPr>
          <p:grpSpPr>
            <a:xfrm>
              <a:off x="3241615" y="1143359"/>
              <a:ext cx="3334113" cy="1213426"/>
              <a:chOff x="1388962" y="1148320"/>
              <a:chExt cx="3334113" cy="1050435"/>
            </a:xfrm>
          </p:grpSpPr>
          <p:cxnSp>
            <p:nvCxnSpPr>
              <p:cNvPr id="27" name="直線コネクタ 26">
                <a:extLst>
                  <a:ext uri="{FF2B5EF4-FFF2-40B4-BE49-F238E27FC236}">
                    <a16:creationId xmlns:a16="http://schemas.microsoft.com/office/drawing/2014/main" id="{22FD0D7F-2F5B-4A0A-B2E5-21E2DB37B091}"/>
                  </a:ext>
                </a:extLst>
              </p:cNvPr>
              <p:cNvCxnSpPr>
                <a:cxnSpLocks/>
              </p:cNvCxnSpPr>
              <p:nvPr/>
            </p:nvCxnSpPr>
            <p:spPr>
              <a:xfrm>
                <a:off x="1388962" y="1148320"/>
                <a:ext cx="430831" cy="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DF9D3472-E022-45ED-9710-7B75983A786E}"/>
                  </a:ext>
                </a:extLst>
              </p:cNvPr>
              <p:cNvCxnSpPr/>
              <p:nvPr/>
            </p:nvCxnSpPr>
            <p:spPr>
              <a:xfrm>
                <a:off x="1819793" y="1148321"/>
                <a:ext cx="180059" cy="36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56247DE0-3921-4085-B1EE-8ABC6CF860EE}"/>
                  </a:ext>
                </a:extLst>
              </p:cNvPr>
              <p:cNvCxnSpPr>
                <a:cxnSpLocks/>
              </p:cNvCxnSpPr>
              <p:nvPr/>
            </p:nvCxnSpPr>
            <p:spPr>
              <a:xfrm>
                <a:off x="1999852" y="1184321"/>
                <a:ext cx="2723223" cy="101443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86F79B71-5EDC-4F70-AFA2-F5D17D98A694}"/>
                </a:ext>
              </a:extLst>
            </p:cNvPr>
            <p:cNvGrpSpPr/>
            <p:nvPr/>
          </p:nvGrpSpPr>
          <p:grpSpPr>
            <a:xfrm>
              <a:off x="3245061" y="1145852"/>
              <a:ext cx="3334113" cy="877597"/>
              <a:chOff x="1388962" y="1148320"/>
              <a:chExt cx="3334113" cy="1050435"/>
            </a:xfrm>
          </p:grpSpPr>
          <p:cxnSp>
            <p:nvCxnSpPr>
              <p:cNvPr id="36" name="直線コネクタ 35">
                <a:extLst>
                  <a:ext uri="{FF2B5EF4-FFF2-40B4-BE49-F238E27FC236}">
                    <a16:creationId xmlns:a16="http://schemas.microsoft.com/office/drawing/2014/main" id="{1912DBF0-4C77-4ECA-BA75-CF135764574C}"/>
                  </a:ext>
                </a:extLst>
              </p:cNvPr>
              <p:cNvCxnSpPr>
                <a:cxnSpLocks/>
              </p:cNvCxnSpPr>
              <p:nvPr/>
            </p:nvCxnSpPr>
            <p:spPr>
              <a:xfrm>
                <a:off x="1388962" y="1148320"/>
                <a:ext cx="430831" cy="1"/>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74AA48CA-61DC-4F65-8501-12910BA73C28}"/>
                  </a:ext>
                </a:extLst>
              </p:cNvPr>
              <p:cNvCxnSpPr/>
              <p:nvPr/>
            </p:nvCxnSpPr>
            <p:spPr>
              <a:xfrm>
                <a:off x="1819793" y="1148321"/>
                <a:ext cx="180059" cy="360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07936917-7270-4432-982C-FB098DDCC933}"/>
                  </a:ext>
                </a:extLst>
              </p:cNvPr>
              <p:cNvCxnSpPr>
                <a:cxnSpLocks/>
              </p:cNvCxnSpPr>
              <p:nvPr/>
            </p:nvCxnSpPr>
            <p:spPr>
              <a:xfrm>
                <a:off x="1999852" y="1184321"/>
                <a:ext cx="2723223" cy="101443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39" name="グループ化 38">
              <a:extLst>
                <a:ext uri="{FF2B5EF4-FFF2-40B4-BE49-F238E27FC236}">
                  <a16:creationId xmlns:a16="http://schemas.microsoft.com/office/drawing/2014/main" id="{FD2E0229-D32D-4923-94CC-C828BEE1B3F0}"/>
                </a:ext>
              </a:extLst>
            </p:cNvPr>
            <p:cNvGrpSpPr/>
            <p:nvPr/>
          </p:nvGrpSpPr>
          <p:grpSpPr>
            <a:xfrm flipV="1">
              <a:off x="3245061" y="1098390"/>
              <a:ext cx="3334113" cy="1213426"/>
              <a:chOff x="1388962" y="1148320"/>
              <a:chExt cx="3334113" cy="1050435"/>
            </a:xfrm>
          </p:grpSpPr>
          <p:cxnSp>
            <p:nvCxnSpPr>
              <p:cNvPr id="40" name="直線コネクタ 39">
                <a:extLst>
                  <a:ext uri="{FF2B5EF4-FFF2-40B4-BE49-F238E27FC236}">
                    <a16:creationId xmlns:a16="http://schemas.microsoft.com/office/drawing/2014/main" id="{AE6D68C0-A9DF-46E7-A9F8-3EB90F26E88D}"/>
                  </a:ext>
                </a:extLst>
              </p:cNvPr>
              <p:cNvCxnSpPr>
                <a:cxnSpLocks/>
              </p:cNvCxnSpPr>
              <p:nvPr/>
            </p:nvCxnSpPr>
            <p:spPr>
              <a:xfrm>
                <a:off x="1388962" y="1148320"/>
                <a:ext cx="430831" cy="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64456F36-ABC6-48CA-ACB9-C801BDBE5B08}"/>
                  </a:ext>
                </a:extLst>
              </p:cNvPr>
              <p:cNvCxnSpPr/>
              <p:nvPr/>
            </p:nvCxnSpPr>
            <p:spPr>
              <a:xfrm>
                <a:off x="1819793" y="1148321"/>
                <a:ext cx="180059" cy="36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0EF8A18E-38EE-4BE2-A9C9-C17CE6D01CCA}"/>
                  </a:ext>
                </a:extLst>
              </p:cNvPr>
              <p:cNvCxnSpPr>
                <a:cxnSpLocks/>
              </p:cNvCxnSpPr>
              <p:nvPr/>
            </p:nvCxnSpPr>
            <p:spPr>
              <a:xfrm>
                <a:off x="1999852" y="1184321"/>
                <a:ext cx="2723223" cy="101443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3" name="グループ化 42">
              <a:extLst>
                <a:ext uri="{FF2B5EF4-FFF2-40B4-BE49-F238E27FC236}">
                  <a16:creationId xmlns:a16="http://schemas.microsoft.com/office/drawing/2014/main" id="{A9D81F8E-ADEF-4BF0-AD92-AFAC2F0514F1}"/>
                </a:ext>
              </a:extLst>
            </p:cNvPr>
            <p:cNvGrpSpPr/>
            <p:nvPr/>
          </p:nvGrpSpPr>
          <p:grpSpPr>
            <a:xfrm flipV="1">
              <a:off x="3246389" y="1433419"/>
              <a:ext cx="3334113" cy="877597"/>
              <a:chOff x="1388962" y="1148320"/>
              <a:chExt cx="3334113" cy="1050435"/>
            </a:xfrm>
          </p:grpSpPr>
          <p:cxnSp>
            <p:nvCxnSpPr>
              <p:cNvPr id="44" name="直線コネクタ 43">
                <a:extLst>
                  <a:ext uri="{FF2B5EF4-FFF2-40B4-BE49-F238E27FC236}">
                    <a16:creationId xmlns:a16="http://schemas.microsoft.com/office/drawing/2014/main" id="{5D7B399E-E3A6-4F37-AF9D-74D8313875A7}"/>
                  </a:ext>
                </a:extLst>
              </p:cNvPr>
              <p:cNvCxnSpPr>
                <a:cxnSpLocks/>
              </p:cNvCxnSpPr>
              <p:nvPr/>
            </p:nvCxnSpPr>
            <p:spPr>
              <a:xfrm>
                <a:off x="1388962" y="1148320"/>
                <a:ext cx="430831" cy="1"/>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E9B0ED61-8E16-4D48-91FD-8808D89DAF27}"/>
                  </a:ext>
                </a:extLst>
              </p:cNvPr>
              <p:cNvCxnSpPr/>
              <p:nvPr/>
            </p:nvCxnSpPr>
            <p:spPr>
              <a:xfrm>
                <a:off x="1819793" y="1148321"/>
                <a:ext cx="180059" cy="360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A6826EE2-B3D7-4B1C-99BE-F8BCEA2592BE}"/>
                  </a:ext>
                </a:extLst>
              </p:cNvPr>
              <p:cNvCxnSpPr>
                <a:cxnSpLocks/>
              </p:cNvCxnSpPr>
              <p:nvPr/>
            </p:nvCxnSpPr>
            <p:spPr>
              <a:xfrm>
                <a:off x="1999852" y="1184321"/>
                <a:ext cx="2723223" cy="101443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91" name="グループ化 90">
            <a:extLst>
              <a:ext uri="{FF2B5EF4-FFF2-40B4-BE49-F238E27FC236}">
                <a16:creationId xmlns:a16="http://schemas.microsoft.com/office/drawing/2014/main" id="{E04FEAD2-5B31-4C17-B197-FEE1419CE11A}"/>
              </a:ext>
            </a:extLst>
          </p:cNvPr>
          <p:cNvGrpSpPr/>
          <p:nvPr/>
        </p:nvGrpSpPr>
        <p:grpSpPr>
          <a:xfrm>
            <a:off x="737871" y="3768640"/>
            <a:ext cx="4500237" cy="1988508"/>
            <a:chOff x="5217439" y="3748873"/>
            <a:chExt cx="5625296" cy="2485635"/>
          </a:xfrm>
        </p:grpSpPr>
        <p:sp>
          <p:nvSpPr>
            <p:cNvPr id="50" name="楕円 49">
              <a:extLst>
                <a:ext uri="{FF2B5EF4-FFF2-40B4-BE49-F238E27FC236}">
                  <a16:creationId xmlns:a16="http://schemas.microsoft.com/office/drawing/2014/main" id="{53FA2F75-6278-482B-9EB1-0D50AF873F39}"/>
                </a:ext>
              </a:extLst>
            </p:cNvPr>
            <p:cNvSpPr/>
            <p:nvPr/>
          </p:nvSpPr>
          <p:spPr>
            <a:xfrm>
              <a:off x="6404678" y="3748873"/>
              <a:ext cx="210778" cy="248563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1" name="直線矢印コネクタ 50">
              <a:extLst>
                <a:ext uri="{FF2B5EF4-FFF2-40B4-BE49-F238E27FC236}">
                  <a16:creationId xmlns:a16="http://schemas.microsoft.com/office/drawing/2014/main" id="{6BE58080-3D07-498E-BECA-B0D11A11780F}"/>
                </a:ext>
              </a:extLst>
            </p:cNvPr>
            <p:cNvCxnSpPr/>
            <p:nvPr/>
          </p:nvCxnSpPr>
          <p:spPr>
            <a:xfrm>
              <a:off x="5217439" y="4975789"/>
              <a:ext cx="562529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84" name="グループ化 83">
              <a:extLst>
                <a:ext uri="{FF2B5EF4-FFF2-40B4-BE49-F238E27FC236}">
                  <a16:creationId xmlns:a16="http://schemas.microsoft.com/office/drawing/2014/main" id="{A2700BA5-56D5-4C0E-9126-B39D9D8E2C79}"/>
                </a:ext>
              </a:extLst>
            </p:cNvPr>
            <p:cNvGrpSpPr/>
            <p:nvPr/>
          </p:nvGrpSpPr>
          <p:grpSpPr>
            <a:xfrm>
              <a:off x="5744817" y="3976638"/>
              <a:ext cx="4743857" cy="1671416"/>
              <a:chOff x="5744817" y="3976638"/>
              <a:chExt cx="4743857" cy="1671416"/>
            </a:xfrm>
          </p:grpSpPr>
          <p:cxnSp>
            <p:nvCxnSpPr>
              <p:cNvPr id="54" name="直線コネクタ 53">
                <a:extLst>
                  <a:ext uri="{FF2B5EF4-FFF2-40B4-BE49-F238E27FC236}">
                    <a16:creationId xmlns:a16="http://schemas.microsoft.com/office/drawing/2014/main" id="{D1D11CA8-E6BF-4BB5-9909-1CAFD70F6E79}"/>
                  </a:ext>
                </a:extLst>
              </p:cNvPr>
              <p:cNvCxnSpPr>
                <a:cxnSpLocks/>
              </p:cNvCxnSpPr>
              <p:nvPr/>
            </p:nvCxnSpPr>
            <p:spPr>
              <a:xfrm>
                <a:off x="6572255" y="3988738"/>
                <a:ext cx="3912973" cy="143370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A5A22C64-64CB-4A97-9A46-30EA132B5F50}"/>
                  </a:ext>
                </a:extLst>
              </p:cNvPr>
              <p:cNvCxnSpPr>
                <a:cxnSpLocks/>
              </p:cNvCxnSpPr>
              <p:nvPr/>
            </p:nvCxnSpPr>
            <p:spPr>
              <a:xfrm>
                <a:off x="6575701" y="3990432"/>
                <a:ext cx="3909527" cy="165762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2F8A57A4-BE94-4769-83AF-FA03F648D89E}"/>
                  </a:ext>
                </a:extLst>
              </p:cNvPr>
              <p:cNvCxnSpPr>
                <a:cxnSpLocks/>
              </p:cNvCxnSpPr>
              <p:nvPr/>
            </p:nvCxnSpPr>
            <p:spPr>
              <a:xfrm>
                <a:off x="6579147" y="3992771"/>
                <a:ext cx="3909527" cy="121460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9" name="直線コネクタ 78">
                <a:extLst>
                  <a:ext uri="{FF2B5EF4-FFF2-40B4-BE49-F238E27FC236}">
                    <a16:creationId xmlns:a16="http://schemas.microsoft.com/office/drawing/2014/main" id="{F72FB347-AE6B-4952-B69A-509C80B92909}"/>
                  </a:ext>
                </a:extLst>
              </p:cNvPr>
              <p:cNvCxnSpPr>
                <a:cxnSpLocks/>
              </p:cNvCxnSpPr>
              <p:nvPr/>
            </p:nvCxnSpPr>
            <p:spPr>
              <a:xfrm flipH="1" flipV="1">
                <a:off x="6449995" y="3976638"/>
                <a:ext cx="126000" cy="1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直線コネクタ 82">
                <a:extLst>
                  <a:ext uri="{FF2B5EF4-FFF2-40B4-BE49-F238E27FC236}">
                    <a16:creationId xmlns:a16="http://schemas.microsoft.com/office/drawing/2014/main" id="{21023413-209B-48D2-BEF7-76CDB8B31310}"/>
                  </a:ext>
                </a:extLst>
              </p:cNvPr>
              <p:cNvCxnSpPr/>
              <p:nvPr/>
            </p:nvCxnSpPr>
            <p:spPr>
              <a:xfrm flipH="1">
                <a:off x="5744817" y="3976638"/>
                <a:ext cx="7051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5" name="グループ化 84">
              <a:extLst>
                <a:ext uri="{FF2B5EF4-FFF2-40B4-BE49-F238E27FC236}">
                  <a16:creationId xmlns:a16="http://schemas.microsoft.com/office/drawing/2014/main" id="{B5CEF4FD-1F9A-4950-AE6D-7369CA645787}"/>
                </a:ext>
              </a:extLst>
            </p:cNvPr>
            <p:cNvGrpSpPr/>
            <p:nvPr/>
          </p:nvGrpSpPr>
          <p:grpSpPr>
            <a:xfrm flipV="1">
              <a:off x="5748358" y="4299166"/>
              <a:ext cx="4743857" cy="1671416"/>
              <a:chOff x="5744817" y="3976638"/>
              <a:chExt cx="4743857" cy="1671416"/>
            </a:xfrm>
          </p:grpSpPr>
          <p:cxnSp>
            <p:nvCxnSpPr>
              <p:cNvPr id="86" name="直線コネクタ 85">
                <a:extLst>
                  <a:ext uri="{FF2B5EF4-FFF2-40B4-BE49-F238E27FC236}">
                    <a16:creationId xmlns:a16="http://schemas.microsoft.com/office/drawing/2014/main" id="{37F09230-3DA7-462B-8AB1-813EC066019B}"/>
                  </a:ext>
                </a:extLst>
              </p:cNvPr>
              <p:cNvCxnSpPr>
                <a:cxnSpLocks/>
              </p:cNvCxnSpPr>
              <p:nvPr/>
            </p:nvCxnSpPr>
            <p:spPr>
              <a:xfrm>
                <a:off x="6572255" y="3988738"/>
                <a:ext cx="3912973" cy="143370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7" name="直線コネクタ 86">
                <a:extLst>
                  <a:ext uri="{FF2B5EF4-FFF2-40B4-BE49-F238E27FC236}">
                    <a16:creationId xmlns:a16="http://schemas.microsoft.com/office/drawing/2014/main" id="{4CCE0254-A664-43C0-8C52-E77D7A6AB520}"/>
                  </a:ext>
                </a:extLst>
              </p:cNvPr>
              <p:cNvCxnSpPr>
                <a:cxnSpLocks/>
              </p:cNvCxnSpPr>
              <p:nvPr/>
            </p:nvCxnSpPr>
            <p:spPr>
              <a:xfrm>
                <a:off x="6575701" y="3990432"/>
                <a:ext cx="3909527" cy="165762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直線コネクタ 87">
                <a:extLst>
                  <a:ext uri="{FF2B5EF4-FFF2-40B4-BE49-F238E27FC236}">
                    <a16:creationId xmlns:a16="http://schemas.microsoft.com/office/drawing/2014/main" id="{8BB5252A-BA53-4B34-BE09-B1CB0E4C42FF}"/>
                  </a:ext>
                </a:extLst>
              </p:cNvPr>
              <p:cNvCxnSpPr>
                <a:cxnSpLocks/>
              </p:cNvCxnSpPr>
              <p:nvPr/>
            </p:nvCxnSpPr>
            <p:spPr>
              <a:xfrm>
                <a:off x="6579147" y="3992771"/>
                <a:ext cx="3909527" cy="121460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9" name="直線コネクタ 88">
                <a:extLst>
                  <a:ext uri="{FF2B5EF4-FFF2-40B4-BE49-F238E27FC236}">
                    <a16:creationId xmlns:a16="http://schemas.microsoft.com/office/drawing/2014/main" id="{13D9F84C-95E1-401B-96F0-399348A748DD}"/>
                  </a:ext>
                </a:extLst>
              </p:cNvPr>
              <p:cNvCxnSpPr>
                <a:cxnSpLocks/>
              </p:cNvCxnSpPr>
              <p:nvPr/>
            </p:nvCxnSpPr>
            <p:spPr>
              <a:xfrm flipH="1" flipV="1">
                <a:off x="6449995" y="3976638"/>
                <a:ext cx="126000" cy="1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直線コネクタ 89">
                <a:extLst>
                  <a:ext uri="{FF2B5EF4-FFF2-40B4-BE49-F238E27FC236}">
                    <a16:creationId xmlns:a16="http://schemas.microsoft.com/office/drawing/2014/main" id="{C7A6F56B-2D90-450E-9818-B34A9772420F}"/>
                  </a:ext>
                </a:extLst>
              </p:cNvPr>
              <p:cNvCxnSpPr/>
              <p:nvPr/>
            </p:nvCxnSpPr>
            <p:spPr>
              <a:xfrm flipH="1">
                <a:off x="5744817" y="3976638"/>
                <a:ext cx="7051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93" name="直線コネクタ 92">
            <a:extLst>
              <a:ext uri="{FF2B5EF4-FFF2-40B4-BE49-F238E27FC236}">
                <a16:creationId xmlns:a16="http://schemas.microsoft.com/office/drawing/2014/main" id="{F6CF7BEF-40F2-4F17-901E-C760ED72E510}"/>
              </a:ext>
            </a:extLst>
          </p:cNvPr>
          <p:cNvCxnSpPr>
            <a:cxnSpLocks/>
          </p:cNvCxnSpPr>
          <p:nvPr/>
        </p:nvCxnSpPr>
        <p:spPr>
          <a:xfrm>
            <a:off x="3981190" y="1056099"/>
            <a:ext cx="0" cy="433375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94" name="テキスト ボックス 93">
            <a:extLst>
              <a:ext uri="{FF2B5EF4-FFF2-40B4-BE49-F238E27FC236}">
                <a16:creationId xmlns:a16="http://schemas.microsoft.com/office/drawing/2014/main" id="{350BE8FB-4413-46EE-B292-4155D4865688}"/>
              </a:ext>
            </a:extLst>
          </p:cNvPr>
          <p:cNvSpPr txBox="1"/>
          <p:nvPr/>
        </p:nvSpPr>
        <p:spPr>
          <a:xfrm>
            <a:off x="851302" y="83414"/>
            <a:ext cx="4557658" cy="523220"/>
          </a:xfrm>
          <a:prstGeom prst="rect">
            <a:avLst/>
          </a:prstGeom>
          <a:noFill/>
        </p:spPr>
        <p:txBody>
          <a:bodyPr wrap="none" rtlCol="0">
            <a:spAutoFit/>
          </a:bodyPr>
          <a:lstStyle/>
          <a:p>
            <a:r>
              <a:rPr kumimoji="1" lang="en-US" altLang="ja-JP" sz="2800" b="1" i="1" dirty="0">
                <a:solidFill>
                  <a:srgbClr val="008080"/>
                </a:solidFill>
                <a:latin typeface="Arial" panose="020B0604020202020204" pitchFamily="34" charset="0"/>
                <a:cs typeface="Arial" panose="020B0604020202020204" pitchFamily="34" charset="0"/>
              </a:rPr>
              <a:t>Long L* and Chromaticity</a:t>
            </a:r>
            <a:endParaRPr kumimoji="1" lang="ja-JP" altLang="en-US" sz="2800" b="1" i="1" dirty="0">
              <a:solidFill>
                <a:srgbClr val="008080"/>
              </a:solidFill>
              <a:latin typeface="Arial" panose="020B0604020202020204" pitchFamily="34" charset="0"/>
              <a:cs typeface="Arial" panose="020B0604020202020204" pitchFamily="34" charset="0"/>
            </a:endParaRPr>
          </a:p>
        </p:txBody>
      </p:sp>
      <p:sp>
        <p:nvSpPr>
          <p:cNvPr id="96" name="スライド番号プレースホルダー 3">
            <a:extLst>
              <a:ext uri="{FF2B5EF4-FFF2-40B4-BE49-F238E27FC236}">
                <a16:creationId xmlns:a16="http://schemas.microsoft.com/office/drawing/2014/main" id="{7111B18E-FB50-48EC-BB9A-529740FA6FD9}"/>
              </a:ext>
            </a:extLst>
          </p:cNvPr>
          <p:cNvSpPr>
            <a:spLocks noGrp="1"/>
          </p:cNvSpPr>
          <p:nvPr>
            <p:ph type="sldNum" sz="quarter" idx="12"/>
          </p:nvPr>
        </p:nvSpPr>
        <p:spPr>
          <a:xfrm>
            <a:off x="9445765" y="6505920"/>
            <a:ext cx="2743200" cy="365125"/>
          </a:xfrm>
        </p:spPr>
        <p:txBody>
          <a:bodyPr/>
          <a:lstStyle/>
          <a:p>
            <a:fld id="{98894FE7-02B3-462C-A290-11A29094F687}" type="slidenum">
              <a:rPr kumimoji="1" lang="ja-JP" altLang="en-US" smtClean="0"/>
              <a:t>26</a:t>
            </a:fld>
            <a:endParaRPr kumimoji="1" lang="ja-JP" altLang="en-US"/>
          </a:p>
        </p:txBody>
      </p:sp>
      <p:sp>
        <p:nvSpPr>
          <p:cNvPr id="52" name="テキスト ボックス 51">
            <a:extLst>
              <a:ext uri="{FF2B5EF4-FFF2-40B4-BE49-F238E27FC236}">
                <a16:creationId xmlns:a16="http://schemas.microsoft.com/office/drawing/2014/main" id="{F07049DE-3A5D-4860-9267-1228533CBEB1}"/>
              </a:ext>
            </a:extLst>
          </p:cNvPr>
          <p:cNvSpPr txBox="1"/>
          <p:nvPr/>
        </p:nvSpPr>
        <p:spPr>
          <a:xfrm>
            <a:off x="331796" y="2308561"/>
            <a:ext cx="5218104" cy="1107996"/>
          </a:xfrm>
          <a:prstGeom prst="rect">
            <a:avLst/>
          </a:prstGeom>
          <a:noFill/>
        </p:spPr>
        <p:txBody>
          <a:bodyPr wrap="square">
            <a:spAutoFit/>
          </a:bodyPr>
          <a:lstStyle/>
          <a:p>
            <a:r>
              <a:rPr lang="ja-JP" altLang="en-US" sz="1400" dirty="0">
                <a:latin typeface="Arial" panose="020B0604020202020204" pitchFamily="34" charset="0"/>
                <a:cs typeface="Arial" panose="020B0604020202020204" pitchFamily="34" charset="0"/>
              </a:rPr>
              <a:t>In order to squeeze the beam to the same size at the focus, it is necessary to squeeze the beam at the same divergence angle.</a:t>
            </a:r>
          </a:p>
          <a:p>
            <a:endParaRPr lang="ja-JP" altLang="en-US" sz="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ja-JP" altLang="en-US" sz="1400" dirty="0">
                <a:latin typeface="Arial" panose="020B0604020202020204" pitchFamily="34" charset="0"/>
                <a:cs typeface="Arial" panose="020B0604020202020204" pitchFamily="34" charset="0"/>
              </a:rPr>
              <a:t>The beam size at the final </a:t>
            </a:r>
            <a:r>
              <a:rPr lang="en-US" altLang="ja-JP" sz="1400" dirty="0">
                <a:latin typeface="Arial" panose="020B0604020202020204" pitchFamily="34" charset="0"/>
                <a:cs typeface="Arial" panose="020B0604020202020204" pitchFamily="34" charset="0"/>
              </a:rPr>
              <a:t>focus</a:t>
            </a:r>
            <a:r>
              <a:rPr lang="ja-JP" altLang="en-US" sz="1400" dirty="0">
                <a:latin typeface="Arial" panose="020B0604020202020204" pitchFamily="34" charset="0"/>
                <a:cs typeface="Arial" panose="020B0604020202020204" pitchFamily="34" charset="0"/>
              </a:rPr>
              <a:t> magnet becomes larger.</a:t>
            </a:r>
            <a:endParaRPr lang="en-US" altLang="ja-JP" sz="14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endParaRPr lang="ja-JP" altLang="en-US" sz="4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ja-JP" altLang="en-US" sz="1400" dirty="0">
                <a:latin typeface="Arial" panose="020B0604020202020204" pitchFamily="34" charset="0"/>
                <a:cs typeface="Arial" panose="020B0604020202020204" pitchFamily="34" charset="0"/>
              </a:rPr>
              <a:t>The chromatic aberration at the focal point becomes larger.</a:t>
            </a:r>
          </a:p>
        </p:txBody>
      </p:sp>
      <p:sp>
        <p:nvSpPr>
          <p:cNvPr id="53" name="テキスト ボックス 52">
            <a:extLst>
              <a:ext uri="{FF2B5EF4-FFF2-40B4-BE49-F238E27FC236}">
                <a16:creationId xmlns:a16="http://schemas.microsoft.com/office/drawing/2014/main" id="{6E359390-E9C0-445B-87D0-BEB0081C7B3F}"/>
              </a:ext>
            </a:extLst>
          </p:cNvPr>
          <p:cNvSpPr txBox="1"/>
          <p:nvPr/>
        </p:nvSpPr>
        <p:spPr>
          <a:xfrm>
            <a:off x="466390" y="6022469"/>
            <a:ext cx="5218104" cy="523220"/>
          </a:xfrm>
          <a:prstGeom prst="rect">
            <a:avLst/>
          </a:prstGeom>
          <a:noFill/>
        </p:spPr>
        <p:txBody>
          <a:bodyPr wrap="square">
            <a:spAutoFit/>
          </a:bodyPr>
          <a:lstStyle/>
          <a:p>
            <a:r>
              <a:rPr lang="ja-JP" altLang="en-US" sz="1400" dirty="0">
                <a:solidFill>
                  <a:srgbClr val="FF0000"/>
                </a:solidFill>
                <a:latin typeface="Arial" panose="020B0604020202020204" pitchFamily="34" charset="0"/>
                <a:cs typeface="Arial" panose="020B0604020202020204" pitchFamily="34" charset="0"/>
              </a:rPr>
              <a:t>When the L* is long, the chromatic aberration becomes larger, and a strong chromatic aberration compensation is needed.</a:t>
            </a:r>
          </a:p>
        </p:txBody>
      </p:sp>
      <p:grpSp>
        <p:nvGrpSpPr>
          <p:cNvPr id="55" name="グループ化 54">
            <a:extLst>
              <a:ext uri="{FF2B5EF4-FFF2-40B4-BE49-F238E27FC236}">
                <a16:creationId xmlns:a16="http://schemas.microsoft.com/office/drawing/2014/main" id="{5BA46246-FAB9-409F-82F5-FBCE1665C352}"/>
              </a:ext>
            </a:extLst>
          </p:cNvPr>
          <p:cNvGrpSpPr>
            <a:grpSpLocks noChangeAspect="1"/>
          </p:cNvGrpSpPr>
          <p:nvPr/>
        </p:nvGrpSpPr>
        <p:grpSpPr>
          <a:xfrm>
            <a:off x="6772500" y="653073"/>
            <a:ext cx="4662016" cy="1646084"/>
            <a:chOff x="1437965" y="739243"/>
            <a:chExt cx="6261529" cy="2210847"/>
          </a:xfrm>
        </p:grpSpPr>
        <p:sp>
          <p:nvSpPr>
            <p:cNvPr id="56" name="正方形/長方形 55">
              <a:extLst>
                <a:ext uri="{FF2B5EF4-FFF2-40B4-BE49-F238E27FC236}">
                  <a16:creationId xmlns:a16="http://schemas.microsoft.com/office/drawing/2014/main" id="{0C30E82C-612B-4BE9-BCBA-3ABC729BFC5D}"/>
                </a:ext>
              </a:extLst>
            </p:cNvPr>
            <p:cNvSpPr/>
            <p:nvPr/>
          </p:nvSpPr>
          <p:spPr>
            <a:xfrm rot="600000">
              <a:off x="2117450" y="739243"/>
              <a:ext cx="2160000" cy="720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7" name="直線コネクタ 56">
              <a:extLst>
                <a:ext uri="{FF2B5EF4-FFF2-40B4-BE49-F238E27FC236}">
                  <a16:creationId xmlns:a16="http://schemas.microsoft.com/office/drawing/2014/main" id="{152CC41D-19E4-43A7-8B70-D94435384174}"/>
                </a:ext>
              </a:extLst>
            </p:cNvPr>
            <p:cNvCxnSpPr>
              <a:cxnSpLocks/>
            </p:cNvCxnSpPr>
            <p:nvPr/>
          </p:nvCxnSpPr>
          <p:spPr>
            <a:xfrm rot="600000">
              <a:off x="2108354" y="1099243"/>
              <a:ext cx="21600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8" name="直線コネクタ 57">
              <a:extLst>
                <a:ext uri="{FF2B5EF4-FFF2-40B4-BE49-F238E27FC236}">
                  <a16:creationId xmlns:a16="http://schemas.microsoft.com/office/drawing/2014/main" id="{2CF11422-7BC1-432C-9189-0331F09A4D69}"/>
                </a:ext>
              </a:extLst>
            </p:cNvPr>
            <p:cNvCxnSpPr>
              <a:cxnSpLocks/>
            </p:cNvCxnSpPr>
            <p:nvPr/>
          </p:nvCxnSpPr>
          <p:spPr>
            <a:xfrm>
              <a:off x="4255446" y="1290142"/>
              <a:ext cx="505001" cy="8667"/>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59" name="正方形/長方形 58">
              <a:extLst>
                <a:ext uri="{FF2B5EF4-FFF2-40B4-BE49-F238E27FC236}">
                  <a16:creationId xmlns:a16="http://schemas.microsoft.com/office/drawing/2014/main" id="{B86EA136-D762-4CD2-A307-48F42915BD48}"/>
                </a:ext>
              </a:extLst>
            </p:cNvPr>
            <p:cNvSpPr/>
            <p:nvPr/>
          </p:nvSpPr>
          <p:spPr>
            <a:xfrm>
              <a:off x="4760447" y="947770"/>
              <a:ext cx="55307" cy="1842851"/>
            </a:xfrm>
            <a:prstGeom prst="rect">
              <a:avLst/>
            </a:prstGeom>
            <a:solidFill>
              <a:schemeClr val="accent4">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a:extLst>
                <a:ext uri="{FF2B5EF4-FFF2-40B4-BE49-F238E27FC236}">
                  <a16:creationId xmlns:a16="http://schemas.microsoft.com/office/drawing/2014/main" id="{022AE158-3386-4B8F-8C97-C2CDBBEE1555}"/>
                </a:ext>
              </a:extLst>
            </p:cNvPr>
            <p:cNvSpPr/>
            <p:nvPr/>
          </p:nvSpPr>
          <p:spPr>
            <a:xfrm>
              <a:off x="5107284" y="831156"/>
              <a:ext cx="224193" cy="211893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1" name="直線矢印コネクタ 60">
              <a:extLst>
                <a:ext uri="{FF2B5EF4-FFF2-40B4-BE49-F238E27FC236}">
                  <a16:creationId xmlns:a16="http://schemas.microsoft.com/office/drawing/2014/main" id="{A0AD1094-1291-4A94-AD61-97CC33480889}"/>
                </a:ext>
              </a:extLst>
            </p:cNvPr>
            <p:cNvCxnSpPr>
              <a:cxnSpLocks/>
            </p:cNvCxnSpPr>
            <p:nvPr/>
          </p:nvCxnSpPr>
          <p:spPr>
            <a:xfrm>
              <a:off x="4504750" y="1890623"/>
              <a:ext cx="313729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線コネクタ 61">
              <a:extLst>
                <a:ext uri="{FF2B5EF4-FFF2-40B4-BE49-F238E27FC236}">
                  <a16:creationId xmlns:a16="http://schemas.microsoft.com/office/drawing/2014/main" id="{6377DB21-A4D5-4778-8EE2-A3BFE9FE6E8E}"/>
                </a:ext>
              </a:extLst>
            </p:cNvPr>
            <p:cNvCxnSpPr>
              <a:cxnSpLocks/>
            </p:cNvCxnSpPr>
            <p:nvPr/>
          </p:nvCxnSpPr>
          <p:spPr>
            <a:xfrm flipV="1">
              <a:off x="4755304" y="1224805"/>
              <a:ext cx="378000" cy="720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3" name="直線コネクタ 62">
              <a:extLst>
                <a:ext uri="{FF2B5EF4-FFF2-40B4-BE49-F238E27FC236}">
                  <a16:creationId xmlns:a16="http://schemas.microsoft.com/office/drawing/2014/main" id="{8C352190-9CA0-4CBB-B5FF-B0C2647C4622}"/>
                </a:ext>
              </a:extLst>
            </p:cNvPr>
            <p:cNvCxnSpPr>
              <a:cxnSpLocks/>
            </p:cNvCxnSpPr>
            <p:nvPr/>
          </p:nvCxnSpPr>
          <p:spPr>
            <a:xfrm>
              <a:off x="5133304" y="1227767"/>
              <a:ext cx="17819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4" name="直線コネクタ 63">
              <a:extLst>
                <a:ext uri="{FF2B5EF4-FFF2-40B4-BE49-F238E27FC236}">
                  <a16:creationId xmlns:a16="http://schemas.microsoft.com/office/drawing/2014/main" id="{BBAAEF15-5461-4FB3-A7FB-9B2389D9B677}"/>
                </a:ext>
              </a:extLst>
            </p:cNvPr>
            <p:cNvCxnSpPr>
              <a:cxnSpLocks/>
            </p:cNvCxnSpPr>
            <p:nvPr/>
          </p:nvCxnSpPr>
          <p:spPr>
            <a:xfrm rot="660000">
              <a:off x="2112805" y="1117564"/>
              <a:ext cx="2160000"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5991CDF1-2661-4D4C-B871-B40CB12C023C}"/>
                </a:ext>
              </a:extLst>
            </p:cNvPr>
            <p:cNvCxnSpPr>
              <a:cxnSpLocks/>
            </p:cNvCxnSpPr>
            <p:nvPr/>
          </p:nvCxnSpPr>
          <p:spPr>
            <a:xfrm>
              <a:off x="4249054" y="1328585"/>
              <a:ext cx="511393" cy="1772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6" name="直線コネクタ 65">
              <a:extLst>
                <a:ext uri="{FF2B5EF4-FFF2-40B4-BE49-F238E27FC236}">
                  <a16:creationId xmlns:a16="http://schemas.microsoft.com/office/drawing/2014/main" id="{381AD25A-0041-41AE-BEE1-F41F9E6EB666}"/>
                </a:ext>
              </a:extLst>
            </p:cNvPr>
            <p:cNvCxnSpPr>
              <a:cxnSpLocks/>
              <a:endCxn id="60" idx="1"/>
            </p:cNvCxnSpPr>
            <p:nvPr/>
          </p:nvCxnSpPr>
          <p:spPr>
            <a:xfrm flipV="1">
              <a:off x="4749438" y="1141467"/>
              <a:ext cx="390678" cy="10788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直線コネクタ 66">
              <a:extLst>
                <a:ext uri="{FF2B5EF4-FFF2-40B4-BE49-F238E27FC236}">
                  <a16:creationId xmlns:a16="http://schemas.microsoft.com/office/drawing/2014/main" id="{92EBB679-2F79-4975-94E7-4A0FBA019F61}"/>
                </a:ext>
              </a:extLst>
            </p:cNvPr>
            <p:cNvCxnSpPr>
              <a:cxnSpLocks/>
            </p:cNvCxnSpPr>
            <p:nvPr/>
          </p:nvCxnSpPr>
          <p:spPr>
            <a:xfrm flipV="1">
              <a:off x="5147380" y="1141467"/>
              <a:ext cx="1476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直線コネクタ 68">
              <a:extLst>
                <a:ext uri="{FF2B5EF4-FFF2-40B4-BE49-F238E27FC236}">
                  <a16:creationId xmlns:a16="http://schemas.microsoft.com/office/drawing/2014/main" id="{A79EB21A-3EF6-43D6-94F9-83259B529513}"/>
                </a:ext>
              </a:extLst>
            </p:cNvPr>
            <p:cNvCxnSpPr>
              <a:cxnSpLocks/>
            </p:cNvCxnSpPr>
            <p:nvPr/>
          </p:nvCxnSpPr>
          <p:spPr>
            <a:xfrm rot="540000">
              <a:off x="2119349" y="1076160"/>
              <a:ext cx="21600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直線コネクタ 69">
              <a:extLst>
                <a:ext uri="{FF2B5EF4-FFF2-40B4-BE49-F238E27FC236}">
                  <a16:creationId xmlns:a16="http://schemas.microsoft.com/office/drawing/2014/main" id="{12343EB4-6E68-47A8-9BEE-0636DC38005E}"/>
                </a:ext>
              </a:extLst>
            </p:cNvPr>
            <p:cNvCxnSpPr>
              <a:cxnSpLocks/>
            </p:cNvCxnSpPr>
            <p:nvPr/>
          </p:nvCxnSpPr>
          <p:spPr>
            <a:xfrm>
              <a:off x="4263094" y="1245083"/>
              <a:ext cx="497353"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直線コネクタ 71">
              <a:extLst>
                <a:ext uri="{FF2B5EF4-FFF2-40B4-BE49-F238E27FC236}">
                  <a16:creationId xmlns:a16="http://schemas.microsoft.com/office/drawing/2014/main" id="{B1E649C4-6DA3-4D8C-9EA9-A98ED770096A}"/>
                </a:ext>
              </a:extLst>
            </p:cNvPr>
            <p:cNvCxnSpPr/>
            <p:nvPr/>
          </p:nvCxnSpPr>
          <p:spPr>
            <a:xfrm flipV="1">
              <a:off x="4760447" y="1306353"/>
              <a:ext cx="375142" cy="36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線コネクタ 72">
              <a:extLst>
                <a:ext uri="{FF2B5EF4-FFF2-40B4-BE49-F238E27FC236}">
                  <a16:creationId xmlns:a16="http://schemas.microsoft.com/office/drawing/2014/main" id="{C0A91656-2935-4EDA-A89C-5C62CA84E295}"/>
                </a:ext>
              </a:extLst>
            </p:cNvPr>
            <p:cNvCxnSpPr>
              <a:cxnSpLocks/>
            </p:cNvCxnSpPr>
            <p:nvPr/>
          </p:nvCxnSpPr>
          <p:spPr>
            <a:xfrm flipV="1">
              <a:off x="5133304" y="1306353"/>
              <a:ext cx="19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直線コネクタ 73">
              <a:extLst>
                <a:ext uri="{FF2B5EF4-FFF2-40B4-BE49-F238E27FC236}">
                  <a16:creationId xmlns:a16="http://schemas.microsoft.com/office/drawing/2014/main" id="{F19D7268-7F3D-40CF-9B17-28E6B7805DEE}"/>
                </a:ext>
              </a:extLst>
            </p:cNvPr>
            <p:cNvCxnSpPr>
              <a:cxnSpLocks/>
            </p:cNvCxnSpPr>
            <p:nvPr/>
          </p:nvCxnSpPr>
          <p:spPr>
            <a:xfrm rot="1200000">
              <a:off x="1437965" y="794817"/>
              <a:ext cx="72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5" name="グループ化 74">
              <a:extLst>
                <a:ext uri="{FF2B5EF4-FFF2-40B4-BE49-F238E27FC236}">
                  <a16:creationId xmlns:a16="http://schemas.microsoft.com/office/drawing/2014/main" id="{3998FE4B-75B0-4925-96B9-F2045A95EC79}"/>
                </a:ext>
              </a:extLst>
            </p:cNvPr>
            <p:cNvGrpSpPr/>
            <p:nvPr/>
          </p:nvGrpSpPr>
          <p:grpSpPr>
            <a:xfrm>
              <a:off x="5297023" y="1141466"/>
              <a:ext cx="2402471" cy="1216859"/>
              <a:chOff x="6848935" y="4620955"/>
              <a:chExt cx="3930406" cy="1137018"/>
            </a:xfrm>
          </p:grpSpPr>
          <p:cxnSp>
            <p:nvCxnSpPr>
              <p:cNvPr id="76" name="直線コネクタ 75">
                <a:extLst>
                  <a:ext uri="{FF2B5EF4-FFF2-40B4-BE49-F238E27FC236}">
                    <a16:creationId xmlns:a16="http://schemas.microsoft.com/office/drawing/2014/main" id="{8A8704F2-E332-4F70-9D8E-09A3DDAB505F}"/>
                  </a:ext>
                </a:extLst>
              </p:cNvPr>
              <p:cNvCxnSpPr>
                <a:cxnSpLocks/>
              </p:cNvCxnSpPr>
              <p:nvPr/>
            </p:nvCxnSpPr>
            <p:spPr>
              <a:xfrm flipH="1" flipV="1">
                <a:off x="6848937" y="4620955"/>
                <a:ext cx="3753434" cy="113701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7" name="直線コネクタ 76">
                <a:extLst>
                  <a:ext uri="{FF2B5EF4-FFF2-40B4-BE49-F238E27FC236}">
                    <a16:creationId xmlns:a16="http://schemas.microsoft.com/office/drawing/2014/main" id="{AABFC4F7-32BE-49F7-ACAE-4AF1F0246674}"/>
                  </a:ext>
                </a:extLst>
              </p:cNvPr>
              <p:cNvCxnSpPr>
                <a:cxnSpLocks/>
              </p:cNvCxnSpPr>
              <p:nvPr/>
            </p:nvCxnSpPr>
            <p:spPr>
              <a:xfrm flipH="1" flipV="1">
                <a:off x="6848935" y="4706879"/>
                <a:ext cx="3930406" cy="1051094"/>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8" name="直線コネクタ 77">
                <a:extLst>
                  <a:ext uri="{FF2B5EF4-FFF2-40B4-BE49-F238E27FC236}">
                    <a16:creationId xmlns:a16="http://schemas.microsoft.com/office/drawing/2014/main" id="{9A8C522C-4828-44F4-82CF-1EF89DB8DF4C}"/>
                  </a:ext>
                </a:extLst>
              </p:cNvPr>
              <p:cNvCxnSpPr>
                <a:cxnSpLocks/>
              </p:cNvCxnSpPr>
              <p:nvPr/>
            </p:nvCxnSpPr>
            <p:spPr>
              <a:xfrm flipH="1" flipV="1">
                <a:off x="6865449" y="4780311"/>
                <a:ext cx="3913892" cy="93824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sp>
        <p:nvSpPr>
          <p:cNvPr id="8" name="テキスト ボックス 7">
            <a:extLst>
              <a:ext uri="{FF2B5EF4-FFF2-40B4-BE49-F238E27FC236}">
                <a16:creationId xmlns:a16="http://schemas.microsoft.com/office/drawing/2014/main" id="{DD699970-6E1C-42A1-8C08-426C08C51D72}"/>
              </a:ext>
            </a:extLst>
          </p:cNvPr>
          <p:cNvSpPr txBox="1"/>
          <p:nvPr/>
        </p:nvSpPr>
        <p:spPr>
          <a:xfrm>
            <a:off x="5844529" y="1460134"/>
            <a:ext cx="3277233" cy="1969770"/>
          </a:xfrm>
          <a:prstGeom prst="rect">
            <a:avLst/>
          </a:prstGeom>
          <a:noFill/>
        </p:spPr>
        <p:txBody>
          <a:bodyPr wrap="square" rtlCol="0">
            <a:spAutoFit/>
          </a:bodyPr>
          <a:lstStyle/>
          <a:p>
            <a:r>
              <a:rPr kumimoji="1" lang="en-US" altLang="ja-JP" sz="1400" dirty="0">
                <a:latin typeface="Arial" panose="020B0604020202020204" pitchFamily="34" charset="0"/>
                <a:cs typeface="Arial" panose="020B0604020202020204" pitchFamily="34" charset="0"/>
              </a:rPr>
              <a:t>The difference in particle trajectory is created by the difference in energy.</a:t>
            </a:r>
          </a:p>
          <a:p>
            <a:endParaRPr kumimoji="1" lang="en-US" altLang="ja-JP" sz="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kumimoji="1" lang="en-US" altLang="ja-JP" sz="1400" dirty="0">
                <a:latin typeface="Arial" panose="020B0604020202020204" pitchFamily="34" charset="0"/>
                <a:cs typeface="Arial" panose="020B0604020202020204" pitchFamily="34" charset="0"/>
              </a:rPr>
              <a:t>The strength of the </a:t>
            </a:r>
            <a:r>
              <a:rPr kumimoji="1" lang="en-US" altLang="ja-JP" sz="1400" dirty="0" err="1">
                <a:latin typeface="Arial" panose="020B0604020202020204" pitchFamily="34" charset="0"/>
                <a:cs typeface="Arial" panose="020B0604020202020204" pitchFamily="34" charset="0"/>
              </a:rPr>
              <a:t>sextupole</a:t>
            </a:r>
            <a:r>
              <a:rPr kumimoji="1" lang="en-US" altLang="ja-JP" sz="1400" dirty="0">
                <a:latin typeface="Arial" panose="020B0604020202020204" pitchFamily="34" charset="0"/>
                <a:cs typeface="Arial" panose="020B0604020202020204" pitchFamily="34" charset="0"/>
              </a:rPr>
              <a:t> magnet depends on the position of the particle passing through it.</a:t>
            </a:r>
          </a:p>
          <a:p>
            <a:pPr marL="285750" indent="-285750">
              <a:buFont typeface="Wingdings" panose="05000000000000000000" pitchFamily="2" charset="2"/>
              <a:buChar char="Ø"/>
            </a:pPr>
            <a:endParaRPr kumimoji="1" lang="en-US" altLang="ja-JP" sz="4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kumimoji="1" lang="en-US" altLang="ja-JP" sz="1400" dirty="0">
                <a:latin typeface="Arial" panose="020B0604020202020204" pitchFamily="34" charset="0"/>
                <a:cs typeface="Arial" panose="020B0604020202020204" pitchFamily="34" charset="0"/>
              </a:rPr>
              <a:t>The angle at which a particle injects a quadrupole magnet depends on its energy.</a:t>
            </a:r>
            <a:endParaRPr kumimoji="1" lang="ja-JP" altLang="en-US" sz="1400" dirty="0">
              <a:latin typeface="Arial" panose="020B0604020202020204" pitchFamily="34" charset="0"/>
              <a:cs typeface="Arial" panose="020B0604020202020204" pitchFamily="34" charset="0"/>
            </a:endParaRPr>
          </a:p>
        </p:txBody>
      </p:sp>
      <p:sp>
        <p:nvSpPr>
          <p:cNvPr id="10" name="テキスト ボックス 9">
            <a:extLst>
              <a:ext uri="{FF2B5EF4-FFF2-40B4-BE49-F238E27FC236}">
                <a16:creationId xmlns:a16="http://schemas.microsoft.com/office/drawing/2014/main" id="{D81F4334-C2FB-4F03-BA26-DD81408EB1A2}"/>
              </a:ext>
            </a:extLst>
          </p:cNvPr>
          <p:cNvSpPr txBox="1"/>
          <p:nvPr/>
        </p:nvSpPr>
        <p:spPr>
          <a:xfrm>
            <a:off x="8417801" y="61162"/>
            <a:ext cx="3334567" cy="461665"/>
          </a:xfrm>
          <a:prstGeom prst="rect">
            <a:avLst/>
          </a:prstGeom>
          <a:noFill/>
        </p:spPr>
        <p:txBody>
          <a:bodyPr wrap="none" rtlCol="0">
            <a:spAutoFit/>
          </a:bodyPr>
          <a:lstStyle/>
          <a:p>
            <a:r>
              <a:rPr kumimoji="1" lang="en-US" altLang="ja-JP" sz="2400" dirty="0">
                <a:solidFill>
                  <a:srgbClr val="0070C0"/>
                </a:solidFill>
                <a:latin typeface="Arial" panose="020B0604020202020204" pitchFamily="34" charset="0"/>
                <a:cs typeface="Arial" panose="020B0604020202020204" pitchFamily="34" charset="0"/>
              </a:rPr>
              <a:t>Chromaticity correction</a:t>
            </a:r>
            <a:endParaRPr kumimoji="1" lang="ja-JP" altLang="en-US" sz="2400" dirty="0">
              <a:solidFill>
                <a:srgbClr val="0070C0"/>
              </a:solidFill>
              <a:latin typeface="Arial" panose="020B0604020202020204" pitchFamily="34" charset="0"/>
              <a:cs typeface="Arial" panose="020B0604020202020204" pitchFamily="34" charset="0"/>
            </a:endParaRPr>
          </a:p>
        </p:txBody>
      </p:sp>
      <p:sp>
        <p:nvSpPr>
          <p:cNvPr id="81" name="テキスト ボックス 80">
            <a:extLst>
              <a:ext uri="{FF2B5EF4-FFF2-40B4-BE49-F238E27FC236}">
                <a16:creationId xmlns:a16="http://schemas.microsoft.com/office/drawing/2014/main" id="{EC812D38-3943-4216-A60B-B60856775345}"/>
              </a:ext>
            </a:extLst>
          </p:cNvPr>
          <p:cNvSpPr txBox="1"/>
          <p:nvPr/>
        </p:nvSpPr>
        <p:spPr>
          <a:xfrm>
            <a:off x="5883596" y="3989630"/>
            <a:ext cx="2591285" cy="523220"/>
          </a:xfrm>
          <a:prstGeom prst="rect">
            <a:avLst/>
          </a:prstGeom>
          <a:noFill/>
        </p:spPr>
        <p:txBody>
          <a:bodyPr wrap="square">
            <a:spAutoFit/>
          </a:bodyPr>
          <a:lstStyle/>
          <a:p>
            <a:r>
              <a:rPr lang="ja-JP" altLang="en-US" sz="1400" b="1" dirty="0">
                <a:latin typeface="Arial" panose="020B0604020202020204" pitchFamily="34" charset="0"/>
                <a:cs typeface="Arial" panose="020B0604020202020204" pitchFamily="34" charset="0"/>
              </a:rPr>
              <a:t>Small difference in position</a:t>
            </a:r>
            <a:endParaRPr lang="en-US" altLang="ja-JP" sz="1400" b="1" dirty="0">
              <a:latin typeface="Arial" panose="020B0604020202020204" pitchFamily="34" charset="0"/>
              <a:cs typeface="Arial" panose="020B0604020202020204" pitchFamily="34" charset="0"/>
            </a:endParaRPr>
          </a:p>
          <a:p>
            <a:r>
              <a:rPr lang="ja-JP" altLang="en-US" sz="1400" b="1" dirty="0">
                <a:latin typeface="Arial" panose="020B0604020202020204" pitchFamily="34" charset="0"/>
                <a:cs typeface="Arial" panose="020B0604020202020204" pitchFamily="34" charset="0"/>
              </a:rPr>
              <a:t> due to energy in sextupole</a:t>
            </a:r>
          </a:p>
        </p:txBody>
      </p:sp>
      <p:sp>
        <p:nvSpPr>
          <p:cNvPr id="82" name="テキスト ボックス 81">
            <a:extLst>
              <a:ext uri="{FF2B5EF4-FFF2-40B4-BE49-F238E27FC236}">
                <a16:creationId xmlns:a16="http://schemas.microsoft.com/office/drawing/2014/main" id="{D2DDD6A0-4F62-4400-AAFE-1CB484891E40}"/>
              </a:ext>
            </a:extLst>
          </p:cNvPr>
          <p:cNvSpPr txBox="1"/>
          <p:nvPr/>
        </p:nvSpPr>
        <p:spPr>
          <a:xfrm>
            <a:off x="8990258" y="3938738"/>
            <a:ext cx="2591285" cy="523220"/>
          </a:xfrm>
          <a:prstGeom prst="rect">
            <a:avLst/>
          </a:prstGeom>
          <a:noFill/>
        </p:spPr>
        <p:txBody>
          <a:bodyPr wrap="square">
            <a:spAutoFit/>
          </a:bodyPr>
          <a:lstStyle/>
          <a:p>
            <a:r>
              <a:rPr lang="en-US" altLang="ja-JP" sz="1400" b="1" dirty="0">
                <a:latin typeface="Arial" panose="020B0604020202020204" pitchFamily="34" charset="0"/>
                <a:cs typeface="Arial" panose="020B0604020202020204" pitchFamily="34" charset="0"/>
              </a:rPr>
              <a:t>Large </a:t>
            </a:r>
            <a:r>
              <a:rPr lang="ja-JP" altLang="en-US" sz="1400" b="1" dirty="0">
                <a:latin typeface="Arial" panose="020B0604020202020204" pitchFamily="34" charset="0"/>
                <a:cs typeface="Arial" panose="020B0604020202020204" pitchFamily="34" charset="0"/>
              </a:rPr>
              <a:t>difference in position</a:t>
            </a:r>
            <a:endParaRPr lang="en-US" altLang="ja-JP" sz="1400" b="1" dirty="0">
              <a:latin typeface="Arial" panose="020B0604020202020204" pitchFamily="34" charset="0"/>
              <a:cs typeface="Arial" panose="020B0604020202020204" pitchFamily="34" charset="0"/>
            </a:endParaRPr>
          </a:p>
          <a:p>
            <a:r>
              <a:rPr lang="ja-JP" altLang="en-US" sz="1400" b="1" dirty="0">
                <a:latin typeface="Arial" panose="020B0604020202020204" pitchFamily="34" charset="0"/>
                <a:cs typeface="Arial" panose="020B0604020202020204" pitchFamily="34" charset="0"/>
              </a:rPr>
              <a:t> due to energy in sextupole</a:t>
            </a:r>
          </a:p>
        </p:txBody>
      </p:sp>
      <p:grpSp>
        <p:nvGrpSpPr>
          <p:cNvPr id="92" name="グループ化 91">
            <a:extLst>
              <a:ext uri="{FF2B5EF4-FFF2-40B4-BE49-F238E27FC236}">
                <a16:creationId xmlns:a16="http://schemas.microsoft.com/office/drawing/2014/main" id="{BF11DE1E-EF90-4CFB-AE0F-B23E8DC5681A}"/>
              </a:ext>
            </a:extLst>
          </p:cNvPr>
          <p:cNvGrpSpPr>
            <a:grpSpLocks noChangeAspect="1"/>
          </p:cNvGrpSpPr>
          <p:nvPr/>
        </p:nvGrpSpPr>
        <p:grpSpPr>
          <a:xfrm>
            <a:off x="5754363" y="4505650"/>
            <a:ext cx="2406516" cy="1481476"/>
            <a:chOff x="5809401" y="4310642"/>
            <a:chExt cx="3442005" cy="2118934"/>
          </a:xfrm>
        </p:grpSpPr>
        <p:cxnSp>
          <p:nvCxnSpPr>
            <p:cNvPr id="97" name="直線コネクタ 96">
              <a:extLst>
                <a:ext uri="{FF2B5EF4-FFF2-40B4-BE49-F238E27FC236}">
                  <a16:creationId xmlns:a16="http://schemas.microsoft.com/office/drawing/2014/main" id="{6D280A0D-DE36-467C-847A-D508B3EFDF3E}"/>
                </a:ext>
              </a:extLst>
            </p:cNvPr>
            <p:cNvCxnSpPr>
              <a:cxnSpLocks/>
            </p:cNvCxnSpPr>
            <p:nvPr/>
          </p:nvCxnSpPr>
          <p:spPr>
            <a:xfrm>
              <a:off x="5809401" y="4776291"/>
              <a:ext cx="505001"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98" name="正方形/長方形 97">
              <a:extLst>
                <a:ext uri="{FF2B5EF4-FFF2-40B4-BE49-F238E27FC236}">
                  <a16:creationId xmlns:a16="http://schemas.microsoft.com/office/drawing/2014/main" id="{CC4A50E5-805F-472B-83BB-1A8E0516DB64}"/>
                </a:ext>
              </a:extLst>
            </p:cNvPr>
            <p:cNvSpPr/>
            <p:nvPr/>
          </p:nvSpPr>
          <p:spPr>
            <a:xfrm>
              <a:off x="6314402" y="4427256"/>
              <a:ext cx="55307" cy="1842851"/>
            </a:xfrm>
            <a:prstGeom prst="rect">
              <a:avLst/>
            </a:prstGeom>
            <a:solidFill>
              <a:schemeClr val="accent4">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楕円 98">
              <a:extLst>
                <a:ext uri="{FF2B5EF4-FFF2-40B4-BE49-F238E27FC236}">
                  <a16:creationId xmlns:a16="http://schemas.microsoft.com/office/drawing/2014/main" id="{5F7FCEA7-64BC-45A5-BB60-9D98E020C0AC}"/>
                </a:ext>
              </a:extLst>
            </p:cNvPr>
            <p:cNvSpPr/>
            <p:nvPr/>
          </p:nvSpPr>
          <p:spPr>
            <a:xfrm>
              <a:off x="6661239" y="4310642"/>
              <a:ext cx="224193" cy="211893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0" name="直線矢印コネクタ 99">
              <a:extLst>
                <a:ext uri="{FF2B5EF4-FFF2-40B4-BE49-F238E27FC236}">
                  <a16:creationId xmlns:a16="http://schemas.microsoft.com/office/drawing/2014/main" id="{87B5C484-2E47-4E90-8031-7E7438B17B99}"/>
                </a:ext>
              </a:extLst>
            </p:cNvPr>
            <p:cNvCxnSpPr>
              <a:cxnSpLocks/>
            </p:cNvCxnSpPr>
            <p:nvPr/>
          </p:nvCxnSpPr>
          <p:spPr>
            <a:xfrm>
              <a:off x="6058705" y="5370109"/>
              <a:ext cx="316668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29E650DB-BC3D-47DC-8770-BC9B4C081822}"/>
                </a:ext>
              </a:extLst>
            </p:cNvPr>
            <p:cNvCxnSpPr>
              <a:cxnSpLocks/>
            </p:cNvCxnSpPr>
            <p:nvPr/>
          </p:nvCxnSpPr>
          <p:spPr>
            <a:xfrm flipV="1">
              <a:off x="6309259" y="4704291"/>
              <a:ext cx="378000" cy="720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D9366344-47F1-410A-B6EC-3F067BAF9931}"/>
                </a:ext>
              </a:extLst>
            </p:cNvPr>
            <p:cNvCxnSpPr>
              <a:cxnSpLocks/>
            </p:cNvCxnSpPr>
            <p:nvPr/>
          </p:nvCxnSpPr>
          <p:spPr>
            <a:xfrm>
              <a:off x="6687259" y="4707253"/>
              <a:ext cx="17819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063EF561-3AA5-450A-86F4-22398233169D}"/>
                </a:ext>
              </a:extLst>
            </p:cNvPr>
            <p:cNvCxnSpPr>
              <a:cxnSpLocks/>
            </p:cNvCxnSpPr>
            <p:nvPr/>
          </p:nvCxnSpPr>
          <p:spPr>
            <a:xfrm>
              <a:off x="5810028" y="4807169"/>
              <a:ext cx="511393"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7578E254-53EE-40F9-829B-8195A3062BC4}"/>
                </a:ext>
              </a:extLst>
            </p:cNvPr>
            <p:cNvCxnSpPr>
              <a:cxnSpLocks/>
              <a:endCxn id="99" idx="1"/>
            </p:cNvCxnSpPr>
            <p:nvPr/>
          </p:nvCxnSpPr>
          <p:spPr>
            <a:xfrm flipV="1">
              <a:off x="6309259" y="4620953"/>
              <a:ext cx="384812" cy="12317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5" name="直線コネクタ 104">
              <a:extLst>
                <a:ext uri="{FF2B5EF4-FFF2-40B4-BE49-F238E27FC236}">
                  <a16:creationId xmlns:a16="http://schemas.microsoft.com/office/drawing/2014/main" id="{D1F70B5E-EF78-4199-B0AD-F5D0622D2624}"/>
                </a:ext>
              </a:extLst>
            </p:cNvPr>
            <p:cNvCxnSpPr>
              <a:cxnSpLocks/>
            </p:cNvCxnSpPr>
            <p:nvPr/>
          </p:nvCxnSpPr>
          <p:spPr>
            <a:xfrm flipV="1">
              <a:off x="6701335" y="4620953"/>
              <a:ext cx="1476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6" name="直線コネクタ 105">
              <a:extLst>
                <a:ext uri="{FF2B5EF4-FFF2-40B4-BE49-F238E27FC236}">
                  <a16:creationId xmlns:a16="http://schemas.microsoft.com/office/drawing/2014/main" id="{B1AFFEC1-D364-4299-AD22-E6661015536C}"/>
                </a:ext>
              </a:extLst>
            </p:cNvPr>
            <p:cNvCxnSpPr>
              <a:cxnSpLocks/>
            </p:cNvCxnSpPr>
            <p:nvPr/>
          </p:nvCxnSpPr>
          <p:spPr>
            <a:xfrm>
              <a:off x="5809401" y="4744129"/>
              <a:ext cx="505001"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7" name="直線コネクタ 106">
              <a:extLst>
                <a:ext uri="{FF2B5EF4-FFF2-40B4-BE49-F238E27FC236}">
                  <a16:creationId xmlns:a16="http://schemas.microsoft.com/office/drawing/2014/main" id="{091B4324-E2BE-4118-8048-625678655158}"/>
                </a:ext>
              </a:extLst>
            </p:cNvPr>
            <p:cNvCxnSpPr>
              <a:cxnSpLocks/>
            </p:cNvCxnSpPr>
            <p:nvPr/>
          </p:nvCxnSpPr>
          <p:spPr>
            <a:xfrm flipV="1">
              <a:off x="6321421" y="4785839"/>
              <a:ext cx="368123" cy="2133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70189C1D-DCE9-4685-A8F8-02B9EDF0279A}"/>
                </a:ext>
              </a:extLst>
            </p:cNvPr>
            <p:cNvCxnSpPr>
              <a:cxnSpLocks/>
            </p:cNvCxnSpPr>
            <p:nvPr/>
          </p:nvCxnSpPr>
          <p:spPr>
            <a:xfrm flipV="1">
              <a:off x="6687259" y="4785839"/>
              <a:ext cx="19080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09" name="グループ化 108">
              <a:extLst>
                <a:ext uri="{FF2B5EF4-FFF2-40B4-BE49-F238E27FC236}">
                  <a16:creationId xmlns:a16="http://schemas.microsoft.com/office/drawing/2014/main" id="{BDEBFFFA-7189-471C-B581-87268D42D76B}"/>
                </a:ext>
              </a:extLst>
            </p:cNvPr>
            <p:cNvGrpSpPr/>
            <p:nvPr/>
          </p:nvGrpSpPr>
          <p:grpSpPr>
            <a:xfrm>
              <a:off x="6848935" y="4620954"/>
              <a:ext cx="2402471" cy="1216859"/>
              <a:chOff x="6848935" y="4620955"/>
              <a:chExt cx="3930406" cy="1137018"/>
            </a:xfrm>
          </p:grpSpPr>
          <p:cxnSp>
            <p:nvCxnSpPr>
              <p:cNvPr id="110" name="直線コネクタ 109">
                <a:extLst>
                  <a:ext uri="{FF2B5EF4-FFF2-40B4-BE49-F238E27FC236}">
                    <a16:creationId xmlns:a16="http://schemas.microsoft.com/office/drawing/2014/main" id="{1F779D16-804E-46D1-A20E-B82513733EFA}"/>
                  </a:ext>
                </a:extLst>
              </p:cNvPr>
              <p:cNvCxnSpPr>
                <a:cxnSpLocks/>
              </p:cNvCxnSpPr>
              <p:nvPr/>
            </p:nvCxnSpPr>
            <p:spPr>
              <a:xfrm flipH="1" flipV="1">
                <a:off x="6848937" y="4620955"/>
                <a:ext cx="3753434" cy="113701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直線コネクタ 110">
                <a:extLst>
                  <a:ext uri="{FF2B5EF4-FFF2-40B4-BE49-F238E27FC236}">
                    <a16:creationId xmlns:a16="http://schemas.microsoft.com/office/drawing/2014/main" id="{F142B65C-F3D6-4203-9B45-48D26DE16EEB}"/>
                  </a:ext>
                </a:extLst>
              </p:cNvPr>
              <p:cNvCxnSpPr>
                <a:cxnSpLocks/>
              </p:cNvCxnSpPr>
              <p:nvPr/>
            </p:nvCxnSpPr>
            <p:spPr>
              <a:xfrm flipH="1" flipV="1">
                <a:off x="6848935" y="4706879"/>
                <a:ext cx="3930406" cy="1051094"/>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30EEE1C5-DAC5-416F-BAD3-32C556538EA9}"/>
                  </a:ext>
                </a:extLst>
              </p:cNvPr>
              <p:cNvCxnSpPr>
                <a:cxnSpLocks/>
              </p:cNvCxnSpPr>
              <p:nvPr/>
            </p:nvCxnSpPr>
            <p:spPr>
              <a:xfrm flipH="1" flipV="1">
                <a:off x="6865449" y="4780311"/>
                <a:ext cx="3913892" cy="93824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113" name="グループ化 112">
            <a:extLst>
              <a:ext uri="{FF2B5EF4-FFF2-40B4-BE49-F238E27FC236}">
                <a16:creationId xmlns:a16="http://schemas.microsoft.com/office/drawing/2014/main" id="{1047DA84-E6D9-42D6-98ED-03327232E444}"/>
              </a:ext>
            </a:extLst>
          </p:cNvPr>
          <p:cNvGrpSpPr>
            <a:grpSpLocks noChangeAspect="1"/>
          </p:cNvGrpSpPr>
          <p:nvPr/>
        </p:nvGrpSpPr>
        <p:grpSpPr>
          <a:xfrm>
            <a:off x="9008372" y="4444245"/>
            <a:ext cx="2406516" cy="1481476"/>
            <a:chOff x="1988051" y="4321109"/>
            <a:chExt cx="3442005" cy="2118934"/>
          </a:xfrm>
        </p:grpSpPr>
        <p:cxnSp>
          <p:nvCxnSpPr>
            <p:cNvPr id="114" name="直線コネクタ 113">
              <a:extLst>
                <a:ext uri="{FF2B5EF4-FFF2-40B4-BE49-F238E27FC236}">
                  <a16:creationId xmlns:a16="http://schemas.microsoft.com/office/drawing/2014/main" id="{7CF927E8-D1F0-42EB-951D-582248C3EC75}"/>
                </a:ext>
              </a:extLst>
            </p:cNvPr>
            <p:cNvCxnSpPr>
              <a:cxnSpLocks/>
            </p:cNvCxnSpPr>
            <p:nvPr/>
          </p:nvCxnSpPr>
          <p:spPr>
            <a:xfrm>
              <a:off x="1988051" y="4786758"/>
              <a:ext cx="505001"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115" name="正方形/長方形 114">
              <a:extLst>
                <a:ext uri="{FF2B5EF4-FFF2-40B4-BE49-F238E27FC236}">
                  <a16:creationId xmlns:a16="http://schemas.microsoft.com/office/drawing/2014/main" id="{4F72D338-D7F1-4BFB-9EA2-BF2B29E172EC}"/>
                </a:ext>
              </a:extLst>
            </p:cNvPr>
            <p:cNvSpPr/>
            <p:nvPr/>
          </p:nvSpPr>
          <p:spPr>
            <a:xfrm>
              <a:off x="2493052" y="4437723"/>
              <a:ext cx="55307" cy="1842851"/>
            </a:xfrm>
            <a:prstGeom prst="rect">
              <a:avLst/>
            </a:prstGeom>
            <a:solidFill>
              <a:schemeClr val="accent4">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楕円 115">
              <a:extLst>
                <a:ext uri="{FF2B5EF4-FFF2-40B4-BE49-F238E27FC236}">
                  <a16:creationId xmlns:a16="http://schemas.microsoft.com/office/drawing/2014/main" id="{F52EA64D-8F8D-49CB-B980-160784378F06}"/>
                </a:ext>
              </a:extLst>
            </p:cNvPr>
            <p:cNvSpPr/>
            <p:nvPr/>
          </p:nvSpPr>
          <p:spPr>
            <a:xfrm>
              <a:off x="2839889" y="4321109"/>
              <a:ext cx="224193" cy="211893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7" name="直線矢印コネクタ 116">
              <a:extLst>
                <a:ext uri="{FF2B5EF4-FFF2-40B4-BE49-F238E27FC236}">
                  <a16:creationId xmlns:a16="http://schemas.microsoft.com/office/drawing/2014/main" id="{C2AE09A6-994C-4C67-A499-2CC8F28FCF32}"/>
                </a:ext>
              </a:extLst>
            </p:cNvPr>
            <p:cNvCxnSpPr>
              <a:cxnSpLocks/>
            </p:cNvCxnSpPr>
            <p:nvPr/>
          </p:nvCxnSpPr>
          <p:spPr>
            <a:xfrm>
              <a:off x="2237355" y="5380576"/>
              <a:ext cx="316668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直線コネクタ 117">
              <a:extLst>
                <a:ext uri="{FF2B5EF4-FFF2-40B4-BE49-F238E27FC236}">
                  <a16:creationId xmlns:a16="http://schemas.microsoft.com/office/drawing/2014/main" id="{A8011064-389A-40E6-813E-9B252E360F2E}"/>
                </a:ext>
              </a:extLst>
            </p:cNvPr>
            <p:cNvCxnSpPr>
              <a:cxnSpLocks/>
            </p:cNvCxnSpPr>
            <p:nvPr/>
          </p:nvCxnSpPr>
          <p:spPr>
            <a:xfrm flipV="1">
              <a:off x="2487909" y="4714758"/>
              <a:ext cx="378000" cy="720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9" name="直線コネクタ 118">
              <a:extLst>
                <a:ext uri="{FF2B5EF4-FFF2-40B4-BE49-F238E27FC236}">
                  <a16:creationId xmlns:a16="http://schemas.microsoft.com/office/drawing/2014/main" id="{402C2152-16AF-415F-8CC0-FDAB38EAEBAF}"/>
                </a:ext>
              </a:extLst>
            </p:cNvPr>
            <p:cNvCxnSpPr>
              <a:cxnSpLocks/>
            </p:cNvCxnSpPr>
            <p:nvPr/>
          </p:nvCxnSpPr>
          <p:spPr>
            <a:xfrm>
              <a:off x="2865909" y="4717720"/>
              <a:ext cx="17819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0" name="直線コネクタ 119">
              <a:extLst>
                <a:ext uri="{FF2B5EF4-FFF2-40B4-BE49-F238E27FC236}">
                  <a16:creationId xmlns:a16="http://schemas.microsoft.com/office/drawing/2014/main" id="{3095EFCF-3978-41D9-97B0-436643A0DC33}"/>
                </a:ext>
              </a:extLst>
            </p:cNvPr>
            <p:cNvCxnSpPr>
              <a:cxnSpLocks/>
            </p:cNvCxnSpPr>
            <p:nvPr/>
          </p:nvCxnSpPr>
          <p:spPr>
            <a:xfrm>
              <a:off x="1988678" y="4867028"/>
              <a:ext cx="511393"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1" name="直線コネクタ 120">
              <a:extLst>
                <a:ext uri="{FF2B5EF4-FFF2-40B4-BE49-F238E27FC236}">
                  <a16:creationId xmlns:a16="http://schemas.microsoft.com/office/drawing/2014/main" id="{6BD38940-3AC2-4EA2-BD6D-C92FFB9B54A7}"/>
                </a:ext>
              </a:extLst>
            </p:cNvPr>
            <p:cNvCxnSpPr>
              <a:cxnSpLocks/>
              <a:endCxn id="116" idx="1"/>
            </p:cNvCxnSpPr>
            <p:nvPr/>
          </p:nvCxnSpPr>
          <p:spPr>
            <a:xfrm flipV="1">
              <a:off x="2500071" y="4631420"/>
              <a:ext cx="372650" cy="6889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2" name="直線コネクタ 121">
              <a:extLst>
                <a:ext uri="{FF2B5EF4-FFF2-40B4-BE49-F238E27FC236}">
                  <a16:creationId xmlns:a16="http://schemas.microsoft.com/office/drawing/2014/main" id="{06C18626-125B-405C-A50E-68CA4495503F}"/>
                </a:ext>
              </a:extLst>
            </p:cNvPr>
            <p:cNvCxnSpPr>
              <a:cxnSpLocks/>
            </p:cNvCxnSpPr>
            <p:nvPr/>
          </p:nvCxnSpPr>
          <p:spPr>
            <a:xfrm flipV="1">
              <a:off x="2879985" y="4631420"/>
              <a:ext cx="1476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a:extLst>
                <a:ext uri="{FF2B5EF4-FFF2-40B4-BE49-F238E27FC236}">
                  <a16:creationId xmlns:a16="http://schemas.microsoft.com/office/drawing/2014/main" id="{3750295C-A5AD-4078-AB88-C6FE1E8A5BF8}"/>
                </a:ext>
              </a:extLst>
            </p:cNvPr>
            <p:cNvCxnSpPr>
              <a:cxnSpLocks/>
            </p:cNvCxnSpPr>
            <p:nvPr/>
          </p:nvCxnSpPr>
          <p:spPr>
            <a:xfrm>
              <a:off x="1988051" y="4700314"/>
              <a:ext cx="505001"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4" name="直線コネクタ 123">
              <a:extLst>
                <a:ext uri="{FF2B5EF4-FFF2-40B4-BE49-F238E27FC236}">
                  <a16:creationId xmlns:a16="http://schemas.microsoft.com/office/drawing/2014/main" id="{BD17A5F0-4A21-4CC0-9F84-9B568AC74C9E}"/>
                </a:ext>
              </a:extLst>
            </p:cNvPr>
            <p:cNvCxnSpPr>
              <a:cxnSpLocks/>
            </p:cNvCxnSpPr>
            <p:nvPr/>
          </p:nvCxnSpPr>
          <p:spPr>
            <a:xfrm flipV="1">
              <a:off x="2493052" y="4796306"/>
              <a:ext cx="375142" cy="7072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直線コネクタ 124">
              <a:extLst>
                <a:ext uri="{FF2B5EF4-FFF2-40B4-BE49-F238E27FC236}">
                  <a16:creationId xmlns:a16="http://schemas.microsoft.com/office/drawing/2014/main" id="{A8026B99-6A83-4440-867C-AAC61FE79FE1}"/>
                </a:ext>
              </a:extLst>
            </p:cNvPr>
            <p:cNvCxnSpPr>
              <a:cxnSpLocks/>
            </p:cNvCxnSpPr>
            <p:nvPr/>
          </p:nvCxnSpPr>
          <p:spPr>
            <a:xfrm flipV="1">
              <a:off x="2865909" y="4796306"/>
              <a:ext cx="19080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26" name="グループ化 125">
              <a:extLst>
                <a:ext uri="{FF2B5EF4-FFF2-40B4-BE49-F238E27FC236}">
                  <a16:creationId xmlns:a16="http://schemas.microsoft.com/office/drawing/2014/main" id="{7B9E6F08-7167-45BD-9EFD-D5D550C79101}"/>
                </a:ext>
              </a:extLst>
            </p:cNvPr>
            <p:cNvGrpSpPr/>
            <p:nvPr/>
          </p:nvGrpSpPr>
          <p:grpSpPr>
            <a:xfrm>
              <a:off x="3027585" y="4631421"/>
              <a:ext cx="2402471" cy="1216859"/>
              <a:chOff x="6848935" y="4620955"/>
              <a:chExt cx="3930406" cy="1137018"/>
            </a:xfrm>
          </p:grpSpPr>
          <p:cxnSp>
            <p:nvCxnSpPr>
              <p:cNvPr id="127" name="直線コネクタ 126">
                <a:extLst>
                  <a:ext uri="{FF2B5EF4-FFF2-40B4-BE49-F238E27FC236}">
                    <a16:creationId xmlns:a16="http://schemas.microsoft.com/office/drawing/2014/main" id="{6E40CD10-1E25-4E25-A353-764E72563DCB}"/>
                  </a:ext>
                </a:extLst>
              </p:cNvPr>
              <p:cNvCxnSpPr>
                <a:cxnSpLocks/>
              </p:cNvCxnSpPr>
              <p:nvPr/>
            </p:nvCxnSpPr>
            <p:spPr>
              <a:xfrm flipH="1" flipV="1">
                <a:off x="6848937" y="4620955"/>
                <a:ext cx="3753434" cy="113701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947CDCBC-940A-438D-8556-E24A1E210195}"/>
                  </a:ext>
                </a:extLst>
              </p:cNvPr>
              <p:cNvCxnSpPr>
                <a:cxnSpLocks/>
              </p:cNvCxnSpPr>
              <p:nvPr/>
            </p:nvCxnSpPr>
            <p:spPr>
              <a:xfrm flipH="1" flipV="1">
                <a:off x="6848935" y="4706879"/>
                <a:ext cx="3930406" cy="1051094"/>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a:extLst>
                  <a:ext uri="{FF2B5EF4-FFF2-40B4-BE49-F238E27FC236}">
                    <a16:creationId xmlns:a16="http://schemas.microsoft.com/office/drawing/2014/main" id="{08B20A10-0DE2-4A09-9702-B111CF75AA68}"/>
                  </a:ext>
                </a:extLst>
              </p:cNvPr>
              <p:cNvCxnSpPr>
                <a:cxnSpLocks/>
              </p:cNvCxnSpPr>
              <p:nvPr/>
            </p:nvCxnSpPr>
            <p:spPr>
              <a:xfrm flipH="1" flipV="1">
                <a:off x="6865449" y="4780311"/>
                <a:ext cx="3913892" cy="93824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sp>
        <p:nvSpPr>
          <p:cNvPr id="130" name="テキスト ボックス 129">
            <a:extLst>
              <a:ext uri="{FF2B5EF4-FFF2-40B4-BE49-F238E27FC236}">
                <a16:creationId xmlns:a16="http://schemas.microsoft.com/office/drawing/2014/main" id="{8DD49B80-C410-45D9-AC42-47096388F1A2}"/>
              </a:ext>
            </a:extLst>
          </p:cNvPr>
          <p:cNvSpPr txBox="1"/>
          <p:nvPr/>
        </p:nvSpPr>
        <p:spPr>
          <a:xfrm>
            <a:off x="5632884" y="6038094"/>
            <a:ext cx="3102688" cy="523220"/>
          </a:xfrm>
          <a:prstGeom prst="rect">
            <a:avLst/>
          </a:prstGeom>
          <a:noFill/>
        </p:spPr>
        <p:txBody>
          <a:bodyPr wrap="square">
            <a:spAutoFit/>
          </a:bodyPr>
          <a:lstStyle/>
          <a:p>
            <a:pPr marL="285750" indent="-285750">
              <a:buFont typeface="Wingdings" panose="05000000000000000000" pitchFamily="2" charset="2"/>
              <a:buChar char="Ø"/>
            </a:pPr>
            <a:r>
              <a:rPr lang="ja-JP" altLang="en-US" sz="1400" dirty="0">
                <a:solidFill>
                  <a:srgbClr val="7030A0"/>
                </a:solidFill>
                <a:latin typeface="Arial" panose="020B0604020202020204" pitchFamily="34" charset="0"/>
                <a:cs typeface="Arial" panose="020B0604020202020204" pitchFamily="34" charset="0"/>
              </a:rPr>
              <a:t>Requires strong sextupole</a:t>
            </a:r>
            <a:r>
              <a:rPr lang="en-US" altLang="ja-JP" sz="1400" dirty="0">
                <a:solidFill>
                  <a:srgbClr val="7030A0"/>
                </a:solidFill>
                <a:latin typeface="Arial" panose="020B0604020202020204" pitchFamily="34" charset="0"/>
                <a:cs typeface="Arial" panose="020B0604020202020204" pitchFamily="34" charset="0"/>
              </a:rPr>
              <a:t>s</a:t>
            </a:r>
          </a:p>
          <a:p>
            <a:pPr marL="285750" indent="-285750">
              <a:buFont typeface="Wingdings" panose="05000000000000000000" pitchFamily="2" charset="2"/>
              <a:buChar char="Ø"/>
            </a:pPr>
            <a:r>
              <a:rPr lang="ja-JP" altLang="en-US" sz="1400" dirty="0">
                <a:solidFill>
                  <a:srgbClr val="7030A0"/>
                </a:solidFill>
                <a:latin typeface="Arial" panose="020B0604020202020204" pitchFamily="34" charset="0"/>
                <a:cs typeface="Arial" panose="020B0604020202020204" pitchFamily="34" charset="0"/>
              </a:rPr>
              <a:t>Spatial aberration becomes large</a:t>
            </a:r>
          </a:p>
        </p:txBody>
      </p:sp>
      <p:sp>
        <p:nvSpPr>
          <p:cNvPr id="131" name="テキスト ボックス 130">
            <a:extLst>
              <a:ext uri="{FF2B5EF4-FFF2-40B4-BE49-F238E27FC236}">
                <a16:creationId xmlns:a16="http://schemas.microsoft.com/office/drawing/2014/main" id="{8B7BBBEB-FE43-4703-82DA-0EE7438B8AC0}"/>
              </a:ext>
            </a:extLst>
          </p:cNvPr>
          <p:cNvSpPr txBox="1"/>
          <p:nvPr/>
        </p:nvSpPr>
        <p:spPr>
          <a:xfrm>
            <a:off x="9080071" y="6002375"/>
            <a:ext cx="3003573" cy="523220"/>
          </a:xfrm>
          <a:prstGeom prst="rect">
            <a:avLst/>
          </a:prstGeom>
          <a:noFill/>
        </p:spPr>
        <p:txBody>
          <a:bodyPr wrap="square">
            <a:spAutoFit/>
          </a:bodyPr>
          <a:lstStyle/>
          <a:p>
            <a:pPr marL="285750" indent="-285750">
              <a:buFont typeface="Wingdings" panose="05000000000000000000" pitchFamily="2" charset="2"/>
              <a:buChar char="Ø"/>
            </a:pPr>
            <a:r>
              <a:rPr lang="en-US" altLang="ja-JP" sz="1400" dirty="0">
                <a:solidFill>
                  <a:srgbClr val="7030A0"/>
                </a:solidFill>
                <a:latin typeface="Arial" panose="020B0604020202020204" pitchFamily="34" charset="0"/>
                <a:cs typeface="Arial" panose="020B0604020202020204" pitchFamily="34" charset="0"/>
              </a:rPr>
              <a:t>Enough to use weak s</a:t>
            </a:r>
            <a:r>
              <a:rPr lang="ja-JP" altLang="en-US" sz="1400" dirty="0">
                <a:solidFill>
                  <a:srgbClr val="7030A0"/>
                </a:solidFill>
                <a:latin typeface="Arial" panose="020B0604020202020204" pitchFamily="34" charset="0"/>
                <a:cs typeface="Arial" panose="020B0604020202020204" pitchFamily="34" charset="0"/>
              </a:rPr>
              <a:t>extupole</a:t>
            </a:r>
            <a:r>
              <a:rPr lang="en-US" altLang="ja-JP" sz="1400" dirty="0">
                <a:solidFill>
                  <a:srgbClr val="7030A0"/>
                </a:solidFill>
                <a:latin typeface="Arial" panose="020B0604020202020204" pitchFamily="34" charset="0"/>
                <a:cs typeface="Arial" panose="020B0604020202020204" pitchFamily="34" charset="0"/>
              </a:rPr>
              <a:t>s</a:t>
            </a:r>
          </a:p>
          <a:p>
            <a:pPr marL="285750" indent="-285750">
              <a:buFont typeface="Wingdings" panose="05000000000000000000" pitchFamily="2" charset="2"/>
              <a:buChar char="Ø"/>
            </a:pPr>
            <a:r>
              <a:rPr lang="ja-JP" altLang="en-US" sz="1400" dirty="0">
                <a:solidFill>
                  <a:srgbClr val="7030A0"/>
                </a:solidFill>
                <a:latin typeface="Arial" panose="020B0604020202020204" pitchFamily="34" charset="0"/>
                <a:cs typeface="Arial" panose="020B0604020202020204" pitchFamily="34" charset="0"/>
              </a:rPr>
              <a:t>Spatial aberrations are small.</a:t>
            </a:r>
          </a:p>
        </p:txBody>
      </p:sp>
      <p:sp>
        <p:nvSpPr>
          <p:cNvPr id="132" name="テキスト ボックス 131">
            <a:extLst>
              <a:ext uri="{FF2B5EF4-FFF2-40B4-BE49-F238E27FC236}">
                <a16:creationId xmlns:a16="http://schemas.microsoft.com/office/drawing/2014/main" id="{ED1B6100-7D48-4F74-B003-76221E7773F3}"/>
              </a:ext>
            </a:extLst>
          </p:cNvPr>
          <p:cNvSpPr txBox="1"/>
          <p:nvPr/>
        </p:nvSpPr>
        <p:spPr>
          <a:xfrm>
            <a:off x="8928444" y="3114290"/>
            <a:ext cx="3260521" cy="738664"/>
          </a:xfrm>
          <a:prstGeom prst="rect">
            <a:avLst/>
          </a:prstGeom>
          <a:noFill/>
        </p:spPr>
        <p:txBody>
          <a:bodyPr wrap="square">
            <a:spAutoFit/>
          </a:bodyPr>
          <a:lstStyle/>
          <a:p>
            <a:r>
              <a:rPr lang="ja-JP" altLang="en-US" sz="1400" dirty="0">
                <a:solidFill>
                  <a:srgbClr val="FF0000"/>
                </a:solidFill>
                <a:latin typeface="Arial" panose="020B0604020202020204" pitchFamily="34" charset="0"/>
                <a:cs typeface="Arial" panose="020B0604020202020204" pitchFamily="34" charset="0"/>
              </a:rPr>
              <a:t>This is especially effective in </a:t>
            </a:r>
            <a:r>
              <a:rPr lang="en-US" altLang="ja-JP" sz="1400" dirty="0">
                <a:solidFill>
                  <a:srgbClr val="FF0000"/>
                </a:solidFill>
                <a:latin typeface="Arial" panose="020B0604020202020204" pitchFamily="34" charset="0"/>
                <a:cs typeface="Arial" panose="020B0604020202020204" pitchFamily="34" charset="0"/>
              </a:rPr>
              <a:t>“</a:t>
            </a:r>
            <a:r>
              <a:rPr lang="ja-JP" altLang="en-US" sz="1400" dirty="0">
                <a:solidFill>
                  <a:srgbClr val="FF0000"/>
                </a:solidFill>
                <a:latin typeface="Arial" panose="020B0604020202020204" pitchFamily="34" charset="0"/>
                <a:cs typeface="Arial" panose="020B0604020202020204" pitchFamily="34" charset="0"/>
              </a:rPr>
              <a:t>the low energy region</a:t>
            </a:r>
            <a:r>
              <a:rPr lang="en-US" altLang="ja-JP" sz="1400" dirty="0">
                <a:solidFill>
                  <a:srgbClr val="FF0000"/>
                </a:solidFill>
                <a:latin typeface="Arial" panose="020B0604020202020204" pitchFamily="34" charset="0"/>
                <a:cs typeface="Arial" panose="020B0604020202020204" pitchFamily="34" charset="0"/>
              </a:rPr>
              <a:t>”,</a:t>
            </a:r>
            <a:r>
              <a:rPr lang="ja-JP" altLang="en-US" sz="1400" dirty="0">
                <a:solidFill>
                  <a:srgbClr val="FF0000"/>
                </a:solidFill>
                <a:latin typeface="Arial" panose="020B0604020202020204" pitchFamily="34" charset="0"/>
                <a:cs typeface="Arial" panose="020B0604020202020204" pitchFamily="34" charset="0"/>
              </a:rPr>
              <a:t> because the beam </a:t>
            </a:r>
            <a:r>
              <a:rPr lang="en-US" altLang="ja-JP" sz="1400" dirty="0">
                <a:solidFill>
                  <a:srgbClr val="FF0000"/>
                </a:solidFill>
                <a:latin typeface="Arial" panose="020B0604020202020204" pitchFamily="34" charset="0"/>
                <a:cs typeface="Arial" panose="020B0604020202020204" pitchFamily="34" charset="0"/>
              </a:rPr>
              <a:t>size</a:t>
            </a:r>
            <a:r>
              <a:rPr lang="ja-JP" altLang="en-US" sz="1400" dirty="0">
                <a:solidFill>
                  <a:srgbClr val="FF0000"/>
                </a:solidFill>
                <a:latin typeface="Arial" panose="020B0604020202020204" pitchFamily="34" charset="0"/>
                <a:cs typeface="Arial" panose="020B0604020202020204" pitchFamily="34" charset="0"/>
              </a:rPr>
              <a:t> passing through the magnet is large.</a:t>
            </a:r>
          </a:p>
        </p:txBody>
      </p:sp>
      <p:sp>
        <p:nvSpPr>
          <p:cNvPr id="15" name="正方形/長方形 14">
            <a:extLst>
              <a:ext uri="{FF2B5EF4-FFF2-40B4-BE49-F238E27FC236}">
                <a16:creationId xmlns:a16="http://schemas.microsoft.com/office/drawing/2014/main" id="{1AF9C064-3D25-4E5F-AFA4-248DDCEDDF53}"/>
              </a:ext>
            </a:extLst>
          </p:cNvPr>
          <p:cNvSpPr/>
          <p:nvPr/>
        </p:nvSpPr>
        <p:spPr>
          <a:xfrm>
            <a:off x="8865494" y="3835657"/>
            <a:ext cx="3218148" cy="273470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681592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ILC_500GeV_L7m_normal_optics.jpg"/>
          <p:cNvPicPr>
            <a:picLocks noChangeAspect="1"/>
          </p:cNvPicPr>
          <p:nvPr/>
        </p:nvPicPr>
        <p:blipFill>
          <a:blip r:embed="rId2" cstate="print"/>
          <a:stretch>
            <a:fillRect/>
          </a:stretch>
        </p:blipFill>
        <p:spPr>
          <a:xfrm>
            <a:off x="197024" y="2073058"/>
            <a:ext cx="5461000" cy="3581400"/>
          </a:xfrm>
          <a:prstGeom prst="rect">
            <a:avLst/>
          </a:prstGeom>
        </p:spPr>
      </p:pic>
      <p:sp>
        <p:nvSpPr>
          <p:cNvPr id="4" name="テキスト ボックス 3"/>
          <p:cNvSpPr txBox="1"/>
          <p:nvPr/>
        </p:nvSpPr>
        <p:spPr>
          <a:xfrm>
            <a:off x="1604493" y="764705"/>
            <a:ext cx="9717276" cy="646331"/>
          </a:xfrm>
          <a:prstGeom prst="rect">
            <a:avLst/>
          </a:prstGeom>
          <a:noFill/>
        </p:spPr>
        <p:txBody>
          <a:bodyPr wrap="none" rtlCol="0">
            <a:spAutoFit/>
          </a:bodyPr>
          <a:lstStyle/>
          <a:p>
            <a:r>
              <a:rPr lang="en-US" altLang="ja-JP" dirty="0">
                <a:latin typeface="Arial" panose="020B0604020202020204" pitchFamily="34" charset="0"/>
                <a:cs typeface="Arial" panose="020B0604020202020204" pitchFamily="34" charset="0"/>
              </a:rPr>
              <a:t>Since the (2</a:t>
            </a:r>
            <a:r>
              <a:rPr lang="en-US" altLang="ja-JP" baseline="30000" dirty="0">
                <a:latin typeface="Arial" panose="020B0604020202020204" pitchFamily="34" charset="0"/>
                <a:cs typeface="Arial" panose="020B0604020202020204" pitchFamily="34" charset="0"/>
              </a:rPr>
              <a:t>nd</a:t>
            </a:r>
            <a:r>
              <a:rPr lang="en-US" altLang="ja-JP" dirty="0">
                <a:latin typeface="Arial" panose="020B0604020202020204" pitchFamily="34" charset="0"/>
                <a:cs typeface="Arial" panose="020B0604020202020204" pitchFamily="34" charset="0"/>
              </a:rPr>
              <a:t> order and higher) geometrical aberration for large L* optics was large</a:t>
            </a:r>
          </a:p>
          <a:p>
            <a:r>
              <a:rPr lang="en-US" altLang="ja-JP" dirty="0">
                <a:latin typeface="Arial" panose="020B0604020202020204" pitchFamily="34" charset="0"/>
                <a:cs typeface="Arial" panose="020B0604020202020204" pitchFamily="34" charset="0"/>
              </a:rPr>
              <a:t> the large L* optics is more difficult than the small L* optics, even if we set same chromaticity.</a:t>
            </a:r>
            <a:endParaRPr lang="ja-JP" altLang="en-US" dirty="0">
              <a:latin typeface="Arial" panose="020B0604020202020204" pitchFamily="34" charset="0"/>
              <a:cs typeface="Arial" panose="020B0604020202020204" pitchFamily="34" charset="0"/>
            </a:endParaRPr>
          </a:p>
        </p:txBody>
      </p:sp>
      <p:sp>
        <p:nvSpPr>
          <p:cNvPr id="5" name="テキスト ボックス 4"/>
          <p:cNvSpPr txBox="1"/>
          <p:nvPr/>
        </p:nvSpPr>
        <p:spPr>
          <a:xfrm>
            <a:off x="1384550" y="57580"/>
            <a:ext cx="9892452" cy="523220"/>
          </a:xfrm>
          <a:prstGeom prst="rect">
            <a:avLst/>
          </a:prstGeom>
          <a:noFill/>
        </p:spPr>
        <p:txBody>
          <a:bodyPr wrap="none" rtlCol="0">
            <a:spAutoFit/>
          </a:bodyPr>
          <a:lstStyle/>
          <a:p>
            <a:r>
              <a:rPr lang="en-US" altLang="ja-JP" sz="2800" b="1" i="1" dirty="0">
                <a:solidFill>
                  <a:srgbClr val="008080"/>
                </a:solidFill>
                <a:latin typeface="Arial" panose="020B0604020202020204" pitchFamily="34" charset="0"/>
                <a:cs typeface="Arial" panose="020B0604020202020204" pitchFamily="34" charset="0"/>
              </a:rPr>
              <a:t>L*=7.0m optics based on ILC RDR optics (ECM=500GeV) </a:t>
            </a:r>
            <a:endParaRPr lang="ja-JP" altLang="en-US" sz="2800" b="1" i="1" dirty="0">
              <a:solidFill>
                <a:srgbClr val="008080"/>
              </a:solidFill>
              <a:latin typeface="Arial" panose="020B0604020202020204" pitchFamily="34" charset="0"/>
              <a:cs typeface="Arial" panose="020B0604020202020204" pitchFamily="34" charset="0"/>
            </a:endParaRPr>
          </a:p>
        </p:txBody>
      </p:sp>
      <p:sp>
        <p:nvSpPr>
          <p:cNvPr id="6" name="テキスト ボックス 5"/>
          <p:cNvSpPr txBox="1"/>
          <p:nvPr/>
        </p:nvSpPr>
        <p:spPr>
          <a:xfrm>
            <a:off x="197024" y="5838363"/>
            <a:ext cx="5461000" cy="830997"/>
          </a:xfrm>
          <a:prstGeom prst="rect">
            <a:avLst/>
          </a:prstGeom>
          <a:noFill/>
        </p:spPr>
        <p:txBody>
          <a:bodyPr wrap="square" rtlCol="0">
            <a:spAutoFit/>
          </a:bodyPr>
          <a:lstStyle/>
          <a:p>
            <a:r>
              <a:rPr lang="en-US" altLang="ja-JP" sz="1600" dirty="0">
                <a:latin typeface="Arial" panose="020B0604020202020204" pitchFamily="34" charset="0"/>
                <a:cs typeface="Arial" panose="020B0604020202020204" pitchFamily="34" charset="0"/>
              </a:rPr>
              <a:t>In order to reduce the beam size at SF6, SF5 and SD4,</a:t>
            </a:r>
          </a:p>
          <a:p>
            <a:r>
              <a:rPr lang="en-US" altLang="ja-JP" sz="1600" dirty="0">
                <a:latin typeface="Arial" panose="020B0604020202020204" pitchFamily="34" charset="0"/>
                <a:cs typeface="Arial" panose="020B0604020202020204" pitchFamily="34" charset="0"/>
              </a:rPr>
              <a:t> the beta function at the section was reduced</a:t>
            </a:r>
          </a:p>
          <a:p>
            <a:r>
              <a:rPr lang="en-US" altLang="ja-JP" sz="1600" dirty="0">
                <a:latin typeface="Arial" panose="020B0604020202020204" pitchFamily="34" charset="0"/>
                <a:cs typeface="Arial" panose="020B0604020202020204" pitchFamily="34" charset="0"/>
              </a:rPr>
              <a:t> (ATF2-like optimization).</a:t>
            </a:r>
            <a:endParaRPr lang="ja-JP" altLang="en-US" sz="1600" dirty="0">
              <a:latin typeface="Arial" panose="020B0604020202020204" pitchFamily="34" charset="0"/>
              <a:cs typeface="Arial" panose="020B0604020202020204" pitchFamily="34" charset="0"/>
            </a:endParaRPr>
          </a:p>
        </p:txBody>
      </p:sp>
      <p:sp>
        <p:nvSpPr>
          <p:cNvPr id="7" name="円/楕円 6"/>
          <p:cNvSpPr/>
          <p:nvPr/>
        </p:nvSpPr>
        <p:spPr>
          <a:xfrm>
            <a:off x="3348856" y="2279582"/>
            <a:ext cx="1584176" cy="15841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3">
            <a:extLst>
              <a:ext uri="{FF2B5EF4-FFF2-40B4-BE49-F238E27FC236}">
                <a16:creationId xmlns:a16="http://schemas.microsoft.com/office/drawing/2014/main" id="{4800B1CB-8A0C-422A-8151-230E28A750B3}"/>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27</a:t>
            </a:fld>
            <a:endParaRPr kumimoji="1" lang="ja-JP" altLang="en-US"/>
          </a:p>
        </p:txBody>
      </p:sp>
      <p:sp>
        <p:nvSpPr>
          <p:cNvPr id="3" name="テキスト ボックス 2">
            <a:extLst>
              <a:ext uri="{FF2B5EF4-FFF2-40B4-BE49-F238E27FC236}">
                <a16:creationId xmlns:a16="http://schemas.microsoft.com/office/drawing/2014/main" id="{EC5CF8A7-6385-471A-AA2A-125146E92203}"/>
              </a:ext>
            </a:extLst>
          </p:cNvPr>
          <p:cNvSpPr txBox="1"/>
          <p:nvPr/>
        </p:nvSpPr>
        <p:spPr>
          <a:xfrm>
            <a:off x="1453460" y="1658441"/>
            <a:ext cx="3151825" cy="461665"/>
          </a:xfrm>
          <a:prstGeom prst="rect">
            <a:avLst/>
          </a:prstGeom>
          <a:noFill/>
        </p:spPr>
        <p:txBody>
          <a:bodyPr wrap="none" rtlCol="0">
            <a:spAutoFit/>
          </a:bodyPr>
          <a:lstStyle/>
          <a:p>
            <a:r>
              <a:rPr kumimoji="1" lang="en-US" altLang="ja-JP" sz="2400" b="1" dirty="0">
                <a:solidFill>
                  <a:srgbClr val="0070C0"/>
                </a:solidFill>
                <a:latin typeface="Arial" panose="020B0604020202020204" pitchFamily="34" charset="0"/>
                <a:cs typeface="Arial" panose="020B0604020202020204" pitchFamily="34" charset="0"/>
              </a:rPr>
              <a:t>1</a:t>
            </a:r>
            <a:r>
              <a:rPr kumimoji="1" lang="en-US" altLang="ja-JP" sz="2400" b="1" baseline="30000" dirty="0">
                <a:solidFill>
                  <a:srgbClr val="0070C0"/>
                </a:solidFill>
                <a:latin typeface="Arial" panose="020B0604020202020204" pitchFamily="34" charset="0"/>
                <a:cs typeface="Arial" panose="020B0604020202020204" pitchFamily="34" charset="0"/>
              </a:rPr>
              <a:t>st</a:t>
            </a:r>
            <a:r>
              <a:rPr kumimoji="1" lang="en-US" altLang="ja-JP" sz="2400" b="1" dirty="0">
                <a:solidFill>
                  <a:srgbClr val="0070C0"/>
                </a:solidFill>
                <a:latin typeface="Arial" panose="020B0604020202020204" pitchFamily="34" charset="0"/>
                <a:cs typeface="Arial" panose="020B0604020202020204" pitchFamily="34" charset="0"/>
              </a:rPr>
              <a:t> step optimization</a:t>
            </a:r>
            <a:endParaRPr kumimoji="1" lang="ja-JP" altLang="en-US" sz="2400" b="1" dirty="0">
              <a:solidFill>
                <a:srgbClr val="0070C0"/>
              </a:solidFill>
              <a:latin typeface="Arial" panose="020B0604020202020204" pitchFamily="34" charset="0"/>
              <a:cs typeface="Arial" panose="020B0604020202020204" pitchFamily="34" charset="0"/>
            </a:endParaRPr>
          </a:p>
        </p:txBody>
      </p:sp>
      <p:pic>
        <p:nvPicPr>
          <p:cNvPr id="9" name="図 8" descr="ILC_500GeV_L7m_LargeEta_optics.jpg">
            <a:extLst>
              <a:ext uri="{FF2B5EF4-FFF2-40B4-BE49-F238E27FC236}">
                <a16:creationId xmlns:a16="http://schemas.microsoft.com/office/drawing/2014/main" id="{8437FFBC-7368-460A-A967-1433BBC5DA65}"/>
              </a:ext>
            </a:extLst>
          </p:cNvPr>
          <p:cNvPicPr>
            <a:picLocks noChangeAspect="1"/>
          </p:cNvPicPr>
          <p:nvPr/>
        </p:nvPicPr>
        <p:blipFill>
          <a:blip r:embed="rId3" cstate="print"/>
          <a:stretch>
            <a:fillRect/>
          </a:stretch>
        </p:blipFill>
        <p:spPr>
          <a:xfrm>
            <a:off x="6419676" y="2056606"/>
            <a:ext cx="5549900" cy="3594100"/>
          </a:xfrm>
          <a:prstGeom prst="rect">
            <a:avLst/>
          </a:prstGeom>
        </p:spPr>
      </p:pic>
      <p:sp>
        <p:nvSpPr>
          <p:cNvPr id="10" name="テキスト ボックス 9">
            <a:extLst>
              <a:ext uri="{FF2B5EF4-FFF2-40B4-BE49-F238E27FC236}">
                <a16:creationId xmlns:a16="http://schemas.microsoft.com/office/drawing/2014/main" id="{37AEDA00-0B33-4A03-8EB4-7910C920F2B8}"/>
              </a:ext>
            </a:extLst>
          </p:cNvPr>
          <p:cNvSpPr txBox="1"/>
          <p:nvPr/>
        </p:nvSpPr>
        <p:spPr>
          <a:xfrm>
            <a:off x="7757475" y="1630714"/>
            <a:ext cx="3219151" cy="461665"/>
          </a:xfrm>
          <a:prstGeom prst="rect">
            <a:avLst/>
          </a:prstGeom>
          <a:noFill/>
        </p:spPr>
        <p:txBody>
          <a:bodyPr wrap="none" rtlCol="0">
            <a:spAutoFit/>
          </a:bodyPr>
          <a:lstStyle/>
          <a:p>
            <a:r>
              <a:rPr kumimoji="1" lang="en-US" altLang="ja-JP" sz="2400" b="1" dirty="0">
                <a:solidFill>
                  <a:srgbClr val="0070C0"/>
                </a:solidFill>
                <a:latin typeface="Arial" panose="020B0604020202020204" pitchFamily="34" charset="0"/>
                <a:cs typeface="Arial" panose="020B0604020202020204" pitchFamily="34" charset="0"/>
              </a:rPr>
              <a:t>2</a:t>
            </a:r>
            <a:r>
              <a:rPr kumimoji="1" lang="en-US" altLang="ja-JP" sz="2400" b="1" baseline="30000" dirty="0">
                <a:solidFill>
                  <a:srgbClr val="0070C0"/>
                </a:solidFill>
                <a:latin typeface="Arial" panose="020B0604020202020204" pitchFamily="34" charset="0"/>
                <a:cs typeface="Arial" panose="020B0604020202020204" pitchFamily="34" charset="0"/>
              </a:rPr>
              <a:t>nd</a:t>
            </a:r>
            <a:r>
              <a:rPr kumimoji="1" lang="en-US" altLang="ja-JP" sz="2400" b="1" dirty="0">
                <a:solidFill>
                  <a:srgbClr val="0070C0"/>
                </a:solidFill>
                <a:latin typeface="Arial" panose="020B0604020202020204" pitchFamily="34" charset="0"/>
                <a:cs typeface="Arial" panose="020B0604020202020204" pitchFamily="34" charset="0"/>
              </a:rPr>
              <a:t> step optimization</a:t>
            </a:r>
            <a:endParaRPr kumimoji="1" lang="ja-JP" altLang="en-US" sz="2400" b="1" dirty="0">
              <a:solidFill>
                <a:srgbClr val="0070C0"/>
              </a:solidFill>
              <a:latin typeface="Arial" panose="020B0604020202020204" pitchFamily="34" charset="0"/>
              <a:cs typeface="Arial" panose="020B0604020202020204" pitchFamily="34" charset="0"/>
            </a:endParaRPr>
          </a:p>
        </p:txBody>
      </p:sp>
      <p:sp>
        <p:nvSpPr>
          <p:cNvPr id="11" name="円/楕円 4">
            <a:extLst>
              <a:ext uri="{FF2B5EF4-FFF2-40B4-BE49-F238E27FC236}">
                <a16:creationId xmlns:a16="http://schemas.microsoft.com/office/drawing/2014/main" id="{20DE5812-4FA3-4BE1-98E8-F37007877DE8}"/>
              </a:ext>
            </a:extLst>
          </p:cNvPr>
          <p:cNvSpPr/>
          <p:nvPr/>
        </p:nvSpPr>
        <p:spPr>
          <a:xfrm>
            <a:off x="10071100" y="3922634"/>
            <a:ext cx="1923876" cy="13681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テキスト ボックス 12">
            <a:extLst>
              <a:ext uri="{FF2B5EF4-FFF2-40B4-BE49-F238E27FC236}">
                <a16:creationId xmlns:a16="http://schemas.microsoft.com/office/drawing/2014/main" id="{5DCCEAC5-D95C-403D-9455-44751056EA6F}"/>
              </a:ext>
            </a:extLst>
          </p:cNvPr>
          <p:cNvSpPr txBox="1"/>
          <p:nvPr/>
        </p:nvSpPr>
        <p:spPr>
          <a:xfrm>
            <a:off x="6278556" y="5716160"/>
            <a:ext cx="5832139" cy="584775"/>
          </a:xfrm>
          <a:prstGeom prst="rect">
            <a:avLst/>
          </a:prstGeom>
          <a:noFill/>
        </p:spPr>
        <p:txBody>
          <a:bodyPr wrap="square">
            <a:spAutoFit/>
          </a:bodyPr>
          <a:lstStyle/>
          <a:p>
            <a:r>
              <a:rPr lang="ja-JP" altLang="en-US" sz="1600" dirty="0">
                <a:solidFill>
                  <a:srgbClr val="FF0000"/>
                </a:solidFill>
                <a:latin typeface="Arial" panose="020B0604020202020204" pitchFamily="34" charset="0"/>
                <a:cs typeface="Arial" panose="020B0604020202020204" pitchFamily="34" charset="0"/>
              </a:rPr>
              <a:t>The strength of dipole magnet was increased to twice to increase the dispersion and reduce the strength of sextupoles.</a:t>
            </a:r>
          </a:p>
        </p:txBody>
      </p:sp>
      <p:sp>
        <p:nvSpPr>
          <p:cNvPr id="14" name="矢印: 右 13">
            <a:extLst>
              <a:ext uri="{FF2B5EF4-FFF2-40B4-BE49-F238E27FC236}">
                <a16:creationId xmlns:a16="http://schemas.microsoft.com/office/drawing/2014/main" id="{7F74AE00-5D7F-43DA-A4E3-B1A28553C6A3}"/>
              </a:ext>
            </a:extLst>
          </p:cNvPr>
          <p:cNvSpPr/>
          <p:nvPr/>
        </p:nvSpPr>
        <p:spPr>
          <a:xfrm>
            <a:off x="5842000" y="3347624"/>
            <a:ext cx="463376" cy="1032268"/>
          </a:xfrm>
          <a:prstGeom prst="rightArrow">
            <a:avLst/>
          </a:prstGeom>
          <a:solidFill>
            <a:schemeClr val="accent1">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L7m_LargeEta_DP0_sigmaX.png"/>
          <p:cNvPicPr>
            <a:picLocks noChangeAspect="1"/>
          </p:cNvPicPr>
          <p:nvPr/>
        </p:nvPicPr>
        <p:blipFill>
          <a:blip r:embed="rId2" cstate="print"/>
          <a:stretch>
            <a:fillRect/>
          </a:stretch>
        </p:blipFill>
        <p:spPr>
          <a:xfrm>
            <a:off x="111603" y="1115377"/>
            <a:ext cx="3267075" cy="2313623"/>
          </a:xfrm>
          <a:prstGeom prst="rect">
            <a:avLst/>
          </a:prstGeom>
        </p:spPr>
      </p:pic>
      <p:pic>
        <p:nvPicPr>
          <p:cNvPr id="3" name="図 2" descr="L7m_LargeEta_DP0_sigmaY.png"/>
          <p:cNvPicPr>
            <a:picLocks noChangeAspect="1"/>
          </p:cNvPicPr>
          <p:nvPr/>
        </p:nvPicPr>
        <p:blipFill>
          <a:blip r:embed="rId3" cstate="print"/>
          <a:stretch>
            <a:fillRect/>
          </a:stretch>
        </p:blipFill>
        <p:spPr>
          <a:xfrm>
            <a:off x="3784011" y="1102042"/>
            <a:ext cx="3320415" cy="2326958"/>
          </a:xfrm>
          <a:prstGeom prst="rect">
            <a:avLst/>
          </a:prstGeom>
        </p:spPr>
      </p:pic>
      <p:pic>
        <p:nvPicPr>
          <p:cNvPr id="4" name="図 3" descr="L7m_LargeEta_DP0_luminosity.png"/>
          <p:cNvPicPr>
            <a:picLocks noChangeAspect="1"/>
          </p:cNvPicPr>
          <p:nvPr/>
        </p:nvPicPr>
        <p:blipFill>
          <a:blip r:embed="rId4" cstate="print"/>
          <a:stretch>
            <a:fillRect/>
          </a:stretch>
        </p:blipFill>
        <p:spPr>
          <a:xfrm>
            <a:off x="39595" y="3645023"/>
            <a:ext cx="3273743" cy="2300288"/>
          </a:xfrm>
          <a:prstGeom prst="rect">
            <a:avLst/>
          </a:prstGeom>
        </p:spPr>
      </p:pic>
      <p:pic>
        <p:nvPicPr>
          <p:cNvPr id="5" name="図 4" descr="L7m_LargeEta_ENERGY_luminosity.png"/>
          <p:cNvPicPr>
            <a:picLocks noChangeAspect="1"/>
          </p:cNvPicPr>
          <p:nvPr/>
        </p:nvPicPr>
        <p:blipFill>
          <a:blip r:embed="rId5" cstate="print"/>
          <a:stretch>
            <a:fillRect/>
          </a:stretch>
        </p:blipFill>
        <p:spPr>
          <a:xfrm>
            <a:off x="3815969" y="3645024"/>
            <a:ext cx="3280410" cy="2346960"/>
          </a:xfrm>
          <a:prstGeom prst="rect">
            <a:avLst/>
          </a:prstGeom>
        </p:spPr>
      </p:pic>
      <p:sp>
        <p:nvSpPr>
          <p:cNvPr id="6" name="テキスト ボックス 5"/>
          <p:cNvSpPr txBox="1"/>
          <p:nvPr/>
        </p:nvSpPr>
        <p:spPr>
          <a:xfrm>
            <a:off x="194696" y="923140"/>
            <a:ext cx="3223959" cy="307777"/>
          </a:xfrm>
          <a:prstGeom prst="rect">
            <a:avLst/>
          </a:prstGeom>
          <a:noFill/>
        </p:spPr>
        <p:txBody>
          <a:bodyPr wrap="none" rtlCol="0">
            <a:spAutoFit/>
          </a:bodyPr>
          <a:lstStyle/>
          <a:p>
            <a:r>
              <a:rPr lang="en-US" altLang="ja-JP" sz="1400" b="1" dirty="0">
                <a:solidFill>
                  <a:srgbClr val="7030A0"/>
                </a:solidFill>
                <a:latin typeface="Arial" panose="020B0604020202020204" pitchFamily="34" charset="0"/>
                <a:cs typeface="Arial" panose="020B0604020202020204" pitchFamily="34" charset="0"/>
              </a:rPr>
              <a:t>Bandwidth of </a:t>
            </a:r>
            <a:r>
              <a:rPr lang="en-US" altLang="ja-JP" sz="1400" b="1" dirty="0" err="1">
                <a:solidFill>
                  <a:srgbClr val="7030A0"/>
                </a:solidFill>
                <a:latin typeface="Arial" panose="020B0604020202020204" pitchFamily="34" charset="0"/>
                <a:cs typeface="Arial" panose="020B0604020202020204" pitchFamily="34" charset="0"/>
              </a:rPr>
              <a:t>sigmaX</a:t>
            </a:r>
            <a:r>
              <a:rPr lang="en-US" altLang="ja-JP" sz="1400" b="1" dirty="0">
                <a:solidFill>
                  <a:srgbClr val="7030A0"/>
                </a:solidFill>
                <a:latin typeface="Arial" panose="020B0604020202020204" pitchFamily="34" charset="0"/>
                <a:cs typeface="Arial" panose="020B0604020202020204" pitchFamily="34" charset="0"/>
              </a:rPr>
              <a:t> for E=250GeV</a:t>
            </a:r>
            <a:endParaRPr lang="ja-JP" altLang="en-US" sz="1400" b="1" dirty="0">
              <a:solidFill>
                <a:srgbClr val="7030A0"/>
              </a:solidFill>
              <a:latin typeface="Arial" panose="020B0604020202020204" pitchFamily="34" charset="0"/>
              <a:cs typeface="Arial" panose="020B0604020202020204" pitchFamily="34" charset="0"/>
            </a:endParaRPr>
          </a:p>
        </p:txBody>
      </p:sp>
      <p:sp>
        <p:nvSpPr>
          <p:cNvPr id="7" name="テキスト ボックス 6"/>
          <p:cNvSpPr txBox="1"/>
          <p:nvPr/>
        </p:nvSpPr>
        <p:spPr>
          <a:xfrm>
            <a:off x="3833873" y="907458"/>
            <a:ext cx="3220690" cy="307777"/>
          </a:xfrm>
          <a:prstGeom prst="rect">
            <a:avLst/>
          </a:prstGeom>
          <a:noFill/>
        </p:spPr>
        <p:txBody>
          <a:bodyPr wrap="none" rtlCol="0">
            <a:spAutoFit/>
          </a:bodyPr>
          <a:lstStyle/>
          <a:p>
            <a:r>
              <a:rPr lang="en-US" altLang="ja-JP" sz="1400" b="1" dirty="0">
                <a:solidFill>
                  <a:srgbClr val="7030A0"/>
                </a:solidFill>
                <a:latin typeface="Arial" panose="020B0604020202020204" pitchFamily="34" charset="0"/>
                <a:cs typeface="Arial" panose="020B0604020202020204" pitchFamily="34" charset="0"/>
              </a:rPr>
              <a:t>Bandwidth of </a:t>
            </a:r>
            <a:r>
              <a:rPr lang="en-US" altLang="ja-JP" sz="1400" b="1" dirty="0" err="1">
                <a:solidFill>
                  <a:srgbClr val="7030A0"/>
                </a:solidFill>
                <a:latin typeface="Arial" panose="020B0604020202020204" pitchFamily="34" charset="0"/>
                <a:cs typeface="Arial" panose="020B0604020202020204" pitchFamily="34" charset="0"/>
              </a:rPr>
              <a:t>sigmaY</a:t>
            </a:r>
            <a:r>
              <a:rPr lang="en-US" altLang="ja-JP" sz="1400" b="1" dirty="0">
                <a:solidFill>
                  <a:srgbClr val="7030A0"/>
                </a:solidFill>
                <a:latin typeface="Arial" panose="020B0604020202020204" pitchFamily="34" charset="0"/>
                <a:cs typeface="Arial" panose="020B0604020202020204" pitchFamily="34" charset="0"/>
              </a:rPr>
              <a:t> for E=250GeV</a:t>
            </a:r>
            <a:endParaRPr lang="ja-JP" altLang="en-US" sz="1400" b="1" dirty="0">
              <a:solidFill>
                <a:srgbClr val="7030A0"/>
              </a:solidFill>
              <a:latin typeface="Arial" panose="020B0604020202020204" pitchFamily="34" charset="0"/>
              <a:cs typeface="Arial" panose="020B0604020202020204" pitchFamily="34" charset="0"/>
            </a:endParaRPr>
          </a:p>
        </p:txBody>
      </p:sp>
      <p:sp>
        <p:nvSpPr>
          <p:cNvPr id="8" name="テキスト ボックス 7"/>
          <p:cNvSpPr txBox="1"/>
          <p:nvPr/>
        </p:nvSpPr>
        <p:spPr>
          <a:xfrm>
            <a:off x="39595" y="3448093"/>
            <a:ext cx="3321743" cy="307777"/>
          </a:xfrm>
          <a:prstGeom prst="rect">
            <a:avLst/>
          </a:prstGeom>
          <a:noFill/>
        </p:spPr>
        <p:txBody>
          <a:bodyPr wrap="none" rtlCol="0">
            <a:spAutoFit/>
          </a:bodyPr>
          <a:lstStyle/>
          <a:p>
            <a:r>
              <a:rPr lang="en-US" altLang="ja-JP" sz="1400" b="1" dirty="0">
                <a:solidFill>
                  <a:srgbClr val="7030A0"/>
                </a:solidFill>
                <a:latin typeface="Arial" panose="020B0604020202020204" pitchFamily="34" charset="0"/>
                <a:cs typeface="Arial" panose="020B0604020202020204" pitchFamily="34" charset="0"/>
              </a:rPr>
              <a:t>Luminosity Bandwidth for E=250GeV</a:t>
            </a:r>
            <a:endParaRPr lang="ja-JP" altLang="en-US" sz="1400" b="1" dirty="0">
              <a:solidFill>
                <a:srgbClr val="7030A0"/>
              </a:solidFill>
              <a:latin typeface="Arial" panose="020B0604020202020204" pitchFamily="34" charset="0"/>
              <a:cs typeface="Arial" panose="020B0604020202020204" pitchFamily="34" charset="0"/>
            </a:endParaRPr>
          </a:p>
        </p:txBody>
      </p:sp>
      <p:sp>
        <p:nvSpPr>
          <p:cNvPr id="9" name="テキスト ボックス 8"/>
          <p:cNvSpPr txBox="1"/>
          <p:nvPr/>
        </p:nvSpPr>
        <p:spPr>
          <a:xfrm>
            <a:off x="3856019" y="3429000"/>
            <a:ext cx="3126177" cy="307777"/>
          </a:xfrm>
          <a:prstGeom prst="rect">
            <a:avLst/>
          </a:prstGeom>
          <a:noFill/>
        </p:spPr>
        <p:txBody>
          <a:bodyPr wrap="none" rtlCol="0">
            <a:spAutoFit/>
          </a:bodyPr>
          <a:lstStyle/>
          <a:p>
            <a:r>
              <a:rPr lang="en-US" altLang="ja-JP" sz="1400" b="1" dirty="0">
                <a:solidFill>
                  <a:srgbClr val="7030A0"/>
                </a:solidFill>
                <a:latin typeface="Arial" panose="020B0604020202020204" pitchFamily="34" charset="0"/>
                <a:cs typeface="Arial" panose="020B0604020202020204" pitchFamily="34" charset="0"/>
              </a:rPr>
              <a:t>Energy Dependence of Luminosity</a:t>
            </a:r>
            <a:endParaRPr lang="ja-JP" altLang="en-US" sz="1400" b="1" dirty="0">
              <a:solidFill>
                <a:srgbClr val="7030A0"/>
              </a:solidFill>
              <a:latin typeface="Arial" panose="020B0604020202020204" pitchFamily="34" charset="0"/>
              <a:cs typeface="Arial" panose="020B0604020202020204" pitchFamily="34" charset="0"/>
            </a:endParaRPr>
          </a:p>
        </p:txBody>
      </p:sp>
      <p:sp>
        <p:nvSpPr>
          <p:cNvPr id="10" name="テキスト ボックス 9"/>
          <p:cNvSpPr txBox="1"/>
          <p:nvPr/>
        </p:nvSpPr>
        <p:spPr>
          <a:xfrm>
            <a:off x="1756160" y="25460"/>
            <a:ext cx="10057561" cy="523220"/>
          </a:xfrm>
          <a:prstGeom prst="rect">
            <a:avLst/>
          </a:prstGeom>
          <a:noFill/>
        </p:spPr>
        <p:txBody>
          <a:bodyPr wrap="none" rtlCol="0">
            <a:spAutoFit/>
          </a:bodyPr>
          <a:lstStyle/>
          <a:p>
            <a:r>
              <a:rPr lang="en-US" altLang="ja-JP" sz="2800" b="1" i="1" dirty="0">
                <a:solidFill>
                  <a:srgbClr val="008080"/>
                </a:solidFill>
                <a:latin typeface="Arial" panose="020B0604020202020204" pitchFamily="34" charset="0"/>
                <a:cs typeface="Arial" panose="020B0604020202020204" pitchFamily="34" charset="0"/>
              </a:rPr>
              <a:t>Performances for the optics with strong bending magnet</a:t>
            </a:r>
            <a:endParaRPr lang="ja-JP" altLang="en-US" sz="2800" b="1" i="1" dirty="0">
              <a:solidFill>
                <a:srgbClr val="008080"/>
              </a:solidFill>
              <a:latin typeface="Arial" panose="020B0604020202020204" pitchFamily="34" charset="0"/>
              <a:cs typeface="Arial" panose="020B0604020202020204" pitchFamily="34" charset="0"/>
            </a:endParaRPr>
          </a:p>
        </p:txBody>
      </p:sp>
      <p:sp>
        <p:nvSpPr>
          <p:cNvPr id="12" name="テキスト ボックス 11"/>
          <p:cNvSpPr txBox="1"/>
          <p:nvPr/>
        </p:nvSpPr>
        <p:spPr>
          <a:xfrm>
            <a:off x="128332" y="6104850"/>
            <a:ext cx="7026282" cy="584775"/>
          </a:xfrm>
          <a:prstGeom prst="rect">
            <a:avLst/>
          </a:prstGeom>
          <a:noFill/>
          <a:ln>
            <a:noFill/>
          </a:ln>
        </p:spPr>
        <p:txBody>
          <a:bodyPr wrap="none" rtlCol="0">
            <a:spAutoFit/>
          </a:bodyPr>
          <a:lstStyle/>
          <a:p>
            <a:r>
              <a:rPr lang="en-US" altLang="ja-JP" sz="1600" dirty="0">
                <a:solidFill>
                  <a:srgbClr val="FF0000"/>
                </a:solidFill>
                <a:latin typeface="Arial" panose="020B0604020202020204" pitchFamily="34" charset="0"/>
                <a:cs typeface="Arial" panose="020B0604020202020204" pitchFamily="34" charset="0"/>
              </a:rPr>
              <a:t>The luminosity was increased to almost 97%, and the bandwidth increased.</a:t>
            </a:r>
          </a:p>
          <a:p>
            <a:r>
              <a:rPr lang="en-US" altLang="ja-JP" sz="1600" dirty="0">
                <a:solidFill>
                  <a:srgbClr val="FF0000"/>
                </a:solidFill>
                <a:latin typeface="Arial" panose="020B0604020202020204" pitchFamily="34" charset="0"/>
                <a:cs typeface="Arial" panose="020B0604020202020204" pitchFamily="34" charset="0"/>
              </a:rPr>
              <a:t>But, the luminosity reduction for low energy was still large.</a:t>
            </a:r>
          </a:p>
        </p:txBody>
      </p:sp>
      <p:sp>
        <p:nvSpPr>
          <p:cNvPr id="13" name="テキスト ボックス 12"/>
          <p:cNvSpPr txBox="1"/>
          <p:nvPr/>
        </p:nvSpPr>
        <p:spPr>
          <a:xfrm>
            <a:off x="1176552" y="548226"/>
            <a:ext cx="5044971" cy="369332"/>
          </a:xfrm>
          <a:prstGeom prst="rect">
            <a:avLst/>
          </a:prstGeom>
          <a:noFill/>
        </p:spPr>
        <p:txBody>
          <a:bodyPr wrap="none" rtlCol="0">
            <a:spAutoFit/>
          </a:bodyPr>
          <a:lstStyle/>
          <a:p>
            <a:r>
              <a:rPr lang="en-US" altLang="ja-JP" b="1" dirty="0">
                <a:solidFill>
                  <a:srgbClr val="0070C0"/>
                </a:solidFill>
                <a:latin typeface="Arial" panose="020B0604020202020204" pitchFamily="34" charset="0"/>
                <a:cs typeface="Arial" panose="020B0604020202020204" pitchFamily="34" charset="0"/>
              </a:rPr>
              <a:t>Optics was matched to ILC TDR parameters.</a:t>
            </a:r>
            <a:endParaRPr lang="ja-JP" altLang="en-US" b="1" dirty="0">
              <a:solidFill>
                <a:srgbClr val="0070C0"/>
              </a:solidFill>
              <a:latin typeface="Arial" panose="020B0604020202020204" pitchFamily="34" charset="0"/>
              <a:cs typeface="Arial" panose="020B0604020202020204" pitchFamily="34" charset="0"/>
            </a:endParaRPr>
          </a:p>
        </p:txBody>
      </p:sp>
      <p:sp>
        <p:nvSpPr>
          <p:cNvPr id="15" name="テキスト ボックス 14"/>
          <p:cNvSpPr txBox="1"/>
          <p:nvPr/>
        </p:nvSpPr>
        <p:spPr>
          <a:xfrm>
            <a:off x="1913596" y="2815556"/>
            <a:ext cx="1399742" cy="307777"/>
          </a:xfrm>
          <a:prstGeom prst="rect">
            <a:avLst/>
          </a:prstGeom>
          <a:noFill/>
        </p:spPr>
        <p:txBody>
          <a:bodyPr wrap="none" rtlCol="0">
            <a:spAutoFit/>
          </a:bodyPr>
          <a:lstStyle/>
          <a:p>
            <a:r>
              <a:rPr lang="en-US" altLang="ja-JP" sz="1400" b="1" dirty="0">
                <a:solidFill>
                  <a:srgbClr val="0070C0"/>
                </a:solidFill>
              </a:rPr>
              <a:t> </a:t>
            </a:r>
            <a:r>
              <a:rPr lang="en-US" altLang="ja-JP" sz="1400" b="1" dirty="0">
                <a:solidFill>
                  <a:srgbClr val="0070C0"/>
                </a:solidFill>
                <a:latin typeface="Symbol" pitchFamily="18" charset="2"/>
              </a:rPr>
              <a:t>s</a:t>
            </a:r>
            <a:r>
              <a:rPr lang="en-US" altLang="ja-JP" sz="1400" b="1" dirty="0">
                <a:solidFill>
                  <a:srgbClr val="0070C0"/>
                </a:solidFill>
              </a:rPr>
              <a:t>p/p = 0.12%</a:t>
            </a:r>
            <a:endParaRPr lang="ja-JP" altLang="en-US" sz="1400" b="1" dirty="0">
              <a:solidFill>
                <a:srgbClr val="0070C0"/>
              </a:solidFill>
            </a:endParaRPr>
          </a:p>
        </p:txBody>
      </p:sp>
      <p:sp>
        <p:nvSpPr>
          <p:cNvPr id="16" name="テキスト ボックス 15"/>
          <p:cNvSpPr txBox="1"/>
          <p:nvPr/>
        </p:nvSpPr>
        <p:spPr>
          <a:xfrm>
            <a:off x="5602345" y="2824782"/>
            <a:ext cx="1399742" cy="307777"/>
          </a:xfrm>
          <a:prstGeom prst="rect">
            <a:avLst/>
          </a:prstGeom>
          <a:noFill/>
        </p:spPr>
        <p:txBody>
          <a:bodyPr wrap="none" rtlCol="0">
            <a:spAutoFit/>
          </a:bodyPr>
          <a:lstStyle/>
          <a:p>
            <a:r>
              <a:rPr lang="en-US" altLang="ja-JP" sz="1400" b="1" dirty="0">
                <a:solidFill>
                  <a:srgbClr val="0070C0"/>
                </a:solidFill>
              </a:rPr>
              <a:t> </a:t>
            </a:r>
            <a:r>
              <a:rPr lang="en-US" altLang="ja-JP" sz="1400" b="1" dirty="0">
                <a:solidFill>
                  <a:srgbClr val="0070C0"/>
                </a:solidFill>
                <a:latin typeface="Symbol" pitchFamily="18" charset="2"/>
              </a:rPr>
              <a:t>s</a:t>
            </a:r>
            <a:r>
              <a:rPr lang="en-US" altLang="ja-JP" sz="1400" b="1" dirty="0">
                <a:solidFill>
                  <a:srgbClr val="0070C0"/>
                </a:solidFill>
              </a:rPr>
              <a:t>p/p = 0.12%</a:t>
            </a:r>
            <a:endParaRPr lang="ja-JP" altLang="en-US" sz="1400" b="1" dirty="0">
              <a:solidFill>
                <a:srgbClr val="0070C0"/>
              </a:solidFill>
            </a:endParaRPr>
          </a:p>
        </p:txBody>
      </p:sp>
      <p:sp>
        <p:nvSpPr>
          <p:cNvPr id="17" name="テキスト ボックス 16"/>
          <p:cNvSpPr txBox="1"/>
          <p:nvPr/>
        </p:nvSpPr>
        <p:spPr>
          <a:xfrm>
            <a:off x="5527373" y="5411584"/>
            <a:ext cx="1399742" cy="307777"/>
          </a:xfrm>
          <a:prstGeom prst="rect">
            <a:avLst/>
          </a:prstGeom>
          <a:noFill/>
        </p:spPr>
        <p:txBody>
          <a:bodyPr wrap="none" rtlCol="0">
            <a:spAutoFit/>
          </a:bodyPr>
          <a:lstStyle/>
          <a:p>
            <a:r>
              <a:rPr lang="en-US" altLang="ja-JP" sz="1400" b="1" dirty="0">
                <a:solidFill>
                  <a:srgbClr val="0070C0"/>
                </a:solidFill>
              </a:rPr>
              <a:t> </a:t>
            </a:r>
            <a:r>
              <a:rPr lang="en-US" altLang="ja-JP" sz="1400" b="1" dirty="0">
                <a:solidFill>
                  <a:srgbClr val="0070C0"/>
                </a:solidFill>
                <a:latin typeface="Symbol" pitchFamily="18" charset="2"/>
              </a:rPr>
              <a:t>s</a:t>
            </a:r>
            <a:r>
              <a:rPr lang="en-US" altLang="ja-JP" sz="1400" b="1" dirty="0">
                <a:solidFill>
                  <a:srgbClr val="0070C0"/>
                </a:solidFill>
              </a:rPr>
              <a:t>p/p = 0.12%</a:t>
            </a:r>
            <a:endParaRPr lang="ja-JP" altLang="en-US" sz="1400" b="1" dirty="0">
              <a:solidFill>
                <a:srgbClr val="0070C0"/>
              </a:solidFill>
            </a:endParaRPr>
          </a:p>
        </p:txBody>
      </p:sp>
      <p:sp>
        <p:nvSpPr>
          <p:cNvPr id="18" name="テキスト ボックス 17"/>
          <p:cNvSpPr txBox="1"/>
          <p:nvPr/>
        </p:nvSpPr>
        <p:spPr>
          <a:xfrm>
            <a:off x="1806676" y="3818005"/>
            <a:ext cx="1399742" cy="307777"/>
          </a:xfrm>
          <a:prstGeom prst="rect">
            <a:avLst/>
          </a:prstGeom>
          <a:noFill/>
        </p:spPr>
        <p:txBody>
          <a:bodyPr wrap="none" rtlCol="0">
            <a:spAutoFit/>
          </a:bodyPr>
          <a:lstStyle/>
          <a:p>
            <a:r>
              <a:rPr lang="en-US" altLang="ja-JP" sz="1400" b="1" dirty="0">
                <a:solidFill>
                  <a:srgbClr val="0070C0"/>
                </a:solidFill>
              </a:rPr>
              <a:t> </a:t>
            </a:r>
            <a:r>
              <a:rPr lang="en-US" altLang="ja-JP" sz="1400" b="1" dirty="0">
                <a:solidFill>
                  <a:srgbClr val="0070C0"/>
                </a:solidFill>
                <a:latin typeface="Symbol" pitchFamily="18" charset="2"/>
              </a:rPr>
              <a:t>s</a:t>
            </a:r>
            <a:r>
              <a:rPr lang="en-US" altLang="ja-JP" sz="1400" b="1" dirty="0">
                <a:solidFill>
                  <a:srgbClr val="0070C0"/>
                </a:solidFill>
              </a:rPr>
              <a:t>p/p = 0.12%</a:t>
            </a:r>
            <a:endParaRPr lang="ja-JP" altLang="en-US" sz="1400" b="1" dirty="0">
              <a:solidFill>
                <a:srgbClr val="0070C0"/>
              </a:solidFill>
            </a:endParaRPr>
          </a:p>
        </p:txBody>
      </p:sp>
      <p:sp>
        <p:nvSpPr>
          <p:cNvPr id="19" name="スライド番号プレースホルダー 3">
            <a:extLst>
              <a:ext uri="{FF2B5EF4-FFF2-40B4-BE49-F238E27FC236}">
                <a16:creationId xmlns:a16="http://schemas.microsoft.com/office/drawing/2014/main" id="{5B9C312B-80D0-49A0-A4C5-DBC7C48F4510}"/>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28</a:t>
            </a:fld>
            <a:endParaRPr kumimoji="1" lang="ja-JP" altLang="en-US"/>
          </a:p>
        </p:txBody>
      </p:sp>
      <p:graphicFrame>
        <p:nvGraphicFramePr>
          <p:cNvPr id="20" name="表 19">
            <a:extLst>
              <a:ext uri="{FF2B5EF4-FFF2-40B4-BE49-F238E27FC236}">
                <a16:creationId xmlns:a16="http://schemas.microsoft.com/office/drawing/2014/main" id="{6848F106-D1A3-4E6D-AB26-8DC5799EC793}"/>
              </a:ext>
            </a:extLst>
          </p:cNvPr>
          <p:cNvGraphicFramePr>
            <a:graphicFrameLocks noGrp="1"/>
          </p:cNvGraphicFramePr>
          <p:nvPr>
            <p:extLst>
              <p:ext uri="{D42A27DB-BD31-4B8C-83A1-F6EECF244321}">
                <p14:modId xmlns:p14="http://schemas.microsoft.com/office/powerpoint/2010/main" val="487049306"/>
              </p:ext>
            </p:extLst>
          </p:nvPr>
        </p:nvGraphicFramePr>
        <p:xfrm>
          <a:off x="7430972" y="2248701"/>
          <a:ext cx="4308221" cy="914400"/>
        </p:xfrm>
        <a:graphic>
          <a:graphicData uri="http://schemas.openxmlformats.org/drawingml/2006/table">
            <a:tbl>
              <a:tblPr firstRow="1" bandRow="1">
                <a:tableStyleId>{5940675A-B579-460E-94D1-54222C63F5DA}</a:tableStyleId>
              </a:tblPr>
              <a:tblGrid>
                <a:gridCol w="2492121">
                  <a:extLst>
                    <a:ext uri="{9D8B030D-6E8A-4147-A177-3AD203B41FA5}">
                      <a16:colId xmlns:a16="http://schemas.microsoft.com/office/drawing/2014/main" val="20000"/>
                    </a:ext>
                  </a:extLst>
                </a:gridCol>
                <a:gridCol w="927100">
                  <a:extLst>
                    <a:ext uri="{9D8B030D-6E8A-4147-A177-3AD203B41FA5}">
                      <a16:colId xmlns:a16="http://schemas.microsoft.com/office/drawing/2014/main" val="20001"/>
                    </a:ext>
                  </a:extLst>
                </a:gridCol>
                <a:gridCol w="889000">
                  <a:extLst>
                    <a:ext uri="{9D8B030D-6E8A-4147-A177-3AD203B41FA5}">
                      <a16:colId xmlns:a16="http://schemas.microsoft.com/office/drawing/2014/main" val="20002"/>
                    </a:ext>
                  </a:extLst>
                </a:gridCol>
              </a:tblGrid>
              <a:tr h="131792">
                <a:tc>
                  <a:txBody>
                    <a:bodyPr/>
                    <a:lstStyle/>
                    <a:p>
                      <a:pPr algn="ctr"/>
                      <a:r>
                        <a:rPr kumimoji="1" lang="en-US" altLang="ja-JP" sz="1400" dirty="0"/>
                        <a:t>IP Beam Size at E=250GeV</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err="1"/>
                        <a:t>sigmaX</a:t>
                      </a:r>
                      <a:r>
                        <a:rPr kumimoji="1" lang="en-US" altLang="ja-JP" sz="1400" dirty="0"/>
                        <a:t>*</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err="1"/>
                        <a:t>sigmaY</a:t>
                      </a:r>
                      <a:r>
                        <a:rPr kumimoji="1" lang="en-US" altLang="ja-JP" sz="1400" dirty="0"/>
                        <a:t>*</a:t>
                      </a:r>
                      <a:endParaRPr kumimoji="1" lang="ja-JP" alt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156552">
                <a:tc>
                  <a:txBody>
                    <a:bodyPr/>
                    <a:lstStyle/>
                    <a:p>
                      <a:pPr algn="ctr"/>
                      <a:r>
                        <a:rPr kumimoji="1" lang="en-US" altLang="ja-JP" sz="1400" dirty="0"/>
                        <a:t> w/o Synchrotron Radiation</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t>0.50um</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t>5.81nm</a:t>
                      </a:r>
                      <a:endParaRPr kumimoji="1" lang="ja-JP" alt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18131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400" dirty="0"/>
                        <a:t> with Synchrotron Radiation</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t>0.50um</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t>5.95nm</a:t>
                      </a:r>
                      <a:endParaRPr kumimoji="1" lang="ja-JP" alt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bl>
          </a:graphicData>
        </a:graphic>
      </p:graphicFrame>
      <p:sp>
        <p:nvSpPr>
          <p:cNvPr id="11" name="テキスト ボックス 10">
            <a:extLst>
              <a:ext uri="{FF2B5EF4-FFF2-40B4-BE49-F238E27FC236}">
                <a16:creationId xmlns:a16="http://schemas.microsoft.com/office/drawing/2014/main" id="{6D3F2542-AF72-4BFC-A074-537D0FD517CF}"/>
              </a:ext>
            </a:extLst>
          </p:cNvPr>
          <p:cNvSpPr txBox="1"/>
          <p:nvPr/>
        </p:nvSpPr>
        <p:spPr>
          <a:xfrm>
            <a:off x="8748802" y="1156846"/>
            <a:ext cx="1526380" cy="369332"/>
          </a:xfrm>
          <a:prstGeom prst="rect">
            <a:avLst/>
          </a:prstGeom>
          <a:noFill/>
        </p:spPr>
        <p:txBody>
          <a:bodyPr wrap="none" rtlCol="0">
            <a:spAutoFit/>
          </a:bodyPr>
          <a:lstStyle/>
          <a:p>
            <a:r>
              <a:rPr kumimoji="1" lang="en-US" altLang="ja-JP" b="1" dirty="0">
                <a:solidFill>
                  <a:srgbClr val="0070C0"/>
                </a:solidFill>
              </a:rPr>
              <a:t>Effect of SR</a:t>
            </a:r>
            <a:endParaRPr kumimoji="1" lang="ja-JP" altLang="en-US" b="1" dirty="0">
              <a:solidFill>
                <a:srgbClr val="0070C0"/>
              </a:solidFill>
            </a:endParaRPr>
          </a:p>
        </p:txBody>
      </p:sp>
      <p:sp>
        <p:nvSpPr>
          <p:cNvPr id="22" name="テキスト ボックス 21">
            <a:extLst>
              <a:ext uri="{FF2B5EF4-FFF2-40B4-BE49-F238E27FC236}">
                <a16:creationId xmlns:a16="http://schemas.microsoft.com/office/drawing/2014/main" id="{F26C2D76-8EC5-43E8-9B47-5EC36066FF3E}"/>
              </a:ext>
            </a:extLst>
          </p:cNvPr>
          <p:cNvSpPr txBox="1"/>
          <p:nvPr/>
        </p:nvSpPr>
        <p:spPr>
          <a:xfrm>
            <a:off x="7104425" y="1599823"/>
            <a:ext cx="4961314" cy="584775"/>
          </a:xfrm>
          <a:prstGeom prst="rect">
            <a:avLst/>
          </a:prstGeom>
          <a:noFill/>
        </p:spPr>
        <p:txBody>
          <a:bodyPr wrap="square">
            <a:spAutoFit/>
          </a:bodyPr>
          <a:lstStyle/>
          <a:p>
            <a:r>
              <a:rPr lang="ja-JP" altLang="en-US" sz="1600" dirty="0">
                <a:solidFill>
                  <a:srgbClr val="FF0000"/>
                </a:solidFill>
                <a:latin typeface="Arial" panose="020B0604020202020204" pitchFamily="34" charset="0"/>
                <a:cs typeface="Arial" panose="020B0604020202020204" pitchFamily="34" charset="0"/>
              </a:rPr>
              <a:t>Even at ECM=500 GeV,</a:t>
            </a:r>
            <a:endParaRPr lang="en-US" altLang="ja-JP" sz="1600" dirty="0">
              <a:solidFill>
                <a:srgbClr val="FF0000"/>
              </a:solidFill>
              <a:latin typeface="Arial" panose="020B0604020202020204" pitchFamily="34" charset="0"/>
              <a:cs typeface="Arial" panose="020B0604020202020204" pitchFamily="34" charset="0"/>
            </a:endParaRPr>
          </a:p>
          <a:p>
            <a:r>
              <a:rPr lang="ja-JP" altLang="en-US" sz="1600" dirty="0">
                <a:solidFill>
                  <a:srgbClr val="FF0000"/>
                </a:solidFill>
                <a:latin typeface="Arial" panose="020B0604020202020204" pitchFamily="34" charset="0"/>
                <a:cs typeface="Arial" panose="020B0604020202020204" pitchFamily="34" charset="0"/>
              </a:rPr>
              <a:t> some effects of synchrotron radiation are appeared.</a:t>
            </a:r>
          </a:p>
        </p:txBody>
      </p:sp>
      <p:sp>
        <p:nvSpPr>
          <p:cNvPr id="24" name="テキスト ボックス 23">
            <a:extLst>
              <a:ext uri="{FF2B5EF4-FFF2-40B4-BE49-F238E27FC236}">
                <a16:creationId xmlns:a16="http://schemas.microsoft.com/office/drawing/2014/main" id="{CE690DD0-3E5B-4AB8-ADD0-80071724C485}"/>
              </a:ext>
            </a:extLst>
          </p:cNvPr>
          <p:cNvSpPr txBox="1"/>
          <p:nvPr/>
        </p:nvSpPr>
        <p:spPr>
          <a:xfrm>
            <a:off x="7610647" y="3429000"/>
            <a:ext cx="4203074" cy="1569660"/>
          </a:xfrm>
          <a:prstGeom prst="rect">
            <a:avLst/>
          </a:prstGeom>
          <a:noFill/>
        </p:spPr>
        <p:txBody>
          <a:bodyPr wrap="square">
            <a:spAutoFit/>
          </a:bodyPr>
          <a:lstStyle/>
          <a:p>
            <a:r>
              <a:rPr lang="ja-JP" altLang="en-US" sz="1600" dirty="0">
                <a:latin typeface="Calibri" panose="020F0502020204030204" pitchFamily="34" charset="0"/>
              </a:rPr>
              <a:t>At AWLC2014, this proposal was rejected.</a:t>
            </a:r>
          </a:p>
          <a:p>
            <a:endParaRPr lang="ja-JP" altLang="en-US" sz="1600" dirty="0">
              <a:latin typeface="Calibri" panose="020F0502020204030204" pitchFamily="34" charset="0"/>
            </a:endParaRPr>
          </a:p>
          <a:p>
            <a:r>
              <a:rPr lang="ja-JP" altLang="en-US" sz="1600" dirty="0">
                <a:latin typeface="Calibri" panose="020F0502020204030204" pitchFamily="34" charset="0"/>
              </a:rPr>
              <a:t>The reason</a:t>
            </a:r>
            <a:r>
              <a:rPr lang="en-US" altLang="ja-JP" sz="1600" dirty="0">
                <a:latin typeface="Calibri" panose="020F0502020204030204" pitchFamily="34" charset="0"/>
              </a:rPr>
              <a:t>s are</a:t>
            </a:r>
            <a:endParaRPr lang="ja-JP" altLang="en-US" sz="1600" dirty="0">
              <a:latin typeface="Calibri" panose="020F0502020204030204" pitchFamily="34" charset="0"/>
            </a:endParaRPr>
          </a:p>
          <a:p>
            <a:pPr marL="342900" indent="-342900">
              <a:buAutoNum type="arabicParenR"/>
            </a:pPr>
            <a:r>
              <a:rPr lang="ja-JP" altLang="en-US" sz="1600" dirty="0">
                <a:latin typeface="Calibri" panose="020F0502020204030204" pitchFamily="34" charset="0"/>
              </a:rPr>
              <a:t>Energy </a:t>
            </a:r>
            <a:r>
              <a:rPr lang="en-US" altLang="ja-JP" sz="1600" dirty="0" err="1">
                <a:latin typeface="Calibri" panose="020F0502020204030204" pitchFamily="34" charset="0"/>
              </a:rPr>
              <a:t>extendability</a:t>
            </a:r>
            <a:r>
              <a:rPr lang="en-US" altLang="ja-JP" sz="1600" dirty="0">
                <a:latin typeface="Calibri" panose="020F0502020204030204" pitchFamily="34" charset="0"/>
              </a:rPr>
              <a:t> </a:t>
            </a:r>
          </a:p>
          <a:p>
            <a:pPr marL="342900" indent="-342900">
              <a:buAutoNum type="arabicParenR"/>
            </a:pPr>
            <a:r>
              <a:rPr lang="ja-JP" altLang="en-US" sz="1600" dirty="0">
                <a:latin typeface="Calibri" panose="020F0502020204030204" pitchFamily="34" charset="0"/>
              </a:rPr>
              <a:t>Collimation depth </a:t>
            </a:r>
            <a:endParaRPr lang="en-US" altLang="ja-JP" sz="1600" dirty="0">
              <a:latin typeface="Calibri" panose="020F0502020204030204" pitchFamily="34" charset="0"/>
            </a:endParaRPr>
          </a:p>
          <a:p>
            <a:pPr marL="342900" indent="-342900">
              <a:buAutoNum type="arabicParenR"/>
            </a:pPr>
            <a:r>
              <a:rPr lang="en-US" altLang="ja-JP" sz="1600" dirty="0">
                <a:latin typeface="Calibri" panose="020F0502020204030204" pitchFamily="34" charset="0"/>
              </a:rPr>
              <a:t>Aperture of the </a:t>
            </a:r>
            <a:r>
              <a:rPr lang="en-US" altLang="ja-JP" sz="1600" dirty="0" err="1">
                <a:latin typeface="Calibri" panose="020F0502020204030204" pitchFamily="34" charset="0"/>
              </a:rPr>
              <a:t>dumpline</a:t>
            </a:r>
            <a:r>
              <a:rPr lang="en-US" altLang="ja-JP" sz="1600" dirty="0">
                <a:latin typeface="Calibri" panose="020F0502020204030204" pitchFamily="34" charset="0"/>
              </a:rPr>
              <a:t> .</a:t>
            </a:r>
            <a:endParaRPr lang="ja-JP" altLang="en-US" sz="1600" dirty="0">
              <a:latin typeface="Calibri" panose="020F050202020403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F2880288-F033-4D30-AA68-B5FD8952FFC3}"/>
              </a:ext>
            </a:extLst>
          </p:cNvPr>
          <p:cNvPicPr>
            <a:picLocks noChangeAspect="1"/>
          </p:cNvPicPr>
          <p:nvPr/>
        </p:nvPicPr>
        <p:blipFill>
          <a:blip r:embed="rId2"/>
          <a:stretch>
            <a:fillRect/>
          </a:stretch>
        </p:blipFill>
        <p:spPr>
          <a:xfrm>
            <a:off x="1804987" y="338137"/>
            <a:ext cx="8582025" cy="6181725"/>
          </a:xfrm>
          <a:prstGeom prst="rect">
            <a:avLst/>
          </a:prstGeom>
        </p:spPr>
      </p:pic>
      <p:sp>
        <p:nvSpPr>
          <p:cNvPr id="4" name="スライド番号プレースホルダー 3">
            <a:extLst>
              <a:ext uri="{FF2B5EF4-FFF2-40B4-BE49-F238E27FC236}">
                <a16:creationId xmlns:a16="http://schemas.microsoft.com/office/drawing/2014/main" id="{12991C41-EB27-4128-AC3C-869CD32C8599}"/>
              </a:ext>
            </a:extLst>
          </p:cNvPr>
          <p:cNvSpPr>
            <a:spLocks noGrp="1"/>
          </p:cNvSpPr>
          <p:nvPr>
            <p:ph type="sldNum" sz="quarter" idx="12"/>
          </p:nvPr>
        </p:nvSpPr>
        <p:spPr>
          <a:xfrm>
            <a:off x="9445765" y="6505920"/>
            <a:ext cx="2743200" cy="365125"/>
          </a:xfrm>
        </p:spPr>
        <p:txBody>
          <a:bodyPr/>
          <a:lstStyle/>
          <a:p>
            <a:fld id="{98894FE7-02B3-462C-A290-11A29094F687}" type="slidenum">
              <a:rPr kumimoji="1" lang="ja-JP" altLang="en-US" smtClean="0"/>
              <a:t>29</a:t>
            </a:fld>
            <a:endParaRPr kumimoji="1" lang="ja-JP" altLang="en-US"/>
          </a:p>
        </p:txBody>
      </p:sp>
    </p:spTree>
    <p:extLst>
      <p:ext uri="{BB962C8B-B14F-4D97-AF65-F5344CB8AC3E}">
        <p14:creationId xmlns:p14="http://schemas.microsoft.com/office/powerpoint/2010/main" val="1441961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ボックス 17"/>
          <p:cNvSpPr txBox="1"/>
          <p:nvPr/>
        </p:nvSpPr>
        <p:spPr>
          <a:xfrm>
            <a:off x="6631789" y="899757"/>
            <a:ext cx="4567341" cy="369332"/>
          </a:xfrm>
          <a:prstGeom prst="rect">
            <a:avLst/>
          </a:prstGeom>
          <a:noFill/>
        </p:spPr>
        <p:txBody>
          <a:bodyPr wrap="none" rtlCol="0">
            <a:spAutoFit/>
          </a:bodyPr>
          <a:lstStyle/>
          <a:p>
            <a:r>
              <a:rPr lang="en-US" altLang="ja-JP" i="1" dirty="0">
                <a:latin typeface="Calibri" panose="020F0502020204030204" pitchFamily="34" charset="0"/>
              </a:rPr>
              <a:t>2 </a:t>
            </a:r>
            <a:r>
              <a:rPr lang="en-US" altLang="ja-JP" i="1" dirty="0" err="1">
                <a:latin typeface="Calibri" panose="020F0502020204030204" pitchFamily="34" charset="0"/>
              </a:rPr>
              <a:t>sextupoles</a:t>
            </a:r>
            <a:r>
              <a:rPr lang="en-US" altLang="ja-JP" i="1" dirty="0">
                <a:latin typeface="Calibri" panose="020F0502020204030204" pitchFamily="34" charset="0"/>
              </a:rPr>
              <a:t> are put to the following condition.</a:t>
            </a:r>
            <a:endParaRPr lang="ja-JP" altLang="en-US" i="1" dirty="0">
              <a:latin typeface="Calibri" panose="020F0502020204030204" pitchFamily="34" charset="0"/>
            </a:endParaRPr>
          </a:p>
        </p:txBody>
      </p:sp>
      <p:sp>
        <p:nvSpPr>
          <p:cNvPr id="39" name="テキスト ボックス 38"/>
          <p:cNvSpPr txBox="1"/>
          <p:nvPr/>
        </p:nvSpPr>
        <p:spPr>
          <a:xfrm>
            <a:off x="3438177" y="5628335"/>
            <a:ext cx="2608071" cy="584775"/>
          </a:xfrm>
          <a:prstGeom prst="rect">
            <a:avLst/>
          </a:prstGeom>
          <a:noFill/>
          <a:ln>
            <a:solidFill>
              <a:srgbClr val="FF0000"/>
            </a:solidFill>
          </a:ln>
        </p:spPr>
        <p:txBody>
          <a:bodyPr wrap="square" rtlCol="0">
            <a:spAutoFit/>
          </a:bodyPr>
          <a:lstStyle/>
          <a:p>
            <a:r>
              <a:rPr lang="en-US" altLang="ja-JP" sz="1600" i="1" dirty="0">
                <a:latin typeface="Calibri" panose="020F0502020204030204" pitchFamily="34" charset="0"/>
              </a:rPr>
              <a:t>Only </a:t>
            </a:r>
            <a:r>
              <a:rPr lang="en-US" altLang="ja-JP" sz="1600" i="1" dirty="0" err="1">
                <a:latin typeface="Calibri" panose="020F0502020204030204" pitchFamily="34" charset="0"/>
              </a:rPr>
              <a:t>chromaticities</a:t>
            </a:r>
            <a:r>
              <a:rPr lang="en-US" altLang="ja-JP" sz="1600" i="1" dirty="0">
                <a:latin typeface="Calibri" panose="020F0502020204030204" pitchFamily="34" charset="0"/>
              </a:rPr>
              <a:t> are generated as total system.</a:t>
            </a:r>
            <a:endParaRPr lang="ja-JP" altLang="en-US" sz="1600" i="1" dirty="0">
              <a:latin typeface="Calibri" panose="020F0502020204030204" pitchFamily="34" charset="0"/>
            </a:endParaRPr>
          </a:p>
        </p:txBody>
      </p:sp>
      <p:grpSp>
        <p:nvGrpSpPr>
          <p:cNvPr id="3" name="グループ化 2">
            <a:extLst>
              <a:ext uri="{FF2B5EF4-FFF2-40B4-BE49-F238E27FC236}">
                <a16:creationId xmlns:a16="http://schemas.microsoft.com/office/drawing/2014/main" id="{8FE15F80-6843-42AA-A8D7-9DC96E60EADC}"/>
              </a:ext>
            </a:extLst>
          </p:cNvPr>
          <p:cNvGrpSpPr/>
          <p:nvPr/>
        </p:nvGrpSpPr>
        <p:grpSpPr>
          <a:xfrm>
            <a:off x="5454289" y="1470535"/>
            <a:ext cx="5757062" cy="2061202"/>
            <a:chOff x="2950464" y="1339305"/>
            <a:chExt cx="7196328" cy="2576503"/>
          </a:xfrm>
        </p:grpSpPr>
        <p:sp>
          <p:nvSpPr>
            <p:cNvPr id="5" name="六角形 4"/>
            <p:cNvSpPr/>
            <p:nvPr/>
          </p:nvSpPr>
          <p:spPr>
            <a:xfrm>
              <a:off x="4312920" y="1465326"/>
              <a:ext cx="301752" cy="2336292"/>
            </a:xfrm>
            <a:prstGeom prst="hexagon">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Calibri" panose="020F0502020204030204" pitchFamily="34" charset="0"/>
              </a:endParaRPr>
            </a:p>
          </p:txBody>
        </p:sp>
        <p:sp>
          <p:nvSpPr>
            <p:cNvPr id="6" name="六角形 5"/>
            <p:cNvSpPr/>
            <p:nvPr/>
          </p:nvSpPr>
          <p:spPr>
            <a:xfrm>
              <a:off x="8305800" y="1465326"/>
              <a:ext cx="301752" cy="2336292"/>
            </a:xfrm>
            <a:prstGeom prst="hexagon">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Calibri" panose="020F0502020204030204" pitchFamily="34" charset="0"/>
              </a:endParaRPr>
            </a:p>
          </p:txBody>
        </p:sp>
        <mc:AlternateContent xmlns:mc="http://schemas.openxmlformats.org/markup-compatibility/2006">
          <mc:Choice xmlns:a14="http://schemas.microsoft.com/office/drawing/2010/main" Requires="a14">
            <p:sp>
              <p:nvSpPr>
                <p:cNvPr id="8" name="テキスト ボックス 7"/>
                <p:cNvSpPr txBox="1"/>
                <p:nvPr/>
              </p:nvSpPr>
              <p:spPr>
                <a:xfrm>
                  <a:off x="5203559" y="2794427"/>
                  <a:ext cx="2942473" cy="11213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ja-JP" sz="1400" i="1">
                            <a:latin typeface="Cambria Math" panose="02040503050406030204" pitchFamily="18" charset="0"/>
                          </a:rPr>
                          <m:t>𝑀</m:t>
                        </m:r>
                        <m:r>
                          <a:rPr lang="en-US" altLang="ja-JP" sz="1400" i="1">
                            <a:latin typeface="Cambria Math" panose="02040503050406030204" pitchFamily="18" charset="0"/>
                          </a:rPr>
                          <m:t>=</m:t>
                        </m:r>
                        <m:d>
                          <m:dPr>
                            <m:ctrlPr>
                              <a:rPr lang="en-US" altLang="ja-JP" sz="1400" i="1">
                                <a:latin typeface="Cambria Math" panose="02040503050406030204" pitchFamily="18" charset="0"/>
                              </a:rPr>
                            </m:ctrlPr>
                          </m:dPr>
                          <m:e>
                            <m:m>
                              <m:mPr>
                                <m:mcs>
                                  <m:mc>
                                    <m:mcPr>
                                      <m:count m:val="2"/>
                                      <m:mcJc m:val="center"/>
                                    </m:mcPr>
                                  </m:mc>
                                </m:mcs>
                                <m:ctrlPr>
                                  <a:rPr lang="en-US" altLang="ja-JP" sz="1400" i="1">
                                    <a:latin typeface="Cambria Math" panose="02040503050406030204" pitchFamily="18" charset="0"/>
                                  </a:rPr>
                                </m:ctrlPr>
                              </m:mPr>
                              <m:mr>
                                <m:e>
                                  <m:m>
                                    <m:mPr>
                                      <m:mcs>
                                        <m:mc>
                                          <m:mcPr>
                                            <m:count m:val="2"/>
                                            <m:mcJc m:val="center"/>
                                          </m:mcPr>
                                        </m:mc>
                                      </m:mcs>
                                      <m:ctrlPr>
                                        <a:rPr lang="en-US" altLang="ja-JP" sz="1400" i="1">
                                          <a:latin typeface="Cambria Math" panose="02040503050406030204" pitchFamily="18" charset="0"/>
                                        </a:rPr>
                                      </m:ctrlPr>
                                    </m:mPr>
                                    <m:mr>
                                      <m:e>
                                        <m:r>
                                          <m:rPr>
                                            <m:brk m:alnAt="7"/>
                                          </m:rPr>
                                          <a:rPr lang="en-US" altLang="ja-JP" sz="1400" i="1">
                                            <a:latin typeface="Cambria Math" panose="02040503050406030204" pitchFamily="18" charset="0"/>
                                          </a:rPr>
                                          <m:t>−</m:t>
                                        </m:r>
                                        <m:r>
                                          <a:rPr lang="en-US" altLang="ja-JP" sz="1400" i="1">
                                            <a:latin typeface="Cambria Math" panose="02040503050406030204" pitchFamily="18" charset="0"/>
                                          </a:rPr>
                                          <m:t>1</m:t>
                                        </m:r>
                                      </m:e>
                                      <m:e>
                                        <m:r>
                                          <a:rPr lang="en-US" altLang="ja-JP" sz="1400" i="1">
                                            <a:latin typeface="Cambria Math" panose="02040503050406030204" pitchFamily="18" charset="0"/>
                                          </a:rPr>
                                          <m:t>0</m:t>
                                        </m:r>
                                      </m:e>
                                    </m:mr>
                                    <m:mr>
                                      <m:e>
                                        <m:r>
                                          <a:rPr lang="en-US" altLang="ja-JP" sz="1400" i="1">
                                            <a:latin typeface="Cambria Math" panose="02040503050406030204" pitchFamily="18" charset="0"/>
                                          </a:rPr>
                                          <m:t>0</m:t>
                                        </m:r>
                                      </m:e>
                                      <m:e>
                                        <m:r>
                                          <a:rPr lang="en-US" altLang="ja-JP" sz="1400" i="1">
                                            <a:latin typeface="Cambria Math" panose="02040503050406030204" pitchFamily="18" charset="0"/>
                                          </a:rPr>
                                          <m:t>−1</m:t>
                                        </m:r>
                                      </m:e>
                                    </m:mr>
                                  </m:m>
                                </m:e>
                                <m:e>
                                  <m:m>
                                    <m:mPr>
                                      <m:mcs>
                                        <m:mc>
                                          <m:mcPr>
                                            <m:count m:val="2"/>
                                            <m:mcJc m:val="center"/>
                                          </m:mcPr>
                                        </m:mc>
                                      </m:mcs>
                                      <m:ctrlPr>
                                        <a:rPr lang="en-US" altLang="ja-JP" sz="1400" i="1">
                                          <a:latin typeface="Cambria Math" panose="02040503050406030204" pitchFamily="18" charset="0"/>
                                        </a:rPr>
                                      </m:ctrlPr>
                                    </m:mPr>
                                    <m:mr>
                                      <m:e>
                                        <m:r>
                                          <m:rPr>
                                            <m:brk m:alnAt="7"/>
                                          </m:rPr>
                                          <a:rPr lang="en-US" altLang="ja-JP" sz="1400" i="1">
                                            <a:latin typeface="Cambria Math" panose="02040503050406030204" pitchFamily="18" charset="0"/>
                                          </a:rPr>
                                          <m:t>0</m:t>
                                        </m:r>
                                        <m:r>
                                          <a:rPr lang="en-US" altLang="ja-JP" sz="1400" i="1">
                                            <a:latin typeface="Cambria Math" panose="02040503050406030204" pitchFamily="18" charset="0"/>
                                          </a:rPr>
                                          <m:t>  </m:t>
                                        </m:r>
                                      </m:e>
                                      <m:e>
                                        <m:r>
                                          <a:rPr lang="en-US" altLang="ja-JP" sz="1400" i="1">
                                            <a:latin typeface="Cambria Math" panose="02040503050406030204" pitchFamily="18" charset="0"/>
                                          </a:rPr>
                                          <m:t> 0</m:t>
                                        </m:r>
                                      </m:e>
                                    </m:mr>
                                    <m:mr>
                                      <m:e>
                                        <m:r>
                                          <a:rPr lang="en-US" altLang="ja-JP" sz="1400" i="1">
                                            <a:latin typeface="Cambria Math" panose="02040503050406030204" pitchFamily="18" charset="0"/>
                                          </a:rPr>
                                          <m:t>0  </m:t>
                                        </m:r>
                                      </m:e>
                                      <m:e>
                                        <m:r>
                                          <a:rPr lang="en-US" altLang="ja-JP" sz="1400" i="1">
                                            <a:latin typeface="Cambria Math" panose="02040503050406030204" pitchFamily="18" charset="0"/>
                                          </a:rPr>
                                          <m:t> 0</m:t>
                                        </m:r>
                                      </m:e>
                                    </m:mr>
                                  </m:m>
                                </m:e>
                              </m:mr>
                              <m:mr>
                                <m:e>
                                  <m:m>
                                    <m:mPr>
                                      <m:mcs>
                                        <m:mc>
                                          <m:mcPr>
                                            <m:count m:val="2"/>
                                            <m:mcJc m:val="center"/>
                                          </m:mcPr>
                                        </m:mc>
                                      </m:mcs>
                                      <m:ctrlPr>
                                        <a:rPr lang="en-US" altLang="ja-JP" sz="1400" i="1">
                                          <a:latin typeface="Cambria Math" panose="02040503050406030204" pitchFamily="18" charset="0"/>
                                        </a:rPr>
                                      </m:ctrlPr>
                                    </m:mPr>
                                    <m:mr>
                                      <m:e>
                                        <m:r>
                                          <m:rPr>
                                            <m:brk m:alnAt="7"/>
                                          </m:rPr>
                                          <a:rPr lang="en-US" altLang="ja-JP" sz="1400" i="1">
                                            <a:latin typeface="Cambria Math" panose="02040503050406030204" pitchFamily="18" charset="0"/>
                                          </a:rPr>
                                          <m:t>0</m:t>
                                        </m:r>
                                        <m:r>
                                          <a:rPr lang="en-US" altLang="ja-JP" sz="1400" i="1">
                                            <a:latin typeface="Cambria Math" panose="02040503050406030204" pitchFamily="18" charset="0"/>
                                          </a:rPr>
                                          <m:t>  </m:t>
                                        </m:r>
                                      </m:e>
                                      <m:e>
                                        <m:r>
                                          <a:rPr lang="en-US" altLang="ja-JP" sz="1400" i="1">
                                            <a:latin typeface="Cambria Math" panose="02040503050406030204" pitchFamily="18" charset="0"/>
                                          </a:rPr>
                                          <m:t> 0</m:t>
                                        </m:r>
                                      </m:e>
                                    </m:mr>
                                    <m:mr>
                                      <m:e>
                                        <m:r>
                                          <a:rPr lang="en-US" altLang="ja-JP" sz="1400" i="1">
                                            <a:latin typeface="Cambria Math" panose="02040503050406030204" pitchFamily="18" charset="0"/>
                                          </a:rPr>
                                          <m:t>0  </m:t>
                                        </m:r>
                                      </m:e>
                                      <m:e>
                                        <m:r>
                                          <a:rPr lang="en-US" altLang="ja-JP" sz="1400" i="1">
                                            <a:latin typeface="Cambria Math" panose="02040503050406030204" pitchFamily="18" charset="0"/>
                                          </a:rPr>
                                          <m:t> 0</m:t>
                                        </m:r>
                                      </m:e>
                                    </m:mr>
                                  </m:m>
                                </m:e>
                                <m:e>
                                  <m:m>
                                    <m:mPr>
                                      <m:mcs>
                                        <m:mc>
                                          <m:mcPr>
                                            <m:count m:val="2"/>
                                            <m:mcJc m:val="center"/>
                                          </m:mcPr>
                                        </m:mc>
                                      </m:mcs>
                                      <m:ctrlPr>
                                        <a:rPr lang="en-US" altLang="ja-JP" sz="1400" i="1">
                                          <a:latin typeface="Cambria Math" panose="02040503050406030204" pitchFamily="18" charset="0"/>
                                        </a:rPr>
                                      </m:ctrlPr>
                                    </m:mPr>
                                    <m:mr>
                                      <m:e>
                                        <m:r>
                                          <m:rPr>
                                            <m:brk m:alnAt="7"/>
                                          </m:rPr>
                                          <a:rPr lang="en-US" altLang="ja-JP" sz="1400" i="1">
                                            <a:latin typeface="Cambria Math" panose="02040503050406030204" pitchFamily="18" charset="0"/>
                                          </a:rPr>
                                          <m:t>−</m:t>
                                        </m:r>
                                        <m:r>
                                          <a:rPr lang="en-US" altLang="ja-JP" sz="1400" i="1">
                                            <a:latin typeface="Cambria Math" panose="02040503050406030204" pitchFamily="18" charset="0"/>
                                          </a:rPr>
                                          <m:t>1</m:t>
                                        </m:r>
                                      </m:e>
                                      <m:e>
                                        <m:r>
                                          <a:rPr lang="en-US" altLang="ja-JP" sz="1400" i="1">
                                            <a:latin typeface="Cambria Math" panose="02040503050406030204" pitchFamily="18" charset="0"/>
                                          </a:rPr>
                                          <m:t>0</m:t>
                                        </m:r>
                                      </m:e>
                                    </m:mr>
                                    <m:mr>
                                      <m:e>
                                        <m:r>
                                          <a:rPr lang="en-US" altLang="ja-JP" sz="1400" i="1">
                                            <a:latin typeface="Cambria Math" panose="02040503050406030204" pitchFamily="18" charset="0"/>
                                          </a:rPr>
                                          <m:t>0</m:t>
                                        </m:r>
                                      </m:e>
                                      <m:e>
                                        <m:r>
                                          <a:rPr lang="en-US" altLang="ja-JP" sz="1400" i="1">
                                            <a:latin typeface="Cambria Math" panose="02040503050406030204" pitchFamily="18" charset="0"/>
                                          </a:rPr>
                                          <m:t>−1</m:t>
                                        </m:r>
                                      </m:e>
                                    </m:mr>
                                  </m:m>
                                </m:e>
                              </m:mr>
                            </m:m>
                          </m:e>
                        </m:d>
                      </m:oMath>
                    </m:oMathPara>
                  </a14:m>
                  <a:endParaRPr lang="ja-JP" altLang="en-US" sz="1400" dirty="0">
                    <a:latin typeface="Calibri" panose="020F0502020204030204" pitchFamily="34" charset="0"/>
                  </a:endParaRPr>
                </a:p>
              </p:txBody>
            </p:sp>
          </mc:Choice>
          <mc:Fallback>
            <p:sp>
              <p:nvSpPr>
                <p:cNvPr id="8" name="テキスト ボックス 7"/>
                <p:cNvSpPr txBox="1">
                  <a:spLocks noRot="1" noChangeAspect="1" noMove="1" noResize="1" noEditPoints="1" noAdjustHandles="1" noChangeArrowheads="1" noChangeShapeType="1" noTextEdit="1"/>
                </p:cNvSpPr>
                <p:nvPr/>
              </p:nvSpPr>
              <p:spPr>
                <a:xfrm>
                  <a:off x="5203559" y="2794427"/>
                  <a:ext cx="2942473" cy="1121381"/>
                </a:xfrm>
                <a:prstGeom prst="rect">
                  <a:avLst/>
                </a:prstGeom>
                <a:blipFill>
                  <a:blip r:embed="rId2"/>
                  <a:stretch>
                    <a:fillRect/>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9" name="テキスト ボックス 8"/>
                <p:cNvSpPr txBox="1"/>
                <p:nvPr/>
              </p:nvSpPr>
              <p:spPr>
                <a:xfrm>
                  <a:off x="3860937" y="3331143"/>
                  <a:ext cx="564979" cy="46166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ja-JP" sz="2400" b="1" i="1">
                                <a:solidFill>
                                  <a:srgbClr val="FF0000"/>
                                </a:solidFill>
                                <a:latin typeface="Cambria Math" panose="02040503050406030204" pitchFamily="18" charset="0"/>
                              </a:rPr>
                            </m:ctrlPr>
                          </m:sSubPr>
                          <m:e>
                            <m:r>
                              <a:rPr lang="en-US" altLang="ja-JP" sz="2400" b="1" i="1">
                                <a:solidFill>
                                  <a:srgbClr val="FF0000"/>
                                </a:solidFill>
                                <a:latin typeface="Cambria Math" panose="02040503050406030204" pitchFamily="18" charset="0"/>
                              </a:rPr>
                              <m:t>𝑲</m:t>
                            </m:r>
                          </m:e>
                          <m:sub>
                            <m:r>
                              <a:rPr lang="en-US" altLang="ja-JP" sz="2400" b="1" i="1">
                                <a:solidFill>
                                  <a:srgbClr val="FF0000"/>
                                </a:solidFill>
                                <a:latin typeface="Cambria Math" panose="02040503050406030204" pitchFamily="18" charset="0"/>
                              </a:rPr>
                              <m:t>𝟐</m:t>
                            </m:r>
                          </m:sub>
                        </m:sSub>
                      </m:oMath>
                    </m:oMathPara>
                  </a14:m>
                  <a:endParaRPr lang="ja-JP" altLang="en-US" sz="2400" b="1" dirty="0">
                    <a:solidFill>
                      <a:srgbClr val="FF0000"/>
                    </a:solidFill>
                    <a:latin typeface="Calibri" panose="020F0502020204030204" pitchFamily="34" charset="0"/>
                  </a:endParaRPr>
                </a:p>
              </p:txBody>
            </p:sp>
          </mc:Choice>
          <mc:Fallback>
            <p:sp>
              <p:nvSpPr>
                <p:cNvPr id="9" name="テキスト ボックス 8"/>
                <p:cNvSpPr txBox="1">
                  <a:spLocks noRot="1" noChangeAspect="1" noMove="1" noResize="1" noEditPoints="1" noAdjustHandles="1" noChangeArrowheads="1" noChangeShapeType="1" noTextEdit="1"/>
                </p:cNvSpPr>
                <p:nvPr/>
              </p:nvSpPr>
              <p:spPr>
                <a:xfrm>
                  <a:off x="3860937" y="3331143"/>
                  <a:ext cx="564979" cy="461665"/>
                </a:xfrm>
                <a:prstGeom prst="rect">
                  <a:avLst/>
                </a:prstGeom>
                <a:blipFill>
                  <a:blip r:embed="rId3"/>
                  <a:stretch>
                    <a:fillRect l="-14865" r="-6757" b="-16667"/>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0" name="テキスト ボックス 9"/>
                <p:cNvSpPr txBox="1"/>
                <p:nvPr/>
              </p:nvSpPr>
              <p:spPr>
                <a:xfrm>
                  <a:off x="8674326" y="3358165"/>
                  <a:ext cx="564979" cy="46166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ja-JP" sz="2400" b="1" i="1">
                                <a:solidFill>
                                  <a:srgbClr val="FF0000"/>
                                </a:solidFill>
                                <a:latin typeface="Cambria Math" panose="02040503050406030204" pitchFamily="18" charset="0"/>
                              </a:rPr>
                            </m:ctrlPr>
                          </m:sSubPr>
                          <m:e>
                            <m:r>
                              <a:rPr lang="en-US" altLang="ja-JP" sz="2400" b="1" i="1">
                                <a:solidFill>
                                  <a:srgbClr val="FF0000"/>
                                </a:solidFill>
                                <a:latin typeface="Cambria Math" panose="02040503050406030204" pitchFamily="18" charset="0"/>
                              </a:rPr>
                              <m:t>𝑲</m:t>
                            </m:r>
                          </m:e>
                          <m:sub>
                            <m:r>
                              <a:rPr lang="en-US" altLang="ja-JP" sz="2400" b="1" i="1">
                                <a:solidFill>
                                  <a:srgbClr val="FF0000"/>
                                </a:solidFill>
                                <a:latin typeface="Cambria Math" panose="02040503050406030204" pitchFamily="18" charset="0"/>
                              </a:rPr>
                              <m:t>𝟐</m:t>
                            </m:r>
                          </m:sub>
                        </m:sSub>
                      </m:oMath>
                    </m:oMathPara>
                  </a14:m>
                  <a:endParaRPr lang="ja-JP" altLang="en-US" sz="2400" b="1" dirty="0">
                    <a:solidFill>
                      <a:srgbClr val="FF0000"/>
                    </a:solidFill>
                    <a:latin typeface="Calibri" panose="020F0502020204030204" pitchFamily="34" charset="0"/>
                  </a:endParaRPr>
                </a:p>
              </p:txBody>
            </p:sp>
          </mc:Choice>
          <mc:Fallback>
            <p:sp>
              <p:nvSpPr>
                <p:cNvPr id="10" name="テキスト ボックス 9"/>
                <p:cNvSpPr txBox="1">
                  <a:spLocks noRot="1" noChangeAspect="1" noMove="1" noResize="1" noEditPoints="1" noAdjustHandles="1" noChangeArrowheads="1" noChangeShapeType="1" noTextEdit="1"/>
                </p:cNvSpPr>
                <p:nvPr/>
              </p:nvSpPr>
              <p:spPr>
                <a:xfrm>
                  <a:off x="8674326" y="3358165"/>
                  <a:ext cx="564979" cy="461665"/>
                </a:xfrm>
                <a:prstGeom prst="rect">
                  <a:avLst/>
                </a:prstGeom>
                <a:blipFill>
                  <a:blip r:embed="rId4"/>
                  <a:stretch>
                    <a:fillRect l="-16216" r="-6757" b="-14754"/>
                  </a:stretch>
                </a:blipFill>
              </p:spPr>
              <p:txBody>
                <a:bodyPr/>
                <a:lstStyle/>
                <a:p>
                  <a:r>
                    <a:rPr lang="ja-JP" altLang="en-US">
                      <a:noFill/>
                    </a:rPr>
                    <a:t> </a:t>
                  </a:r>
                </a:p>
              </p:txBody>
            </p:sp>
          </mc:Fallback>
        </mc:AlternateContent>
        <p:cxnSp>
          <p:nvCxnSpPr>
            <p:cNvPr id="13" name="直線コネクタ 12"/>
            <p:cNvCxnSpPr/>
            <p:nvPr/>
          </p:nvCxnSpPr>
          <p:spPr>
            <a:xfrm flipV="1">
              <a:off x="3593416" y="1661653"/>
              <a:ext cx="2843193" cy="971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6429998" y="1661654"/>
              <a:ext cx="2966987" cy="962675"/>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6" name="テキスト ボックス 15"/>
                <p:cNvSpPr txBox="1"/>
                <p:nvPr/>
              </p:nvSpPr>
              <p:spPr>
                <a:xfrm>
                  <a:off x="8754397" y="1945886"/>
                  <a:ext cx="496851" cy="46166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ja-JP" sz="2400" b="1" i="1">
                                <a:solidFill>
                                  <a:srgbClr val="0070C0"/>
                                </a:solidFill>
                                <a:latin typeface="Cambria Math" panose="02040503050406030204" pitchFamily="18" charset="0"/>
                              </a:rPr>
                            </m:ctrlPr>
                          </m:sSubPr>
                          <m:e>
                            <m:r>
                              <a:rPr lang="ja-JP" altLang="en-US" sz="2400" b="1" i="1">
                                <a:solidFill>
                                  <a:srgbClr val="0070C0"/>
                                </a:solidFill>
                                <a:latin typeface="Cambria Math" panose="02040503050406030204" pitchFamily="18" charset="0"/>
                              </a:rPr>
                              <m:t>𝜼</m:t>
                            </m:r>
                          </m:e>
                          <m:sub>
                            <m:r>
                              <a:rPr lang="en-US" altLang="ja-JP" sz="2400" b="1" i="1">
                                <a:solidFill>
                                  <a:srgbClr val="0070C0"/>
                                </a:solidFill>
                                <a:latin typeface="Cambria Math" panose="02040503050406030204" pitchFamily="18" charset="0"/>
                              </a:rPr>
                              <m:t>𝒙</m:t>
                            </m:r>
                          </m:sub>
                        </m:sSub>
                      </m:oMath>
                    </m:oMathPara>
                  </a14:m>
                  <a:endParaRPr lang="ja-JP" altLang="en-US" sz="2400" b="1" dirty="0">
                    <a:solidFill>
                      <a:srgbClr val="0070C0"/>
                    </a:solidFill>
                    <a:latin typeface="Calibri" panose="020F0502020204030204" pitchFamily="34" charset="0"/>
                  </a:endParaRPr>
                </a:p>
              </p:txBody>
            </p:sp>
          </mc:Choice>
          <mc:Fallback>
            <p:sp>
              <p:nvSpPr>
                <p:cNvPr id="16" name="テキスト ボックス 15"/>
                <p:cNvSpPr txBox="1">
                  <a:spLocks noRot="1" noChangeAspect="1" noMove="1" noResize="1" noEditPoints="1" noAdjustHandles="1" noChangeArrowheads="1" noChangeShapeType="1" noTextEdit="1"/>
                </p:cNvSpPr>
                <p:nvPr/>
              </p:nvSpPr>
              <p:spPr>
                <a:xfrm>
                  <a:off x="8754397" y="1945886"/>
                  <a:ext cx="496851" cy="461665"/>
                </a:xfrm>
                <a:prstGeom prst="rect">
                  <a:avLst/>
                </a:prstGeom>
                <a:blipFill>
                  <a:blip r:embed="rId5"/>
                  <a:stretch>
                    <a:fillRect l="-18182" r="-1515" b="-26667"/>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7" name="テキスト ボックス 16"/>
                <p:cNvSpPr txBox="1"/>
                <p:nvPr/>
              </p:nvSpPr>
              <p:spPr>
                <a:xfrm>
                  <a:off x="3842017" y="1917513"/>
                  <a:ext cx="496851" cy="46166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ja-JP" sz="2400" b="1" i="1">
                                <a:solidFill>
                                  <a:srgbClr val="0070C0"/>
                                </a:solidFill>
                                <a:latin typeface="Cambria Math" panose="02040503050406030204" pitchFamily="18" charset="0"/>
                              </a:rPr>
                            </m:ctrlPr>
                          </m:sSubPr>
                          <m:e>
                            <m:r>
                              <a:rPr lang="ja-JP" altLang="en-US" sz="2400" b="1" i="1">
                                <a:solidFill>
                                  <a:srgbClr val="0070C0"/>
                                </a:solidFill>
                                <a:latin typeface="Cambria Math" panose="02040503050406030204" pitchFamily="18" charset="0"/>
                              </a:rPr>
                              <m:t>𝜼</m:t>
                            </m:r>
                          </m:e>
                          <m:sub>
                            <m:r>
                              <a:rPr lang="en-US" altLang="ja-JP" sz="2400" b="1" i="1">
                                <a:solidFill>
                                  <a:srgbClr val="0070C0"/>
                                </a:solidFill>
                                <a:latin typeface="Cambria Math" panose="02040503050406030204" pitchFamily="18" charset="0"/>
                              </a:rPr>
                              <m:t>𝒙</m:t>
                            </m:r>
                          </m:sub>
                        </m:sSub>
                      </m:oMath>
                    </m:oMathPara>
                  </a14:m>
                  <a:endParaRPr lang="ja-JP" altLang="en-US" sz="2400" b="1" dirty="0">
                    <a:solidFill>
                      <a:srgbClr val="0070C0"/>
                    </a:solidFill>
                    <a:latin typeface="Calibri" panose="020F0502020204030204" pitchFamily="34" charset="0"/>
                  </a:endParaRPr>
                </a:p>
              </p:txBody>
            </p:sp>
          </mc:Choice>
          <mc:Fallback>
            <p:sp>
              <p:nvSpPr>
                <p:cNvPr id="17" name="テキスト ボックス 16"/>
                <p:cNvSpPr txBox="1">
                  <a:spLocks noRot="1" noChangeAspect="1" noMove="1" noResize="1" noEditPoints="1" noAdjustHandles="1" noChangeArrowheads="1" noChangeShapeType="1" noTextEdit="1"/>
                </p:cNvSpPr>
                <p:nvPr/>
              </p:nvSpPr>
              <p:spPr>
                <a:xfrm>
                  <a:off x="3842017" y="1917513"/>
                  <a:ext cx="496851" cy="461665"/>
                </a:xfrm>
                <a:prstGeom prst="rect">
                  <a:avLst/>
                </a:prstGeom>
                <a:blipFill>
                  <a:blip r:embed="rId6"/>
                  <a:stretch>
                    <a:fillRect l="-20000" r="-1538" b="-26230"/>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23" name="テキスト ボックス 22"/>
                <p:cNvSpPr txBox="1"/>
                <p:nvPr/>
              </p:nvSpPr>
              <p:spPr>
                <a:xfrm>
                  <a:off x="5779763" y="1865868"/>
                  <a:ext cx="1646044" cy="71053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altLang="ja-JP" sz="1400" i="1">
                                <a:latin typeface="Cambria Math" panose="02040503050406030204" pitchFamily="18" charset="0"/>
                                <a:ea typeface="Cambria Math" panose="02040503050406030204" pitchFamily="18" charset="0"/>
                              </a:rPr>
                            </m:ctrlPr>
                          </m:dPr>
                          <m:e>
                            <m:m>
                              <m:mPr>
                                <m:mcs>
                                  <m:mc>
                                    <m:mcPr>
                                      <m:count m:val="1"/>
                                      <m:mcJc m:val="center"/>
                                    </m:mcPr>
                                  </m:mc>
                                </m:mcs>
                                <m:ctrlPr>
                                  <a:rPr lang="en-US" altLang="ja-JP" sz="1400" i="1">
                                    <a:latin typeface="Cambria Math" panose="02040503050406030204" pitchFamily="18" charset="0"/>
                                    <a:ea typeface="Cambria Math" panose="02040503050406030204" pitchFamily="18" charset="0"/>
                                  </a:rPr>
                                </m:ctrlPr>
                              </m:mPr>
                              <m:mr>
                                <m:e>
                                  <m:sSub>
                                    <m:sSubPr>
                                      <m:ctrlPr>
                                        <a:rPr lang="en-US" altLang="ja-JP" sz="1400" i="1">
                                          <a:latin typeface="Cambria Math" panose="02040503050406030204" pitchFamily="18" charset="0"/>
                                          <a:ea typeface="Cambria Math" panose="02040503050406030204" pitchFamily="18" charset="0"/>
                                        </a:rPr>
                                      </m:ctrlPr>
                                    </m:sSubPr>
                                    <m:e>
                                      <m:r>
                                        <a:rPr lang="en-US" altLang="ja-JP" sz="1400" i="1">
                                          <a:latin typeface="Cambria Math" panose="02040503050406030204" pitchFamily="18" charset="0"/>
                                          <a:ea typeface="Cambria Math" panose="02040503050406030204" pitchFamily="18" charset="0"/>
                                        </a:rPr>
                                        <m:t>𝑢</m:t>
                                      </m:r>
                                    </m:e>
                                    <m:sub>
                                      <m:r>
                                        <a:rPr lang="en-US" altLang="ja-JP" sz="1400" i="1">
                                          <a:latin typeface="Cambria Math" panose="02040503050406030204" pitchFamily="18" charset="0"/>
                                          <a:ea typeface="Cambria Math" panose="02040503050406030204" pitchFamily="18" charset="0"/>
                                        </a:rPr>
                                        <m:t>𝑥</m:t>
                                      </m:r>
                                    </m:sub>
                                  </m:sSub>
                                </m:e>
                              </m:mr>
                              <m:mr>
                                <m:e>
                                  <m:sSub>
                                    <m:sSubPr>
                                      <m:ctrlPr>
                                        <a:rPr lang="en-US" altLang="ja-JP" sz="1400" i="1">
                                          <a:latin typeface="Cambria Math" panose="02040503050406030204" pitchFamily="18" charset="0"/>
                                          <a:ea typeface="Cambria Math" panose="02040503050406030204" pitchFamily="18" charset="0"/>
                                        </a:rPr>
                                      </m:ctrlPr>
                                    </m:sSubPr>
                                    <m:e>
                                      <m:r>
                                        <a:rPr lang="en-US" altLang="ja-JP" sz="1400" i="1">
                                          <a:latin typeface="Cambria Math" panose="02040503050406030204" pitchFamily="18" charset="0"/>
                                          <a:ea typeface="Cambria Math" panose="02040503050406030204" pitchFamily="18" charset="0"/>
                                        </a:rPr>
                                        <m:t>𝑢</m:t>
                                      </m:r>
                                    </m:e>
                                    <m:sub>
                                      <m:r>
                                        <a:rPr lang="en-US" altLang="ja-JP" sz="1400" i="1">
                                          <a:latin typeface="Cambria Math" panose="02040503050406030204" pitchFamily="18" charset="0"/>
                                          <a:ea typeface="Cambria Math" panose="02040503050406030204" pitchFamily="18" charset="0"/>
                                        </a:rPr>
                                        <m:t>𝑦</m:t>
                                      </m:r>
                                    </m:sub>
                                  </m:sSub>
                                </m:e>
                              </m:mr>
                              <m:mr>
                                <m:e>
                                  <m:r>
                                    <a:rPr lang="ja-JP" altLang="en-US" sz="1400" i="1">
                                      <a:latin typeface="Cambria Math" panose="02040503050406030204" pitchFamily="18" charset="0"/>
                                      <a:ea typeface="Cambria Math" panose="02040503050406030204" pitchFamily="18" charset="0"/>
                                    </a:rPr>
                                    <m:t>𝛿</m:t>
                                  </m:r>
                                </m:e>
                              </m:mr>
                            </m:m>
                          </m:e>
                        </m:d>
                        <m:r>
                          <a:rPr lang="ja-JP" altLang="en-US" sz="1400" i="1">
                            <a:latin typeface="Cambria Math" panose="02040503050406030204" pitchFamily="18" charset="0"/>
                            <a:ea typeface="Cambria Math" panose="02040503050406030204" pitchFamily="18" charset="0"/>
                          </a:rPr>
                          <m:t>⟹</m:t>
                        </m:r>
                        <m:d>
                          <m:dPr>
                            <m:ctrlPr>
                              <a:rPr lang="en-US" altLang="ja-JP" sz="1400" i="1">
                                <a:latin typeface="Cambria Math" panose="02040503050406030204" pitchFamily="18" charset="0"/>
                              </a:rPr>
                            </m:ctrlPr>
                          </m:dPr>
                          <m:e>
                            <m:m>
                              <m:mPr>
                                <m:mcs>
                                  <m:mc>
                                    <m:mcPr>
                                      <m:count m:val="1"/>
                                      <m:mcJc m:val="center"/>
                                    </m:mcPr>
                                  </m:mc>
                                </m:mcs>
                                <m:ctrlPr>
                                  <a:rPr lang="en-US" altLang="ja-JP" sz="1400" i="1">
                                    <a:latin typeface="Cambria Math" panose="02040503050406030204" pitchFamily="18" charset="0"/>
                                  </a:rPr>
                                </m:ctrlPr>
                              </m:mPr>
                              <m:mr>
                                <m:e>
                                  <m:r>
                                    <m:rPr>
                                      <m:brk m:alnAt="7"/>
                                    </m:rPr>
                                    <a:rPr lang="en-US" altLang="ja-JP" sz="1400" i="1">
                                      <a:latin typeface="Cambria Math" panose="02040503050406030204" pitchFamily="18" charset="0"/>
                                    </a:rPr>
                                    <m:t>−</m:t>
                                  </m:r>
                                  <m:sSub>
                                    <m:sSubPr>
                                      <m:ctrlPr>
                                        <a:rPr lang="en-US" altLang="ja-JP" sz="1400" i="1">
                                          <a:latin typeface="Cambria Math" panose="02040503050406030204" pitchFamily="18" charset="0"/>
                                        </a:rPr>
                                      </m:ctrlPr>
                                    </m:sSubPr>
                                    <m:e>
                                      <m:r>
                                        <a:rPr lang="en-US" altLang="ja-JP" sz="1400" i="1">
                                          <a:latin typeface="Cambria Math" panose="02040503050406030204" pitchFamily="18" charset="0"/>
                                        </a:rPr>
                                        <m:t>𝑢</m:t>
                                      </m:r>
                                    </m:e>
                                    <m:sub>
                                      <m:r>
                                        <a:rPr lang="en-US" altLang="ja-JP" sz="1400" i="1">
                                          <a:latin typeface="Cambria Math" panose="02040503050406030204" pitchFamily="18" charset="0"/>
                                        </a:rPr>
                                        <m:t>𝑥</m:t>
                                      </m:r>
                                    </m:sub>
                                  </m:sSub>
                                </m:e>
                              </m:mr>
                              <m:mr>
                                <m:e>
                                  <m:r>
                                    <a:rPr lang="en-US" altLang="ja-JP" sz="1400" i="1">
                                      <a:latin typeface="Cambria Math" panose="02040503050406030204" pitchFamily="18" charset="0"/>
                                    </a:rPr>
                                    <m:t>−</m:t>
                                  </m:r>
                                  <m:sSub>
                                    <m:sSubPr>
                                      <m:ctrlPr>
                                        <a:rPr lang="en-US" altLang="ja-JP" sz="1400" i="1">
                                          <a:latin typeface="Cambria Math" panose="02040503050406030204" pitchFamily="18" charset="0"/>
                                        </a:rPr>
                                      </m:ctrlPr>
                                    </m:sSubPr>
                                    <m:e>
                                      <m:r>
                                        <a:rPr lang="en-US" altLang="ja-JP" sz="1400" i="1">
                                          <a:latin typeface="Cambria Math" panose="02040503050406030204" pitchFamily="18" charset="0"/>
                                        </a:rPr>
                                        <m:t>𝑢</m:t>
                                      </m:r>
                                    </m:e>
                                    <m:sub>
                                      <m:r>
                                        <a:rPr lang="en-US" altLang="ja-JP" sz="1400" i="1">
                                          <a:latin typeface="Cambria Math" panose="02040503050406030204" pitchFamily="18" charset="0"/>
                                        </a:rPr>
                                        <m:t>𝑦</m:t>
                                      </m:r>
                                    </m:sub>
                                  </m:sSub>
                                </m:e>
                              </m:mr>
                              <m:mr>
                                <m:e>
                                  <m:r>
                                    <a:rPr lang="ja-JP" altLang="en-US" sz="1400" i="1">
                                      <a:latin typeface="Cambria Math" panose="02040503050406030204" pitchFamily="18" charset="0"/>
                                    </a:rPr>
                                    <m:t>𝛿</m:t>
                                  </m:r>
                                </m:e>
                              </m:mr>
                            </m:m>
                          </m:e>
                        </m:d>
                      </m:oMath>
                    </m:oMathPara>
                  </a14:m>
                  <a:endParaRPr lang="ja-JP" altLang="en-US" sz="1400" dirty="0">
                    <a:latin typeface="Calibri" panose="020F0502020204030204" pitchFamily="34" charset="0"/>
                  </a:endParaRPr>
                </a:p>
              </p:txBody>
            </p:sp>
          </mc:Choice>
          <mc:Fallback>
            <p:sp>
              <p:nvSpPr>
                <p:cNvPr id="23" name="テキスト ボックス 22"/>
                <p:cNvSpPr txBox="1">
                  <a:spLocks noRot="1" noChangeAspect="1" noMove="1" noResize="1" noEditPoints="1" noAdjustHandles="1" noChangeArrowheads="1" noChangeShapeType="1" noTextEdit="1"/>
                </p:cNvSpPr>
                <p:nvPr/>
              </p:nvSpPr>
              <p:spPr>
                <a:xfrm>
                  <a:off x="5779763" y="1865868"/>
                  <a:ext cx="1646044" cy="710531"/>
                </a:xfrm>
                <a:prstGeom prst="rect">
                  <a:avLst/>
                </a:prstGeom>
                <a:blipFill>
                  <a:blip r:embed="rId7"/>
                  <a:stretch>
                    <a:fillRect/>
                  </a:stretch>
                </a:blipFill>
              </p:spPr>
              <p:txBody>
                <a:bodyPr/>
                <a:lstStyle/>
                <a:p>
                  <a:r>
                    <a:rPr lang="ja-JP" altLang="en-US">
                      <a:noFill/>
                    </a:rPr>
                    <a:t> </a:t>
                  </a:r>
                </a:p>
              </p:txBody>
            </p:sp>
          </mc:Fallback>
        </mc:AlternateContent>
        <p:sp>
          <p:nvSpPr>
            <p:cNvPr id="34" name="テキスト ボックス 33"/>
            <p:cNvSpPr txBox="1"/>
            <p:nvPr/>
          </p:nvSpPr>
          <p:spPr>
            <a:xfrm>
              <a:off x="4610909" y="1388898"/>
              <a:ext cx="967573" cy="461665"/>
            </a:xfrm>
            <a:prstGeom prst="rect">
              <a:avLst/>
            </a:prstGeom>
            <a:noFill/>
          </p:spPr>
          <p:txBody>
            <a:bodyPr wrap="none" rtlCol="0">
              <a:spAutoFit/>
            </a:bodyPr>
            <a:lstStyle/>
            <a:p>
              <a:r>
                <a:rPr lang="en-US" altLang="ja-JP" b="1" i="1" dirty="0">
                  <a:solidFill>
                    <a:srgbClr val="7030A0"/>
                  </a:solidFill>
                  <a:latin typeface="Calibri" panose="020F0502020204030204" pitchFamily="34" charset="0"/>
                </a:rPr>
                <a:t>Sext-1</a:t>
              </a:r>
              <a:endParaRPr lang="ja-JP" altLang="en-US" b="1" i="1" dirty="0">
                <a:solidFill>
                  <a:srgbClr val="7030A0"/>
                </a:solidFill>
                <a:latin typeface="Calibri" panose="020F0502020204030204" pitchFamily="34" charset="0"/>
              </a:endParaRPr>
            </a:p>
          </p:txBody>
        </p:sp>
        <p:sp>
          <p:nvSpPr>
            <p:cNvPr id="35" name="テキスト ボックス 34"/>
            <p:cNvSpPr txBox="1"/>
            <p:nvPr/>
          </p:nvSpPr>
          <p:spPr>
            <a:xfrm>
              <a:off x="8622927" y="1339305"/>
              <a:ext cx="967573" cy="461665"/>
            </a:xfrm>
            <a:prstGeom prst="rect">
              <a:avLst/>
            </a:prstGeom>
            <a:noFill/>
          </p:spPr>
          <p:txBody>
            <a:bodyPr wrap="none" rtlCol="0">
              <a:spAutoFit/>
            </a:bodyPr>
            <a:lstStyle/>
            <a:p>
              <a:r>
                <a:rPr lang="en-US" altLang="ja-JP" b="1" i="1" dirty="0">
                  <a:solidFill>
                    <a:srgbClr val="7030A0"/>
                  </a:solidFill>
                  <a:latin typeface="Calibri" panose="020F0502020204030204" pitchFamily="34" charset="0"/>
                </a:rPr>
                <a:t>Sext-2</a:t>
              </a:r>
              <a:endParaRPr lang="ja-JP" altLang="en-US" b="1" i="1" dirty="0">
                <a:solidFill>
                  <a:srgbClr val="7030A0"/>
                </a:solidFill>
                <a:latin typeface="Calibri" panose="020F0502020204030204" pitchFamily="34" charset="0"/>
              </a:endParaRPr>
            </a:p>
          </p:txBody>
        </p:sp>
        <p:cxnSp>
          <p:nvCxnSpPr>
            <p:cNvPr id="4" name="直線コネクタ 3"/>
            <p:cNvCxnSpPr/>
            <p:nvPr/>
          </p:nvCxnSpPr>
          <p:spPr>
            <a:xfrm flipV="1">
              <a:off x="2950464" y="2615184"/>
              <a:ext cx="7196328" cy="18288"/>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7" name="グループ化 6">
            <a:extLst>
              <a:ext uri="{FF2B5EF4-FFF2-40B4-BE49-F238E27FC236}">
                <a16:creationId xmlns:a16="http://schemas.microsoft.com/office/drawing/2014/main" id="{4D8C11D0-C55B-4C0C-8DE4-4E58EFF14FB2}"/>
              </a:ext>
            </a:extLst>
          </p:cNvPr>
          <p:cNvGrpSpPr>
            <a:grpSpLocks noChangeAspect="1"/>
          </p:cNvGrpSpPr>
          <p:nvPr/>
        </p:nvGrpSpPr>
        <p:grpSpPr>
          <a:xfrm>
            <a:off x="4125957" y="4277958"/>
            <a:ext cx="7124881" cy="2462313"/>
            <a:chOff x="1520957" y="3663389"/>
            <a:chExt cx="9138434" cy="3158184"/>
          </a:xfrm>
        </p:grpSpPr>
        <p:sp>
          <p:nvSpPr>
            <p:cNvPr id="27" name="矢印: 左 26"/>
            <p:cNvSpPr/>
            <p:nvPr/>
          </p:nvSpPr>
          <p:spPr>
            <a:xfrm flipH="1">
              <a:off x="5932674" y="4253094"/>
              <a:ext cx="233172" cy="322260"/>
            </a:xfrm>
            <a:prstGeom prst="leftArrow">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6" name="テキスト ボックス 35"/>
            <p:cNvSpPr txBox="1"/>
            <p:nvPr/>
          </p:nvSpPr>
          <p:spPr>
            <a:xfrm>
              <a:off x="1548112" y="3663389"/>
              <a:ext cx="917239" cy="369332"/>
            </a:xfrm>
            <a:prstGeom prst="rect">
              <a:avLst/>
            </a:prstGeom>
            <a:noFill/>
          </p:spPr>
          <p:txBody>
            <a:bodyPr wrap="none" rtlCol="0">
              <a:spAutoFit/>
            </a:bodyPr>
            <a:lstStyle/>
            <a:p>
              <a:r>
                <a:rPr lang="en-US" altLang="ja-JP" b="1" i="1" dirty="0">
                  <a:solidFill>
                    <a:srgbClr val="7030A0"/>
                  </a:solidFill>
                </a:rPr>
                <a:t>Sext-1</a:t>
              </a:r>
              <a:endParaRPr lang="ja-JP" altLang="en-US" b="1" i="1" dirty="0">
                <a:solidFill>
                  <a:srgbClr val="7030A0"/>
                </a:solidFill>
              </a:endParaRPr>
            </a:p>
          </p:txBody>
        </p:sp>
        <p:sp>
          <p:nvSpPr>
            <p:cNvPr id="37" name="テキスト ボックス 36"/>
            <p:cNvSpPr txBox="1"/>
            <p:nvPr/>
          </p:nvSpPr>
          <p:spPr>
            <a:xfrm>
              <a:off x="4992168" y="5070365"/>
              <a:ext cx="917240" cy="369332"/>
            </a:xfrm>
            <a:prstGeom prst="rect">
              <a:avLst/>
            </a:prstGeom>
            <a:noFill/>
          </p:spPr>
          <p:txBody>
            <a:bodyPr wrap="none" rtlCol="0">
              <a:spAutoFit/>
            </a:bodyPr>
            <a:lstStyle/>
            <a:p>
              <a:r>
                <a:rPr lang="en-US" altLang="ja-JP" b="1" i="1" dirty="0">
                  <a:solidFill>
                    <a:srgbClr val="7030A0"/>
                  </a:solidFill>
                </a:rPr>
                <a:t>Sext-2</a:t>
              </a:r>
              <a:endParaRPr lang="ja-JP" altLang="en-US" b="1" i="1" dirty="0">
                <a:solidFill>
                  <a:srgbClr val="7030A0"/>
                </a:solidFill>
              </a:endParaRPr>
            </a:p>
          </p:txBody>
        </p:sp>
        <p:sp>
          <p:nvSpPr>
            <p:cNvPr id="38" name="テキスト ボックス 37"/>
            <p:cNvSpPr txBox="1"/>
            <p:nvPr/>
          </p:nvSpPr>
          <p:spPr>
            <a:xfrm>
              <a:off x="5095536" y="5933175"/>
              <a:ext cx="761746" cy="369332"/>
            </a:xfrm>
            <a:prstGeom prst="rect">
              <a:avLst/>
            </a:prstGeom>
            <a:noFill/>
          </p:spPr>
          <p:txBody>
            <a:bodyPr wrap="none" rtlCol="0">
              <a:spAutoFit/>
            </a:bodyPr>
            <a:lstStyle/>
            <a:p>
              <a:r>
                <a:rPr lang="en-US" altLang="ja-JP" b="1" i="1" dirty="0">
                  <a:solidFill>
                    <a:srgbClr val="FF0000"/>
                  </a:solidFill>
                </a:rPr>
                <a:t>Total</a:t>
              </a:r>
              <a:endParaRPr lang="ja-JP" altLang="en-US" b="1" i="1" dirty="0">
                <a:solidFill>
                  <a:srgbClr val="FF0000"/>
                </a:solidFill>
              </a:endParaRPr>
            </a:p>
          </p:txBody>
        </p:sp>
        <p:cxnSp>
          <p:nvCxnSpPr>
            <p:cNvPr id="40" name="直線コネクタ 39"/>
            <p:cNvCxnSpPr/>
            <p:nvPr/>
          </p:nvCxnSpPr>
          <p:spPr>
            <a:xfrm>
              <a:off x="6739246" y="6456811"/>
              <a:ext cx="1800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6717910" y="6490339"/>
              <a:ext cx="1800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42" name="テキスト ボックス 41"/>
            <p:cNvSpPr txBox="1"/>
            <p:nvPr/>
          </p:nvSpPr>
          <p:spPr>
            <a:xfrm>
              <a:off x="6913295" y="6452241"/>
              <a:ext cx="1620957" cy="369332"/>
            </a:xfrm>
            <a:prstGeom prst="rect">
              <a:avLst/>
            </a:prstGeom>
            <a:noFill/>
          </p:spPr>
          <p:txBody>
            <a:bodyPr wrap="none" rtlCol="0">
              <a:spAutoFit/>
            </a:bodyPr>
            <a:lstStyle/>
            <a:p>
              <a:r>
                <a:rPr lang="en-US" altLang="ja-JP" b="1" i="1" dirty="0">
                  <a:solidFill>
                    <a:srgbClr val="FF0000"/>
                  </a:solidFill>
                </a:rPr>
                <a:t>Chromaticity</a:t>
              </a:r>
              <a:endParaRPr lang="ja-JP" altLang="en-US" b="1" i="1" dirty="0">
                <a:solidFill>
                  <a:srgbClr val="FF0000"/>
                </a:solidFill>
              </a:endParaRPr>
            </a:p>
          </p:txBody>
        </p:sp>
        <p:pic>
          <p:nvPicPr>
            <p:cNvPr id="11" name="図 10"/>
            <p:cNvPicPr>
              <a:picLocks noChangeAspect="1"/>
            </p:cNvPicPr>
            <p:nvPr/>
          </p:nvPicPr>
          <p:blipFill>
            <a:blip r:embed="rId8"/>
            <a:stretch>
              <a:fillRect/>
            </a:stretch>
          </p:blipFill>
          <p:spPr>
            <a:xfrm>
              <a:off x="1520957" y="4044963"/>
              <a:ext cx="4357688" cy="652463"/>
            </a:xfrm>
            <a:prstGeom prst="rect">
              <a:avLst/>
            </a:prstGeom>
          </p:spPr>
        </p:pic>
        <p:pic>
          <p:nvPicPr>
            <p:cNvPr id="12" name="図 11"/>
            <p:cNvPicPr>
              <a:picLocks noChangeAspect="1"/>
            </p:cNvPicPr>
            <p:nvPr/>
          </p:nvPicPr>
          <p:blipFill>
            <a:blip r:embed="rId9"/>
            <a:stretch>
              <a:fillRect/>
            </a:stretch>
          </p:blipFill>
          <p:spPr>
            <a:xfrm>
              <a:off x="6215978" y="4096307"/>
              <a:ext cx="4443413" cy="585788"/>
            </a:xfrm>
            <a:prstGeom prst="rect">
              <a:avLst/>
            </a:prstGeom>
          </p:spPr>
        </p:pic>
        <p:pic>
          <p:nvPicPr>
            <p:cNvPr id="14" name="図 13"/>
            <p:cNvPicPr>
              <a:picLocks noChangeAspect="1"/>
            </p:cNvPicPr>
            <p:nvPr/>
          </p:nvPicPr>
          <p:blipFill>
            <a:blip r:embed="rId10"/>
            <a:stretch>
              <a:fillRect/>
            </a:stretch>
          </p:blipFill>
          <p:spPr>
            <a:xfrm>
              <a:off x="6201690" y="4928634"/>
              <a:ext cx="4457700" cy="647700"/>
            </a:xfrm>
            <a:prstGeom prst="rect">
              <a:avLst/>
            </a:prstGeom>
          </p:spPr>
        </p:pic>
        <p:pic>
          <p:nvPicPr>
            <p:cNvPr id="24" name="図 23"/>
            <p:cNvPicPr>
              <a:picLocks noChangeAspect="1"/>
            </p:cNvPicPr>
            <p:nvPr/>
          </p:nvPicPr>
          <p:blipFill>
            <a:blip r:embed="rId11"/>
            <a:stretch>
              <a:fillRect/>
            </a:stretch>
          </p:blipFill>
          <p:spPr>
            <a:xfrm>
              <a:off x="6182912" y="5871582"/>
              <a:ext cx="2238375" cy="576263"/>
            </a:xfrm>
            <a:prstGeom prst="rect">
              <a:avLst/>
            </a:prstGeom>
          </p:spPr>
        </p:pic>
        <mc:AlternateContent xmlns:mc="http://schemas.openxmlformats.org/markup-compatibility/2006">
          <mc:Choice xmlns:a14="http://schemas.microsoft.com/office/drawing/2010/main" Requires="a14">
            <p:sp>
              <p:nvSpPr>
                <p:cNvPr id="30" name="テキスト ボックス 29"/>
                <p:cNvSpPr txBox="1"/>
                <p:nvPr/>
              </p:nvSpPr>
              <p:spPr>
                <a:xfrm>
                  <a:off x="7568769" y="5525559"/>
                  <a:ext cx="26930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ja-JP" altLang="en-US" sz="2400" i="1">
                            <a:solidFill>
                              <a:srgbClr val="FF0000"/>
                            </a:solidFill>
                            <a:latin typeface="Cambria Math" panose="02040503050406030204" pitchFamily="18" charset="0"/>
                          </a:rPr>
                          <m:t>⇓</m:t>
                        </m:r>
                      </m:oMath>
                    </m:oMathPara>
                  </a14:m>
                  <a:endParaRPr lang="ja-JP" altLang="en-US" sz="2400" dirty="0">
                    <a:solidFill>
                      <a:srgbClr val="FF0000"/>
                    </a:solidFill>
                  </a:endParaRPr>
                </a:p>
              </p:txBody>
            </p:sp>
          </mc:Choice>
          <mc:Fallback>
            <p:sp>
              <p:nvSpPr>
                <p:cNvPr id="30" name="テキスト ボックス 29"/>
                <p:cNvSpPr txBox="1">
                  <a:spLocks noRot="1" noChangeAspect="1" noMove="1" noResize="1" noEditPoints="1" noAdjustHandles="1" noChangeArrowheads="1" noChangeShapeType="1" noTextEdit="1"/>
                </p:cNvSpPr>
                <p:nvPr/>
              </p:nvSpPr>
              <p:spPr>
                <a:xfrm>
                  <a:off x="7568769" y="5525559"/>
                  <a:ext cx="269304" cy="369332"/>
                </a:xfrm>
                <a:prstGeom prst="rect">
                  <a:avLst/>
                </a:prstGeom>
                <a:blipFill>
                  <a:blip r:embed="rId12"/>
                  <a:stretch>
                    <a:fillRect l="-45714" r="-42857" b="-36170"/>
                  </a:stretch>
                </a:blipFill>
              </p:spPr>
              <p:txBody>
                <a:bodyPr/>
                <a:lstStyle/>
                <a:p>
                  <a:r>
                    <a:rPr lang="ja-JP" altLang="en-US">
                      <a:noFill/>
                    </a:rPr>
                    <a:t> </a:t>
                  </a:r>
                </a:p>
              </p:txBody>
            </p:sp>
          </mc:Fallback>
        </mc:AlternateContent>
        <p:grpSp>
          <p:nvGrpSpPr>
            <p:cNvPr id="33" name="グループ化 32"/>
            <p:cNvGrpSpPr/>
            <p:nvPr/>
          </p:nvGrpSpPr>
          <p:grpSpPr>
            <a:xfrm>
              <a:off x="7575378" y="4714264"/>
              <a:ext cx="243313" cy="243313"/>
              <a:chOff x="771671" y="3141132"/>
              <a:chExt cx="243313" cy="243313"/>
            </a:xfrm>
          </p:grpSpPr>
          <p:sp>
            <p:nvSpPr>
              <p:cNvPr id="31" name="正方形/長方形 30"/>
              <p:cNvSpPr/>
              <p:nvPr/>
            </p:nvSpPr>
            <p:spPr>
              <a:xfrm>
                <a:off x="771671" y="3242977"/>
                <a:ext cx="243313" cy="4571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2" name="正方形/長方形 31"/>
              <p:cNvSpPr/>
              <p:nvPr/>
            </p:nvSpPr>
            <p:spPr>
              <a:xfrm rot="5400000">
                <a:off x="769816" y="3239929"/>
                <a:ext cx="243313" cy="4571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grpSp>
      <p:grpSp>
        <p:nvGrpSpPr>
          <p:cNvPr id="19" name="グループ化 18">
            <a:extLst>
              <a:ext uri="{FF2B5EF4-FFF2-40B4-BE49-F238E27FC236}">
                <a16:creationId xmlns:a16="http://schemas.microsoft.com/office/drawing/2014/main" id="{FB407573-9B8B-4A34-BEF9-02F1FDFB4C94}"/>
              </a:ext>
            </a:extLst>
          </p:cNvPr>
          <p:cNvGrpSpPr>
            <a:grpSpLocks noChangeAspect="1"/>
          </p:cNvGrpSpPr>
          <p:nvPr/>
        </p:nvGrpSpPr>
        <p:grpSpPr>
          <a:xfrm>
            <a:off x="178102" y="1012021"/>
            <a:ext cx="4903333" cy="3788799"/>
            <a:chOff x="2351089" y="1248396"/>
            <a:chExt cx="7037387" cy="5437780"/>
          </a:xfrm>
        </p:grpSpPr>
        <p:pic>
          <p:nvPicPr>
            <p:cNvPr id="43" name="Picture 2">
              <a:extLst>
                <a:ext uri="{FF2B5EF4-FFF2-40B4-BE49-F238E27FC236}">
                  <a16:creationId xmlns:a16="http://schemas.microsoft.com/office/drawing/2014/main" id="{7C325A4A-F375-4F12-91C8-39AA67C765F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351089" y="1268413"/>
              <a:ext cx="7037387" cy="460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4" name="グループ化 3">
              <a:extLst>
                <a:ext uri="{FF2B5EF4-FFF2-40B4-BE49-F238E27FC236}">
                  <a16:creationId xmlns:a16="http://schemas.microsoft.com/office/drawing/2014/main" id="{444F071F-3184-4113-A62F-EF9B71959D84}"/>
                </a:ext>
              </a:extLst>
            </p:cNvPr>
            <p:cNvGrpSpPr>
              <a:grpSpLocks/>
            </p:cNvGrpSpPr>
            <p:nvPr/>
          </p:nvGrpSpPr>
          <p:grpSpPr bwMode="auto">
            <a:xfrm>
              <a:off x="7929564" y="1870075"/>
              <a:ext cx="307975" cy="903288"/>
              <a:chOff x="6489654" y="1586784"/>
              <a:chExt cx="1029890" cy="1120069"/>
            </a:xfrm>
          </p:grpSpPr>
          <p:grpSp>
            <p:nvGrpSpPr>
              <p:cNvPr id="45" name="Group 37">
                <a:extLst>
                  <a:ext uri="{FF2B5EF4-FFF2-40B4-BE49-F238E27FC236}">
                    <a16:creationId xmlns:a16="http://schemas.microsoft.com/office/drawing/2014/main" id="{44BC85B1-8C06-4C19-8863-3C558F4FB564}"/>
                  </a:ext>
                </a:extLst>
              </p:cNvPr>
              <p:cNvGrpSpPr>
                <a:grpSpLocks noChangeAspect="1"/>
              </p:cNvGrpSpPr>
              <p:nvPr/>
            </p:nvGrpSpPr>
            <p:grpSpPr bwMode="auto">
              <a:xfrm>
                <a:off x="6489654" y="1602837"/>
                <a:ext cx="292894" cy="1104016"/>
                <a:chOff x="340" y="1162"/>
                <a:chExt cx="634" cy="2767"/>
              </a:xfrm>
            </p:grpSpPr>
            <p:sp>
              <p:nvSpPr>
                <p:cNvPr id="52" name="Freeform 38">
                  <a:extLst>
                    <a:ext uri="{FF2B5EF4-FFF2-40B4-BE49-F238E27FC236}">
                      <a16:creationId xmlns:a16="http://schemas.microsoft.com/office/drawing/2014/main" id="{8F34ED57-8636-43A7-846A-90FA6297E5ED}"/>
                    </a:ext>
                  </a:extLst>
                </p:cNvPr>
                <p:cNvSpPr>
                  <a:spLocks/>
                </p:cNvSpPr>
                <p:nvPr/>
              </p:nvSpPr>
              <p:spPr bwMode="auto">
                <a:xfrm>
                  <a:off x="340" y="1162"/>
                  <a:ext cx="317" cy="2767"/>
                </a:xfrm>
                <a:custGeom>
                  <a:avLst/>
                  <a:gdLst>
                    <a:gd name="T0" fmla="*/ 317 w 317"/>
                    <a:gd name="T1" fmla="*/ 0 h 2767"/>
                    <a:gd name="T2" fmla="*/ 0 w 317"/>
                    <a:gd name="T3" fmla="*/ 1406 h 2767"/>
                    <a:gd name="T4" fmla="*/ 317 w 317"/>
                    <a:gd name="T5" fmla="*/ 2767 h 2767"/>
                    <a:gd name="T6" fmla="*/ 0 60000 65536"/>
                    <a:gd name="T7" fmla="*/ 0 60000 65536"/>
                    <a:gd name="T8" fmla="*/ 0 60000 65536"/>
                    <a:gd name="T9" fmla="*/ 0 w 317"/>
                    <a:gd name="T10" fmla="*/ 0 h 2767"/>
                    <a:gd name="T11" fmla="*/ 317 w 317"/>
                    <a:gd name="T12" fmla="*/ 2767 h 2767"/>
                  </a:gdLst>
                  <a:ahLst/>
                  <a:cxnLst>
                    <a:cxn ang="T6">
                      <a:pos x="T0" y="T1"/>
                    </a:cxn>
                    <a:cxn ang="T7">
                      <a:pos x="T2" y="T3"/>
                    </a:cxn>
                    <a:cxn ang="T8">
                      <a:pos x="T4" y="T5"/>
                    </a:cxn>
                  </a:cxnLst>
                  <a:rect l="T9" t="T10" r="T11" b="T12"/>
                  <a:pathLst>
                    <a:path w="317" h="2767">
                      <a:moveTo>
                        <a:pt x="317" y="0"/>
                      </a:moveTo>
                      <a:cubicBezTo>
                        <a:pt x="158" y="472"/>
                        <a:pt x="0" y="945"/>
                        <a:pt x="0" y="1406"/>
                      </a:cubicBezTo>
                      <a:cubicBezTo>
                        <a:pt x="0" y="1867"/>
                        <a:pt x="158" y="2317"/>
                        <a:pt x="317" y="2767"/>
                      </a:cubicBezTo>
                    </a:path>
                  </a:pathLst>
                </a:custGeom>
                <a:noFill/>
                <a:ln w="28575">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sz="1400">
                    <a:latin typeface="Calibri" panose="020F0502020204030204" pitchFamily="34" charset="0"/>
                  </a:endParaRPr>
                </a:p>
              </p:txBody>
            </p:sp>
            <p:sp>
              <p:nvSpPr>
                <p:cNvPr id="53" name="Freeform 39">
                  <a:extLst>
                    <a:ext uri="{FF2B5EF4-FFF2-40B4-BE49-F238E27FC236}">
                      <a16:creationId xmlns:a16="http://schemas.microsoft.com/office/drawing/2014/main" id="{DE7543C1-F63B-40DD-BD0B-130E0F6714CE}"/>
                    </a:ext>
                  </a:extLst>
                </p:cNvPr>
                <p:cNvSpPr>
                  <a:spLocks/>
                </p:cNvSpPr>
                <p:nvPr/>
              </p:nvSpPr>
              <p:spPr bwMode="auto">
                <a:xfrm flipH="1">
                  <a:off x="657" y="1162"/>
                  <a:ext cx="317" cy="2767"/>
                </a:xfrm>
                <a:custGeom>
                  <a:avLst/>
                  <a:gdLst>
                    <a:gd name="T0" fmla="*/ 317 w 317"/>
                    <a:gd name="T1" fmla="*/ 0 h 2767"/>
                    <a:gd name="T2" fmla="*/ 0 w 317"/>
                    <a:gd name="T3" fmla="*/ 1406 h 2767"/>
                    <a:gd name="T4" fmla="*/ 317 w 317"/>
                    <a:gd name="T5" fmla="*/ 2767 h 2767"/>
                    <a:gd name="T6" fmla="*/ 0 60000 65536"/>
                    <a:gd name="T7" fmla="*/ 0 60000 65536"/>
                    <a:gd name="T8" fmla="*/ 0 60000 65536"/>
                    <a:gd name="T9" fmla="*/ 0 w 317"/>
                    <a:gd name="T10" fmla="*/ 0 h 2767"/>
                    <a:gd name="T11" fmla="*/ 317 w 317"/>
                    <a:gd name="T12" fmla="*/ 2767 h 2767"/>
                  </a:gdLst>
                  <a:ahLst/>
                  <a:cxnLst>
                    <a:cxn ang="T6">
                      <a:pos x="T0" y="T1"/>
                    </a:cxn>
                    <a:cxn ang="T7">
                      <a:pos x="T2" y="T3"/>
                    </a:cxn>
                    <a:cxn ang="T8">
                      <a:pos x="T4" y="T5"/>
                    </a:cxn>
                  </a:cxnLst>
                  <a:rect l="T9" t="T10" r="T11" b="T12"/>
                  <a:pathLst>
                    <a:path w="317" h="2767">
                      <a:moveTo>
                        <a:pt x="317" y="0"/>
                      </a:moveTo>
                      <a:cubicBezTo>
                        <a:pt x="158" y="472"/>
                        <a:pt x="0" y="945"/>
                        <a:pt x="0" y="1406"/>
                      </a:cubicBezTo>
                      <a:cubicBezTo>
                        <a:pt x="0" y="1867"/>
                        <a:pt x="158" y="2317"/>
                        <a:pt x="317" y="2767"/>
                      </a:cubicBezTo>
                    </a:path>
                  </a:pathLst>
                </a:custGeom>
                <a:noFill/>
                <a:ln w="28575">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sz="1400">
                    <a:latin typeface="Calibri" panose="020F0502020204030204" pitchFamily="34" charset="0"/>
                  </a:endParaRPr>
                </a:p>
              </p:txBody>
            </p:sp>
          </p:grpSp>
          <p:grpSp>
            <p:nvGrpSpPr>
              <p:cNvPr id="46" name="グループ化 12">
                <a:extLst>
                  <a:ext uri="{FF2B5EF4-FFF2-40B4-BE49-F238E27FC236}">
                    <a16:creationId xmlns:a16="http://schemas.microsoft.com/office/drawing/2014/main" id="{2AB23D4C-8AC1-4F61-85FF-5E4E99D9DFAF}"/>
                  </a:ext>
                </a:extLst>
              </p:cNvPr>
              <p:cNvGrpSpPr>
                <a:grpSpLocks/>
              </p:cNvGrpSpPr>
              <p:nvPr/>
            </p:nvGrpSpPr>
            <p:grpSpPr bwMode="auto">
              <a:xfrm>
                <a:off x="7081771" y="1586784"/>
                <a:ext cx="437773" cy="1108804"/>
                <a:chOff x="7140550" y="2207776"/>
                <a:chExt cx="437773" cy="1108804"/>
              </a:xfrm>
            </p:grpSpPr>
            <p:grpSp>
              <p:nvGrpSpPr>
                <p:cNvPr id="47" name="Group 37">
                  <a:extLst>
                    <a:ext uri="{FF2B5EF4-FFF2-40B4-BE49-F238E27FC236}">
                      <a16:creationId xmlns:a16="http://schemas.microsoft.com/office/drawing/2014/main" id="{E8FF6C17-9768-4875-99FD-CBA05D874A64}"/>
                    </a:ext>
                  </a:extLst>
                </p:cNvPr>
                <p:cNvGrpSpPr>
                  <a:grpSpLocks noChangeAspect="1"/>
                </p:cNvGrpSpPr>
                <p:nvPr/>
              </p:nvGrpSpPr>
              <p:grpSpPr bwMode="auto">
                <a:xfrm>
                  <a:off x="7140550" y="2207776"/>
                  <a:ext cx="432874" cy="1108804"/>
                  <a:chOff x="499" y="1153"/>
                  <a:chExt cx="937" cy="2779"/>
                </a:xfrm>
              </p:grpSpPr>
              <p:sp>
                <p:nvSpPr>
                  <p:cNvPr id="50" name="Freeform 38">
                    <a:extLst>
                      <a:ext uri="{FF2B5EF4-FFF2-40B4-BE49-F238E27FC236}">
                        <a16:creationId xmlns:a16="http://schemas.microsoft.com/office/drawing/2014/main" id="{CE07EB48-B400-45F7-BE57-5CCB9F04811E}"/>
                      </a:ext>
                    </a:extLst>
                  </p:cNvPr>
                  <p:cNvSpPr>
                    <a:spLocks/>
                  </p:cNvSpPr>
                  <p:nvPr/>
                </p:nvSpPr>
                <p:spPr bwMode="auto">
                  <a:xfrm>
                    <a:off x="1119" y="1153"/>
                    <a:ext cx="317" cy="2767"/>
                  </a:xfrm>
                  <a:custGeom>
                    <a:avLst/>
                    <a:gdLst>
                      <a:gd name="T0" fmla="*/ 317 w 317"/>
                      <a:gd name="T1" fmla="*/ 0 h 2767"/>
                      <a:gd name="T2" fmla="*/ 0 w 317"/>
                      <a:gd name="T3" fmla="*/ 1406 h 2767"/>
                      <a:gd name="T4" fmla="*/ 317 w 317"/>
                      <a:gd name="T5" fmla="*/ 2767 h 2767"/>
                      <a:gd name="T6" fmla="*/ 0 60000 65536"/>
                      <a:gd name="T7" fmla="*/ 0 60000 65536"/>
                      <a:gd name="T8" fmla="*/ 0 60000 65536"/>
                      <a:gd name="T9" fmla="*/ 0 w 317"/>
                      <a:gd name="T10" fmla="*/ 0 h 2767"/>
                      <a:gd name="T11" fmla="*/ 317 w 317"/>
                      <a:gd name="T12" fmla="*/ 2767 h 2767"/>
                    </a:gdLst>
                    <a:ahLst/>
                    <a:cxnLst>
                      <a:cxn ang="T6">
                        <a:pos x="T0" y="T1"/>
                      </a:cxn>
                      <a:cxn ang="T7">
                        <a:pos x="T2" y="T3"/>
                      </a:cxn>
                      <a:cxn ang="T8">
                        <a:pos x="T4" y="T5"/>
                      </a:cxn>
                    </a:cxnLst>
                    <a:rect l="T9" t="T10" r="T11" b="T12"/>
                    <a:pathLst>
                      <a:path w="317" h="2767">
                        <a:moveTo>
                          <a:pt x="317" y="0"/>
                        </a:moveTo>
                        <a:cubicBezTo>
                          <a:pt x="158" y="472"/>
                          <a:pt x="0" y="945"/>
                          <a:pt x="0" y="1406"/>
                        </a:cubicBezTo>
                        <a:cubicBezTo>
                          <a:pt x="0" y="1867"/>
                          <a:pt x="158" y="2317"/>
                          <a:pt x="317" y="2767"/>
                        </a:cubicBezTo>
                      </a:path>
                    </a:pathLst>
                  </a:custGeom>
                  <a:noFill/>
                  <a:ln w="38100">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sz="1400">
                      <a:latin typeface="Calibri" panose="020F0502020204030204" pitchFamily="34" charset="0"/>
                    </a:endParaRPr>
                  </a:p>
                </p:txBody>
              </p:sp>
              <p:sp>
                <p:nvSpPr>
                  <p:cNvPr id="51" name="Freeform 39">
                    <a:extLst>
                      <a:ext uri="{FF2B5EF4-FFF2-40B4-BE49-F238E27FC236}">
                        <a16:creationId xmlns:a16="http://schemas.microsoft.com/office/drawing/2014/main" id="{31D3A98B-13B1-4B89-9F26-FF442EF6EF1A}"/>
                      </a:ext>
                    </a:extLst>
                  </p:cNvPr>
                  <p:cNvSpPr>
                    <a:spLocks/>
                  </p:cNvSpPr>
                  <p:nvPr/>
                </p:nvSpPr>
                <p:spPr bwMode="auto">
                  <a:xfrm flipH="1">
                    <a:off x="499" y="1165"/>
                    <a:ext cx="317" cy="2767"/>
                  </a:xfrm>
                  <a:custGeom>
                    <a:avLst/>
                    <a:gdLst>
                      <a:gd name="T0" fmla="*/ 317 w 317"/>
                      <a:gd name="T1" fmla="*/ 0 h 2767"/>
                      <a:gd name="T2" fmla="*/ 0 w 317"/>
                      <a:gd name="T3" fmla="*/ 1406 h 2767"/>
                      <a:gd name="T4" fmla="*/ 317 w 317"/>
                      <a:gd name="T5" fmla="*/ 2767 h 2767"/>
                      <a:gd name="T6" fmla="*/ 0 60000 65536"/>
                      <a:gd name="T7" fmla="*/ 0 60000 65536"/>
                      <a:gd name="T8" fmla="*/ 0 60000 65536"/>
                      <a:gd name="T9" fmla="*/ 0 w 317"/>
                      <a:gd name="T10" fmla="*/ 0 h 2767"/>
                      <a:gd name="T11" fmla="*/ 317 w 317"/>
                      <a:gd name="T12" fmla="*/ 2767 h 2767"/>
                    </a:gdLst>
                    <a:ahLst/>
                    <a:cxnLst>
                      <a:cxn ang="T6">
                        <a:pos x="T0" y="T1"/>
                      </a:cxn>
                      <a:cxn ang="T7">
                        <a:pos x="T2" y="T3"/>
                      </a:cxn>
                      <a:cxn ang="T8">
                        <a:pos x="T4" y="T5"/>
                      </a:cxn>
                    </a:cxnLst>
                    <a:rect l="T9" t="T10" r="T11" b="T12"/>
                    <a:pathLst>
                      <a:path w="317" h="2767">
                        <a:moveTo>
                          <a:pt x="317" y="0"/>
                        </a:moveTo>
                        <a:cubicBezTo>
                          <a:pt x="158" y="472"/>
                          <a:pt x="0" y="945"/>
                          <a:pt x="0" y="1406"/>
                        </a:cubicBezTo>
                        <a:cubicBezTo>
                          <a:pt x="0" y="1867"/>
                          <a:pt x="158" y="2317"/>
                          <a:pt x="317" y="2767"/>
                        </a:cubicBezTo>
                      </a:path>
                    </a:pathLst>
                  </a:custGeom>
                  <a:noFill/>
                  <a:ln w="38100">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sz="1400">
                      <a:latin typeface="Calibri" panose="020F0502020204030204" pitchFamily="34" charset="0"/>
                    </a:endParaRPr>
                  </a:p>
                </p:txBody>
              </p:sp>
            </p:grpSp>
            <p:cxnSp>
              <p:nvCxnSpPr>
                <p:cNvPr id="48" name="直線コネクタ 47">
                  <a:extLst>
                    <a:ext uri="{FF2B5EF4-FFF2-40B4-BE49-F238E27FC236}">
                      <a16:creationId xmlns:a16="http://schemas.microsoft.com/office/drawing/2014/main" id="{8B603232-2180-45A9-BECA-1F988589465C}"/>
                    </a:ext>
                  </a:extLst>
                </p:cNvPr>
                <p:cNvCxnSpPr>
                  <a:cxnSpLocks noChangeAspect="1"/>
                </p:cNvCxnSpPr>
                <p:nvPr/>
              </p:nvCxnSpPr>
              <p:spPr>
                <a:xfrm flipV="1">
                  <a:off x="7148315" y="2215650"/>
                  <a:ext cx="430008" cy="1969"/>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6D09F7BE-C22C-4A86-A66D-A6673A9BD770}"/>
                    </a:ext>
                  </a:extLst>
                </p:cNvPr>
                <p:cNvCxnSpPr>
                  <a:stCxn id="51" idx="2"/>
                  <a:endCxn id="50" idx="2"/>
                </p:cNvCxnSpPr>
                <p:nvPr/>
              </p:nvCxnSpPr>
              <p:spPr>
                <a:xfrm flipV="1">
                  <a:off x="7143008" y="3312097"/>
                  <a:ext cx="430005" cy="3937"/>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grpSp>
        </p:grpSp>
        <p:sp>
          <p:nvSpPr>
            <p:cNvPr id="54" name="正方形/長方形 53">
              <a:extLst>
                <a:ext uri="{FF2B5EF4-FFF2-40B4-BE49-F238E27FC236}">
                  <a16:creationId xmlns:a16="http://schemas.microsoft.com/office/drawing/2014/main" id="{70281509-ED49-4BE3-A53A-E5DF2B510205}"/>
                </a:ext>
              </a:extLst>
            </p:cNvPr>
            <p:cNvSpPr/>
            <p:nvPr/>
          </p:nvSpPr>
          <p:spPr>
            <a:xfrm>
              <a:off x="5644114" y="5626026"/>
              <a:ext cx="1638536" cy="1060149"/>
            </a:xfrm>
            <a:prstGeom prst="rect">
              <a:avLst/>
            </a:prstGeom>
          </p:spPr>
          <p:txBody>
            <a:bodyPr wrap="none">
              <a:spAutoFit/>
            </a:bodyPr>
            <a:lstStyle/>
            <a:p>
              <a:pPr algn="ctr">
                <a:defRPr/>
              </a:pPr>
              <a:r>
                <a:rPr lang="en-US" altLang="ja-JP" sz="1400" b="1" i="1" dirty="0">
                  <a:solidFill>
                    <a:srgbClr val="FF0000"/>
                  </a:solidFill>
                  <a:latin typeface="Calibri" panose="020F0502020204030204" pitchFamily="34" charset="0"/>
                </a:rPr>
                <a:t>Vertical</a:t>
              </a:r>
            </a:p>
            <a:p>
              <a:pPr algn="ctr">
                <a:defRPr/>
              </a:pPr>
              <a:r>
                <a:rPr lang="en-US" altLang="ja-JP" sz="1400" b="1" i="1" dirty="0">
                  <a:solidFill>
                    <a:srgbClr val="FF0000"/>
                  </a:solidFill>
                  <a:latin typeface="Calibri" panose="020F0502020204030204" pitchFamily="34" charset="0"/>
                </a:rPr>
                <a:t>Chromaticity</a:t>
              </a:r>
            </a:p>
            <a:p>
              <a:pPr algn="ctr">
                <a:defRPr/>
              </a:pPr>
              <a:r>
                <a:rPr lang="en-US" altLang="ja-JP" sz="1400" b="1" i="1" dirty="0">
                  <a:solidFill>
                    <a:srgbClr val="FF0000"/>
                  </a:solidFill>
                  <a:latin typeface="Calibri" panose="020F0502020204030204" pitchFamily="34" charset="0"/>
                </a:rPr>
                <a:t>Correction</a:t>
              </a:r>
              <a:endParaRPr lang="ja-JP" altLang="en-US" sz="1400" b="1" i="1" dirty="0">
                <a:solidFill>
                  <a:srgbClr val="FF0000"/>
                </a:solidFill>
                <a:latin typeface="Calibri" panose="020F0502020204030204" pitchFamily="34" charset="0"/>
              </a:endParaRPr>
            </a:p>
          </p:txBody>
        </p:sp>
        <p:sp>
          <p:nvSpPr>
            <p:cNvPr id="55" name="正方形/長方形 54">
              <a:extLst>
                <a:ext uri="{FF2B5EF4-FFF2-40B4-BE49-F238E27FC236}">
                  <a16:creationId xmlns:a16="http://schemas.microsoft.com/office/drawing/2014/main" id="{850DAD2B-4F24-4B2A-B1F4-F4F394B5BF93}"/>
                </a:ext>
              </a:extLst>
            </p:cNvPr>
            <p:cNvSpPr/>
            <p:nvPr/>
          </p:nvSpPr>
          <p:spPr>
            <a:xfrm>
              <a:off x="4031510" y="5626027"/>
              <a:ext cx="1638536" cy="1060149"/>
            </a:xfrm>
            <a:prstGeom prst="rect">
              <a:avLst/>
            </a:prstGeom>
          </p:spPr>
          <p:txBody>
            <a:bodyPr wrap="none">
              <a:spAutoFit/>
            </a:bodyPr>
            <a:lstStyle/>
            <a:p>
              <a:pPr algn="ctr">
                <a:defRPr/>
              </a:pPr>
              <a:r>
                <a:rPr lang="en-US" altLang="ja-JP" sz="1400" b="1" i="1" dirty="0">
                  <a:solidFill>
                    <a:srgbClr val="0070C0"/>
                  </a:solidFill>
                  <a:latin typeface="Calibri" panose="020F0502020204030204" pitchFamily="34" charset="0"/>
                </a:rPr>
                <a:t>Horizontal</a:t>
              </a:r>
            </a:p>
            <a:p>
              <a:pPr algn="ctr">
                <a:defRPr/>
              </a:pPr>
              <a:r>
                <a:rPr lang="en-US" altLang="ja-JP" sz="1400" b="1" i="1" dirty="0">
                  <a:solidFill>
                    <a:srgbClr val="0070C0"/>
                  </a:solidFill>
                  <a:latin typeface="Calibri" panose="020F0502020204030204" pitchFamily="34" charset="0"/>
                </a:rPr>
                <a:t>Chromaticity</a:t>
              </a:r>
            </a:p>
            <a:p>
              <a:pPr algn="ctr">
                <a:defRPr/>
              </a:pPr>
              <a:r>
                <a:rPr lang="en-US" altLang="ja-JP" sz="1400" b="1" i="1" dirty="0">
                  <a:solidFill>
                    <a:srgbClr val="0070C0"/>
                  </a:solidFill>
                  <a:latin typeface="Calibri" panose="020F0502020204030204" pitchFamily="34" charset="0"/>
                </a:rPr>
                <a:t>Correction</a:t>
              </a:r>
              <a:endParaRPr lang="ja-JP" altLang="en-US" sz="1400" b="1" i="1" dirty="0">
                <a:solidFill>
                  <a:srgbClr val="0070C0"/>
                </a:solidFill>
                <a:latin typeface="Calibri" panose="020F0502020204030204" pitchFamily="34" charset="0"/>
              </a:endParaRPr>
            </a:p>
          </p:txBody>
        </p:sp>
        <p:sp>
          <p:nvSpPr>
            <p:cNvPr id="56" name="四角形: 角を丸くする 55">
              <a:extLst>
                <a:ext uri="{FF2B5EF4-FFF2-40B4-BE49-F238E27FC236}">
                  <a16:creationId xmlns:a16="http://schemas.microsoft.com/office/drawing/2014/main" id="{B76E360B-0539-4F37-B175-6741E3F0D4D0}"/>
                </a:ext>
              </a:extLst>
            </p:cNvPr>
            <p:cNvSpPr/>
            <p:nvPr/>
          </p:nvSpPr>
          <p:spPr>
            <a:xfrm>
              <a:off x="4224670" y="1427909"/>
              <a:ext cx="1212110" cy="4175457"/>
            </a:xfrm>
            <a:prstGeom prst="round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latin typeface="Calibri" panose="020F0502020204030204" pitchFamily="34" charset="0"/>
              </a:endParaRPr>
            </a:p>
          </p:txBody>
        </p:sp>
        <p:sp>
          <p:nvSpPr>
            <p:cNvPr id="57" name="四角形: 角を丸くする 56">
              <a:extLst>
                <a:ext uri="{FF2B5EF4-FFF2-40B4-BE49-F238E27FC236}">
                  <a16:creationId xmlns:a16="http://schemas.microsoft.com/office/drawing/2014/main" id="{47E84A04-A35C-4FF2-99D8-1895C3ABE301}"/>
                </a:ext>
              </a:extLst>
            </p:cNvPr>
            <p:cNvSpPr/>
            <p:nvPr/>
          </p:nvSpPr>
          <p:spPr>
            <a:xfrm>
              <a:off x="5493488" y="1431447"/>
              <a:ext cx="1706409" cy="417545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latin typeface="Calibri" panose="020F0502020204030204" pitchFamily="34" charset="0"/>
              </a:endParaRPr>
            </a:p>
          </p:txBody>
        </p:sp>
        <p:cxnSp>
          <p:nvCxnSpPr>
            <p:cNvPr id="58" name="直線コネクタ 57">
              <a:extLst>
                <a:ext uri="{FF2B5EF4-FFF2-40B4-BE49-F238E27FC236}">
                  <a16:creationId xmlns:a16="http://schemas.microsoft.com/office/drawing/2014/main" id="{B9500BE4-B5A5-4491-AFD9-E538AE8AB87D}"/>
                </a:ext>
              </a:extLst>
            </p:cNvPr>
            <p:cNvCxnSpPr/>
            <p:nvPr/>
          </p:nvCxnSpPr>
          <p:spPr>
            <a:xfrm flipV="1">
              <a:off x="4458589" y="1818169"/>
              <a:ext cx="0" cy="3420000"/>
            </a:xfrm>
            <a:prstGeom prst="line">
              <a:avLst/>
            </a:prstGeom>
            <a:ln w="28575">
              <a:solidFill>
                <a:srgbClr val="7030A0"/>
              </a:solidFill>
              <a:prstDash val="sysDash"/>
            </a:ln>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D1173DC7-23F9-4954-9AE4-6FBFCCD450FB}"/>
                </a:ext>
              </a:extLst>
            </p:cNvPr>
            <p:cNvCxnSpPr/>
            <p:nvPr/>
          </p:nvCxnSpPr>
          <p:spPr>
            <a:xfrm flipV="1">
              <a:off x="5100086" y="1842975"/>
              <a:ext cx="0" cy="3420000"/>
            </a:xfrm>
            <a:prstGeom prst="line">
              <a:avLst/>
            </a:prstGeom>
            <a:ln w="28575">
              <a:solidFill>
                <a:srgbClr val="7030A0"/>
              </a:solidFill>
              <a:prstDash val="sysDash"/>
            </a:ln>
          </p:spPr>
          <p:style>
            <a:lnRef idx="1">
              <a:schemeClr val="accent1"/>
            </a:lnRef>
            <a:fillRef idx="0">
              <a:schemeClr val="accent1"/>
            </a:fillRef>
            <a:effectRef idx="0">
              <a:schemeClr val="accent1"/>
            </a:effectRef>
            <a:fontRef idx="minor">
              <a:schemeClr val="tx1"/>
            </a:fontRef>
          </p:style>
        </p:cxnSp>
        <p:cxnSp>
          <p:nvCxnSpPr>
            <p:cNvPr id="60" name="直線コネクタ 59">
              <a:extLst>
                <a:ext uri="{FF2B5EF4-FFF2-40B4-BE49-F238E27FC236}">
                  <a16:creationId xmlns:a16="http://schemas.microsoft.com/office/drawing/2014/main" id="{23A84A0E-175F-4228-8BF8-2F52C2CF5FD6}"/>
                </a:ext>
              </a:extLst>
            </p:cNvPr>
            <p:cNvCxnSpPr/>
            <p:nvPr/>
          </p:nvCxnSpPr>
          <p:spPr>
            <a:xfrm flipV="1">
              <a:off x="5883349" y="1832342"/>
              <a:ext cx="0" cy="3420000"/>
            </a:xfrm>
            <a:prstGeom prst="line">
              <a:avLst/>
            </a:prstGeom>
            <a:ln w="28575">
              <a:solidFill>
                <a:srgbClr val="7030A0"/>
              </a:solidFill>
              <a:prstDash val="sysDash"/>
            </a:ln>
          </p:spPr>
          <p:style>
            <a:lnRef idx="1">
              <a:schemeClr val="accent1"/>
            </a:lnRef>
            <a:fillRef idx="0">
              <a:schemeClr val="accent1"/>
            </a:fillRef>
            <a:effectRef idx="0">
              <a:schemeClr val="accent1"/>
            </a:effectRef>
            <a:fontRef idx="minor">
              <a:schemeClr val="tx1"/>
            </a:fontRef>
          </p:style>
        </p:cxnSp>
        <p:cxnSp>
          <p:nvCxnSpPr>
            <p:cNvPr id="61" name="直線コネクタ 60">
              <a:extLst>
                <a:ext uri="{FF2B5EF4-FFF2-40B4-BE49-F238E27FC236}">
                  <a16:creationId xmlns:a16="http://schemas.microsoft.com/office/drawing/2014/main" id="{27CF02C7-5E6A-43F5-8963-AEB0F2A771C2}"/>
                </a:ext>
              </a:extLst>
            </p:cNvPr>
            <p:cNvCxnSpPr/>
            <p:nvPr/>
          </p:nvCxnSpPr>
          <p:spPr>
            <a:xfrm flipV="1">
              <a:off x="6790660" y="1818169"/>
              <a:ext cx="0" cy="3420000"/>
            </a:xfrm>
            <a:prstGeom prst="line">
              <a:avLst/>
            </a:prstGeom>
            <a:ln w="28575">
              <a:solidFill>
                <a:srgbClr val="7030A0"/>
              </a:solidFill>
              <a:prstDash val="sysDash"/>
            </a:ln>
          </p:spPr>
          <p:style>
            <a:lnRef idx="1">
              <a:schemeClr val="accent1"/>
            </a:lnRef>
            <a:fillRef idx="0">
              <a:schemeClr val="accent1"/>
            </a:fillRef>
            <a:effectRef idx="0">
              <a:schemeClr val="accent1"/>
            </a:effectRef>
            <a:fontRef idx="minor">
              <a:schemeClr val="tx1"/>
            </a:fontRef>
          </p:style>
        </p:cxnSp>
        <p:sp>
          <p:nvSpPr>
            <p:cNvPr id="62" name="テキスト ボックス 61">
              <a:extLst>
                <a:ext uri="{FF2B5EF4-FFF2-40B4-BE49-F238E27FC236}">
                  <a16:creationId xmlns:a16="http://schemas.microsoft.com/office/drawing/2014/main" id="{548A5495-5A60-444D-AA74-4B7767A60816}"/>
                </a:ext>
              </a:extLst>
            </p:cNvPr>
            <p:cNvSpPr txBox="1"/>
            <p:nvPr/>
          </p:nvSpPr>
          <p:spPr>
            <a:xfrm>
              <a:off x="7696086" y="1248396"/>
              <a:ext cx="1689705" cy="441729"/>
            </a:xfrm>
            <a:prstGeom prst="rect">
              <a:avLst/>
            </a:prstGeom>
            <a:noFill/>
          </p:spPr>
          <p:txBody>
            <a:bodyPr wrap="none" rtlCol="0">
              <a:spAutoFit/>
            </a:bodyPr>
            <a:lstStyle/>
            <a:p>
              <a:r>
                <a:rPr lang="en-US" altLang="ja-JP" sz="1400" b="1" i="1" dirty="0">
                  <a:solidFill>
                    <a:srgbClr val="00B050"/>
                  </a:solidFill>
                  <a:latin typeface="Calibri" panose="020F0502020204030204" pitchFamily="34" charset="0"/>
                </a:rPr>
                <a:t>Final Doublet</a:t>
              </a:r>
              <a:endParaRPr lang="ja-JP" altLang="en-US" sz="1400" b="1" i="1" dirty="0">
                <a:solidFill>
                  <a:srgbClr val="00B050"/>
                </a:solidFill>
                <a:latin typeface="Calibri" panose="020F0502020204030204" pitchFamily="34" charset="0"/>
              </a:endParaRPr>
            </a:p>
          </p:txBody>
        </p:sp>
      </p:grpSp>
      <p:sp>
        <p:nvSpPr>
          <p:cNvPr id="63" name="テキスト ボックス 62">
            <a:extLst>
              <a:ext uri="{FF2B5EF4-FFF2-40B4-BE49-F238E27FC236}">
                <a16:creationId xmlns:a16="http://schemas.microsoft.com/office/drawing/2014/main" id="{720C9C3D-A956-400F-B83A-FBC17662E2D5}"/>
              </a:ext>
            </a:extLst>
          </p:cNvPr>
          <p:cNvSpPr txBox="1"/>
          <p:nvPr/>
        </p:nvSpPr>
        <p:spPr>
          <a:xfrm>
            <a:off x="2879220" y="35914"/>
            <a:ext cx="6731523" cy="584775"/>
          </a:xfrm>
          <a:prstGeom prst="rect">
            <a:avLst/>
          </a:prstGeom>
          <a:noFill/>
        </p:spPr>
        <p:txBody>
          <a:bodyPr wrap="none" rtlCol="0">
            <a:spAutoFit/>
          </a:bodyPr>
          <a:lstStyle/>
          <a:p>
            <a:r>
              <a:rPr lang="en-US" altLang="ja-JP" sz="3200" b="1" i="1" dirty="0">
                <a:solidFill>
                  <a:srgbClr val="006666"/>
                </a:solidFill>
                <a:latin typeface="Calibri" panose="020F0502020204030204" pitchFamily="34" charset="0"/>
              </a:rPr>
              <a:t>Global Chromaticity Correction System</a:t>
            </a:r>
            <a:endParaRPr lang="ja-JP" altLang="en-US" sz="3200" b="1" i="1" dirty="0">
              <a:solidFill>
                <a:srgbClr val="006666"/>
              </a:solidFill>
              <a:latin typeface="Calibri" panose="020F0502020204030204" pitchFamily="34" charset="0"/>
            </a:endParaRPr>
          </a:p>
        </p:txBody>
      </p:sp>
      <p:sp>
        <p:nvSpPr>
          <p:cNvPr id="64" name="スライド番号プレースホルダー 3">
            <a:extLst>
              <a:ext uri="{FF2B5EF4-FFF2-40B4-BE49-F238E27FC236}">
                <a16:creationId xmlns:a16="http://schemas.microsoft.com/office/drawing/2014/main" id="{0FC531AE-DEE5-4A75-8A14-CC3039920F5A}"/>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3</a:t>
            </a:fld>
            <a:endParaRPr kumimoji="1" lang="ja-JP" altLang="en-US"/>
          </a:p>
        </p:txBody>
      </p:sp>
      <p:sp>
        <p:nvSpPr>
          <p:cNvPr id="20" name="テキスト ボックス 19">
            <a:extLst>
              <a:ext uri="{FF2B5EF4-FFF2-40B4-BE49-F238E27FC236}">
                <a16:creationId xmlns:a16="http://schemas.microsoft.com/office/drawing/2014/main" id="{49FDAE89-DA5E-4F56-AD9B-4DD811C49585}"/>
              </a:ext>
            </a:extLst>
          </p:cNvPr>
          <p:cNvSpPr txBox="1"/>
          <p:nvPr/>
        </p:nvSpPr>
        <p:spPr>
          <a:xfrm>
            <a:off x="4064931" y="518278"/>
            <a:ext cx="3344377" cy="369332"/>
          </a:xfrm>
          <a:prstGeom prst="rect">
            <a:avLst/>
          </a:prstGeom>
          <a:noFill/>
        </p:spPr>
        <p:txBody>
          <a:bodyPr wrap="none" rtlCol="0">
            <a:spAutoFit/>
          </a:bodyPr>
          <a:lstStyle/>
          <a:p>
            <a:r>
              <a:rPr kumimoji="1" lang="en-US" altLang="ja-JP" i="1" dirty="0">
                <a:latin typeface="Calibri" panose="020F0502020204030204" pitchFamily="34" charset="0"/>
              </a:rPr>
              <a:t>Linear collider FFS optics in 1990’s</a:t>
            </a:r>
            <a:endParaRPr kumimoji="1" lang="ja-JP" altLang="en-US" i="1" dirty="0">
              <a:latin typeface="Calibri" panose="020F0502020204030204" pitchFamily="34" charset="0"/>
            </a:endParaRPr>
          </a:p>
        </p:txBody>
      </p:sp>
    </p:spTree>
    <p:extLst>
      <p:ext uri="{BB962C8B-B14F-4D97-AF65-F5344CB8AC3E}">
        <p14:creationId xmlns:p14="http://schemas.microsoft.com/office/powerpoint/2010/main" val="3725784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AAD0AC5-B3FE-4B98-A567-607C7E36BF4B}"/>
              </a:ext>
            </a:extLst>
          </p:cNvPr>
          <p:cNvPicPr>
            <a:picLocks noChangeAspect="1"/>
          </p:cNvPicPr>
          <p:nvPr/>
        </p:nvPicPr>
        <p:blipFill>
          <a:blip r:embed="rId2"/>
          <a:stretch>
            <a:fillRect/>
          </a:stretch>
        </p:blipFill>
        <p:spPr>
          <a:xfrm>
            <a:off x="380366" y="2833687"/>
            <a:ext cx="4966335" cy="3731895"/>
          </a:xfrm>
          <a:prstGeom prst="rect">
            <a:avLst/>
          </a:prstGeom>
        </p:spPr>
      </p:pic>
      <p:pic>
        <p:nvPicPr>
          <p:cNvPr id="7" name="図 6">
            <a:extLst>
              <a:ext uri="{FF2B5EF4-FFF2-40B4-BE49-F238E27FC236}">
                <a16:creationId xmlns:a16="http://schemas.microsoft.com/office/drawing/2014/main" id="{5D49BA1E-3215-4DA0-80A1-C21C95285786}"/>
              </a:ext>
            </a:extLst>
          </p:cNvPr>
          <p:cNvPicPr>
            <a:picLocks noChangeAspect="1"/>
          </p:cNvPicPr>
          <p:nvPr/>
        </p:nvPicPr>
        <p:blipFill>
          <a:blip r:embed="rId3"/>
          <a:stretch>
            <a:fillRect/>
          </a:stretch>
        </p:blipFill>
        <p:spPr>
          <a:xfrm>
            <a:off x="380366" y="1065211"/>
            <a:ext cx="4860608" cy="1465898"/>
          </a:xfrm>
          <a:prstGeom prst="rect">
            <a:avLst/>
          </a:prstGeom>
        </p:spPr>
      </p:pic>
      <p:pic>
        <p:nvPicPr>
          <p:cNvPr id="9" name="図 8">
            <a:extLst>
              <a:ext uri="{FF2B5EF4-FFF2-40B4-BE49-F238E27FC236}">
                <a16:creationId xmlns:a16="http://schemas.microsoft.com/office/drawing/2014/main" id="{C4FB1F65-E5EB-4AB5-B03D-3DF2DC2817FB}"/>
              </a:ext>
            </a:extLst>
          </p:cNvPr>
          <p:cNvPicPr>
            <a:picLocks noChangeAspect="1"/>
          </p:cNvPicPr>
          <p:nvPr/>
        </p:nvPicPr>
        <p:blipFill>
          <a:blip r:embed="rId4"/>
          <a:stretch>
            <a:fillRect/>
          </a:stretch>
        </p:blipFill>
        <p:spPr>
          <a:xfrm>
            <a:off x="6096000" y="802321"/>
            <a:ext cx="4909185" cy="3457575"/>
          </a:xfrm>
          <a:prstGeom prst="rect">
            <a:avLst/>
          </a:prstGeom>
        </p:spPr>
      </p:pic>
      <p:sp>
        <p:nvSpPr>
          <p:cNvPr id="11" name="テキスト ボックス 10">
            <a:extLst>
              <a:ext uri="{FF2B5EF4-FFF2-40B4-BE49-F238E27FC236}">
                <a16:creationId xmlns:a16="http://schemas.microsoft.com/office/drawing/2014/main" id="{0B7FDAF7-7438-4B6B-8B1C-B38E172E03BF}"/>
              </a:ext>
            </a:extLst>
          </p:cNvPr>
          <p:cNvSpPr txBox="1"/>
          <p:nvPr/>
        </p:nvSpPr>
        <p:spPr>
          <a:xfrm>
            <a:off x="5499821" y="4357135"/>
            <a:ext cx="6539779" cy="2462213"/>
          </a:xfrm>
          <a:prstGeom prst="rect">
            <a:avLst/>
          </a:prstGeom>
          <a:noFill/>
        </p:spPr>
        <p:txBody>
          <a:bodyPr wrap="square" rtlCol="0">
            <a:spAutoFit/>
          </a:bodyPr>
          <a:lstStyle/>
          <a:p>
            <a:pPr marL="285750" indent="-285750">
              <a:spcBef>
                <a:spcPts val="400"/>
              </a:spcBef>
              <a:buFont typeface="Arial" panose="020B0604020202020204" pitchFamily="34" charset="0"/>
              <a:buChar char="•"/>
            </a:pPr>
            <a:r>
              <a:rPr kumimoji="1" lang="en-US" altLang="ja-JP" sz="1600" i="1" dirty="0">
                <a:latin typeface="Calibri" panose="020F0502020204030204" pitchFamily="34" charset="0"/>
              </a:rPr>
              <a:t>The additional </a:t>
            </a:r>
            <a:r>
              <a:rPr kumimoji="1" lang="en-US" altLang="ja-JP" sz="1600" i="1" dirty="0" err="1">
                <a:latin typeface="Calibri" panose="020F0502020204030204" pitchFamily="34" charset="0"/>
              </a:rPr>
              <a:t>sextupoles</a:t>
            </a:r>
            <a:r>
              <a:rPr kumimoji="1" lang="en-US" altLang="ja-JP" sz="1600" i="1" dirty="0">
                <a:latin typeface="Calibri" panose="020F0502020204030204" pitchFamily="34" charset="0"/>
              </a:rPr>
              <a:t> were put to the original chromaticity correction optics. </a:t>
            </a:r>
            <a:r>
              <a:rPr lang="en-US" altLang="ja-JP" sz="1600" i="1" dirty="0">
                <a:latin typeface="Calibri" panose="020F0502020204030204" pitchFamily="34" charset="0"/>
              </a:rPr>
              <a:t>They</a:t>
            </a:r>
            <a:r>
              <a:rPr kumimoji="1" lang="en-US" altLang="ja-JP" sz="1600" i="1" dirty="0">
                <a:latin typeface="Calibri" panose="020F0502020204030204" pitchFamily="34" charset="0"/>
              </a:rPr>
              <a:t> also use octupoles for IP focusing.</a:t>
            </a:r>
          </a:p>
          <a:p>
            <a:pPr marL="285750" indent="-285750">
              <a:spcBef>
                <a:spcPts val="400"/>
              </a:spcBef>
              <a:buFont typeface="Arial" panose="020B0604020202020204" pitchFamily="34" charset="0"/>
              <a:buChar char="•"/>
            </a:pPr>
            <a:r>
              <a:rPr kumimoji="1" lang="en-US" altLang="ja-JP" sz="1600" i="1" dirty="0">
                <a:latin typeface="Calibri" panose="020F0502020204030204" pitchFamily="34" charset="0"/>
              </a:rPr>
              <a:t>Since CLIC is designed to have weaker nonlinear effects than ILC, such as smaller horizontal emittance and higher energy, it will be necessary to examine carefully when matching the parameters of ILC.</a:t>
            </a:r>
          </a:p>
          <a:p>
            <a:pPr marL="285750" indent="-285750">
              <a:spcBef>
                <a:spcPts val="400"/>
              </a:spcBef>
              <a:buFont typeface="Arial" panose="020B0604020202020204" pitchFamily="34" charset="0"/>
              <a:buChar char="•"/>
            </a:pPr>
            <a:r>
              <a:rPr kumimoji="1" lang="en-US" altLang="ja-JP" sz="1600" i="1" dirty="0">
                <a:latin typeface="Calibri" panose="020F0502020204030204" pitchFamily="34" charset="0"/>
              </a:rPr>
              <a:t>The effect on the detector background and collimation depth when using octupole magnets for beam adjustment needs to be carefully examined.</a:t>
            </a:r>
          </a:p>
          <a:p>
            <a:pPr marL="285750" indent="-285750">
              <a:spcBef>
                <a:spcPts val="400"/>
              </a:spcBef>
              <a:buFont typeface="Arial" panose="020B0604020202020204" pitchFamily="34" charset="0"/>
              <a:buChar char="•"/>
            </a:pPr>
            <a:r>
              <a:rPr kumimoji="1" lang="en-US" altLang="ja-JP" sz="1600" i="1" dirty="0">
                <a:latin typeface="Calibri" panose="020F0502020204030204" pitchFamily="34" charset="0"/>
              </a:rPr>
              <a:t>The aperture of the inner detector around the IP is assumed to be very wider than ILC.</a:t>
            </a:r>
          </a:p>
        </p:txBody>
      </p:sp>
      <p:sp>
        <p:nvSpPr>
          <p:cNvPr id="12" name="テキスト ボックス 11">
            <a:extLst>
              <a:ext uri="{FF2B5EF4-FFF2-40B4-BE49-F238E27FC236}">
                <a16:creationId xmlns:a16="http://schemas.microsoft.com/office/drawing/2014/main" id="{7FABF673-DE8A-418E-BF3F-AB7C524103B4}"/>
              </a:ext>
            </a:extLst>
          </p:cNvPr>
          <p:cNvSpPr txBox="1"/>
          <p:nvPr/>
        </p:nvSpPr>
        <p:spPr>
          <a:xfrm>
            <a:off x="3306656" y="120307"/>
            <a:ext cx="5243936" cy="584775"/>
          </a:xfrm>
          <a:prstGeom prst="rect">
            <a:avLst/>
          </a:prstGeom>
          <a:noFill/>
        </p:spPr>
        <p:txBody>
          <a:bodyPr wrap="none" rtlCol="0">
            <a:spAutoFit/>
          </a:bodyPr>
          <a:lstStyle/>
          <a:p>
            <a:r>
              <a:rPr kumimoji="1" lang="en-US" altLang="ja-JP" sz="3200" b="1" i="1" dirty="0">
                <a:solidFill>
                  <a:srgbClr val="008080"/>
                </a:solidFill>
                <a:latin typeface="Calibri" panose="020F0502020204030204" pitchFamily="34" charset="0"/>
              </a:rPr>
              <a:t>L*=6m optics for CLIC 380GeV</a:t>
            </a:r>
            <a:endParaRPr kumimoji="1" lang="ja-JP" altLang="en-US" sz="3200" b="1" i="1" dirty="0">
              <a:solidFill>
                <a:srgbClr val="008080"/>
              </a:solidFill>
              <a:latin typeface="Calibri" panose="020F0502020204030204" pitchFamily="34" charset="0"/>
            </a:endParaRPr>
          </a:p>
        </p:txBody>
      </p:sp>
      <p:sp>
        <p:nvSpPr>
          <p:cNvPr id="13" name="スライド番号プレースホルダー 3">
            <a:extLst>
              <a:ext uri="{FF2B5EF4-FFF2-40B4-BE49-F238E27FC236}">
                <a16:creationId xmlns:a16="http://schemas.microsoft.com/office/drawing/2014/main" id="{97C7A29E-2B4E-4204-A5CA-FDF0A210E24E}"/>
              </a:ext>
            </a:extLst>
          </p:cNvPr>
          <p:cNvSpPr>
            <a:spLocks noGrp="1"/>
          </p:cNvSpPr>
          <p:nvPr>
            <p:ph type="sldNum" sz="quarter" idx="12"/>
          </p:nvPr>
        </p:nvSpPr>
        <p:spPr>
          <a:xfrm>
            <a:off x="9445765" y="6505920"/>
            <a:ext cx="2743200" cy="365125"/>
          </a:xfrm>
        </p:spPr>
        <p:txBody>
          <a:bodyPr/>
          <a:lstStyle/>
          <a:p>
            <a:fld id="{98894FE7-02B3-462C-A290-11A29094F687}" type="slidenum">
              <a:rPr kumimoji="1" lang="ja-JP" altLang="en-US" smtClean="0"/>
              <a:t>30</a:t>
            </a:fld>
            <a:endParaRPr kumimoji="1" lang="ja-JP" altLang="en-US"/>
          </a:p>
        </p:txBody>
      </p:sp>
    </p:spTree>
    <p:extLst>
      <p:ext uri="{BB962C8B-B14F-4D97-AF65-F5344CB8AC3E}">
        <p14:creationId xmlns:p14="http://schemas.microsoft.com/office/powerpoint/2010/main" val="38728018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B76396B-ED64-466C-8A5F-15648DA497C6}"/>
              </a:ext>
            </a:extLst>
          </p:cNvPr>
          <p:cNvSpPr txBox="1"/>
          <p:nvPr/>
        </p:nvSpPr>
        <p:spPr>
          <a:xfrm>
            <a:off x="4944883" y="3167390"/>
            <a:ext cx="2597186" cy="584775"/>
          </a:xfrm>
          <a:prstGeom prst="rect">
            <a:avLst/>
          </a:prstGeom>
          <a:noFill/>
        </p:spPr>
        <p:txBody>
          <a:bodyPr wrap="none" rtlCol="0">
            <a:spAutoFit/>
          </a:bodyPr>
          <a:lstStyle/>
          <a:p>
            <a:r>
              <a:rPr kumimoji="1" lang="en-US" altLang="ja-JP" sz="3200" b="1" i="1" dirty="0">
                <a:latin typeface="Arial" panose="020B0604020202020204" pitchFamily="34" charset="0"/>
                <a:cs typeface="Arial" panose="020B0604020202020204" pitchFamily="34" charset="0"/>
              </a:rPr>
              <a:t>Other topics</a:t>
            </a:r>
            <a:endParaRPr kumimoji="1" lang="ja-JP" altLang="en-US" sz="3200" b="1" i="1" dirty="0">
              <a:latin typeface="Arial" panose="020B0604020202020204" pitchFamily="34" charset="0"/>
              <a:cs typeface="Arial" panose="020B0604020202020204" pitchFamily="34" charset="0"/>
            </a:endParaRPr>
          </a:p>
        </p:txBody>
      </p:sp>
      <p:sp>
        <p:nvSpPr>
          <p:cNvPr id="3" name="スライド番号プレースホルダー 3">
            <a:extLst>
              <a:ext uri="{FF2B5EF4-FFF2-40B4-BE49-F238E27FC236}">
                <a16:creationId xmlns:a16="http://schemas.microsoft.com/office/drawing/2014/main" id="{AACAF4A2-DB08-4519-9FFE-2055370D7249}"/>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31</a:t>
            </a:fld>
            <a:endParaRPr kumimoji="1" lang="ja-JP" altLang="en-US"/>
          </a:p>
        </p:txBody>
      </p:sp>
    </p:spTree>
    <p:extLst>
      <p:ext uri="{BB962C8B-B14F-4D97-AF65-F5344CB8AC3E}">
        <p14:creationId xmlns:p14="http://schemas.microsoft.com/office/powerpoint/2010/main" val="31151004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72BEDA4-6D6C-41A5-BAB5-085CF71351E4}"/>
              </a:ext>
            </a:extLst>
          </p:cNvPr>
          <p:cNvSpPr txBox="1"/>
          <p:nvPr/>
        </p:nvSpPr>
        <p:spPr>
          <a:xfrm>
            <a:off x="1149350" y="74336"/>
            <a:ext cx="10591800" cy="1354217"/>
          </a:xfrm>
          <a:prstGeom prst="rect">
            <a:avLst/>
          </a:prstGeom>
          <a:noFill/>
        </p:spPr>
        <p:txBody>
          <a:bodyPr wrap="square">
            <a:spAutoFit/>
          </a:bodyPr>
          <a:lstStyle/>
          <a:p>
            <a:r>
              <a:rPr lang="ja-JP" altLang="en-US" dirty="0">
                <a:latin typeface="Arial" panose="020B0604020202020204" pitchFamily="34" charset="0"/>
                <a:cs typeface="Arial" panose="020B0604020202020204" pitchFamily="34" charset="0"/>
              </a:rPr>
              <a:t>The current ILC FF optics are designed to support energies of ECM=250GeV-1TeV with the same geometry.</a:t>
            </a:r>
          </a:p>
          <a:p>
            <a:endParaRPr lang="ja-JP" altLang="en-US" sz="1000" dirty="0">
              <a:latin typeface="Arial" panose="020B0604020202020204" pitchFamily="34" charset="0"/>
              <a:cs typeface="Arial" panose="020B0604020202020204" pitchFamily="34" charset="0"/>
            </a:endParaRPr>
          </a:p>
          <a:p>
            <a:r>
              <a:rPr lang="ja-JP" altLang="en-US" dirty="0">
                <a:latin typeface="Arial" panose="020B0604020202020204" pitchFamily="34" charset="0"/>
                <a:cs typeface="Arial" panose="020B0604020202020204" pitchFamily="34" charset="0"/>
              </a:rPr>
              <a:t>However, the FF optics is not optimized for each energy, because the bending angle of the dipole magnet </a:t>
            </a:r>
            <a:r>
              <a:rPr lang="en-US" altLang="ja-JP" dirty="0">
                <a:latin typeface="Arial" panose="020B0604020202020204" pitchFamily="34" charset="0"/>
                <a:cs typeface="Arial" panose="020B0604020202020204" pitchFamily="34" charset="0"/>
              </a:rPr>
              <a:t>does not </a:t>
            </a:r>
            <a:r>
              <a:rPr lang="ja-JP" altLang="en-US" dirty="0">
                <a:latin typeface="Arial" panose="020B0604020202020204" pitchFamily="34" charset="0"/>
                <a:cs typeface="Arial" panose="020B0604020202020204" pitchFamily="34" charset="0"/>
              </a:rPr>
              <a:t>ha</a:t>
            </a:r>
            <a:r>
              <a:rPr lang="en-US" altLang="ja-JP" dirty="0" err="1">
                <a:latin typeface="Arial" panose="020B0604020202020204" pitchFamily="34" charset="0"/>
                <a:cs typeface="Arial" panose="020B0604020202020204" pitchFamily="34" charset="0"/>
              </a:rPr>
              <a:t>ve</a:t>
            </a:r>
            <a:r>
              <a:rPr lang="ja-JP" altLang="en-US" dirty="0">
                <a:latin typeface="Arial" panose="020B0604020202020204" pitchFamily="34" charset="0"/>
                <a:cs typeface="Arial" panose="020B0604020202020204" pitchFamily="34" charset="0"/>
              </a:rPr>
              <a:t> an optimum </a:t>
            </a:r>
            <a:r>
              <a:rPr lang="en-US" altLang="ja-JP" dirty="0">
                <a:latin typeface="Arial" panose="020B0604020202020204" pitchFamily="34" charset="0"/>
                <a:cs typeface="Arial" panose="020B0604020202020204" pitchFamily="34" charset="0"/>
              </a:rPr>
              <a:t>angle</a:t>
            </a:r>
            <a:r>
              <a:rPr lang="ja-JP" altLang="en-US" dirty="0">
                <a:latin typeface="Arial" panose="020B0604020202020204" pitchFamily="34" charset="0"/>
                <a:cs typeface="Arial" panose="020B0604020202020204" pitchFamily="34" charset="0"/>
              </a:rPr>
              <a:t> for each energy.</a:t>
            </a:r>
          </a:p>
        </p:txBody>
      </p:sp>
      <p:sp>
        <p:nvSpPr>
          <p:cNvPr id="5" name="テキスト ボックス 4">
            <a:extLst>
              <a:ext uri="{FF2B5EF4-FFF2-40B4-BE49-F238E27FC236}">
                <a16:creationId xmlns:a16="http://schemas.microsoft.com/office/drawing/2014/main" id="{1639F748-CF24-4214-896C-53073A5884DB}"/>
              </a:ext>
            </a:extLst>
          </p:cNvPr>
          <p:cNvSpPr txBox="1"/>
          <p:nvPr/>
        </p:nvSpPr>
        <p:spPr>
          <a:xfrm>
            <a:off x="1346200" y="1605032"/>
            <a:ext cx="10198100" cy="1077218"/>
          </a:xfrm>
          <a:prstGeom prst="rect">
            <a:avLst/>
          </a:prstGeom>
          <a:noFill/>
        </p:spPr>
        <p:txBody>
          <a:bodyPr wrap="square">
            <a:spAutoFit/>
          </a:bodyPr>
          <a:lstStyle/>
          <a:p>
            <a:pPr marL="285750" indent="-285750">
              <a:buFont typeface="Wingdings" panose="05000000000000000000" pitchFamily="2" charset="2"/>
              <a:buChar char="Ø"/>
            </a:pPr>
            <a:r>
              <a:rPr kumimoji="1" lang="en-US" altLang="ja-JP" dirty="0">
                <a:latin typeface="Arial" panose="020B0604020202020204" pitchFamily="34" charset="0"/>
                <a:cs typeface="Arial" panose="020B0604020202020204" pitchFamily="34" charset="0"/>
              </a:rPr>
              <a:t>In order to optimize for each energy, we need to choose optimal bending angle of dipole for each beam energy. </a:t>
            </a:r>
          </a:p>
          <a:p>
            <a:pPr marL="285750" indent="-285750">
              <a:buFont typeface="Wingdings" panose="05000000000000000000" pitchFamily="2" charset="2"/>
              <a:buChar char="Ø"/>
            </a:pPr>
            <a:endParaRPr lang="en-US" altLang="ja-JP" sz="10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kumimoji="1" lang="en-US" altLang="ja-JP" dirty="0">
                <a:latin typeface="Arial" panose="020B0604020202020204" pitchFamily="34" charset="0"/>
                <a:cs typeface="Arial" panose="020B0604020202020204" pitchFamily="34" charset="0"/>
              </a:rPr>
              <a:t>A layout to optimize for two energies, ECM=250GeV and 1TeV, was proposed in 2017. </a:t>
            </a:r>
          </a:p>
        </p:txBody>
      </p:sp>
      <p:pic>
        <p:nvPicPr>
          <p:cNvPr id="7" name="図 6">
            <a:extLst>
              <a:ext uri="{FF2B5EF4-FFF2-40B4-BE49-F238E27FC236}">
                <a16:creationId xmlns:a16="http://schemas.microsoft.com/office/drawing/2014/main" id="{13D878BB-51F3-4704-ABDC-FBCB96CEC632}"/>
              </a:ext>
            </a:extLst>
          </p:cNvPr>
          <p:cNvPicPr>
            <a:picLocks noChangeAspect="1"/>
          </p:cNvPicPr>
          <p:nvPr/>
        </p:nvPicPr>
        <p:blipFill>
          <a:blip r:embed="rId2"/>
          <a:stretch>
            <a:fillRect/>
          </a:stretch>
        </p:blipFill>
        <p:spPr>
          <a:xfrm>
            <a:off x="2698432" y="2871429"/>
            <a:ext cx="6795135" cy="3823335"/>
          </a:xfrm>
          <a:prstGeom prst="rect">
            <a:avLst/>
          </a:prstGeom>
          <a:ln>
            <a:solidFill>
              <a:schemeClr val="tx1"/>
            </a:solidFill>
          </a:ln>
        </p:spPr>
      </p:pic>
      <p:sp>
        <p:nvSpPr>
          <p:cNvPr id="8" name="スライド番号プレースホルダー 3">
            <a:extLst>
              <a:ext uri="{FF2B5EF4-FFF2-40B4-BE49-F238E27FC236}">
                <a16:creationId xmlns:a16="http://schemas.microsoft.com/office/drawing/2014/main" id="{DD88010A-090C-46D1-B5C7-90E35F0AC018}"/>
              </a:ext>
            </a:extLst>
          </p:cNvPr>
          <p:cNvSpPr>
            <a:spLocks noGrp="1"/>
          </p:cNvSpPr>
          <p:nvPr>
            <p:ph type="sldNum" sz="quarter" idx="12"/>
          </p:nvPr>
        </p:nvSpPr>
        <p:spPr>
          <a:xfrm>
            <a:off x="9445765" y="6505920"/>
            <a:ext cx="2743200" cy="365125"/>
          </a:xfrm>
        </p:spPr>
        <p:txBody>
          <a:bodyPr/>
          <a:lstStyle/>
          <a:p>
            <a:fld id="{98894FE7-02B3-462C-A290-11A29094F687}" type="slidenum">
              <a:rPr kumimoji="1" lang="ja-JP" altLang="en-US" smtClean="0"/>
              <a:t>32</a:t>
            </a:fld>
            <a:endParaRPr kumimoji="1" lang="ja-JP" altLang="en-US"/>
          </a:p>
        </p:txBody>
      </p:sp>
    </p:spTree>
    <p:extLst>
      <p:ext uri="{BB962C8B-B14F-4D97-AF65-F5344CB8AC3E}">
        <p14:creationId xmlns:p14="http://schemas.microsoft.com/office/powerpoint/2010/main" val="22801832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45C9EBE2-3E7F-4220-9E1F-7A91CF5D05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189" y="5181514"/>
            <a:ext cx="3251367" cy="1676486"/>
          </a:xfrm>
          <a:prstGeom prst="rect">
            <a:avLst/>
          </a:prstGeom>
        </p:spPr>
      </p:pic>
      <p:pic>
        <p:nvPicPr>
          <p:cNvPr id="2" name="図 1">
            <a:extLst>
              <a:ext uri="{FF2B5EF4-FFF2-40B4-BE49-F238E27FC236}">
                <a16:creationId xmlns:a16="http://schemas.microsoft.com/office/drawing/2014/main" id="{7F707202-B551-48A8-8CC1-81C45D60F5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9696" y="1063997"/>
            <a:ext cx="2843689" cy="1866900"/>
          </a:xfrm>
          <a:prstGeom prst="rect">
            <a:avLst/>
          </a:prstGeom>
        </p:spPr>
      </p:pic>
      <p:pic>
        <p:nvPicPr>
          <p:cNvPr id="3" name="図 2">
            <a:extLst>
              <a:ext uri="{FF2B5EF4-FFF2-40B4-BE49-F238E27FC236}">
                <a16:creationId xmlns:a16="http://schemas.microsoft.com/office/drawing/2014/main" id="{0BDAA1FC-A276-44C8-B4E9-3AD4BF55FB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9696" y="3484895"/>
            <a:ext cx="2840355" cy="1883569"/>
          </a:xfrm>
          <a:prstGeom prst="rect">
            <a:avLst/>
          </a:prstGeom>
        </p:spPr>
      </p:pic>
      <p:sp>
        <p:nvSpPr>
          <p:cNvPr id="15" name="テキスト ボックス 14">
            <a:extLst>
              <a:ext uri="{FF2B5EF4-FFF2-40B4-BE49-F238E27FC236}">
                <a16:creationId xmlns:a16="http://schemas.microsoft.com/office/drawing/2014/main" id="{7A729D76-F5D9-4819-9A1D-714F84ECD7E7}"/>
              </a:ext>
            </a:extLst>
          </p:cNvPr>
          <p:cNvSpPr txBox="1"/>
          <p:nvPr/>
        </p:nvSpPr>
        <p:spPr>
          <a:xfrm>
            <a:off x="2946810" y="5790622"/>
            <a:ext cx="2334293" cy="523220"/>
          </a:xfrm>
          <a:prstGeom prst="rect">
            <a:avLst/>
          </a:prstGeom>
          <a:noFill/>
        </p:spPr>
        <p:txBody>
          <a:bodyPr wrap="none" rtlCol="0">
            <a:spAutoFit/>
          </a:bodyPr>
          <a:lstStyle/>
          <a:p>
            <a:r>
              <a:rPr lang="en-US" altLang="ja-JP" sz="1400" dirty="0">
                <a:solidFill>
                  <a:srgbClr val="FF0000"/>
                </a:solidFill>
                <a:latin typeface="Arial" panose="020B0604020202020204" pitchFamily="34" charset="0"/>
                <a:cs typeface="Arial" panose="020B0604020202020204" pitchFamily="34" charset="0"/>
              </a:rPr>
              <a:t>Horizontal</a:t>
            </a:r>
            <a:r>
              <a:rPr lang="ja-JP" altLang="en-US" sz="1400" dirty="0">
                <a:solidFill>
                  <a:srgbClr val="FF0000"/>
                </a:solidFill>
                <a:latin typeface="Arial" panose="020B0604020202020204" pitchFamily="34" charset="0"/>
                <a:cs typeface="Arial" panose="020B0604020202020204" pitchFamily="34" charset="0"/>
              </a:rPr>
              <a:t> </a:t>
            </a:r>
            <a:r>
              <a:rPr lang="en-US" altLang="ja-JP" sz="1400" dirty="0">
                <a:solidFill>
                  <a:srgbClr val="FF0000"/>
                </a:solidFill>
                <a:latin typeface="Arial" panose="020B0604020202020204" pitchFamily="34" charset="0"/>
                <a:cs typeface="Arial" panose="020B0604020202020204" pitchFamily="34" charset="0"/>
              </a:rPr>
              <a:t>beamline</a:t>
            </a:r>
            <a:r>
              <a:rPr lang="ja-JP" altLang="en-US" sz="1400" dirty="0">
                <a:solidFill>
                  <a:srgbClr val="FF0000"/>
                </a:solidFill>
                <a:latin typeface="Arial" panose="020B0604020202020204" pitchFamily="34" charset="0"/>
                <a:cs typeface="Arial" panose="020B0604020202020204" pitchFamily="34" charset="0"/>
              </a:rPr>
              <a:t> </a:t>
            </a:r>
            <a:r>
              <a:rPr lang="en-US" altLang="ja-JP" sz="1400" dirty="0">
                <a:solidFill>
                  <a:srgbClr val="FF0000"/>
                </a:solidFill>
                <a:latin typeface="Arial" panose="020B0604020202020204" pitchFamily="34" charset="0"/>
                <a:cs typeface="Arial" panose="020B0604020202020204" pitchFamily="34" charset="0"/>
              </a:rPr>
              <a:t>offset</a:t>
            </a:r>
          </a:p>
          <a:p>
            <a:r>
              <a:rPr lang="ja-JP" altLang="en-US" sz="1400" dirty="0">
                <a:solidFill>
                  <a:srgbClr val="FF0000"/>
                </a:solidFill>
                <a:latin typeface="Arial" panose="020B0604020202020204" pitchFamily="34" charset="0"/>
                <a:cs typeface="Arial" panose="020B0604020202020204" pitchFamily="34" charset="0"/>
              </a:rPr>
              <a:t> </a:t>
            </a:r>
            <a:r>
              <a:rPr lang="en-US" altLang="ja-JP" sz="1400" dirty="0">
                <a:solidFill>
                  <a:srgbClr val="FF0000"/>
                </a:solidFill>
                <a:latin typeface="Arial" panose="020B0604020202020204" pitchFamily="34" charset="0"/>
                <a:cs typeface="Arial" panose="020B0604020202020204" pitchFamily="34" charset="0"/>
              </a:rPr>
              <a:t>is shifted by 1m at 2xB0.</a:t>
            </a:r>
            <a:endParaRPr kumimoji="1" lang="ja-JP" altLang="en-US" sz="1400" dirty="0">
              <a:solidFill>
                <a:srgbClr val="FF0000"/>
              </a:solidFill>
              <a:latin typeface="Arial" panose="020B0604020202020204" pitchFamily="34" charset="0"/>
              <a:cs typeface="Arial" panose="020B0604020202020204" pitchFamily="34" charset="0"/>
            </a:endParaRPr>
          </a:p>
        </p:txBody>
      </p:sp>
      <p:sp>
        <p:nvSpPr>
          <p:cNvPr id="16" name="テキスト ボックス 15">
            <a:extLst>
              <a:ext uri="{FF2B5EF4-FFF2-40B4-BE49-F238E27FC236}">
                <a16:creationId xmlns:a16="http://schemas.microsoft.com/office/drawing/2014/main" id="{B9781E73-9A63-4553-90AC-B5A962E44DF1}"/>
              </a:ext>
            </a:extLst>
          </p:cNvPr>
          <p:cNvSpPr txBox="1"/>
          <p:nvPr/>
        </p:nvSpPr>
        <p:spPr>
          <a:xfrm>
            <a:off x="1220467" y="694665"/>
            <a:ext cx="2372765" cy="369332"/>
          </a:xfrm>
          <a:prstGeom prst="rect">
            <a:avLst/>
          </a:prstGeom>
          <a:noFill/>
        </p:spPr>
        <p:txBody>
          <a:bodyPr wrap="none" rtlCol="0">
            <a:spAutoFit/>
          </a:bodyPr>
          <a:lstStyle/>
          <a:p>
            <a:r>
              <a:rPr kumimoji="1" lang="en-US" altLang="ja-JP" dirty="0">
                <a:solidFill>
                  <a:srgbClr val="7030A0"/>
                </a:solidFill>
                <a:latin typeface="Arial" panose="020B0604020202020204" pitchFamily="34" charset="0"/>
                <a:cs typeface="Arial" panose="020B0604020202020204" pitchFamily="34" charset="0"/>
              </a:rPr>
              <a:t>Original</a:t>
            </a:r>
            <a:r>
              <a:rPr kumimoji="1" lang="ja-JP" altLang="en-US" dirty="0">
                <a:solidFill>
                  <a:srgbClr val="7030A0"/>
                </a:solidFill>
                <a:latin typeface="Arial" panose="020B0604020202020204" pitchFamily="34" charset="0"/>
                <a:cs typeface="Arial" panose="020B0604020202020204" pitchFamily="34" charset="0"/>
              </a:rPr>
              <a:t> </a:t>
            </a:r>
            <a:r>
              <a:rPr kumimoji="1" lang="en-US" altLang="ja-JP" dirty="0">
                <a:solidFill>
                  <a:srgbClr val="7030A0"/>
                </a:solidFill>
                <a:latin typeface="Arial" panose="020B0604020202020204" pitchFamily="34" charset="0"/>
                <a:cs typeface="Arial" panose="020B0604020202020204" pitchFamily="34" charset="0"/>
              </a:rPr>
              <a:t>beam</a:t>
            </a:r>
            <a:r>
              <a:rPr kumimoji="1" lang="ja-JP" altLang="en-US" dirty="0">
                <a:solidFill>
                  <a:srgbClr val="7030A0"/>
                </a:solidFill>
                <a:latin typeface="Arial" panose="020B0604020202020204" pitchFamily="34" charset="0"/>
                <a:cs typeface="Arial" panose="020B0604020202020204" pitchFamily="34" charset="0"/>
              </a:rPr>
              <a:t> </a:t>
            </a:r>
            <a:r>
              <a:rPr kumimoji="1" lang="en-US" altLang="ja-JP" dirty="0">
                <a:solidFill>
                  <a:srgbClr val="7030A0"/>
                </a:solidFill>
                <a:latin typeface="Arial" panose="020B0604020202020204" pitchFamily="34" charset="0"/>
                <a:cs typeface="Arial" panose="020B0604020202020204" pitchFamily="34" charset="0"/>
              </a:rPr>
              <a:t>optics</a:t>
            </a:r>
            <a:endParaRPr kumimoji="1" lang="ja-JP" altLang="en-US" dirty="0">
              <a:solidFill>
                <a:srgbClr val="7030A0"/>
              </a:solidFill>
              <a:latin typeface="Arial" panose="020B0604020202020204" pitchFamily="34" charset="0"/>
              <a:cs typeface="Arial" panose="020B0604020202020204" pitchFamily="34" charset="0"/>
            </a:endParaRPr>
          </a:p>
        </p:txBody>
      </p:sp>
      <p:sp>
        <p:nvSpPr>
          <p:cNvPr id="17" name="テキスト ボックス 16">
            <a:extLst>
              <a:ext uri="{FF2B5EF4-FFF2-40B4-BE49-F238E27FC236}">
                <a16:creationId xmlns:a16="http://schemas.microsoft.com/office/drawing/2014/main" id="{9A57AD6A-949B-4419-A7AA-A5C0C97A34E8}"/>
              </a:ext>
            </a:extLst>
          </p:cNvPr>
          <p:cNvSpPr txBox="1"/>
          <p:nvPr/>
        </p:nvSpPr>
        <p:spPr>
          <a:xfrm>
            <a:off x="249920" y="3049154"/>
            <a:ext cx="4352474" cy="369332"/>
          </a:xfrm>
          <a:prstGeom prst="rect">
            <a:avLst/>
          </a:prstGeom>
          <a:noFill/>
        </p:spPr>
        <p:txBody>
          <a:bodyPr wrap="none" rtlCol="0">
            <a:spAutoFit/>
          </a:bodyPr>
          <a:lstStyle/>
          <a:p>
            <a:r>
              <a:rPr kumimoji="1" lang="en-US" altLang="ja-JP" dirty="0">
                <a:solidFill>
                  <a:srgbClr val="7030A0"/>
                </a:solidFill>
                <a:latin typeface="Arial" panose="020B0604020202020204" pitchFamily="34" charset="0"/>
                <a:cs typeface="Arial" panose="020B0604020202020204" pitchFamily="34" charset="0"/>
              </a:rPr>
              <a:t>Beam optics with strong bending magnet</a:t>
            </a:r>
            <a:endParaRPr kumimoji="1" lang="ja-JP" altLang="en-US" dirty="0">
              <a:solidFill>
                <a:srgbClr val="7030A0"/>
              </a:solidFill>
              <a:latin typeface="Arial" panose="020B0604020202020204" pitchFamily="34" charset="0"/>
              <a:cs typeface="Arial" panose="020B0604020202020204" pitchFamily="34" charset="0"/>
            </a:endParaRPr>
          </a:p>
        </p:txBody>
      </p:sp>
      <p:pic>
        <p:nvPicPr>
          <p:cNvPr id="22" name="図 21">
            <a:extLst>
              <a:ext uri="{FF2B5EF4-FFF2-40B4-BE49-F238E27FC236}">
                <a16:creationId xmlns:a16="http://schemas.microsoft.com/office/drawing/2014/main" id="{9A9DEAD6-69D8-42F5-AFEC-398CEBC256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13243" y="500362"/>
            <a:ext cx="3048000" cy="2286000"/>
          </a:xfrm>
          <a:prstGeom prst="rect">
            <a:avLst/>
          </a:prstGeom>
        </p:spPr>
      </p:pic>
      <p:pic>
        <p:nvPicPr>
          <p:cNvPr id="23" name="図 22">
            <a:extLst>
              <a:ext uri="{FF2B5EF4-FFF2-40B4-BE49-F238E27FC236}">
                <a16:creationId xmlns:a16="http://schemas.microsoft.com/office/drawing/2014/main" id="{38B67872-6294-4B87-B550-3A6B2941CB7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42847" y="500362"/>
            <a:ext cx="3048000" cy="2286000"/>
          </a:xfrm>
          <a:prstGeom prst="rect">
            <a:avLst/>
          </a:prstGeom>
        </p:spPr>
      </p:pic>
      <p:graphicFrame>
        <p:nvGraphicFramePr>
          <p:cNvPr id="26" name="表 25">
            <a:extLst>
              <a:ext uri="{FF2B5EF4-FFF2-40B4-BE49-F238E27FC236}">
                <a16:creationId xmlns:a16="http://schemas.microsoft.com/office/drawing/2014/main" id="{4E064C47-87E4-49F4-8DC8-47E1B2017AD5}"/>
              </a:ext>
            </a:extLst>
          </p:cNvPr>
          <p:cNvGraphicFramePr>
            <a:graphicFrameLocks noGrp="1"/>
          </p:cNvGraphicFramePr>
          <p:nvPr>
            <p:extLst>
              <p:ext uri="{D42A27DB-BD31-4B8C-83A1-F6EECF244321}">
                <p14:modId xmlns:p14="http://schemas.microsoft.com/office/powerpoint/2010/main" val="1116386944"/>
              </p:ext>
            </p:extLst>
          </p:nvPr>
        </p:nvGraphicFramePr>
        <p:xfrm>
          <a:off x="5849073" y="3522479"/>
          <a:ext cx="5302280" cy="1219200"/>
        </p:xfrm>
        <a:graphic>
          <a:graphicData uri="http://schemas.openxmlformats.org/drawingml/2006/table">
            <a:tbl>
              <a:tblPr firstRow="1" bandRow="1">
                <a:tableStyleId>{5940675A-B579-460E-94D1-54222C63F5DA}</a:tableStyleId>
              </a:tblPr>
              <a:tblGrid>
                <a:gridCol w="1325570">
                  <a:extLst>
                    <a:ext uri="{9D8B030D-6E8A-4147-A177-3AD203B41FA5}">
                      <a16:colId xmlns:a16="http://schemas.microsoft.com/office/drawing/2014/main" val="1144710192"/>
                    </a:ext>
                  </a:extLst>
                </a:gridCol>
                <a:gridCol w="1325570">
                  <a:extLst>
                    <a:ext uri="{9D8B030D-6E8A-4147-A177-3AD203B41FA5}">
                      <a16:colId xmlns:a16="http://schemas.microsoft.com/office/drawing/2014/main" val="1155224373"/>
                    </a:ext>
                  </a:extLst>
                </a:gridCol>
                <a:gridCol w="1325570">
                  <a:extLst>
                    <a:ext uri="{9D8B030D-6E8A-4147-A177-3AD203B41FA5}">
                      <a16:colId xmlns:a16="http://schemas.microsoft.com/office/drawing/2014/main" val="880125626"/>
                    </a:ext>
                  </a:extLst>
                </a:gridCol>
                <a:gridCol w="1325570">
                  <a:extLst>
                    <a:ext uri="{9D8B030D-6E8A-4147-A177-3AD203B41FA5}">
                      <a16:colId xmlns:a16="http://schemas.microsoft.com/office/drawing/2014/main" val="2133658319"/>
                    </a:ext>
                  </a:extLst>
                </a:gridCol>
              </a:tblGrid>
              <a:tr h="279826">
                <a:tc>
                  <a:txBody>
                    <a:bodyPr/>
                    <a:lstStyle/>
                    <a:p>
                      <a:pPr algn="ct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Collimator</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FF beamline</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Total</a:t>
                      </a:r>
                      <a:endParaRPr kumimoji="1" lang="ja-JP" alt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05110631"/>
                  </a:ext>
                </a:extLst>
              </a:tr>
              <a:tr h="279826">
                <a:tc>
                  <a:txBody>
                    <a:bodyPr/>
                    <a:lstStyle/>
                    <a:p>
                      <a:pPr algn="ctr"/>
                      <a:r>
                        <a:rPr kumimoji="1" lang="en-US" altLang="ja-JP" sz="1400" dirty="0">
                          <a:latin typeface="Arial" panose="020B0604020202020204" pitchFamily="34" charset="0"/>
                          <a:cs typeface="Arial" panose="020B0604020202020204" pitchFamily="34" charset="0"/>
                        </a:rPr>
                        <a:t>B = 1.0 x B0</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a:latin typeface="Arial" panose="020B0604020202020204" pitchFamily="34" charset="0"/>
                          <a:cs typeface="Arial" panose="020B0604020202020204" pitchFamily="34" charset="0"/>
                        </a:rPr>
                        <a:t>0.0058%</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0.0017%</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0.0061%</a:t>
                      </a:r>
                      <a:endParaRPr kumimoji="1" lang="ja-JP" alt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36893780"/>
                  </a:ext>
                </a:extLst>
              </a:tr>
              <a:tr h="27982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Arial" panose="020B0604020202020204" pitchFamily="34" charset="0"/>
                          <a:cs typeface="Arial" panose="020B0604020202020204" pitchFamily="34" charset="0"/>
                        </a:rPr>
                        <a:t>B = 1.5 x B0</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0.0059%</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0.0020%</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0.0062%</a:t>
                      </a:r>
                      <a:endParaRPr kumimoji="1" lang="ja-JP" alt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265671262"/>
                  </a:ext>
                </a:extLst>
              </a:tr>
              <a:tr h="27982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Arial" panose="020B0604020202020204" pitchFamily="34" charset="0"/>
                          <a:cs typeface="Arial" panose="020B0604020202020204" pitchFamily="34" charset="0"/>
                        </a:rPr>
                        <a:t>B = 2.0 x B0</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0.0060%</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0.0024%</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0.0064%</a:t>
                      </a:r>
                      <a:endParaRPr kumimoji="1" lang="ja-JP" alt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48713744"/>
                  </a:ext>
                </a:extLst>
              </a:tr>
            </a:tbl>
          </a:graphicData>
        </a:graphic>
      </p:graphicFrame>
      <p:graphicFrame>
        <p:nvGraphicFramePr>
          <p:cNvPr id="27" name="表 26">
            <a:extLst>
              <a:ext uri="{FF2B5EF4-FFF2-40B4-BE49-F238E27FC236}">
                <a16:creationId xmlns:a16="http://schemas.microsoft.com/office/drawing/2014/main" id="{B6C5E463-2429-41D9-B613-667FECD7DE68}"/>
              </a:ext>
            </a:extLst>
          </p:cNvPr>
          <p:cNvGraphicFramePr>
            <a:graphicFrameLocks noGrp="1"/>
          </p:cNvGraphicFramePr>
          <p:nvPr>
            <p:extLst>
              <p:ext uri="{D42A27DB-BD31-4B8C-83A1-F6EECF244321}">
                <p14:modId xmlns:p14="http://schemas.microsoft.com/office/powerpoint/2010/main" val="1784850999"/>
              </p:ext>
            </p:extLst>
          </p:nvPr>
        </p:nvGraphicFramePr>
        <p:xfrm>
          <a:off x="5803130" y="5222335"/>
          <a:ext cx="5302280" cy="1219200"/>
        </p:xfrm>
        <a:graphic>
          <a:graphicData uri="http://schemas.openxmlformats.org/drawingml/2006/table">
            <a:tbl>
              <a:tblPr firstRow="1" bandRow="1">
                <a:tableStyleId>{5940675A-B579-460E-94D1-54222C63F5DA}</a:tableStyleId>
              </a:tblPr>
              <a:tblGrid>
                <a:gridCol w="1325570">
                  <a:extLst>
                    <a:ext uri="{9D8B030D-6E8A-4147-A177-3AD203B41FA5}">
                      <a16:colId xmlns:a16="http://schemas.microsoft.com/office/drawing/2014/main" val="3586159664"/>
                    </a:ext>
                  </a:extLst>
                </a:gridCol>
                <a:gridCol w="1325570">
                  <a:extLst>
                    <a:ext uri="{9D8B030D-6E8A-4147-A177-3AD203B41FA5}">
                      <a16:colId xmlns:a16="http://schemas.microsoft.com/office/drawing/2014/main" val="1404152367"/>
                    </a:ext>
                  </a:extLst>
                </a:gridCol>
                <a:gridCol w="1325570">
                  <a:extLst>
                    <a:ext uri="{9D8B030D-6E8A-4147-A177-3AD203B41FA5}">
                      <a16:colId xmlns:a16="http://schemas.microsoft.com/office/drawing/2014/main" val="2066671930"/>
                    </a:ext>
                  </a:extLst>
                </a:gridCol>
                <a:gridCol w="1325570">
                  <a:extLst>
                    <a:ext uri="{9D8B030D-6E8A-4147-A177-3AD203B41FA5}">
                      <a16:colId xmlns:a16="http://schemas.microsoft.com/office/drawing/2014/main" val="87683711"/>
                    </a:ext>
                  </a:extLst>
                </a:gridCol>
              </a:tblGrid>
              <a:tr h="304800">
                <a:tc>
                  <a:txBody>
                    <a:bodyPr/>
                    <a:lstStyle/>
                    <a:p>
                      <a:pPr algn="ct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Collimator</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FF beamline</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Total</a:t>
                      </a:r>
                      <a:endParaRPr kumimoji="1" lang="ja-JP" alt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98242556"/>
                  </a:ext>
                </a:extLst>
              </a:tr>
              <a:tr h="304800">
                <a:tc>
                  <a:txBody>
                    <a:bodyPr/>
                    <a:lstStyle/>
                    <a:p>
                      <a:pPr algn="ctr"/>
                      <a:r>
                        <a:rPr kumimoji="1" lang="en-US" altLang="ja-JP" sz="1400" dirty="0">
                          <a:latin typeface="Arial" panose="020B0604020202020204" pitchFamily="34" charset="0"/>
                          <a:cs typeface="Arial" panose="020B0604020202020204" pitchFamily="34" charset="0"/>
                        </a:rPr>
                        <a:t>B = 1.0 x B0</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0.45%</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0.07%</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0.52%</a:t>
                      </a:r>
                      <a:endParaRPr kumimoji="1" lang="ja-JP" alt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864465114"/>
                  </a:ext>
                </a:extLst>
              </a:tr>
              <a:tr h="304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Arial" panose="020B0604020202020204" pitchFamily="34" charset="0"/>
                          <a:cs typeface="Arial" panose="020B0604020202020204" pitchFamily="34" charset="0"/>
                        </a:rPr>
                        <a:t>B = 1.5 x B0</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0.67%</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0.49%</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1.16%</a:t>
                      </a:r>
                      <a:endParaRPr kumimoji="1" lang="ja-JP" alt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955268854"/>
                  </a:ext>
                </a:extLst>
              </a:tr>
              <a:tr h="304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Arial" panose="020B0604020202020204" pitchFamily="34" charset="0"/>
                          <a:cs typeface="Arial" panose="020B0604020202020204" pitchFamily="34" charset="0"/>
                        </a:rPr>
                        <a:t>B = 2.0 x B0</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1.49%</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2.06%</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3.55%</a:t>
                      </a:r>
                      <a:endParaRPr kumimoji="1" lang="ja-JP" alt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35829726"/>
                  </a:ext>
                </a:extLst>
              </a:tr>
            </a:tbl>
          </a:graphicData>
        </a:graphic>
      </p:graphicFrame>
      <p:sp>
        <p:nvSpPr>
          <p:cNvPr id="28" name="テキスト ボックス 27">
            <a:extLst>
              <a:ext uri="{FF2B5EF4-FFF2-40B4-BE49-F238E27FC236}">
                <a16:creationId xmlns:a16="http://schemas.microsoft.com/office/drawing/2014/main" id="{7BDA62AF-564F-4C63-88AF-582EC0BDB913}"/>
              </a:ext>
            </a:extLst>
          </p:cNvPr>
          <p:cNvSpPr txBox="1"/>
          <p:nvPr/>
        </p:nvSpPr>
        <p:spPr>
          <a:xfrm>
            <a:off x="6148908" y="3214702"/>
            <a:ext cx="4759636" cy="307777"/>
          </a:xfrm>
          <a:prstGeom prst="rect">
            <a:avLst/>
          </a:prstGeom>
          <a:noFill/>
        </p:spPr>
        <p:txBody>
          <a:bodyPr wrap="none" rtlCol="0">
            <a:spAutoFit/>
          </a:bodyPr>
          <a:lstStyle/>
          <a:p>
            <a:r>
              <a:rPr kumimoji="1" lang="en-US" altLang="ja-JP" sz="1400" b="1" dirty="0">
                <a:latin typeface="Arial" panose="020B0604020202020204" pitchFamily="34" charset="0"/>
                <a:cs typeface="Arial" panose="020B0604020202020204" pitchFamily="34" charset="0"/>
              </a:rPr>
              <a:t>Momentum Spread Growth by Synchrotron Radiation </a:t>
            </a:r>
            <a:endParaRPr kumimoji="1" lang="ja-JP" altLang="en-US" sz="1400" b="1" dirty="0">
              <a:latin typeface="Arial" panose="020B0604020202020204" pitchFamily="34" charset="0"/>
              <a:cs typeface="Arial" panose="020B0604020202020204" pitchFamily="34" charset="0"/>
            </a:endParaRPr>
          </a:p>
        </p:txBody>
      </p:sp>
      <p:sp>
        <p:nvSpPr>
          <p:cNvPr id="29" name="テキスト ボックス 28">
            <a:extLst>
              <a:ext uri="{FF2B5EF4-FFF2-40B4-BE49-F238E27FC236}">
                <a16:creationId xmlns:a16="http://schemas.microsoft.com/office/drawing/2014/main" id="{004A75DF-0F1D-445D-9125-49D1EFB91D94}"/>
              </a:ext>
            </a:extLst>
          </p:cNvPr>
          <p:cNvSpPr txBox="1"/>
          <p:nvPr/>
        </p:nvSpPr>
        <p:spPr>
          <a:xfrm>
            <a:off x="6148908" y="4886114"/>
            <a:ext cx="4927952" cy="307777"/>
          </a:xfrm>
          <a:prstGeom prst="rect">
            <a:avLst/>
          </a:prstGeom>
          <a:noFill/>
        </p:spPr>
        <p:txBody>
          <a:bodyPr wrap="none" rtlCol="0">
            <a:spAutoFit/>
          </a:bodyPr>
          <a:lstStyle/>
          <a:p>
            <a:r>
              <a:rPr kumimoji="1" lang="en-US" altLang="ja-JP" sz="1400" b="1" dirty="0">
                <a:latin typeface="Arial" panose="020B0604020202020204" pitchFamily="34" charset="0"/>
                <a:cs typeface="Arial" panose="020B0604020202020204" pitchFamily="34" charset="0"/>
              </a:rPr>
              <a:t>Horizontal Emittance Growth by Synchrotron Radiation </a:t>
            </a:r>
            <a:endParaRPr kumimoji="1" lang="ja-JP" altLang="en-US" sz="1400" b="1" dirty="0">
              <a:latin typeface="Arial" panose="020B0604020202020204" pitchFamily="34" charset="0"/>
              <a:cs typeface="Arial" panose="020B0604020202020204" pitchFamily="34" charset="0"/>
            </a:endParaRPr>
          </a:p>
        </p:txBody>
      </p:sp>
      <p:sp>
        <p:nvSpPr>
          <p:cNvPr id="30" name="テキスト ボックス 29">
            <a:extLst>
              <a:ext uri="{FF2B5EF4-FFF2-40B4-BE49-F238E27FC236}">
                <a16:creationId xmlns:a16="http://schemas.microsoft.com/office/drawing/2014/main" id="{72E3C1A9-D5FE-4060-B1E9-2E0523086FFC}"/>
              </a:ext>
            </a:extLst>
          </p:cNvPr>
          <p:cNvSpPr txBox="1"/>
          <p:nvPr/>
        </p:nvSpPr>
        <p:spPr>
          <a:xfrm>
            <a:off x="5826957" y="2880312"/>
            <a:ext cx="5763890" cy="369332"/>
          </a:xfrm>
          <a:prstGeom prst="rect">
            <a:avLst/>
          </a:prstGeom>
          <a:noFill/>
        </p:spPr>
        <p:txBody>
          <a:bodyPr wrap="square" rtlCol="0">
            <a:spAutoFit/>
          </a:bodyPr>
          <a:lstStyle/>
          <a:p>
            <a:r>
              <a:rPr kumimoji="1" lang="en-US" altLang="ja-JP" b="1" i="1" dirty="0">
                <a:solidFill>
                  <a:srgbClr val="0070C0"/>
                </a:solidFill>
                <a:latin typeface="Arial" panose="020B0604020202020204" pitchFamily="34" charset="0"/>
                <a:cs typeface="Arial" panose="020B0604020202020204" pitchFamily="34" charset="0"/>
              </a:rPr>
              <a:t>Synchrotron radiation for BDS at ECM=500GeV</a:t>
            </a:r>
            <a:endParaRPr kumimoji="1" lang="ja-JP" altLang="en-US" b="1" i="1" dirty="0">
              <a:solidFill>
                <a:srgbClr val="0070C0"/>
              </a:solidFill>
              <a:latin typeface="Arial" panose="020B0604020202020204" pitchFamily="34" charset="0"/>
              <a:cs typeface="Arial" panose="020B0604020202020204" pitchFamily="34" charset="0"/>
            </a:endParaRPr>
          </a:p>
        </p:txBody>
      </p:sp>
      <p:sp>
        <p:nvSpPr>
          <p:cNvPr id="32" name="テキスト ボックス 31">
            <a:extLst>
              <a:ext uri="{FF2B5EF4-FFF2-40B4-BE49-F238E27FC236}">
                <a16:creationId xmlns:a16="http://schemas.microsoft.com/office/drawing/2014/main" id="{4D92FC9C-D042-4BD2-8EBB-47D65F8440F1}"/>
              </a:ext>
            </a:extLst>
          </p:cNvPr>
          <p:cNvSpPr txBox="1"/>
          <p:nvPr/>
        </p:nvSpPr>
        <p:spPr>
          <a:xfrm>
            <a:off x="6477000" y="167070"/>
            <a:ext cx="3822700" cy="369332"/>
          </a:xfrm>
          <a:prstGeom prst="rect">
            <a:avLst/>
          </a:prstGeom>
          <a:noFill/>
        </p:spPr>
        <p:txBody>
          <a:bodyPr wrap="square">
            <a:spAutoFit/>
          </a:bodyPr>
          <a:lstStyle/>
          <a:p>
            <a:r>
              <a:rPr kumimoji="1" lang="en-US" altLang="ja-JP" sz="1800" b="1" i="1" dirty="0">
                <a:solidFill>
                  <a:srgbClr val="0070C0"/>
                </a:solidFill>
                <a:latin typeface="Arial" panose="020B0604020202020204" pitchFamily="34" charset="0"/>
                <a:cs typeface="Arial" panose="020B0604020202020204" pitchFamily="34" charset="0"/>
              </a:rPr>
              <a:t>IP beam profile at ECM=250GeV </a:t>
            </a:r>
            <a:endParaRPr lang="ja-JP" altLang="en-US" b="1" dirty="0">
              <a:solidFill>
                <a:srgbClr val="0070C0"/>
              </a:solidFill>
              <a:latin typeface="Arial" panose="020B0604020202020204" pitchFamily="34" charset="0"/>
              <a:cs typeface="Arial" panose="020B0604020202020204" pitchFamily="34" charset="0"/>
            </a:endParaRPr>
          </a:p>
        </p:txBody>
      </p:sp>
      <p:sp>
        <p:nvSpPr>
          <p:cNvPr id="34" name="テキスト ボックス 33">
            <a:extLst>
              <a:ext uri="{FF2B5EF4-FFF2-40B4-BE49-F238E27FC236}">
                <a16:creationId xmlns:a16="http://schemas.microsoft.com/office/drawing/2014/main" id="{2BDF99C0-91E1-4026-8C52-BE701180A31D}"/>
              </a:ext>
            </a:extLst>
          </p:cNvPr>
          <p:cNvSpPr txBox="1"/>
          <p:nvPr/>
        </p:nvSpPr>
        <p:spPr>
          <a:xfrm>
            <a:off x="4724811" y="6506376"/>
            <a:ext cx="7327077" cy="338554"/>
          </a:xfrm>
          <a:prstGeom prst="rect">
            <a:avLst/>
          </a:prstGeom>
          <a:noFill/>
        </p:spPr>
        <p:txBody>
          <a:bodyPr wrap="square">
            <a:spAutoFit/>
          </a:bodyPr>
          <a:lstStyle/>
          <a:p>
            <a:r>
              <a:rPr lang="ja-JP" altLang="en-US" sz="1600" dirty="0">
                <a:solidFill>
                  <a:srgbClr val="FF0000"/>
                </a:solidFill>
                <a:latin typeface="Arial" panose="020B0604020202020204" pitchFamily="34" charset="0"/>
                <a:cs typeface="Arial" panose="020B0604020202020204" pitchFamily="34" charset="0"/>
              </a:rPr>
              <a:t>Even at ECM=500 GeV, the effect of </a:t>
            </a:r>
            <a:r>
              <a:rPr lang="en-US" altLang="ja-JP" sz="1600" dirty="0">
                <a:solidFill>
                  <a:srgbClr val="FF0000"/>
                </a:solidFill>
                <a:latin typeface="Arial" panose="020B0604020202020204" pitchFamily="34" charset="0"/>
                <a:cs typeface="Arial" panose="020B0604020202020204" pitchFamily="34" charset="0"/>
              </a:rPr>
              <a:t>SR </a:t>
            </a:r>
            <a:r>
              <a:rPr lang="ja-JP" altLang="en-US" sz="1600" dirty="0">
                <a:solidFill>
                  <a:srgbClr val="FF0000"/>
                </a:solidFill>
                <a:latin typeface="Arial" panose="020B0604020202020204" pitchFamily="34" charset="0"/>
                <a:cs typeface="Arial" panose="020B0604020202020204" pitchFamily="34" charset="0"/>
              </a:rPr>
              <a:t>is </a:t>
            </a:r>
            <a:r>
              <a:rPr lang="en-US" altLang="ja-JP" sz="1600" dirty="0">
                <a:solidFill>
                  <a:srgbClr val="FF0000"/>
                </a:solidFill>
                <a:latin typeface="Arial" panose="020B0604020202020204" pitchFamily="34" charset="0"/>
                <a:cs typeface="Arial" panose="020B0604020202020204" pitchFamily="34" charset="0"/>
              </a:rPr>
              <a:t>not so </a:t>
            </a:r>
            <a:r>
              <a:rPr lang="ja-JP" altLang="en-US" sz="1600" dirty="0">
                <a:solidFill>
                  <a:srgbClr val="FF0000"/>
                </a:solidFill>
                <a:latin typeface="Arial" panose="020B0604020202020204" pitchFamily="34" charset="0"/>
                <a:cs typeface="Arial" panose="020B0604020202020204" pitchFamily="34" charset="0"/>
              </a:rPr>
              <a:t>small (1 TeV is impossible).</a:t>
            </a:r>
          </a:p>
        </p:txBody>
      </p:sp>
      <p:sp>
        <p:nvSpPr>
          <p:cNvPr id="35" name="テキスト ボックス 34">
            <a:extLst>
              <a:ext uri="{FF2B5EF4-FFF2-40B4-BE49-F238E27FC236}">
                <a16:creationId xmlns:a16="http://schemas.microsoft.com/office/drawing/2014/main" id="{35E1EE5F-D2D9-4E2D-9ED0-E5266630E276}"/>
              </a:ext>
            </a:extLst>
          </p:cNvPr>
          <p:cNvSpPr txBox="1"/>
          <p:nvPr/>
        </p:nvSpPr>
        <p:spPr>
          <a:xfrm>
            <a:off x="272992" y="51295"/>
            <a:ext cx="5054589" cy="523220"/>
          </a:xfrm>
          <a:prstGeom prst="rect">
            <a:avLst/>
          </a:prstGeom>
          <a:noFill/>
        </p:spPr>
        <p:txBody>
          <a:bodyPr wrap="none" rtlCol="0">
            <a:spAutoFit/>
          </a:bodyPr>
          <a:lstStyle/>
          <a:p>
            <a:r>
              <a:rPr kumimoji="1" lang="en-US" altLang="ja-JP" sz="2800" b="1" i="1" dirty="0">
                <a:solidFill>
                  <a:srgbClr val="008080"/>
                </a:solidFill>
                <a:latin typeface="Arial" panose="020B0604020202020204" pitchFamily="34" charset="0"/>
                <a:cs typeface="Arial" panose="020B0604020202020204" pitchFamily="34" charset="0"/>
              </a:rPr>
              <a:t>Strong dipole for low energy</a:t>
            </a:r>
            <a:endParaRPr kumimoji="1" lang="ja-JP" altLang="en-US" sz="2800" b="1" i="1" dirty="0">
              <a:solidFill>
                <a:srgbClr val="008080"/>
              </a:solidFill>
              <a:latin typeface="Arial" panose="020B0604020202020204" pitchFamily="34" charset="0"/>
              <a:cs typeface="Arial" panose="020B0604020202020204" pitchFamily="34" charset="0"/>
            </a:endParaRPr>
          </a:p>
        </p:txBody>
      </p:sp>
      <p:sp>
        <p:nvSpPr>
          <p:cNvPr id="36" name="スライド番号プレースホルダー 3">
            <a:extLst>
              <a:ext uri="{FF2B5EF4-FFF2-40B4-BE49-F238E27FC236}">
                <a16:creationId xmlns:a16="http://schemas.microsoft.com/office/drawing/2014/main" id="{40FA3B34-4C51-452D-8AAA-5CC88AC36806}"/>
              </a:ext>
            </a:extLst>
          </p:cNvPr>
          <p:cNvSpPr>
            <a:spLocks noGrp="1"/>
          </p:cNvSpPr>
          <p:nvPr>
            <p:ph type="sldNum" sz="quarter" idx="12"/>
          </p:nvPr>
        </p:nvSpPr>
        <p:spPr>
          <a:xfrm>
            <a:off x="9445765" y="6505920"/>
            <a:ext cx="2743200" cy="365125"/>
          </a:xfrm>
        </p:spPr>
        <p:txBody>
          <a:bodyPr/>
          <a:lstStyle/>
          <a:p>
            <a:fld id="{98894FE7-02B3-462C-A290-11A29094F687}" type="slidenum">
              <a:rPr kumimoji="1" lang="ja-JP" altLang="en-US" smtClean="0"/>
              <a:t>33</a:t>
            </a:fld>
            <a:endParaRPr kumimoji="1" lang="ja-JP" altLang="en-US"/>
          </a:p>
        </p:txBody>
      </p:sp>
    </p:spTree>
    <p:extLst>
      <p:ext uri="{BB962C8B-B14F-4D97-AF65-F5344CB8AC3E}">
        <p14:creationId xmlns:p14="http://schemas.microsoft.com/office/powerpoint/2010/main" val="38821124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グループ化 99"/>
          <p:cNvGrpSpPr/>
          <p:nvPr/>
        </p:nvGrpSpPr>
        <p:grpSpPr>
          <a:xfrm>
            <a:off x="778158" y="1016571"/>
            <a:ext cx="10914896" cy="11141128"/>
            <a:chOff x="-838200" y="382772"/>
            <a:chExt cx="10914896" cy="11141128"/>
          </a:xfrm>
        </p:grpSpPr>
        <p:sp>
          <p:nvSpPr>
            <p:cNvPr id="101" name="円弧 100"/>
            <p:cNvSpPr/>
            <p:nvPr/>
          </p:nvSpPr>
          <p:spPr>
            <a:xfrm>
              <a:off x="-838200" y="711200"/>
              <a:ext cx="10800000" cy="10800000"/>
            </a:xfrm>
            <a:prstGeom prst="arc">
              <a:avLst>
                <a:gd name="adj1" fmla="val 13127222"/>
                <a:gd name="adj2" fmla="val 14864101"/>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a:p>
          </p:txBody>
        </p:sp>
        <p:cxnSp>
          <p:nvCxnSpPr>
            <p:cNvPr id="102" name="直線コネクタ 101"/>
            <p:cNvCxnSpPr>
              <a:cxnSpLocks/>
            </p:cNvCxnSpPr>
            <p:nvPr/>
          </p:nvCxnSpPr>
          <p:spPr>
            <a:xfrm>
              <a:off x="2518300" y="1104900"/>
              <a:ext cx="4176000" cy="0"/>
            </a:xfrm>
            <a:prstGeom prst="line">
              <a:avLst/>
            </a:prstGeom>
          </p:spPr>
          <p:style>
            <a:lnRef idx="2">
              <a:schemeClr val="accent1"/>
            </a:lnRef>
            <a:fillRef idx="0">
              <a:schemeClr val="accent1"/>
            </a:fillRef>
            <a:effectRef idx="1">
              <a:schemeClr val="accent1"/>
            </a:effectRef>
            <a:fontRef idx="minor">
              <a:schemeClr val="tx1"/>
            </a:fontRef>
          </p:style>
        </p:cxnSp>
        <p:sp>
          <p:nvSpPr>
            <p:cNvPr id="103" name="円弧 102"/>
            <p:cNvSpPr/>
            <p:nvPr/>
          </p:nvSpPr>
          <p:spPr>
            <a:xfrm>
              <a:off x="-723304" y="723900"/>
              <a:ext cx="10800000" cy="10800000"/>
            </a:xfrm>
            <a:prstGeom prst="arc">
              <a:avLst>
                <a:gd name="adj1" fmla="val 17512748"/>
                <a:gd name="adj2" fmla="val 19296311"/>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a:p>
          </p:txBody>
        </p:sp>
        <p:sp>
          <p:nvSpPr>
            <p:cNvPr id="104" name="円弧 103"/>
            <p:cNvSpPr/>
            <p:nvPr/>
          </p:nvSpPr>
          <p:spPr>
            <a:xfrm>
              <a:off x="-802167" y="666601"/>
              <a:ext cx="10800000" cy="10800000"/>
            </a:xfrm>
            <a:prstGeom prst="arc">
              <a:avLst>
                <a:gd name="adj1" fmla="val 14851301"/>
                <a:gd name="adj2" fmla="val 17528403"/>
              </a:avLst>
            </a:prstGeom>
            <a:ln w="6350">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a:p>
          </p:txBody>
        </p:sp>
        <p:cxnSp>
          <p:nvCxnSpPr>
            <p:cNvPr id="105" name="直線コネクタ 104"/>
            <p:cNvCxnSpPr/>
            <p:nvPr/>
          </p:nvCxnSpPr>
          <p:spPr>
            <a:xfrm>
              <a:off x="4795288" y="382772"/>
              <a:ext cx="0" cy="1254642"/>
            </a:xfrm>
            <a:prstGeom prst="line">
              <a:avLst/>
            </a:prstGeom>
            <a:ln w="6350">
              <a:prstDash val="lgDashDot"/>
            </a:ln>
          </p:spPr>
          <p:style>
            <a:lnRef idx="2">
              <a:schemeClr val="accent1"/>
            </a:lnRef>
            <a:fillRef idx="0">
              <a:schemeClr val="accent1"/>
            </a:fillRef>
            <a:effectRef idx="1">
              <a:schemeClr val="accent1"/>
            </a:effectRef>
            <a:fontRef idx="minor">
              <a:schemeClr val="tx1"/>
            </a:fontRef>
          </p:style>
        </p:cxnSp>
        <p:sp>
          <p:nvSpPr>
            <p:cNvPr id="106" name="テキスト ボックス 105"/>
            <p:cNvSpPr txBox="1"/>
            <p:nvPr/>
          </p:nvSpPr>
          <p:spPr>
            <a:xfrm>
              <a:off x="4625167" y="1623974"/>
              <a:ext cx="418704" cy="369332"/>
            </a:xfrm>
            <a:prstGeom prst="rect">
              <a:avLst/>
            </a:prstGeom>
            <a:noFill/>
          </p:spPr>
          <p:txBody>
            <a:bodyPr wrap="none" rtlCol="0">
              <a:spAutoFit/>
            </a:bodyPr>
            <a:lstStyle/>
            <a:p>
              <a:r>
                <a:rPr lang="en-US" altLang="ja-JP" b="1" dirty="0"/>
                <a:t>IP</a:t>
              </a:r>
              <a:endParaRPr lang="ja-JP" altLang="en-US" b="1" dirty="0"/>
            </a:p>
          </p:txBody>
        </p:sp>
        <p:cxnSp>
          <p:nvCxnSpPr>
            <p:cNvPr id="107" name="直線コネクタ 106"/>
            <p:cNvCxnSpPr/>
            <p:nvPr/>
          </p:nvCxnSpPr>
          <p:spPr>
            <a:xfrm>
              <a:off x="6659534" y="439479"/>
              <a:ext cx="0" cy="1254642"/>
            </a:xfrm>
            <a:prstGeom prst="line">
              <a:avLst/>
            </a:prstGeom>
            <a:ln w="6350">
              <a:prstDash val="lgDash"/>
            </a:ln>
          </p:spPr>
          <p:style>
            <a:lnRef idx="2">
              <a:schemeClr val="accent1"/>
            </a:lnRef>
            <a:fillRef idx="0">
              <a:schemeClr val="accent1"/>
            </a:fillRef>
            <a:effectRef idx="1">
              <a:schemeClr val="accent1"/>
            </a:effectRef>
            <a:fontRef idx="minor">
              <a:schemeClr val="tx1"/>
            </a:fontRef>
          </p:style>
        </p:cxnSp>
        <p:cxnSp>
          <p:nvCxnSpPr>
            <p:cNvPr id="108" name="直線コネクタ 107"/>
            <p:cNvCxnSpPr/>
            <p:nvPr/>
          </p:nvCxnSpPr>
          <p:spPr>
            <a:xfrm>
              <a:off x="2525397" y="435937"/>
              <a:ext cx="0" cy="1254642"/>
            </a:xfrm>
            <a:prstGeom prst="line">
              <a:avLst/>
            </a:prstGeom>
            <a:ln w="6350">
              <a:prstDash val="lgDash"/>
            </a:ln>
          </p:spPr>
          <p:style>
            <a:lnRef idx="2">
              <a:schemeClr val="accent1"/>
            </a:lnRef>
            <a:fillRef idx="0">
              <a:schemeClr val="accent1"/>
            </a:fillRef>
            <a:effectRef idx="1">
              <a:schemeClr val="accent1"/>
            </a:effectRef>
            <a:fontRef idx="minor">
              <a:schemeClr val="tx1"/>
            </a:fontRef>
          </p:style>
        </p:cxnSp>
        <p:sp>
          <p:nvSpPr>
            <p:cNvPr id="109" name="テキスト ボックス 108"/>
            <p:cNvSpPr txBox="1"/>
            <p:nvPr/>
          </p:nvSpPr>
          <p:spPr>
            <a:xfrm>
              <a:off x="2169486" y="1655871"/>
              <a:ext cx="797013" cy="369332"/>
            </a:xfrm>
            <a:prstGeom prst="rect">
              <a:avLst/>
            </a:prstGeom>
            <a:noFill/>
          </p:spPr>
          <p:txBody>
            <a:bodyPr wrap="none" rtlCol="0">
              <a:spAutoFit/>
            </a:bodyPr>
            <a:lstStyle/>
            <a:p>
              <a:r>
                <a:rPr lang="en-US" altLang="ja-JP" b="1" dirty="0"/>
                <a:t>PM-8</a:t>
              </a:r>
              <a:endParaRPr lang="ja-JP" altLang="en-US" b="1" dirty="0"/>
            </a:p>
          </p:txBody>
        </p:sp>
        <p:sp>
          <p:nvSpPr>
            <p:cNvPr id="110" name="テキスト ボックス 109"/>
            <p:cNvSpPr txBox="1"/>
            <p:nvPr/>
          </p:nvSpPr>
          <p:spPr>
            <a:xfrm>
              <a:off x="6300425" y="1637414"/>
              <a:ext cx="869149" cy="369332"/>
            </a:xfrm>
            <a:prstGeom prst="rect">
              <a:avLst/>
            </a:prstGeom>
            <a:noFill/>
          </p:spPr>
          <p:txBody>
            <a:bodyPr wrap="none" rtlCol="0">
              <a:spAutoFit/>
            </a:bodyPr>
            <a:lstStyle/>
            <a:p>
              <a:r>
                <a:rPr lang="en-US" altLang="ja-JP" b="1" dirty="0"/>
                <a:t>PM+8</a:t>
              </a:r>
              <a:endParaRPr lang="ja-JP" altLang="en-US" b="1" dirty="0"/>
            </a:p>
          </p:txBody>
        </p:sp>
        <p:cxnSp>
          <p:nvCxnSpPr>
            <p:cNvPr id="111" name="直線矢印コネクタ 110"/>
            <p:cNvCxnSpPr>
              <a:cxnSpLocks/>
            </p:cNvCxnSpPr>
            <p:nvPr/>
          </p:nvCxnSpPr>
          <p:spPr>
            <a:xfrm>
              <a:off x="2518300" y="1467293"/>
              <a:ext cx="2276988" cy="0"/>
            </a:xfrm>
            <a:prstGeom prst="straightConnector1">
              <a:avLst/>
            </a:prstGeom>
            <a:ln w="3175">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112" name="テキスト ボックス 111"/>
            <p:cNvSpPr txBox="1"/>
            <p:nvPr/>
          </p:nvSpPr>
          <p:spPr>
            <a:xfrm>
              <a:off x="3265082" y="1439308"/>
              <a:ext cx="821059" cy="369332"/>
            </a:xfrm>
            <a:prstGeom prst="rect">
              <a:avLst/>
            </a:prstGeom>
            <a:noFill/>
          </p:spPr>
          <p:txBody>
            <a:bodyPr wrap="none" rtlCol="0">
              <a:spAutoFit/>
            </a:bodyPr>
            <a:lstStyle/>
            <a:p>
              <a:r>
                <a:rPr lang="en-US" altLang="ja-JP" dirty="0"/>
                <a:t>3.2km</a:t>
              </a:r>
              <a:endParaRPr lang="ja-JP" altLang="en-US" dirty="0"/>
            </a:p>
          </p:txBody>
        </p:sp>
        <p:cxnSp>
          <p:nvCxnSpPr>
            <p:cNvPr id="113" name="直線矢印コネクタ 112"/>
            <p:cNvCxnSpPr>
              <a:cxnSpLocks/>
            </p:cNvCxnSpPr>
            <p:nvPr/>
          </p:nvCxnSpPr>
          <p:spPr>
            <a:xfrm>
              <a:off x="4809673" y="1467293"/>
              <a:ext cx="1849861" cy="0"/>
            </a:xfrm>
            <a:prstGeom prst="straightConnector1">
              <a:avLst/>
            </a:prstGeom>
            <a:ln w="3175">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114" name="テキスト ボックス 113"/>
            <p:cNvSpPr txBox="1"/>
            <p:nvPr/>
          </p:nvSpPr>
          <p:spPr>
            <a:xfrm>
              <a:off x="5417320" y="1417675"/>
              <a:ext cx="821059" cy="369332"/>
            </a:xfrm>
            <a:prstGeom prst="rect">
              <a:avLst/>
            </a:prstGeom>
            <a:noFill/>
          </p:spPr>
          <p:txBody>
            <a:bodyPr wrap="none" rtlCol="0">
              <a:spAutoFit/>
            </a:bodyPr>
            <a:lstStyle/>
            <a:p>
              <a:r>
                <a:rPr lang="en-US" altLang="ja-JP" dirty="0"/>
                <a:t>2.3km</a:t>
              </a:r>
              <a:endParaRPr lang="ja-JP" altLang="en-US" dirty="0"/>
            </a:p>
          </p:txBody>
        </p:sp>
      </p:grpSp>
      <p:sp>
        <p:nvSpPr>
          <p:cNvPr id="117" name="テキスト ボックス 116"/>
          <p:cNvSpPr txBox="1"/>
          <p:nvPr/>
        </p:nvSpPr>
        <p:spPr>
          <a:xfrm>
            <a:off x="2329933" y="-13908"/>
            <a:ext cx="7340086" cy="584775"/>
          </a:xfrm>
          <a:prstGeom prst="rect">
            <a:avLst/>
          </a:prstGeom>
          <a:solidFill>
            <a:schemeClr val="bg1"/>
          </a:solidFill>
        </p:spPr>
        <p:txBody>
          <a:bodyPr wrap="none" rtlCol="0">
            <a:spAutoFit/>
          </a:bodyPr>
          <a:lstStyle/>
          <a:p>
            <a:r>
              <a:rPr lang="en-US" altLang="ja-JP" sz="3200" b="1" i="1" dirty="0">
                <a:solidFill>
                  <a:srgbClr val="008080"/>
                </a:solidFill>
                <a:latin typeface="Calibri" panose="020F0502020204030204" pitchFamily="34" charset="0"/>
              </a:rPr>
              <a:t>Design of vertical bead at entrance of BDS</a:t>
            </a:r>
            <a:endParaRPr lang="ja-JP" altLang="en-US" sz="3200" b="1" i="1" dirty="0">
              <a:solidFill>
                <a:srgbClr val="008080"/>
              </a:solidFill>
              <a:latin typeface="Calibri" panose="020F0502020204030204" pitchFamily="34" charset="0"/>
            </a:endParaRPr>
          </a:p>
        </p:txBody>
      </p:sp>
      <p:sp>
        <p:nvSpPr>
          <p:cNvPr id="118" name="スライド番号プレースホルダー 11"/>
          <p:cNvSpPr>
            <a:spLocks noGrp="1"/>
          </p:cNvSpPr>
          <p:nvPr>
            <p:ph type="sldNum" sz="quarter" idx="12"/>
          </p:nvPr>
        </p:nvSpPr>
        <p:spPr>
          <a:xfrm>
            <a:off x="10058400" y="6488021"/>
            <a:ext cx="2133600" cy="365125"/>
          </a:xfrm>
        </p:spPr>
        <p:txBody>
          <a:bodyPr/>
          <a:lstStyle/>
          <a:p>
            <a:fld id="{A3E96A33-1008-D64F-B1E1-789B382C4A24}" type="slidenum">
              <a:rPr lang="uk-UA">
                <a:latin typeface="Calibri" panose="020F0502020204030204" pitchFamily="34" charset="0"/>
              </a:rPr>
              <a:t>34</a:t>
            </a:fld>
            <a:endParaRPr kumimoji="1" lang="uk-UA" altLang="ja-JP">
              <a:latin typeface="Calibri" panose="020F0502020204030204" pitchFamily="34" charset="0"/>
            </a:endParaRPr>
          </a:p>
        </p:txBody>
      </p:sp>
      <p:sp>
        <p:nvSpPr>
          <p:cNvPr id="120" name="テキスト ボックス 119"/>
          <p:cNvSpPr txBox="1"/>
          <p:nvPr/>
        </p:nvSpPr>
        <p:spPr>
          <a:xfrm>
            <a:off x="6867927" y="785655"/>
            <a:ext cx="2741456" cy="369332"/>
          </a:xfrm>
          <a:prstGeom prst="rect">
            <a:avLst/>
          </a:prstGeom>
          <a:solidFill>
            <a:schemeClr val="bg1"/>
          </a:solidFill>
          <a:ln>
            <a:solidFill>
              <a:srgbClr val="FF0000"/>
            </a:solidFill>
          </a:ln>
        </p:spPr>
        <p:txBody>
          <a:bodyPr wrap="none" rtlCol="0">
            <a:spAutoFit/>
          </a:bodyPr>
          <a:lstStyle/>
          <a:p>
            <a:r>
              <a:rPr lang="en-US" altLang="ja-JP" i="1" dirty="0">
                <a:latin typeface="Calibri" panose="020F0502020204030204" pitchFamily="34" charset="0"/>
              </a:rPr>
              <a:t>BDS tunnel is laser straight.</a:t>
            </a:r>
            <a:endParaRPr lang="ja-JP" altLang="en-US" i="1" dirty="0">
              <a:latin typeface="Calibri" panose="020F0502020204030204" pitchFamily="34" charset="0"/>
            </a:endParaRPr>
          </a:p>
        </p:txBody>
      </p:sp>
      <p:sp>
        <p:nvSpPr>
          <p:cNvPr id="2" name="テキスト ボックス 1"/>
          <p:cNvSpPr txBox="1"/>
          <p:nvPr/>
        </p:nvSpPr>
        <p:spPr>
          <a:xfrm>
            <a:off x="6525301" y="2656155"/>
            <a:ext cx="3097836" cy="369332"/>
          </a:xfrm>
          <a:prstGeom prst="rect">
            <a:avLst/>
          </a:prstGeom>
          <a:noFill/>
        </p:spPr>
        <p:txBody>
          <a:bodyPr wrap="none" rtlCol="0">
            <a:spAutoFit/>
          </a:bodyPr>
          <a:lstStyle/>
          <a:p>
            <a:r>
              <a:rPr lang="en-US" altLang="ja-JP" b="1" i="1" dirty="0">
                <a:solidFill>
                  <a:srgbClr val="FF0000"/>
                </a:solidFill>
                <a:latin typeface="Calibri" panose="020F0502020204030204" pitchFamily="34" charset="0"/>
              </a:rPr>
              <a:t>No vertical bend in optics deck</a:t>
            </a:r>
            <a:endParaRPr lang="ja-JP" altLang="en-US" b="1" i="1" dirty="0">
              <a:solidFill>
                <a:srgbClr val="FF0000"/>
              </a:solidFill>
              <a:latin typeface="Calibri" panose="020F0502020204030204" pitchFamily="34" charset="0"/>
            </a:endParaRPr>
          </a:p>
        </p:txBody>
      </p:sp>
      <p:sp>
        <p:nvSpPr>
          <p:cNvPr id="3" name="楕円 2"/>
          <p:cNvSpPr/>
          <p:nvPr/>
        </p:nvSpPr>
        <p:spPr>
          <a:xfrm>
            <a:off x="8080599" y="1547944"/>
            <a:ext cx="400180" cy="38151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Calibri" panose="020F0502020204030204" pitchFamily="34" charset="0"/>
            </a:endParaRPr>
          </a:p>
        </p:txBody>
      </p:sp>
      <p:cxnSp>
        <p:nvCxnSpPr>
          <p:cNvPr id="14" name="直線矢印コネクタ 13"/>
          <p:cNvCxnSpPr>
            <a:cxnSpLocks/>
          </p:cNvCxnSpPr>
          <p:nvPr/>
        </p:nvCxnSpPr>
        <p:spPr>
          <a:xfrm flipV="1">
            <a:off x="7894147" y="1929455"/>
            <a:ext cx="280792" cy="72670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テキスト ボックス 36"/>
          <p:cNvSpPr txBox="1"/>
          <p:nvPr/>
        </p:nvSpPr>
        <p:spPr>
          <a:xfrm>
            <a:off x="7343056" y="2858677"/>
            <a:ext cx="1475084" cy="369332"/>
          </a:xfrm>
          <a:prstGeom prst="rect">
            <a:avLst/>
          </a:prstGeom>
          <a:noFill/>
        </p:spPr>
        <p:txBody>
          <a:bodyPr wrap="none" rtlCol="0">
            <a:spAutoFit/>
          </a:bodyPr>
          <a:lstStyle/>
          <a:p>
            <a:r>
              <a:rPr lang="en-US" altLang="ja-JP" b="1" i="1" dirty="0">
                <a:solidFill>
                  <a:srgbClr val="FF0000"/>
                </a:solidFill>
                <a:latin typeface="Calibri" panose="020F0502020204030204" pitchFamily="34" charset="0"/>
              </a:rPr>
              <a:t>( 0.432mrad )</a:t>
            </a:r>
            <a:endParaRPr lang="ja-JP" altLang="en-US" b="1" i="1" dirty="0">
              <a:solidFill>
                <a:srgbClr val="FF0000"/>
              </a:solidFill>
              <a:latin typeface="Calibri" panose="020F0502020204030204" pitchFamily="34" charset="0"/>
            </a:endParaRPr>
          </a:p>
        </p:txBody>
      </p:sp>
      <p:pic>
        <p:nvPicPr>
          <p:cNvPr id="65" name="図 6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0946" y="3227586"/>
            <a:ext cx="4033838" cy="2690813"/>
          </a:xfrm>
          <a:prstGeom prst="rect">
            <a:avLst/>
          </a:prstGeom>
        </p:spPr>
      </p:pic>
      <p:sp>
        <p:nvSpPr>
          <p:cNvPr id="68" name="正方形/長方形 67"/>
          <p:cNvSpPr/>
          <p:nvPr/>
        </p:nvSpPr>
        <p:spPr>
          <a:xfrm>
            <a:off x="4355689" y="3226944"/>
            <a:ext cx="629264" cy="2691454"/>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Calibri" panose="020F0502020204030204" pitchFamily="34" charset="0"/>
            </a:endParaRPr>
          </a:p>
        </p:txBody>
      </p:sp>
      <p:sp>
        <p:nvSpPr>
          <p:cNvPr id="69" name="テキスト ボックス 68"/>
          <p:cNvSpPr txBox="1"/>
          <p:nvPr/>
        </p:nvSpPr>
        <p:spPr>
          <a:xfrm>
            <a:off x="2966966" y="2833883"/>
            <a:ext cx="3033010" cy="369332"/>
          </a:xfrm>
          <a:prstGeom prst="rect">
            <a:avLst/>
          </a:prstGeom>
          <a:noFill/>
        </p:spPr>
        <p:txBody>
          <a:bodyPr wrap="none" rtlCol="0">
            <a:spAutoFit/>
          </a:bodyPr>
          <a:lstStyle/>
          <a:p>
            <a:r>
              <a:rPr lang="en-US" altLang="ja-JP" b="1" i="1" dirty="0">
                <a:solidFill>
                  <a:srgbClr val="0070C0"/>
                </a:solidFill>
                <a:latin typeface="Calibri" panose="020F0502020204030204" pitchFamily="34" charset="0"/>
              </a:rPr>
              <a:t>Simple vertical bend (+87.5m)</a:t>
            </a:r>
          </a:p>
        </p:txBody>
      </p:sp>
      <p:sp>
        <p:nvSpPr>
          <p:cNvPr id="82" name="テキスト ボックス 81"/>
          <p:cNvSpPr txBox="1"/>
          <p:nvPr/>
        </p:nvSpPr>
        <p:spPr>
          <a:xfrm>
            <a:off x="2023018" y="637394"/>
            <a:ext cx="3123099" cy="646331"/>
          </a:xfrm>
          <a:prstGeom prst="rect">
            <a:avLst/>
          </a:prstGeom>
          <a:solidFill>
            <a:schemeClr val="bg1"/>
          </a:solidFill>
        </p:spPr>
        <p:txBody>
          <a:bodyPr wrap="none" rtlCol="0">
            <a:spAutoFit/>
          </a:bodyPr>
          <a:lstStyle/>
          <a:p>
            <a:r>
              <a:rPr lang="en-US" altLang="ja-JP" i="1" dirty="0">
                <a:solidFill>
                  <a:srgbClr val="0070C0"/>
                </a:solidFill>
                <a:latin typeface="Calibri" panose="020F0502020204030204" pitchFamily="34" charset="0"/>
              </a:rPr>
              <a:t>BDS beamline will be longer,</a:t>
            </a:r>
          </a:p>
          <a:p>
            <a:r>
              <a:rPr lang="en-US" altLang="ja-JP" i="1" dirty="0">
                <a:solidFill>
                  <a:srgbClr val="0070C0"/>
                </a:solidFill>
                <a:latin typeface="Calibri" panose="020F0502020204030204" pitchFamily="34" charset="0"/>
              </a:rPr>
              <a:t> when we put the vertical bend.</a:t>
            </a:r>
            <a:endParaRPr lang="ja-JP" altLang="en-US" i="1" dirty="0">
              <a:solidFill>
                <a:srgbClr val="0070C0"/>
              </a:solidFill>
              <a:latin typeface="Calibri" panose="020F0502020204030204" pitchFamily="34" charset="0"/>
            </a:endParaRPr>
          </a:p>
        </p:txBody>
      </p:sp>
      <p:sp>
        <p:nvSpPr>
          <p:cNvPr id="4" name="テキスト ボックス 3">
            <a:extLst>
              <a:ext uri="{FF2B5EF4-FFF2-40B4-BE49-F238E27FC236}">
                <a16:creationId xmlns:a16="http://schemas.microsoft.com/office/drawing/2014/main" id="{2765DC51-9880-4992-9B30-655F51022C93}"/>
              </a:ext>
            </a:extLst>
          </p:cNvPr>
          <p:cNvSpPr txBox="1"/>
          <p:nvPr/>
        </p:nvSpPr>
        <p:spPr>
          <a:xfrm>
            <a:off x="2215510" y="5960594"/>
            <a:ext cx="7775655" cy="892552"/>
          </a:xfrm>
          <a:prstGeom prst="rect">
            <a:avLst/>
          </a:prstGeom>
          <a:noFill/>
        </p:spPr>
        <p:txBody>
          <a:bodyPr wrap="none" rtlCol="0">
            <a:spAutoFit/>
          </a:bodyPr>
          <a:lstStyle/>
          <a:p>
            <a:r>
              <a:rPr lang="en-US" altLang="ja-JP" sz="1600" i="1" dirty="0">
                <a:solidFill>
                  <a:srgbClr val="FF0000"/>
                </a:solidFill>
                <a:latin typeface="Calibri" panose="020F0502020204030204" pitchFamily="34" charset="0"/>
              </a:rPr>
              <a:t>The vertical bending section was designed in between MPS and skew quadrupole section.</a:t>
            </a:r>
          </a:p>
          <a:p>
            <a:endParaRPr lang="en-US" altLang="ja-JP" sz="200" i="1" dirty="0">
              <a:solidFill>
                <a:srgbClr val="FF0000"/>
              </a:solidFill>
              <a:latin typeface="Calibri" panose="020F0502020204030204" pitchFamily="34" charset="0"/>
            </a:endParaRPr>
          </a:p>
          <a:p>
            <a:r>
              <a:rPr lang="en-US" altLang="ja-JP" sz="1600" i="1" dirty="0">
                <a:latin typeface="Calibri" panose="020F0502020204030204" pitchFamily="34" charset="0"/>
              </a:rPr>
              <a:t>The optics was designed to smoothly connected to FODO cell of skew quadrupole section.</a:t>
            </a:r>
          </a:p>
          <a:p>
            <a:endParaRPr lang="en-US" altLang="ja-JP" sz="200" i="1" dirty="0">
              <a:latin typeface="Calibri" panose="020F0502020204030204" pitchFamily="34" charset="0"/>
            </a:endParaRPr>
          </a:p>
          <a:p>
            <a:r>
              <a:rPr lang="en-US" altLang="ja-JP" sz="1600" i="1" dirty="0">
                <a:latin typeface="Calibri" panose="020F0502020204030204" pitchFamily="34" charset="0"/>
              </a:rPr>
              <a:t>The vertical emittance growth, generated by the bending system is less than 1%. </a:t>
            </a:r>
            <a:endParaRPr lang="ja-JP" altLang="en-US" sz="1600" i="1" dirty="0">
              <a:latin typeface="Calibri" panose="020F0502020204030204" pitchFamily="34" charset="0"/>
            </a:endParaRPr>
          </a:p>
        </p:txBody>
      </p:sp>
    </p:spTree>
    <p:extLst>
      <p:ext uri="{BB962C8B-B14F-4D97-AF65-F5344CB8AC3E}">
        <p14:creationId xmlns:p14="http://schemas.microsoft.com/office/powerpoint/2010/main" val="29465720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96410967-D17A-40BA-B9EF-74B906B774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55" y="775795"/>
            <a:ext cx="4673840" cy="2388041"/>
          </a:xfrm>
          <a:prstGeom prst="rect">
            <a:avLst/>
          </a:prstGeom>
        </p:spPr>
      </p:pic>
      <p:sp>
        <p:nvSpPr>
          <p:cNvPr id="9" name="テキスト ボックス 8">
            <a:extLst>
              <a:ext uri="{FF2B5EF4-FFF2-40B4-BE49-F238E27FC236}">
                <a16:creationId xmlns:a16="http://schemas.microsoft.com/office/drawing/2014/main" id="{9019092A-FF03-4B5E-87B7-B699F90291F7}"/>
              </a:ext>
            </a:extLst>
          </p:cNvPr>
          <p:cNvSpPr txBox="1"/>
          <p:nvPr/>
        </p:nvSpPr>
        <p:spPr>
          <a:xfrm>
            <a:off x="206407" y="3289194"/>
            <a:ext cx="4479592" cy="3293209"/>
          </a:xfrm>
          <a:prstGeom prst="rect">
            <a:avLst/>
          </a:prstGeom>
          <a:noFill/>
        </p:spPr>
        <p:txBody>
          <a:bodyPr wrap="square">
            <a:spAutoFit/>
          </a:bodyPr>
          <a:lstStyle/>
          <a:p>
            <a:pPr marL="285750" indent="-285750">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Add horizontal bend at BDS entrance.</a:t>
            </a:r>
          </a:p>
          <a:p>
            <a:endParaRPr lang="en-US" altLang="ja-JP" sz="8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ja-JP" altLang="en-US" sz="1600" dirty="0">
                <a:latin typeface="Arial" panose="020B0604020202020204" pitchFamily="34" charset="0"/>
                <a:cs typeface="Arial" panose="020B0604020202020204" pitchFamily="34" charset="0"/>
              </a:rPr>
              <a:t>When we upgrade the energy to ECM=1TeV, we will align the IP position and angle of the two beamlines by adjusting the angle of this horizontal bend and the energy collimator.</a:t>
            </a:r>
            <a:endParaRPr lang="en-US"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endParaRPr lang="en-US" altLang="ja-JP" sz="8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altLang="ja-JP" sz="1600" dirty="0">
                <a:solidFill>
                  <a:srgbClr val="FF0000"/>
                </a:solidFill>
                <a:latin typeface="Arial" panose="020B0604020202020204" pitchFamily="34" charset="0"/>
                <a:cs typeface="Arial" panose="020B0604020202020204" pitchFamily="34" charset="0"/>
              </a:rPr>
              <a:t>This beam optics improves the performance of ECM=250 GeV, and has the expendability up to ECM=1 </a:t>
            </a:r>
            <a:r>
              <a:rPr lang="en-US" altLang="ja-JP" sz="1600" dirty="0" err="1">
                <a:solidFill>
                  <a:srgbClr val="FF0000"/>
                </a:solidFill>
                <a:latin typeface="Arial" panose="020B0604020202020204" pitchFamily="34" charset="0"/>
                <a:cs typeface="Arial" panose="020B0604020202020204" pitchFamily="34" charset="0"/>
              </a:rPr>
              <a:t>TeV</a:t>
            </a:r>
            <a:r>
              <a:rPr lang="en-US" altLang="ja-JP" sz="1600" dirty="0">
                <a:solidFill>
                  <a:srgbClr val="FF0000"/>
                </a:solidFill>
                <a:latin typeface="Arial" panose="020B0604020202020204" pitchFamily="34" charset="0"/>
                <a:cs typeface="Arial" panose="020B0604020202020204" pitchFamily="34" charset="0"/>
              </a:rPr>
              <a:t>.</a:t>
            </a:r>
          </a:p>
          <a:p>
            <a:pPr marL="285750" indent="-285750">
              <a:buFont typeface="Wingdings" panose="05000000000000000000" pitchFamily="2" charset="2"/>
              <a:buChar char="Ø"/>
            </a:pPr>
            <a:endParaRPr lang="en-US" altLang="ja-JP" sz="800" dirty="0">
              <a:solidFill>
                <a:srgbClr val="FF000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This was proposed in 2017, but was rejected because of the slightly longer beamline (cost).</a:t>
            </a:r>
            <a:endParaRPr lang="ja-JP" altLang="en-US" sz="1600" dirty="0">
              <a:latin typeface="Arial" panose="020B0604020202020204" pitchFamily="34" charset="0"/>
              <a:cs typeface="Arial" panose="020B0604020202020204" pitchFamily="34" charset="0"/>
            </a:endParaRPr>
          </a:p>
        </p:txBody>
      </p:sp>
      <p:pic>
        <p:nvPicPr>
          <p:cNvPr id="10" name="図 9">
            <a:extLst>
              <a:ext uri="{FF2B5EF4-FFF2-40B4-BE49-F238E27FC236}">
                <a16:creationId xmlns:a16="http://schemas.microsoft.com/office/drawing/2014/main" id="{F65C7D29-17FC-45AE-9811-691E67FF8D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3722" y="999492"/>
            <a:ext cx="3626168" cy="2417445"/>
          </a:xfrm>
          <a:prstGeom prst="rect">
            <a:avLst/>
          </a:prstGeom>
        </p:spPr>
      </p:pic>
      <p:pic>
        <p:nvPicPr>
          <p:cNvPr id="11" name="図 10">
            <a:extLst>
              <a:ext uri="{FF2B5EF4-FFF2-40B4-BE49-F238E27FC236}">
                <a16:creationId xmlns:a16="http://schemas.microsoft.com/office/drawing/2014/main" id="{6E1F8221-CBE3-4CAC-A31D-0B4B78F015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6581" y="4190213"/>
            <a:ext cx="3613309" cy="2404586"/>
          </a:xfrm>
          <a:prstGeom prst="rect">
            <a:avLst/>
          </a:prstGeom>
        </p:spPr>
      </p:pic>
      <p:sp>
        <p:nvSpPr>
          <p:cNvPr id="12" name="テキスト ボックス 11">
            <a:extLst>
              <a:ext uri="{FF2B5EF4-FFF2-40B4-BE49-F238E27FC236}">
                <a16:creationId xmlns:a16="http://schemas.microsoft.com/office/drawing/2014/main" id="{482C2F33-8F0F-47A7-B26F-CD940D95C807}"/>
              </a:ext>
            </a:extLst>
          </p:cNvPr>
          <p:cNvSpPr txBox="1"/>
          <p:nvPr/>
        </p:nvSpPr>
        <p:spPr>
          <a:xfrm>
            <a:off x="7938573" y="629216"/>
            <a:ext cx="1678665" cy="369332"/>
          </a:xfrm>
          <a:prstGeom prst="rect">
            <a:avLst/>
          </a:prstGeom>
          <a:noFill/>
        </p:spPr>
        <p:txBody>
          <a:bodyPr wrap="none" rtlCol="0">
            <a:spAutoFit/>
          </a:bodyPr>
          <a:lstStyle/>
          <a:p>
            <a:r>
              <a:rPr kumimoji="1" lang="en-US" altLang="ja-JP" b="1" dirty="0">
                <a:solidFill>
                  <a:srgbClr val="7030A0"/>
                </a:solidFill>
                <a:latin typeface="Arial" panose="020B0604020202020204" pitchFamily="34" charset="0"/>
                <a:cs typeface="Arial" panose="020B0604020202020204" pitchFamily="34" charset="0"/>
              </a:rPr>
              <a:t>ECM=500GeV</a:t>
            </a:r>
            <a:endParaRPr kumimoji="1" lang="ja-JP" altLang="en-US" b="1" dirty="0">
              <a:solidFill>
                <a:srgbClr val="7030A0"/>
              </a:solidFill>
              <a:latin typeface="Arial" panose="020B0604020202020204" pitchFamily="34" charset="0"/>
              <a:cs typeface="Arial" panose="020B0604020202020204" pitchFamily="34" charset="0"/>
            </a:endParaRPr>
          </a:p>
        </p:txBody>
      </p:sp>
      <p:sp>
        <p:nvSpPr>
          <p:cNvPr id="13" name="テキスト ボックス 12">
            <a:extLst>
              <a:ext uri="{FF2B5EF4-FFF2-40B4-BE49-F238E27FC236}">
                <a16:creationId xmlns:a16="http://schemas.microsoft.com/office/drawing/2014/main" id="{C8619D8A-57D1-4DD8-8106-C0ED6C9EED92}"/>
              </a:ext>
            </a:extLst>
          </p:cNvPr>
          <p:cNvSpPr txBox="1"/>
          <p:nvPr/>
        </p:nvSpPr>
        <p:spPr>
          <a:xfrm>
            <a:off x="8090346" y="3818992"/>
            <a:ext cx="1375120" cy="369332"/>
          </a:xfrm>
          <a:prstGeom prst="rect">
            <a:avLst/>
          </a:prstGeom>
          <a:noFill/>
        </p:spPr>
        <p:txBody>
          <a:bodyPr wrap="none" rtlCol="0">
            <a:spAutoFit/>
          </a:bodyPr>
          <a:lstStyle/>
          <a:p>
            <a:r>
              <a:rPr kumimoji="1" lang="en-US" altLang="ja-JP" b="1" dirty="0">
                <a:solidFill>
                  <a:srgbClr val="7030A0"/>
                </a:solidFill>
                <a:latin typeface="Arial" panose="020B0604020202020204" pitchFamily="34" charset="0"/>
                <a:cs typeface="Arial" panose="020B0604020202020204" pitchFamily="34" charset="0"/>
              </a:rPr>
              <a:t>ECM=1TeV</a:t>
            </a:r>
            <a:endParaRPr kumimoji="1" lang="ja-JP" altLang="en-US" b="1" dirty="0">
              <a:solidFill>
                <a:srgbClr val="7030A0"/>
              </a:solidFill>
              <a:latin typeface="Arial" panose="020B0604020202020204" pitchFamily="34" charset="0"/>
              <a:cs typeface="Arial" panose="020B0604020202020204" pitchFamily="34" charset="0"/>
            </a:endParaRPr>
          </a:p>
        </p:txBody>
      </p:sp>
      <p:sp>
        <p:nvSpPr>
          <p:cNvPr id="14" name="正方形/長方形 13">
            <a:extLst>
              <a:ext uri="{FF2B5EF4-FFF2-40B4-BE49-F238E27FC236}">
                <a16:creationId xmlns:a16="http://schemas.microsoft.com/office/drawing/2014/main" id="{D3EEAE77-1AEB-41AB-BA22-CC18ADADB16D}"/>
              </a:ext>
            </a:extLst>
          </p:cNvPr>
          <p:cNvSpPr/>
          <p:nvPr/>
        </p:nvSpPr>
        <p:spPr>
          <a:xfrm>
            <a:off x="5737041" y="4171063"/>
            <a:ext cx="452284" cy="2417445"/>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5AC63172-227C-45E2-9DBC-83C088FECE6C}"/>
              </a:ext>
            </a:extLst>
          </p:cNvPr>
          <p:cNvSpPr/>
          <p:nvPr/>
        </p:nvSpPr>
        <p:spPr>
          <a:xfrm>
            <a:off x="5737041" y="999492"/>
            <a:ext cx="452284" cy="2419334"/>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a:extLst>
              <a:ext uri="{FF2B5EF4-FFF2-40B4-BE49-F238E27FC236}">
                <a16:creationId xmlns:a16="http://schemas.microsoft.com/office/drawing/2014/main" id="{C18E8289-7234-4051-A7F5-EFA1AF94A3F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48104" y="4171063"/>
            <a:ext cx="3673316" cy="2417445"/>
          </a:xfrm>
          <a:prstGeom prst="rect">
            <a:avLst/>
          </a:prstGeom>
        </p:spPr>
      </p:pic>
      <p:pic>
        <p:nvPicPr>
          <p:cNvPr id="18" name="図 17">
            <a:extLst>
              <a:ext uri="{FF2B5EF4-FFF2-40B4-BE49-F238E27FC236}">
                <a16:creationId xmlns:a16="http://schemas.microsoft.com/office/drawing/2014/main" id="{3478C697-936F-420C-893C-E83346120D4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11628" y="1012351"/>
            <a:ext cx="3634740" cy="2404586"/>
          </a:xfrm>
          <a:prstGeom prst="rect">
            <a:avLst/>
          </a:prstGeom>
        </p:spPr>
      </p:pic>
      <p:sp>
        <p:nvSpPr>
          <p:cNvPr id="20" name="テキスト ボックス 19">
            <a:extLst>
              <a:ext uri="{FF2B5EF4-FFF2-40B4-BE49-F238E27FC236}">
                <a16:creationId xmlns:a16="http://schemas.microsoft.com/office/drawing/2014/main" id="{7EB5E1DC-54D5-48B8-81F8-7ED3E1E4CAC4}"/>
              </a:ext>
            </a:extLst>
          </p:cNvPr>
          <p:cNvSpPr txBox="1"/>
          <p:nvPr/>
        </p:nvSpPr>
        <p:spPr>
          <a:xfrm>
            <a:off x="6252913" y="775795"/>
            <a:ext cx="1736373" cy="307777"/>
          </a:xfrm>
          <a:prstGeom prst="rect">
            <a:avLst/>
          </a:prstGeom>
          <a:noFill/>
        </p:spPr>
        <p:txBody>
          <a:bodyPr wrap="none" rtlCol="0">
            <a:spAutoFit/>
          </a:bodyPr>
          <a:lstStyle/>
          <a:p>
            <a:r>
              <a:rPr kumimoji="1" lang="en-US" altLang="ja-JP" sz="1400" dirty="0">
                <a:latin typeface="Arial" panose="020B0604020202020204" pitchFamily="34" charset="0"/>
                <a:cs typeface="Arial" panose="020B0604020202020204" pitchFamily="34" charset="0"/>
              </a:rPr>
              <a:t>Upstream beamline</a:t>
            </a:r>
            <a:endParaRPr kumimoji="1" lang="ja-JP" altLang="en-US" sz="1400" dirty="0">
              <a:latin typeface="Arial" panose="020B0604020202020204" pitchFamily="34" charset="0"/>
              <a:cs typeface="Arial" panose="020B0604020202020204" pitchFamily="34" charset="0"/>
            </a:endParaRPr>
          </a:p>
        </p:txBody>
      </p:sp>
      <p:sp>
        <p:nvSpPr>
          <p:cNvPr id="22" name="テキスト ボックス 21">
            <a:extLst>
              <a:ext uri="{FF2B5EF4-FFF2-40B4-BE49-F238E27FC236}">
                <a16:creationId xmlns:a16="http://schemas.microsoft.com/office/drawing/2014/main" id="{AFE8D87D-9B16-406E-8FDE-59195BEFF75C}"/>
              </a:ext>
            </a:extLst>
          </p:cNvPr>
          <p:cNvSpPr txBox="1"/>
          <p:nvPr/>
        </p:nvSpPr>
        <p:spPr>
          <a:xfrm>
            <a:off x="9861158" y="768362"/>
            <a:ext cx="1428596" cy="307777"/>
          </a:xfrm>
          <a:prstGeom prst="rect">
            <a:avLst/>
          </a:prstGeom>
          <a:noFill/>
        </p:spPr>
        <p:txBody>
          <a:bodyPr wrap="none" rtlCol="0">
            <a:spAutoFit/>
          </a:bodyPr>
          <a:lstStyle/>
          <a:p>
            <a:r>
              <a:rPr kumimoji="1" lang="en-US" altLang="ja-JP" sz="1400" dirty="0">
                <a:latin typeface="Arial" panose="020B0604020202020204" pitchFamily="34" charset="0"/>
                <a:cs typeface="Arial" panose="020B0604020202020204" pitchFamily="34" charset="0"/>
              </a:rPr>
              <a:t>Entire beamline</a:t>
            </a:r>
            <a:endParaRPr kumimoji="1" lang="ja-JP" altLang="en-US" sz="1400" dirty="0">
              <a:latin typeface="Arial" panose="020B0604020202020204" pitchFamily="34" charset="0"/>
              <a:cs typeface="Arial" panose="020B0604020202020204" pitchFamily="34" charset="0"/>
            </a:endParaRPr>
          </a:p>
        </p:txBody>
      </p:sp>
      <p:sp>
        <p:nvSpPr>
          <p:cNvPr id="25" name="テキスト ボックス 24">
            <a:extLst>
              <a:ext uri="{FF2B5EF4-FFF2-40B4-BE49-F238E27FC236}">
                <a16:creationId xmlns:a16="http://schemas.microsoft.com/office/drawing/2014/main" id="{B520C730-4BB8-4631-8F0D-D04C9E5160C3}"/>
              </a:ext>
            </a:extLst>
          </p:cNvPr>
          <p:cNvSpPr txBox="1"/>
          <p:nvPr/>
        </p:nvSpPr>
        <p:spPr>
          <a:xfrm>
            <a:off x="6216974" y="5656845"/>
            <a:ext cx="1656223" cy="523220"/>
          </a:xfrm>
          <a:prstGeom prst="rect">
            <a:avLst/>
          </a:prstGeom>
          <a:noFill/>
        </p:spPr>
        <p:txBody>
          <a:bodyPr wrap="none" rtlCol="0">
            <a:spAutoFit/>
          </a:bodyPr>
          <a:lstStyle/>
          <a:p>
            <a:r>
              <a:rPr lang="en-US" altLang="ja-JP" sz="1400" dirty="0">
                <a:solidFill>
                  <a:srgbClr val="FF0000"/>
                </a:solidFill>
                <a:latin typeface="Arial" panose="020B0604020202020204" pitchFamily="34" charset="0"/>
                <a:cs typeface="Arial" panose="020B0604020202020204" pitchFamily="34" charset="0"/>
              </a:rPr>
              <a:t>Beam</a:t>
            </a:r>
            <a:r>
              <a:rPr lang="ja-JP" altLang="en-US" sz="1400" dirty="0">
                <a:solidFill>
                  <a:srgbClr val="FF0000"/>
                </a:solidFill>
                <a:latin typeface="Arial" panose="020B0604020202020204" pitchFamily="34" charset="0"/>
                <a:cs typeface="Arial" panose="020B0604020202020204" pitchFamily="34" charset="0"/>
              </a:rPr>
              <a:t> </a:t>
            </a:r>
            <a:r>
              <a:rPr lang="en-US" altLang="ja-JP" sz="1400" dirty="0">
                <a:solidFill>
                  <a:srgbClr val="FF0000"/>
                </a:solidFill>
                <a:latin typeface="Arial" panose="020B0604020202020204" pitchFamily="34" charset="0"/>
                <a:cs typeface="Arial" panose="020B0604020202020204" pitchFamily="34" charset="0"/>
              </a:rPr>
              <a:t>kick</a:t>
            </a:r>
          </a:p>
          <a:p>
            <a:r>
              <a:rPr kumimoji="1" lang="en-US" altLang="ja-JP" sz="1400" dirty="0">
                <a:solidFill>
                  <a:srgbClr val="FF0000"/>
                </a:solidFill>
                <a:latin typeface="Arial" panose="020B0604020202020204" pitchFamily="34" charset="0"/>
                <a:cs typeface="Arial" panose="020B0604020202020204" pitchFamily="34" charset="0"/>
              </a:rPr>
              <a:t> at horizontal bend</a:t>
            </a:r>
            <a:endParaRPr kumimoji="1" lang="ja-JP" altLang="en-US" sz="1400" dirty="0">
              <a:solidFill>
                <a:srgbClr val="FF0000"/>
              </a:solidFill>
              <a:latin typeface="Arial" panose="020B0604020202020204" pitchFamily="34" charset="0"/>
              <a:cs typeface="Arial" panose="020B0604020202020204" pitchFamily="34" charset="0"/>
            </a:endParaRPr>
          </a:p>
        </p:txBody>
      </p:sp>
      <p:sp>
        <p:nvSpPr>
          <p:cNvPr id="26" name="テキスト ボックス 25">
            <a:extLst>
              <a:ext uri="{FF2B5EF4-FFF2-40B4-BE49-F238E27FC236}">
                <a16:creationId xmlns:a16="http://schemas.microsoft.com/office/drawing/2014/main" id="{64A77A42-E1B3-43AB-B0E9-0540BDE107A4}"/>
              </a:ext>
            </a:extLst>
          </p:cNvPr>
          <p:cNvSpPr txBox="1"/>
          <p:nvPr/>
        </p:nvSpPr>
        <p:spPr>
          <a:xfrm>
            <a:off x="9236050" y="4412579"/>
            <a:ext cx="1854995" cy="523220"/>
          </a:xfrm>
          <a:prstGeom prst="rect">
            <a:avLst/>
          </a:prstGeom>
          <a:noFill/>
        </p:spPr>
        <p:txBody>
          <a:bodyPr wrap="none" rtlCol="0">
            <a:spAutoFit/>
          </a:bodyPr>
          <a:lstStyle/>
          <a:p>
            <a:r>
              <a:rPr kumimoji="1" lang="en-US" altLang="ja-JP" sz="1400" dirty="0">
                <a:solidFill>
                  <a:srgbClr val="FF0000"/>
                </a:solidFill>
                <a:latin typeface="Arial" panose="020B0604020202020204" pitchFamily="34" charset="0"/>
                <a:cs typeface="Arial" panose="020B0604020202020204" pitchFamily="34" charset="0"/>
              </a:rPr>
              <a:t>Small kick angle</a:t>
            </a:r>
          </a:p>
          <a:p>
            <a:r>
              <a:rPr lang="en-US" altLang="ja-JP" sz="1400" dirty="0">
                <a:solidFill>
                  <a:srgbClr val="FF0000"/>
                </a:solidFill>
                <a:latin typeface="Arial" panose="020B0604020202020204" pitchFamily="34" charset="0"/>
                <a:cs typeface="Arial" panose="020B0604020202020204" pitchFamily="34" charset="0"/>
              </a:rPr>
              <a:t> for e</a:t>
            </a:r>
            <a:r>
              <a:rPr kumimoji="1" lang="en-US" altLang="ja-JP" sz="1400" dirty="0">
                <a:solidFill>
                  <a:srgbClr val="FF0000"/>
                </a:solidFill>
                <a:latin typeface="Arial" panose="020B0604020202020204" pitchFamily="34" charset="0"/>
                <a:cs typeface="Arial" panose="020B0604020202020204" pitchFamily="34" charset="0"/>
              </a:rPr>
              <a:t>nergy </a:t>
            </a:r>
            <a:r>
              <a:rPr lang="en-US" altLang="ja-JP" sz="1400" dirty="0">
                <a:solidFill>
                  <a:srgbClr val="FF0000"/>
                </a:solidFill>
                <a:latin typeface="Arial" panose="020B0604020202020204" pitchFamily="34" charset="0"/>
                <a:cs typeface="Arial" panose="020B0604020202020204" pitchFamily="34" charset="0"/>
              </a:rPr>
              <a:t>c</a:t>
            </a:r>
            <a:r>
              <a:rPr kumimoji="1" lang="en-US" altLang="ja-JP" sz="1400" dirty="0">
                <a:solidFill>
                  <a:srgbClr val="FF0000"/>
                </a:solidFill>
                <a:latin typeface="Arial" panose="020B0604020202020204" pitchFamily="34" charset="0"/>
                <a:cs typeface="Arial" panose="020B0604020202020204" pitchFamily="34" charset="0"/>
              </a:rPr>
              <a:t>ollimator</a:t>
            </a:r>
          </a:p>
        </p:txBody>
      </p:sp>
      <p:sp>
        <p:nvSpPr>
          <p:cNvPr id="27" name="テキスト ボックス 26">
            <a:extLst>
              <a:ext uri="{FF2B5EF4-FFF2-40B4-BE49-F238E27FC236}">
                <a16:creationId xmlns:a16="http://schemas.microsoft.com/office/drawing/2014/main" id="{CF4DDE61-4733-4A93-9228-20CCCBA2E729}"/>
              </a:ext>
            </a:extLst>
          </p:cNvPr>
          <p:cNvSpPr txBox="1"/>
          <p:nvPr/>
        </p:nvSpPr>
        <p:spPr>
          <a:xfrm>
            <a:off x="6341813" y="3938095"/>
            <a:ext cx="1736373" cy="307777"/>
          </a:xfrm>
          <a:prstGeom prst="rect">
            <a:avLst/>
          </a:prstGeom>
          <a:noFill/>
        </p:spPr>
        <p:txBody>
          <a:bodyPr wrap="none" rtlCol="0">
            <a:spAutoFit/>
          </a:bodyPr>
          <a:lstStyle/>
          <a:p>
            <a:r>
              <a:rPr kumimoji="1" lang="en-US" altLang="ja-JP" sz="1400" dirty="0">
                <a:latin typeface="Arial" panose="020B0604020202020204" pitchFamily="34" charset="0"/>
                <a:cs typeface="Arial" panose="020B0604020202020204" pitchFamily="34" charset="0"/>
              </a:rPr>
              <a:t>Upstream beamline</a:t>
            </a:r>
            <a:endParaRPr kumimoji="1" lang="ja-JP" altLang="en-US" sz="1400" dirty="0">
              <a:latin typeface="Arial" panose="020B0604020202020204" pitchFamily="34" charset="0"/>
              <a:cs typeface="Arial" panose="020B0604020202020204" pitchFamily="34" charset="0"/>
            </a:endParaRPr>
          </a:p>
        </p:txBody>
      </p:sp>
      <p:sp>
        <p:nvSpPr>
          <p:cNvPr id="28" name="テキスト ボックス 27">
            <a:extLst>
              <a:ext uri="{FF2B5EF4-FFF2-40B4-BE49-F238E27FC236}">
                <a16:creationId xmlns:a16="http://schemas.microsoft.com/office/drawing/2014/main" id="{9C097BFF-6430-496D-8246-031DBF2BBF13}"/>
              </a:ext>
            </a:extLst>
          </p:cNvPr>
          <p:cNvSpPr txBox="1"/>
          <p:nvPr/>
        </p:nvSpPr>
        <p:spPr>
          <a:xfrm>
            <a:off x="9950058" y="3930662"/>
            <a:ext cx="1428596" cy="307777"/>
          </a:xfrm>
          <a:prstGeom prst="rect">
            <a:avLst/>
          </a:prstGeom>
          <a:noFill/>
        </p:spPr>
        <p:txBody>
          <a:bodyPr wrap="none" rtlCol="0">
            <a:spAutoFit/>
          </a:bodyPr>
          <a:lstStyle/>
          <a:p>
            <a:r>
              <a:rPr kumimoji="1" lang="en-US" altLang="ja-JP" sz="1400" dirty="0">
                <a:latin typeface="Arial" panose="020B0604020202020204" pitchFamily="34" charset="0"/>
                <a:cs typeface="Arial" panose="020B0604020202020204" pitchFamily="34" charset="0"/>
              </a:rPr>
              <a:t>Entire beamline</a:t>
            </a:r>
            <a:endParaRPr kumimoji="1" lang="ja-JP" altLang="en-US" sz="1400" dirty="0">
              <a:latin typeface="Arial" panose="020B0604020202020204" pitchFamily="34" charset="0"/>
              <a:cs typeface="Arial" panose="020B0604020202020204" pitchFamily="34" charset="0"/>
            </a:endParaRPr>
          </a:p>
        </p:txBody>
      </p:sp>
      <p:sp>
        <p:nvSpPr>
          <p:cNvPr id="30" name="テキスト ボックス 29">
            <a:extLst>
              <a:ext uri="{FF2B5EF4-FFF2-40B4-BE49-F238E27FC236}">
                <a16:creationId xmlns:a16="http://schemas.microsoft.com/office/drawing/2014/main" id="{B0500E70-7C57-4728-917D-29C9A744F66D}"/>
              </a:ext>
            </a:extLst>
          </p:cNvPr>
          <p:cNvSpPr txBox="1"/>
          <p:nvPr/>
        </p:nvSpPr>
        <p:spPr>
          <a:xfrm>
            <a:off x="1909061" y="6015"/>
            <a:ext cx="9255281" cy="523220"/>
          </a:xfrm>
          <a:prstGeom prst="rect">
            <a:avLst/>
          </a:prstGeom>
          <a:noFill/>
        </p:spPr>
        <p:txBody>
          <a:bodyPr wrap="square">
            <a:spAutoFit/>
          </a:bodyPr>
          <a:lstStyle/>
          <a:p>
            <a:r>
              <a:rPr lang="ja-JP" altLang="en-US" sz="2800" b="1" i="1" dirty="0">
                <a:solidFill>
                  <a:srgbClr val="008080"/>
                </a:solidFill>
                <a:latin typeface="Arial" panose="020B0604020202020204" pitchFamily="34" charset="0"/>
                <a:cs typeface="Arial" panose="020B0604020202020204" pitchFamily="34" charset="0"/>
              </a:rPr>
              <a:t>New beamline layout to allow ECM=250GeV to 1TeV</a:t>
            </a:r>
          </a:p>
        </p:txBody>
      </p:sp>
      <p:sp>
        <p:nvSpPr>
          <p:cNvPr id="31" name="スライド番号プレースホルダー 3">
            <a:extLst>
              <a:ext uri="{FF2B5EF4-FFF2-40B4-BE49-F238E27FC236}">
                <a16:creationId xmlns:a16="http://schemas.microsoft.com/office/drawing/2014/main" id="{D9CA8B7B-14FD-47E4-A204-4013797F13AF}"/>
              </a:ext>
            </a:extLst>
          </p:cNvPr>
          <p:cNvSpPr>
            <a:spLocks noGrp="1"/>
          </p:cNvSpPr>
          <p:nvPr>
            <p:ph type="sldNum" sz="quarter" idx="12"/>
          </p:nvPr>
        </p:nvSpPr>
        <p:spPr>
          <a:xfrm>
            <a:off x="9445765" y="6505920"/>
            <a:ext cx="2743200" cy="365125"/>
          </a:xfrm>
        </p:spPr>
        <p:txBody>
          <a:bodyPr/>
          <a:lstStyle/>
          <a:p>
            <a:fld id="{98894FE7-02B3-462C-A290-11A29094F687}" type="slidenum">
              <a:rPr kumimoji="1" lang="ja-JP" altLang="en-US" smtClean="0"/>
              <a:t>35</a:t>
            </a:fld>
            <a:endParaRPr kumimoji="1" lang="ja-JP" altLang="en-US"/>
          </a:p>
        </p:txBody>
      </p:sp>
    </p:spTree>
    <p:extLst>
      <p:ext uri="{BB962C8B-B14F-4D97-AF65-F5344CB8AC3E}">
        <p14:creationId xmlns:p14="http://schemas.microsoft.com/office/powerpoint/2010/main" val="26762443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6774" y="1354722"/>
            <a:ext cx="4876800" cy="3657600"/>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843116"/>
            <a:ext cx="3657600" cy="2743200"/>
          </a:xfrm>
          <a:prstGeom prst="rect">
            <a:avLst/>
          </a:prstGeom>
        </p:spPr>
      </p:pic>
      <p:pic>
        <p:nvPicPr>
          <p:cNvPr id="7"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3667" y="3797710"/>
            <a:ext cx="3657600" cy="2743200"/>
          </a:xfrm>
          <a:prstGeom prst="rect">
            <a:avLst/>
          </a:prstGeom>
        </p:spPr>
      </p:pic>
      <p:sp>
        <p:nvSpPr>
          <p:cNvPr id="8" name="テキスト ボックス 7"/>
          <p:cNvSpPr txBox="1"/>
          <p:nvPr/>
        </p:nvSpPr>
        <p:spPr>
          <a:xfrm>
            <a:off x="4662154" y="1201349"/>
            <a:ext cx="343364" cy="369332"/>
          </a:xfrm>
          <a:prstGeom prst="rect">
            <a:avLst/>
          </a:prstGeom>
          <a:noFill/>
        </p:spPr>
        <p:txBody>
          <a:bodyPr wrap="none" rtlCol="0">
            <a:spAutoFit/>
          </a:bodyPr>
          <a:lstStyle/>
          <a:p>
            <a:r>
              <a:rPr lang="en-US" altLang="ja-JP" b="1" i="1" dirty="0">
                <a:solidFill>
                  <a:srgbClr val="00B0F0"/>
                </a:solidFill>
                <a:latin typeface="Arial" panose="020B0604020202020204" pitchFamily="34" charset="0"/>
                <a:cs typeface="Arial" panose="020B0604020202020204" pitchFamily="34" charset="0"/>
              </a:rPr>
              <a:t>X</a:t>
            </a:r>
            <a:endParaRPr lang="ja-JP" altLang="en-US" b="1" i="1" dirty="0">
              <a:solidFill>
                <a:srgbClr val="00B0F0"/>
              </a:solidFill>
              <a:latin typeface="Arial" panose="020B0604020202020204" pitchFamily="34" charset="0"/>
              <a:cs typeface="Arial" panose="020B0604020202020204" pitchFamily="34" charset="0"/>
            </a:endParaRPr>
          </a:p>
        </p:txBody>
      </p:sp>
      <p:sp>
        <p:nvSpPr>
          <p:cNvPr id="9" name="テキスト ボックス 8"/>
          <p:cNvSpPr txBox="1"/>
          <p:nvPr/>
        </p:nvSpPr>
        <p:spPr>
          <a:xfrm>
            <a:off x="4668566" y="4131384"/>
            <a:ext cx="343364" cy="369332"/>
          </a:xfrm>
          <a:prstGeom prst="rect">
            <a:avLst/>
          </a:prstGeom>
          <a:noFill/>
        </p:spPr>
        <p:txBody>
          <a:bodyPr wrap="none" rtlCol="0">
            <a:spAutoFit/>
          </a:bodyPr>
          <a:lstStyle/>
          <a:p>
            <a:r>
              <a:rPr lang="en-US" altLang="ja-JP" b="1" i="1" dirty="0">
                <a:solidFill>
                  <a:srgbClr val="00B0F0"/>
                </a:solidFill>
                <a:latin typeface="Arial" panose="020B0604020202020204" pitchFamily="34" charset="0"/>
                <a:cs typeface="Arial" panose="020B0604020202020204" pitchFamily="34" charset="0"/>
              </a:rPr>
              <a:t>Y</a:t>
            </a:r>
            <a:endParaRPr lang="ja-JP" altLang="en-US" b="1" i="1" dirty="0">
              <a:solidFill>
                <a:srgbClr val="00B0F0"/>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1" name="テキスト ボックス 10"/>
              <p:cNvSpPr txBox="1"/>
              <p:nvPr/>
            </p:nvSpPr>
            <p:spPr>
              <a:xfrm>
                <a:off x="8110328" y="3325359"/>
                <a:ext cx="1826206" cy="86940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type m:val="lin"/>
                          <m:ctrlPr>
                            <a:rPr lang="ja-JP" altLang="en-US" sz="1600" i="1">
                              <a:latin typeface="Cambria Math" panose="02040503050406030204" pitchFamily="18" charset="0"/>
                            </a:rPr>
                          </m:ctrlPr>
                        </m:fPr>
                        <m:num>
                          <m:sSub>
                            <m:sSubPr>
                              <m:ctrlPr>
                                <a:rPr lang="en-US" altLang="ja-JP" sz="1600" i="1">
                                  <a:latin typeface="Cambria Math" panose="02040503050406030204" pitchFamily="18" charset="0"/>
                                </a:rPr>
                              </m:ctrlPr>
                            </m:sSubPr>
                            <m:e>
                              <m:r>
                                <a:rPr lang="ja-JP" altLang="en-US" sz="1600" i="1">
                                  <a:latin typeface="Cambria Math" panose="02040503050406030204" pitchFamily="18" charset="0"/>
                                </a:rPr>
                                <m:t>𝜎</m:t>
                              </m:r>
                            </m:e>
                            <m:sub>
                              <m:r>
                                <a:rPr lang="en-US" altLang="ja-JP" sz="1600" i="1">
                                  <a:latin typeface="Cambria Math" panose="02040503050406030204" pitchFamily="18" charset="0"/>
                                </a:rPr>
                                <m:t>𝑝</m:t>
                              </m:r>
                            </m:sub>
                          </m:sSub>
                        </m:num>
                        <m:den>
                          <m:r>
                            <a:rPr lang="en-US" altLang="ja-JP" sz="1600" i="1">
                              <a:latin typeface="Cambria Math" panose="02040503050406030204" pitchFamily="18" charset="0"/>
                            </a:rPr>
                            <m:t>𝑝</m:t>
                          </m:r>
                        </m:den>
                      </m:f>
                      <m:r>
                        <a:rPr lang="en-US" altLang="ja-JP" sz="1600" i="1">
                          <a:latin typeface="Cambria Math" panose="02040503050406030204" pitchFamily="18" charset="0"/>
                        </a:rPr>
                        <m:t>=0.100%</m:t>
                      </m:r>
                    </m:oMath>
                  </m:oMathPara>
                </a14:m>
                <a:endParaRPr lang="en-US" altLang="ja-JP" sz="1600" i="1" dirty="0">
                  <a:latin typeface="Arial" panose="020B0604020202020204" pitchFamily="34" charset="0"/>
                  <a:cs typeface="Arial" panose="020B0604020202020204" pitchFamily="34" charset="0"/>
                </a:endParaRPr>
              </a:p>
              <a:p>
                <a:pPr/>
                <a14:m>
                  <m:oMathPara xmlns:m="http://schemas.openxmlformats.org/officeDocument/2006/math">
                    <m:oMathParaPr>
                      <m:jc m:val="centerGroup"/>
                    </m:oMathParaPr>
                    <m:oMath xmlns:m="http://schemas.openxmlformats.org/officeDocument/2006/math">
                      <m:sSubSup>
                        <m:sSubSupPr>
                          <m:ctrlPr>
                            <a:rPr lang="en-US" altLang="ja-JP" sz="1600" i="1">
                              <a:latin typeface="Cambria Math" panose="02040503050406030204" pitchFamily="18" charset="0"/>
                            </a:rPr>
                          </m:ctrlPr>
                        </m:sSubSupPr>
                        <m:e>
                          <m:r>
                            <a:rPr lang="en-US" altLang="ja-JP" sz="1600" i="1">
                              <a:latin typeface="Cambria Math" panose="02040503050406030204" pitchFamily="18" charset="0"/>
                            </a:rPr>
                            <m:t>  </m:t>
                          </m:r>
                          <m:r>
                            <a:rPr lang="ja-JP" altLang="en-US" sz="1600" i="1">
                              <a:latin typeface="Cambria Math" panose="02040503050406030204" pitchFamily="18" charset="0"/>
                            </a:rPr>
                            <m:t>𝛽</m:t>
                          </m:r>
                        </m:e>
                        <m:sub>
                          <m:r>
                            <a:rPr lang="en-US" altLang="ja-JP" sz="1600" i="1">
                              <a:latin typeface="Cambria Math" panose="02040503050406030204" pitchFamily="18" charset="0"/>
                            </a:rPr>
                            <m:t>𝑥</m:t>
                          </m:r>
                        </m:sub>
                        <m:sup>
                          <m:r>
                            <a:rPr lang="en-US" altLang="ja-JP" sz="1600" i="1">
                              <a:latin typeface="Cambria Math" panose="02040503050406030204" pitchFamily="18" charset="0"/>
                            </a:rPr>
                            <m:t>∗</m:t>
                          </m:r>
                        </m:sup>
                      </m:sSubSup>
                      <m:r>
                        <a:rPr lang="en-US" altLang="ja-JP" sz="1600" i="1">
                          <a:latin typeface="Cambria Math" panose="02040503050406030204" pitchFamily="18" charset="0"/>
                        </a:rPr>
                        <m:t> =0.0226 </m:t>
                      </m:r>
                      <m:r>
                        <m:rPr>
                          <m:nor/>
                        </m:rPr>
                        <a:rPr lang="en-US" altLang="ja-JP" sz="1600">
                          <a:latin typeface="Arial" panose="020B0604020202020204" pitchFamily="34" charset="0"/>
                          <a:cs typeface="Arial" panose="020B0604020202020204" pitchFamily="34" charset="0"/>
                        </a:rPr>
                        <m:t>m</m:t>
                      </m:r>
                      <m:r>
                        <a:rPr lang="en-US" altLang="ja-JP" sz="1600" i="1">
                          <a:latin typeface="Cambria Math" panose="02040503050406030204" pitchFamily="18" charset="0"/>
                        </a:rPr>
                        <m:t> </m:t>
                      </m:r>
                    </m:oMath>
                  </m:oMathPara>
                </a14:m>
                <a:endParaRPr lang="en-US" altLang="ja-JP" sz="1600" i="1" dirty="0">
                  <a:latin typeface="Arial" panose="020B0604020202020204" pitchFamily="34" charset="0"/>
                  <a:cs typeface="Arial" panose="020B0604020202020204" pitchFamily="34" charset="0"/>
                </a:endParaRPr>
              </a:p>
              <a:p>
                <a:pPr/>
                <a14:m>
                  <m:oMathPara xmlns:m="http://schemas.openxmlformats.org/officeDocument/2006/math">
                    <m:oMathParaPr>
                      <m:jc m:val="centerGroup"/>
                    </m:oMathParaPr>
                    <m:oMath xmlns:m="http://schemas.openxmlformats.org/officeDocument/2006/math">
                      <m:sSubSup>
                        <m:sSubSupPr>
                          <m:ctrlPr>
                            <a:rPr lang="en-US" altLang="ja-JP" sz="1600" i="1">
                              <a:latin typeface="Cambria Math" panose="02040503050406030204" pitchFamily="18" charset="0"/>
                            </a:rPr>
                          </m:ctrlPr>
                        </m:sSubSupPr>
                        <m:e>
                          <m:r>
                            <a:rPr lang="en-US" altLang="ja-JP" sz="1600" i="1">
                              <a:latin typeface="Cambria Math" panose="02040503050406030204" pitchFamily="18" charset="0"/>
                            </a:rPr>
                            <m:t>    </m:t>
                          </m:r>
                          <m:r>
                            <a:rPr lang="ja-JP" altLang="en-US" sz="1600" i="1">
                              <a:latin typeface="Cambria Math" panose="02040503050406030204" pitchFamily="18" charset="0"/>
                            </a:rPr>
                            <m:t>𝛽</m:t>
                          </m:r>
                        </m:e>
                        <m:sub>
                          <m:r>
                            <a:rPr lang="en-US" altLang="ja-JP" sz="1600" i="1">
                              <a:latin typeface="Cambria Math" panose="02040503050406030204" pitchFamily="18" charset="0"/>
                            </a:rPr>
                            <m:t>𝑦</m:t>
                          </m:r>
                        </m:sub>
                        <m:sup>
                          <m:r>
                            <a:rPr lang="en-US" altLang="ja-JP" sz="1600" i="1">
                              <a:latin typeface="Cambria Math" panose="02040503050406030204" pitchFamily="18" charset="0"/>
                            </a:rPr>
                            <m:t>∗</m:t>
                          </m:r>
                        </m:sup>
                      </m:sSubSup>
                      <m:r>
                        <a:rPr lang="en-US" altLang="ja-JP" sz="1600" i="1">
                          <a:latin typeface="Cambria Math" panose="02040503050406030204" pitchFamily="18" charset="0"/>
                        </a:rPr>
                        <m:t> =0.00025 </m:t>
                      </m:r>
                      <m:r>
                        <m:rPr>
                          <m:nor/>
                        </m:rPr>
                        <a:rPr lang="en-US" altLang="ja-JP" sz="1600">
                          <a:latin typeface="Arial" panose="020B0604020202020204" pitchFamily="34" charset="0"/>
                          <a:cs typeface="Arial" panose="020B0604020202020204" pitchFamily="34" charset="0"/>
                        </a:rPr>
                        <m:t>m</m:t>
                      </m:r>
                    </m:oMath>
                  </m:oMathPara>
                </a14:m>
                <a:endParaRPr lang="ja-JP" altLang="en-US" sz="1600" dirty="0">
                  <a:latin typeface="Arial" panose="020B0604020202020204" pitchFamily="34" charset="0"/>
                  <a:cs typeface="Arial" panose="020B0604020202020204" pitchFamily="34" charset="0"/>
                </a:endParaRPr>
              </a:p>
            </p:txBody>
          </p:sp>
        </mc:Choice>
        <mc:Fallback xmlns="">
          <p:sp>
            <p:nvSpPr>
              <p:cNvPr id="11" name="テキスト ボックス 10"/>
              <p:cNvSpPr txBox="1">
                <a:spLocks noRot="1" noChangeAspect="1" noMove="1" noResize="1" noEditPoints="1" noAdjustHandles="1" noChangeArrowheads="1" noChangeShapeType="1" noTextEdit="1"/>
              </p:cNvSpPr>
              <p:nvPr/>
            </p:nvSpPr>
            <p:spPr>
              <a:xfrm>
                <a:off x="8110328" y="3325359"/>
                <a:ext cx="1826206" cy="869405"/>
              </a:xfrm>
              <a:prstGeom prst="rect">
                <a:avLst/>
              </a:prstGeom>
              <a:blipFill>
                <a:blip r:embed="rId5"/>
                <a:stretch>
                  <a:fillRect t="-39161" b="-3497"/>
                </a:stretch>
              </a:blipFill>
            </p:spPr>
            <p:txBody>
              <a:bodyPr/>
              <a:lstStyle/>
              <a:p>
                <a:r>
                  <a:rPr lang="ja-JP" altLang="en-US">
                    <a:noFill/>
                  </a:rPr>
                  <a:t> </a:t>
                </a:r>
              </a:p>
            </p:txBody>
          </p:sp>
        </mc:Fallback>
      </mc:AlternateContent>
      <p:sp>
        <p:nvSpPr>
          <p:cNvPr id="12" name="テキスト ボックス 11"/>
          <p:cNvSpPr txBox="1"/>
          <p:nvPr/>
        </p:nvSpPr>
        <p:spPr>
          <a:xfrm>
            <a:off x="2991348" y="5793286"/>
            <a:ext cx="1244251" cy="369332"/>
          </a:xfrm>
          <a:prstGeom prst="rect">
            <a:avLst/>
          </a:prstGeom>
          <a:noFill/>
        </p:spPr>
        <p:txBody>
          <a:bodyPr wrap="none" rtlCol="0">
            <a:spAutoFit/>
          </a:bodyPr>
          <a:lstStyle/>
          <a:p>
            <a:r>
              <a:rPr lang="en-US" altLang="ja-JP" b="1" i="1" dirty="0">
                <a:solidFill>
                  <a:schemeClr val="accent2">
                    <a:lumMod val="60000"/>
                    <a:lumOff val="40000"/>
                  </a:schemeClr>
                </a:solidFill>
                <a:latin typeface="Arial" panose="020B0604020202020204" pitchFamily="34" charset="0"/>
                <a:cs typeface="Arial" panose="020B0604020202020204" pitchFamily="34" charset="0"/>
              </a:rPr>
              <a:t>No Errors</a:t>
            </a:r>
            <a:endParaRPr lang="ja-JP" altLang="en-US" b="1" i="1" dirty="0">
              <a:solidFill>
                <a:schemeClr val="accent2">
                  <a:lumMod val="60000"/>
                  <a:lumOff val="40000"/>
                </a:schemeClr>
              </a:solidFill>
              <a:latin typeface="Arial" panose="020B0604020202020204" pitchFamily="34" charset="0"/>
              <a:cs typeface="Arial" panose="020B0604020202020204" pitchFamily="34" charset="0"/>
            </a:endParaRPr>
          </a:p>
        </p:txBody>
      </p:sp>
      <p:sp>
        <p:nvSpPr>
          <p:cNvPr id="13" name="テキスト ボックス 12"/>
          <p:cNvSpPr txBox="1"/>
          <p:nvPr/>
        </p:nvSpPr>
        <p:spPr>
          <a:xfrm>
            <a:off x="2994626" y="2847058"/>
            <a:ext cx="1244251" cy="369332"/>
          </a:xfrm>
          <a:prstGeom prst="rect">
            <a:avLst/>
          </a:prstGeom>
          <a:noFill/>
        </p:spPr>
        <p:txBody>
          <a:bodyPr wrap="none" rtlCol="0">
            <a:spAutoFit/>
          </a:bodyPr>
          <a:lstStyle/>
          <a:p>
            <a:r>
              <a:rPr lang="en-US" altLang="ja-JP" b="1" i="1" dirty="0">
                <a:solidFill>
                  <a:schemeClr val="accent2">
                    <a:lumMod val="60000"/>
                    <a:lumOff val="40000"/>
                  </a:schemeClr>
                </a:solidFill>
                <a:latin typeface="Arial" panose="020B0604020202020204" pitchFamily="34" charset="0"/>
                <a:cs typeface="Arial" panose="020B0604020202020204" pitchFamily="34" charset="0"/>
              </a:rPr>
              <a:t>No Errors</a:t>
            </a:r>
            <a:endParaRPr lang="ja-JP" altLang="en-US" b="1" i="1" dirty="0">
              <a:solidFill>
                <a:schemeClr val="accent2">
                  <a:lumMod val="60000"/>
                  <a:lumOff val="40000"/>
                </a:schemeClr>
              </a:solidFill>
              <a:latin typeface="Arial" panose="020B0604020202020204" pitchFamily="34" charset="0"/>
              <a:cs typeface="Arial" panose="020B0604020202020204" pitchFamily="34" charset="0"/>
            </a:endParaRPr>
          </a:p>
        </p:txBody>
      </p:sp>
      <p:sp>
        <p:nvSpPr>
          <p:cNvPr id="14" name="テキスト ボックス 13"/>
          <p:cNvSpPr txBox="1"/>
          <p:nvPr/>
        </p:nvSpPr>
        <p:spPr>
          <a:xfrm>
            <a:off x="6141168" y="1864489"/>
            <a:ext cx="2222083" cy="307777"/>
          </a:xfrm>
          <a:prstGeom prst="rect">
            <a:avLst/>
          </a:prstGeom>
          <a:noFill/>
        </p:spPr>
        <p:txBody>
          <a:bodyPr wrap="none" rtlCol="0">
            <a:spAutoFit/>
          </a:bodyPr>
          <a:lstStyle/>
          <a:p>
            <a:r>
              <a:rPr lang="en-US" altLang="ja-JP" sz="1400" b="1" dirty="0">
                <a:solidFill>
                  <a:srgbClr val="00B0F0"/>
                </a:solidFill>
                <a:latin typeface="Arial" panose="020B0604020202020204" pitchFamily="34" charset="0"/>
                <a:cs typeface="Arial" panose="020B0604020202020204" pitchFamily="34" charset="0"/>
              </a:rPr>
              <a:t>Geometrical</a:t>
            </a:r>
            <a:r>
              <a:rPr lang="ja-JP" altLang="en-US" sz="1400" b="1" dirty="0">
                <a:solidFill>
                  <a:srgbClr val="00B0F0"/>
                </a:solidFill>
                <a:latin typeface="Arial" panose="020B0604020202020204" pitchFamily="34" charset="0"/>
                <a:cs typeface="Arial" panose="020B0604020202020204" pitchFamily="34" charset="0"/>
              </a:rPr>
              <a:t> </a:t>
            </a:r>
            <a:r>
              <a:rPr lang="en-US" altLang="ja-JP" sz="1400" b="1" dirty="0">
                <a:solidFill>
                  <a:srgbClr val="00B0F0"/>
                </a:solidFill>
                <a:latin typeface="Arial" panose="020B0604020202020204" pitchFamily="34" charset="0"/>
                <a:cs typeface="Arial" panose="020B0604020202020204" pitchFamily="34" charset="0"/>
              </a:rPr>
              <a:t>Aberration</a:t>
            </a:r>
            <a:endParaRPr lang="ja-JP" altLang="en-US" sz="1400" b="1" dirty="0">
              <a:solidFill>
                <a:srgbClr val="00B0F0"/>
              </a:solidFill>
              <a:latin typeface="Arial" panose="020B0604020202020204" pitchFamily="34" charset="0"/>
              <a:cs typeface="Arial" panose="020B0604020202020204" pitchFamily="34" charset="0"/>
            </a:endParaRPr>
          </a:p>
        </p:txBody>
      </p:sp>
      <p:sp>
        <p:nvSpPr>
          <p:cNvPr id="15" name="テキスト ボックス 14"/>
          <p:cNvSpPr txBox="1"/>
          <p:nvPr/>
        </p:nvSpPr>
        <p:spPr>
          <a:xfrm>
            <a:off x="8890701" y="2042960"/>
            <a:ext cx="1401346" cy="307777"/>
          </a:xfrm>
          <a:prstGeom prst="rect">
            <a:avLst/>
          </a:prstGeom>
          <a:noFill/>
        </p:spPr>
        <p:txBody>
          <a:bodyPr wrap="none" rtlCol="0">
            <a:spAutoFit/>
          </a:bodyPr>
          <a:lstStyle/>
          <a:p>
            <a:r>
              <a:rPr lang="en-US" altLang="ja-JP" sz="1400" b="1" dirty="0">
                <a:solidFill>
                  <a:srgbClr val="00B0F0"/>
                </a:solidFill>
                <a:latin typeface="Arial" panose="020B0604020202020204" pitchFamily="34" charset="0"/>
                <a:cs typeface="Arial" panose="020B0604020202020204" pitchFamily="34" charset="0"/>
              </a:rPr>
              <a:t>SR</a:t>
            </a:r>
            <a:r>
              <a:rPr lang="ja-JP" altLang="en-US" sz="1400" b="1" dirty="0">
                <a:solidFill>
                  <a:srgbClr val="00B0F0"/>
                </a:solidFill>
                <a:latin typeface="Arial" panose="020B0604020202020204" pitchFamily="34" charset="0"/>
                <a:cs typeface="Arial" panose="020B0604020202020204" pitchFamily="34" charset="0"/>
              </a:rPr>
              <a:t> </a:t>
            </a:r>
            <a:r>
              <a:rPr lang="en-US" altLang="ja-JP" sz="1400" b="1" dirty="0">
                <a:solidFill>
                  <a:srgbClr val="00B0F0"/>
                </a:solidFill>
                <a:latin typeface="Arial" panose="020B0604020202020204" pitchFamily="34" charset="0"/>
                <a:cs typeface="Arial" panose="020B0604020202020204" pitchFamily="34" charset="0"/>
              </a:rPr>
              <a:t>Aberration</a:t>
            </a:r>
            <a:endParaRPr lang="ja-JP" altLang="en-US" sz="1400" b="1" dirty="0">
              <a:solidFill>
                <a:srgbClr val="00B0F0"/>
              </a:solidFill>
              <a:latin typeface="Arial" panose="020B0604020202020204" pitchFamily="34" charset="0"/>
              <a:cs typeface="Arial" panose="020B0604020202020204" pitchFamily="34" charset="0"/>
            </a:endParaRPr>
          </a:p>
        </p:txBody>
      </p:sp>
      <p:sp>
        <p:nvSpPr>
          <p:cNvPr id="16" name="矢印: 下 15"/>
          <p:cNvSpPr/>
          <p:nvPr/>
        </p:nvSpPr>
        <p:spPr>
          <a:xfrm>
            <a:off x="9174419" y="2379981"/>
            <a:ext cx="341788" cy="127819"/>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Arial" panose="020B0604020202020204" pitchFamily="34" charset="0"/>
              <a:cs typeface="Arial" panose="020B0604020202020204" pitchFamily="34" charset="0"/>
            </a:endParaRPr>
          </a:p>
        </p:txBody>
      </p:sp>
      <p:sp>
        <p:nvSpPr>
          <p:cNvPr id="17" name="矢印: 下 16"/>
          <p:cNvSpPr/>
          <p:nvPr/>
        </p:nvSpPr>
        <p:spPr>
          <a:xfrm>
            <a:off x="6259154" y="2172266"/>
            <a:ext cx="341788" cy="127819"/>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Arial" panose="020B0604020202020204" pitchFamily="34" charset="0"/>
              <a:cs typeface="Arial" panose="020B0604020202020204" pitchFamily="34" charset="0"/>
            </a:endParaRPr>
          </a:p>
        </p:txBody>
      </p:sp>
      <p:sp>
        <p:nvSpPr>
          <p:cNvPr id="19" name="テキスト ボックス 18"/>
          <p:cNvSpPr txBox="1"/>
          <p:nvPr/>
        </p:nvSpPr>
        <p:spPr>
          <a:xfrm>
            <a:off x="3011576" y="210482"/>
            <a:ext cx="8106706" cy="523220"/>
          </a:xfrm>
          <a:prstGeom prst="rect">
            <a:avLst/>
          </a:prstGeom>
          <a:noFill/>
        </p:spPr>
        <p:txBody>
          <a:bodyPr wrap="none" rtlCol="0">
            <a:spAutoFit/>
          </a:bodyPr>
          <a:lstStyle/>
          <a:p>
            <a:r>
              <a:rPr lang="en-US" altLang="ja-JP" sz="2800" b="1" i="1" dirty="0">
                <a:solidFill>
                  <a:srgbClr val="008080"/>
                </a:solidFill>
                <a:latin typeface="Arial" panose="020B0604020202020204" pitchFamily="34" charset="0"/>
                <a:cs typeface="Arial" panose="020B0604020202020204" pitchFamily="34" charset="0"/>
              </a:rPr>
              <a:t>Optimization of bending angle for</a:t>
            </a:r>
            <a:r>
              <a:rPr lang="ja-JP" altLang="en-US" sz="2800" b="1" i="1" dirty="0">
                <a:solidFill>
                  <a:srgbClr val="008080"/>
                </a:solidFill>
                <a:latin typeface="Arial" panose="020B0604020202020204" pitchFamily="34" charset="0"/>
                <a:cs typeface="Arial" panose="020B0604020202020204" pitchFamily="34" charset="0"/>
              </a:rPr>
              <a:t> </a:t>
            </a:r>
            <a:r>
              <a:rPr lang="en-US" altLang="ja-JP" sz="2800" b="1" i="1" dirty="0">
                <a:solidFill>
                  <a:srgbClr val="008080"/>
                </a:solidFill>
                <a:latin typeface="Arial" panose="020B0604020202020204" pitchFamily="34" charset="0"/>
                <a:cs typeface="Arial" panose="020B0604020202020204" pitchFamily="34" charset="0"/>
              </a:rPr>
              <a:t>ECM=1TeV</a:t>
            </a:r>
            <a:endParaRPr lang="ja-JP" altLang="en-US" sz="2800" b="1" i="1" dirty="0">
              <a:solidFill>
                <a:srgbClr val="008080"/>
              </a:solidFill>
              <a:latin typeface="Arial" panose="020B0604020202020204" pitchFamily="34" charset="0"/>
              <a:cs typeface="Arial" panose="020B0604020202020204" pitchFamily="34" charset="0"/>
            </a:endParaRPr>
          </a:p>
        </p:txBody>
      </p:sp>
      <p:sp>
        <p:nvSpPr>
          <p:cNvPr id="20" name="スライド番号プレースホルダー 11"/>
          <p:cNvSpPr>
            <a:spLocks noGrp="1"/>
          </p:cNvSpPr>
          <p:nvPr>
            <p:ph type="sldNum" sz="quarter" idx="12"/>
          </p:nvPr>
        </p:nvSpPr>
        <p:spPr>
          <a:xfrm>
            <a:off x="10051482" y="6490355"/>
            <a:ext cx="2133600" cy="365125"/>
          </a:xfrm>
        </p:spPr>
        <p:txBody>
          <a:bodyPr/>
          <a:lstStyle/>
          <a:p>
            <a:fld id="{A3E96A33-1008-D64F-B1E1-789B382C4A24}" type="slidenum">
              <a:rPr lang="uk-UA">
                <a:latin typeface="Arial" panose="020B0604020202020204" pitchFamily="34" charset="0"/>
                <a:cs typeface="Arial" panose="020B0604020202020204" pitchFamily="34" charset="0"/>
              </a:rPr>
              <a:t>36</a:t>
            </a:fld>
            <a:endParaRPr kumimoji="1" lang="uk-UA" altLang="ja-JP">
              <a:latin typeface="Arial" panose="020B0604020202020204" pitchFamily="34" charset="0"/>
              <a:cs typeface="Arial" panose="020B0604020202020204" pitchFamily="34" charset="0"/>
            </a:endParaRPr>
          </a:p>
        </p:txBody>
      </p:sp>
      <p:sp>
        <p:nvSpPr>
          <p:cNvPr id="2" name="テキスト ボックス 1">
            <a:extLst>
              <a:ext uri="{FF2B5EF4-FFF2-40B4-BE49-F238E27FC236}">
                <a16:creationId xmlns:a16="http://schemas.microsoft.com/office/drawing/2014/main" id="{79AFB28B-2885-4D65-8297-721DD379CACC}"/>
              </a:ext>
            </a:extLst>
          </p:cNvPr>
          <p:cNvSpPr txBox="1"/>
          <p:nvPr/>
        </p:nvSpPr>
        <p:spPr>
          <a:xfrm>
            <a:off x="7697171" y="2507800"/>
            <a:ext cx="865943" cy="307777"/>
          </a:xfrm>
          <a:prstGeom prst="rect">
            <a:avLst/>
          </a:prstGeom>
          <a:noFill/>
        </p:spPr>
        <p:txBody>
          <a:bodyPr wrap="none" rtlCol="0">
            <a:spAutoFit/>
          </a:bodyPr>
          <a:lstStyle/>
          <a:p>
            <a:r>
              <a:rPr lang="en-US" altLang="ja-JP" sz="1400" b="1" dirty="0">
                <a:solidFill>
                  <a:srgbClr val="00B050"/>
                </a:solidFill>
                <a:latin typeface="Arial" panose="020B0604020202020204" pitchFamily="34" charset="0"/>
                <a:cs typeface="Arial" panose="020B0604020202020204" pitchFamily="34" charset="0"/>
              </a:rPr>
              <a:t>Original</a:t>
            </a:r>
            <a:endParaRPr lang="ja-JP" altLang="en-US" sz="1400" b="1" dirty="0">
              <a:solidFill>
                <a:srgbClr val="00B050"/>
              </a:solidFill>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5E571E44-8E71-403D-B353-B3764E710CA2}"/>
              </a:ext>
            </a:extLst>
          </p:cNvPr>
          <p:cNvSpPr txBox="1"/>
          <p:nvPr/>
        </p:nvSpPr>
        <p:spPr>
          <a:xfrm>
            <a:off x="6545844" y="2411363"/>
            <a:ext cx="990977" cy="307777"/>
          </a:xfrm>
          <a:prstGeom prst="rect">
            <a:avLst/>
          </a:prstGeom>
          <a:noFill/>
        </p:spPr>
        <p:txBody>
          <a:bodyPr wrap="none" rtlCol="0">
            <a:spAutoFit/>
          </a:bodyPr>
          <a:lstStyle/>
          <a:p>
            <a:r>
              <a:rPr lang="en-US" altLang="ja-JP" sz="1400" b="1" dirty="0">
                <a:solidFill>
                  <a:srgbClr val="00B050"/>
                </a:solidFill>
                <a:latin typeface="Arial" panose="020B0604020202020204" pitchFamily="34" charset="0"/>
                <a:cs typeface="Arial" panose="020B0604020202020204" pitchFamily="34" charset="0"/>
              </a:rPr>
              <a:t>Optimum</a:t>
            </a:r>
            <a:endParaRPr lang="ja-JP" altLang="en-US" sz="1400" b="1" dirty="0">
              <a:solidFill>
                <a:srgbClr val="00B050"/>
              </a:solidFill>
              <a:latin typeface="Arial" panose="020B0604020202020204" pitchFamily="34" charset="0"/>
              <a:cs typeface="Arial" panose="020B0604020202020204" pitchFamily="34" charset="0"/>
            </a:endParaRPr>
          </a:p>
        </p:txBody>
      </p:sp>
      <p:sp>
        <p:nvSpPr>
          <p:cNvPr id="6" name="テキスト ボックス 5">
            <a:extLst>
              <a:ext uri="{FF2B5EF4-FFF2-40B4-BE49-F238E27FC236}">
                <a16:creationId xmlns:a16="http://schemas.microsoft.com/office/drawing/2014/main" id="{5FC9DCDF-5D36-42A8-8E39-41057E75D89F}"/>
              </a:ext>
            </a:extLst>
          </p:cNvPr>
          <p:cNvSpPr txBox="1"/>
          <p:nvPr/>
        </p:nvSpPr>
        <p:spPr>
          <a:xfrm>
            <a:off x="5569975" y="5320099"/>
            <a:ext cx="6368025" cy="800219"/>
          </a:xfrm>
          <a:prstGeom prst="rect">
            <a:avLst/>
          </a:prstGeom>
          <a:noFill/>
          <a:ln>
            <a:noFill/>
          </a:ln>
        </p:spPr>
        <p:txBody>
          <a:bodyPr wrap="square" rtlCol="0">
            <a:spAutoFit/>
          </a:bodyPr>
          <a:lstStyle/>
          <a:p>
            <a:r>
              <a:rPr lang="en-US" altLang="ja-JP" dirty="0">
                <a:solidFill>
                  <a:srgbClr val="FF0000"/>
                </a:solidFill>
                <a:latin typeface="Arial" panose="020B0604020202020204" pitchFamily="34" charset="0"/>
                <a:cs typeface="Arial" panose="020B0604020202020204" pitchFamily="34" charset="0"/>
              </a:rPr>
              <a:t>Optimum bending angle is 70% of original.</a:t>
            </a:r>
          </a:p>
          <a:p>
            <a:endParaRPr lang="en-US" altLang="ja-JP" sz="1000" dirty="0">
              <a:solidFill>
                <a:srgbClr val="FF0000"/>
              </a:solidFill>
              <a:latin typeface="Arial" panose="020B0604020202020204" pitchFamily="34" charset="0"/>
              <a:cs typeface="Arial" panose="020B0604020202020204" pitchFamily="34" charset="0"/>
            </a:endParaRPr>
          </a:p>
          <a:p>
            <a:r>
              <a:rPr lang="en-US" altLang="ja-JP" dirty="0">
                <a:solidFill>
                  <a:srgbClr val="FF0000"/>
                </a:solidFill>
                <a:latin typeface="Arial" panose="020B0604020202020204" pitchFamily="34" charset="0"/>
                <a:cs typeface="Arial" panose="020B0604020202020204" pitchFamily="34" charset="0"/>
              </a:rPr>
              <a:t>( balanced geometrical aberration and SR aberration )</a:t>
            </a:r>
            <a:endParaRPr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30331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BEBB107-864B-4151-BC2F-D968147182B3}"/>
              </a:ext>
            </a:extLst>
          </p:cNvPr>
          <p:cNvSpPr txBox="1"/>
          <p:nvPr/>
        </p:nvSpPr>
        <p:spPr>
          <a:xfrm>
            <a:off x="4927600" y="342900"/>
            <a:ext cx="1821332" cy="523220"/>
          </a:xfrm>
          <a:prstGeom prst="rect">
            <a:avLst/>
          </a:prstGeom>
          <a:noFill/>
        </p:spPr>
        <p:txBody>
          <a:bodyPr wrap="none" rtlCol="0">
            <a:spAutoFit/>
          </a:bodyPr>
          <a:lstStyle/>
          <a:p>
            <a:r>
              <a:rPr kumimoji="1" lang="en-US" altLang="ja-JP" sz="2800" b="1" i="1" dirty="0">
                <a:solidFill>
                  <a:srgbClr val="008080"/>
                </a:solidFill>
                <a:latin typeface="Arial" panose="020B0604020202020204" pitchFamily="34" charset="0"/>
                <a:cs typeface="Arial" panose="020B0604020202020204" pitchFamily="34" charset="0"/>
              </a:rPr>
              <a:t>Summary</a:t>
            </a:r>
            <a:endParaRPr kumimoji="1" lang="ja-JP" altLang="en-US" sz="2800" b="1" i="1" dirty="0">
              <a:solidFill>
                <a:srgbClr val="008080"/>
              </a:solidFill>
              <a:latin typeface="Arial" panose="020B0604020202020204" pitchFamily="34" charset="0"/>
              <a:cs typeface="Arial" panose="020B0604020202020204" pitchFamily="34" charset="0"/>
            </a:endParaRPr>
          </a:p>
        </p:txBody>
      </p:sp>
      <p:sp>
        <p:nvSpPr>
          <p:cNvPr id="3" name="テキスト ボックス 2">
            <a:extLst>
              <a:ext uri="{FF2B5EF4-FFF2-40B4-BE49-F238E27FC236}">
                <a16:creationId xmlns:a16="http://schemas.microsoft.com/office/drawing/2014/main" id="{55BD7090-3A2C-466E-A792-0CE1BEFB4F5C}"/>
              </a:ext>
            </a:extLst>
          </p:cNvPr>
          <p:cNvSpPr txBox="1"/>
          <p:nvPr/>
        </p:nvSpPr>
        <p:spPr>
          <a:xfrm>
            <a:off x="742950" y="1166842"/>
            <a:ext cx="11258550" cy="4770537"/>
          </a:xfrm>
          <a:prstGeom prst="rect">
            <a:avLst/>
          </a:prstGeom>
          <a:noFill/>
        </p:spPr>
        <p:txBody>
          <a:bodyPr wrap="square" rtlCol="0">
            <a:spAutoFit/>
          </a:bodyPr>
          <a:lstStyle/>
          <a:p>
            <a:pPr marL="285750" indent="-285750">
              <a:buFont typeface="Wingdings" panose="05000000000000000000" pitchFamily="2" charset="2"/>
              <a:buChar char="Ø"/>
            </a:pPr>
            <a:r>
              <a:rPr kumimoji="1" lang="en-US" altLang="ja-JP" sz="1600" dirty="0">
                <a:latin typeface="Arial" panose="020B0604020202020204" pitchFamily="34" charset="0"/>
                <a:cs typeface="Arial" panose="020B0604020202020204" pitchFamily="34" charset="0"/>
              </a:rPr>
              <a:t>The current FF optics of the ILC is designed to cover ECM=250 GeV to 1 </a:t>
            </a:r>
            <a:r>
              <a:rPr kumimoji="1" lang="en-US" altLang="ja-JP" sz="1600" dirty="0" err="1">
                <a:latin typeface="Arial" panose="020B0604020202020204" pitchFamily="34" charset="0"/>
                <a:cs typeface="Arial" panose="020B0604020202020204" pitchFamily="34" charset="0"/>
              </a:rPr>
              <a:t>TeV</a:t>
            </a:r>
            <a:r>
              <a:rPr kumimoji="1" lang="en-US" altLang="ja-JP" sz="1600" dirty="0">
                <a:latin typeface="Arial" panose="020B0604020202020204" pitchFamily="34" charset="0"/>
                <a:cs typeface="Arial" panose="020B0604020202020204" pitchFamily="34" charset="0"/>
              </a:rPr>
              <a:t> with the same geometry. However, they are not optimized for all energies.</a:t>
            </a:r>
          </a:p>
          <a:p>
            <a:pPr marL="285750" indent="-285750">
              <a:buFont typeface="Wingdings" panose="05000000000000000000" pitchFamily="2" charset="2"/>
              <a:buChar char="Ø"/>
            </a:pPr>
            <a:endParaRPr kumimoji="1" lang="en-US"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kumimoji="1" lang="en-US" altLang="ja-JP" sz="1600" dirty="0">
                <a:latin typeface="Arial" panose="020B0604020202020204" pitchFamily="34" charset="0"/>
                <a:cs typeface="Arial" panose="020B0604020202020204" pitchFamily="34" charset="0"/>
              </a:rPr>
              <a:t>The present QD0/QF1 L* was </a:t>
            </a:r>
            <a:r>
              <a:rPr lang="en-US" altLang="ja-JP" sz="1600" dirty="0">
                <a:latin typeface="Arial" panose="020B0604020202020204" pitchFamily="34" charset="0"/>
                <a:cs typeface="Arial" panose="020B0604020202020204" pitchFamily="34" charset="0"/>
              </a:rPr>
              <a:t>determined by communicating with </a:t>
            </a:r>
            <a:r>
              <a:rPr lang="en-US" altLang="ja-JP" sz="1600" dirty="0" err="1">
                <a:latin typeface="Arial" panose="020B0604020202020204" pitchFamily="34" charset="0"/>
                <a:cs typeface="Arial" panose="020B0604020202020204" pitchFamily="34" charset="0"/>
              </a:rPr>
              <a:t>SiD</a:t>
            </a:r>
            <a:r>
              <a:rPr lang="en-US" altLang="ja-JP" sz="1600" dirty="0">
                <a:latin typeface="Arial" panose="020B0604020202020204" pitchFamily="34" charset="0"/>
                <a:cs typeface="Arial" panose="020B0604020202020204" pitchFamily="34" charset="0"/>
              </a:rPr>
              <a:t> and ILC groups in 2014-2015.</a:t>
            </a:r>
            <a:endParaRPr kumimoji="1" lang="en-US" altLang="ja-JP" sz="1600" dirty="0">
              <a:latin typeface="Arial" panose="020B0604020202020204" pitchFamily="34" charset="0"/>
              <a:cs typeface="Arial" panose="020B0604020202020204" pitchFamily="34" charset="0"/>
            </a:endParaRPr>
          </a:p>
          <a:p>
            <a:endParaRPr kumimoji="1" lang="en-US"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There are L*=6m optics for CLIC 380GeV. But, we have not yet evaluated the optics is fit to the ILC FF optics.</a:t>
            </a:r>
          </a:p>
          <a:p>
            <a:endParaRPr kumimoji="1" lang="en-US"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kumimoji="1" lang="en-US" altLang="ja-JP" sz="1600" dirty="0">
                <a:latin typeface="Arial" panose="020B0604020202020204" pitchFamily="34" charset="0"/>
                <a:cs typeface="Arial" panose="020B0604020202020204" pitchFamily="34" charset="0"/>
              </a:rPr>
              <a:t>Long L* optics for ILC was proposed in 2014, but it was rejected for the following reasons.</a:t>
            </a:r>
            <a:endParaRPr lang="en-US" altLang="ja-JP" sz="1600" dirty="0">
              <a:latin typeface="Arial" panose="020B0604020202020204" pitchFamily="34" charset="0"/>
              <a:cs typeface="Arial" panose="020B0604020202020204" pitchFamily="34" charset="0"/>
            </a:endParaRPr>
          </a:p>
          <a:p>
            <a:pPr marL="800100" lvl="1" indent="-342900">
              <a:buAutoNum type="arabicParenR"/>
            </a:pPr>
            <a:r>
              <a:rPr lang="ja-JP" altLang="en-US" sz="1600" dirty="0">
                <a:latin typeface="Arial" panose="020B0604020202020204" pitchFamily="34" charset="0"/>
                <a:cs typeface="Arial" panose="020B0604020202020204" pitchFamily="34" charset="0"/>
              </a:rPr>
              <a:t>Energy </a:t>
            </a:r>
            <a:r>
              <a:rPr lang="en-US" altLang="ja-JP" sz="1600" dirty="0" err="1">
                <a:latin typeface="Arial" panose="020B0604020202020204" pitchFamily="34" charset="0"/>
                <a:cs typeface="Arial" panose="020B0604020202020204" pitchFamily="34" charset="0"/>
              </a:rPr>
              <a:t>extendability</a:t>
            </a:r>
            <a:r>
              <a:rPr lang="en-US" altLang="ja-JP" sz="1600" dirty="0">
                <a:latin typeface="Arial" panose="020B0604020202020204" pitchFamily="34" charset="0"/>
                <a:cs typeface="Arial" panose="020B0604020202020204" pitchFamily="34" charset="0"/>
              </a:rPr>
              <a:t> </a:t>
            </a:r>
          </a:p>
          <a:p>
            <a:pPr marL="800100" lvl="1" indent="-342900">
              <a:buAutoNum type="arabicParenR"/>
            </a:pPr>
            <a:r>
              <a:rPr lang="ja-JP" altLang="en-US" sz="1600" dirty="0">
                <a:latin typeface="Arial" panose="020B0604020202020204" pitchFamily="34" charset="0"/>
                <a:cs typeface="Arial" panose="020B0604020202020204" pitchFamily="34" charset="0"/>
              </a:rPr>
              <a:t>Collimation depth </a:t>
            </a:r>
            <a:r>
              <a:rPr lang="en-US" altLang="ja-JP" sz="1600" dirty="0">
                <a:latin typeface="Arial" panose="020B0604020202020204" pitchFamily="34" charset="0"/>
                <a:cs typeface="Arial" panose="020B0604020202020204" pitchFamily="34" charset="0"/>
              </a:rPr>
              <a:t>.</a:t>
            </a:r>
          </a:p>
          <a:p>
            <a:pPr marL="800100" lvl="1" indent="-342900">
              <a:buAutoNum type="arabicParenR"/>
            </a:pPr>
            <a:r>
              <a:rPr lang="en-US" altLang="ja-JP" sz="1600" dirty="0">
                <a:latin typeface="Arial" panose="020B0604020202020204" pitchFamily="34" charset="0"/>
                <a:cs typeface="Arial" panose="020B0604020202020204" pitchFamily="34" charset="0"/>
              </a:rPr>
              <a:t>Aperture of the </a:t>
            </a:r>
            <a:r>
              <a:rPr lang="en-US" altLang="ja-JP" sz="1600" dirty="0" err="1">
                <a:latin typeface="Arial" panose="020B0604020202020204" pitchFamily="34" charset="0"/>
                <a:cs typeface="Arial" panose="020B0604020202020204" pitchFamily="34" charset="0"/>
              </a:rPr>
              <a:t>dumpline</a:t>
            </a:r>
            <a:endParaRPr lang="en-US" altLang="ja-JP" sz="1600" dirty="0">
              <a:latin typeface="Arial" panose="020B0604020202020204" pitchFamily="34" charset="0"/>
              <a:cs typeface="Arial" panose="020B0604020202020204" pitchFamily="34" charset="0"/>
            </a:endParaRPr>
          </a:p>
          <a:p>
            <a:endParaRPr kumimoji="1" lang="en-US"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kumimoji="1" lang="en-US" altLang="ja-JP" sz="1600" dirty="0">
                <a:latin typeface="Arial" panose="020B0604020202020204" pitchFamily="34" charset="0"/>
                <a:cs typeface="Arial" panose="020B0604020202020204" pitchFamily="34" charset="0"/>
              </a:rPr>
              <a:t>If we will consider for the adoption, a comprehensive design must be developed to meet these conditions (especially for 2 and 3, which have a significant impact on the entire accelerator system).</a:t>
            </a:r>
          </a:p>
          <a:p>
            <a:endParaRPr lang="en-US"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kumimoji="1" lang="en-US" altLang="ja-JP" sz="1600" dirty="0">
                <a:latin typeface="Arial" panose="020B0604020202020204" pitchFamily="34" charset="0"/>
                <a:cs typeface="Arial" panose="020B0604020202020204" pitchFamily="34" charset="0"/>
              </a:rPr>
              <a:t>In order to optimize for each energy, we need to choose optimal bending angle of dipole for each beam energy. A layout to optimize for two energies, ECM=250GeV and 1TeV, was proposed in 2017. </a:t>
            </a:r>
          </a:p>
          <a:p>
            <a:pPr marL="285750" indent="-285750">
              <a:buFont typeface="Wingdings" panose="05000000000000000000" pitchFamily="2" charset="2"/>
              <a:buChar char="Ø"/>
            </a:pPr>
            <a:endParaRPr lang="en-US"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kumimoji="1" lang="en-US" altLang="ja-JP" sz="1600" dirty="0">
                <a:latin typeface="Arial" panose="020B0604020202020204" pitchFamily="34" charset="0"/>
                <a:cs typeface="Arial" panose="020B0604020202020204" pitchFamily="34" charset="0"/>
              </a:rPr>
              <a:t>When we prioritize the optimization of FFS at ECM=250GeV, we should consider it again (just my opinion).</a:t>
            </a:r>
            <a:endParaRPr kumimoji="1" lang="ja-JP" altLang="en-US" sz="1600" dirty="0">
              <a:latin typeface="Arial" panose="020B0604020202020204" pitchFamily="34" charset="0"/>
              <a:cs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44D8C353-0717-4722-A8F6-D47644316E1E}"/>
              </a:ext>
            </a:extLst>
          </p:cNvPr>
          <p:cNvSpPr>
            <a:spLocks noGrp="1"/>
          </p:cNvSpPr>
          <p:nvPr>
            <p:ph type="sldNum" sz="quarter" idx="12"/>
          </p:nvPr>
        </p:nvSpPr>
        <p:spPr>
          <a:xfrm>
            <a:off x="9445765" y="6505920"/>
            <a:ext cx="2743200" cy="365125"/>
          </a:xfrm>
        </p:spPr>
        <p:txBody>
          <a:bodyPr/>
          <a:lstStyle/>
          <a:p>
            <a:fld id="{98894FE7-02B3-462C-A290-11A29094F687}" type="slidenum">
              <a:rPr kumimoji="1" lang="ja-JP" altLang="en-US" smtClean="0"/>
              <a:t>37</a:t>
            </a:fld>
            <a:endParaRPr kumimoji="1" lang="ja-JP" altLang="en-US"/>
          </a:p>
        </p:txBody>
      </p:sp>
    </p:spTree>
    <p:extLst>
      <p:ext uri="{BB962C8B-B14F-4D97-AF65-F5344CB8AC3E}">
        <p14:creationId xmlns:p14="http://schemas.microsoft.com/office/powerpoint/2010/main" val="10809599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B584BD9-EBB6-476F-88B7-6A65BC56C8D0}"/>
              </a:ext>
            </a:extLst>
          </p:cNvPr>
          <p:cNvSpPr txBox="1"/>
          <p:nvPr/>
        </p:nvSpPr>
        <p:spPr>
          <a:xfrm>
            <a:off x="5606122" y="3244334"/>
            <a:ext cx="1552028" cy="584775"/>
          </a:xfrm>
          <a:prstGeom prst="rect">
            <a:avLst/>
          </a:prstGeom>
          <a:noFill/>
        </p:spPr>
        <p:txBody>
          <a:bodyPr wrap="none" rtlCol="0">
            <a:spAutoFit/>
          </a:bodyPr>
          <a:lstStyle/>
          <a:p>
            <a:r>
              <a:rPr kumimoji="1" lang="en-US" altLang="ja-JP" sz="3200" dirty="0">
                <a:latin typeface="Arial" panose="020B0604020202020204" pitchFamily="34" charset="0"/>
                <a:cs typeface="Arial" panose="020B0604020202020204" pitchFamily="34" charset="0"/>
              </a:rPr>
              <a:t>Backup</a:t>
            </a:r>
            <a:endParaRPr kumimoji="1" lang="ja-JP" altLang="en-US" sz="3200" dirty="0">
              <a:latin typeface="Arial" panose="020B0604020202020204" pitchFamily="34" charset="0"/>
              <a:cs typeface="Arial" panose="020B0604020202020204" pitchFamily="34" charset="0"/>
            </a:endParaRPr>
          </a:p>
        </p:txBody>
      </p:sp>
      <p:sp>
        <p:nvSpPr>
          <p:cNvPr id="3" name="スライド番号プレースホルダー 3">
            <a:extLst>
              <a:ext uri="{FF2B5EF4-FFF2-40B4-BE49-F238E27FC236}">
                <a16:creationId xmlns:a16="http://schemas.microsoft.com/office/drawing/2014/main" id="{04E7A5E2-5932-4579-86AC-1BA218C47EA0}"/>
              </a:ext>
            </a:extLst>
          </p:cNvPr>
          <p:cNvSpPr>
            <a:spLocks noGrp="1"/>
          </p:cNvSpPr>
          <p:nvPr>
            <p:ph type="sldNum" sz="quarter" idx="12"/>
          </p:nvPr>
        </p:nvSpPr>
        <p:spPr>
          <a:xfrm>
            <a:off x="9445765" y="6505920"/>
            <a:ext cx="2743200" cy="365125"/>
          </a:xfrm>
        </p:spPr>
        <p:txBody>
          <a:bodyPr/>
          <a:lstStyle/>
          <a:p>
            <a:fld id="{98894FE7-02B3-462C-A290-11A29094F687}" type="slidenum">
              <a:rPr kumimoji="1" lang="ja-JP" altLang="en-US" smtClean="0"/>
              <a:t>38</a:t>
            </a:fld>
            <a:endParaRPr kumimoji="1" lang="ja-JP" altLang="en-US"/>
          </a:p>
        </p:txBody>
      </p:sp>
    </p:spTree>
    <p:extLst>
      <p:ext uri="{BB962C8B-B14F-4D97-AF65-F5344CB8AC3E}">
        <p14:creationId xmlns:p14="http://schemas.microsoft.com/office/powerpoint/2010/main" val="9512293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98191234-0148-46E3-A91C-393603606ED3}"/>
              </a:ext>
            </a:extLst>
          </p:cNvPr>
          <p:cNvPicPr>
            <a:picLocks noChangeAspect="1"/>
          </p:cNvPicPr>
          <p:nvPr/>
        </p:nvPicPr>
        <p:blipFill>
          <a:blip r:embed="rId2"/>
          <a:stretch>
            <a:fillRect/>
          </a:stretch>
        </p:blipFill>
        <p:spPr>
          <a:xfrm>
            <a:off x="975488" y="477111"/>
            <a:ext cx="6091238" cy="3462338"/>
          </a:xfrm>
          <a:prstGeom prst="rect">
            <a:avLst/>
          </a:prstGeom>
        </p:spPr>
      </p:pic>
      <p:sp>
        <p:nvSpPr>
          <p:cNvPr id="6" name="楕円 5">
            <a:extLst>
              <a:ext uri="{FF2B5EF4-FFF2-40B4-BE49-F238E27FC236}">
                <a16:creationId xmlns:a16="http://schemas.microsoft.com/office/drawing/2014/main" id="{CD9713C5-F3E8-4ECE-918D-F41F6E42710E}"/>
              </a:ext>
            </a:extLst>
          </p:cNvPr>
          <p:cNvSpPr/>
          <p:nvPr/>
        </p:nvSpPr>
        <p:spPr>
          <a:xfrm>
            <a:off x="3557182" y="617443"/>
            <a:ext cx="1212260" cy="42110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Arial" panose="020B0604020202020204" pitchFamily="34" charset="0"/>
              <a:cs typeface="Arial" panose="020B0604020202020204" pitchFamily="34" charset="0"/>
            </a:endParaRPr>
          </a:p>
        </p:txBody>
      </p:sp>
      <p:pic>
        <p:nvPicPr>
          <p:cNvPr id="16" name="図 15">
            <a:extLst>
              <a:ext uri="{FF2B5EF4-FFF2-40B4-BE49-F238E27FC236}">
                <a16:creationId xmlns:a16="http://schemas.microsoft.com/office/drawing/2014/main" id="{CA377D1F-D26F-495F-81E6-686A7829508E}"/>
              </a:ext>
            </a:extLst>
          </p:cNvPr>
          <p:cNvPicPr>
            <a:picLocks noChangeAspect="1"/>
          </p:cNvPicPr>
          <p:nvPr/>
        </p:nvPicPr>
        <p:blipFill>
          <a:blip r:embed="rId3"/>
          <a:stretch>
            <a:fillRect/>
          </a:stretch>
        </p:blipFill>
        <p:spPr>
          <a:xfrm>
            <a:off x="4250192" y="3917172"/>
            <a:ext cx="4705350" cy="2305050"/>
          </a:xfrm>
          <a:prstGeom prst="rect">
            <a:avLst/>
          </a:prstGeom>
        </p:spPr>
      </p:pic>
      <p:pic>
        <p:nvPicPr>
          <p:cNvPr id="18" name="図 17">
            <a:extLst>
              <a:ext uri="{FF2B5EF4-FFF2-40B4-BE49-F238E27FC236}">
                <a16:creationId xmlns:a16="http://schemas.microsoft.com/office/drawing/2014/main" id="{CD787E7F-2919-486E-BABB-ED35292AA5D0}"/>
              </a:ext>
            </a:extLst>
          </p:cNvPr>
          <p:cNvPicPr>
            <a:picLocks noChangeAspect="1"/>
          </p:cNvPicPr>
          <p:nvPr/>
        </p:nvPicPr>
        <p:blipFill>
          <a:blip r:embed="rId4"/>
          <a:stretch>
            <a:fillRect/>
          </a:stretch>
        </p:blipFill>
        <p:spPr>
          <a:xfrm>
            <a:off x="439941" y="4739473"/>
            <a:ext cx="3709416" cy="2100072"/>
          </a:xfrm>
          <a:prstGeom prst="rect">
            <a:avLst/>
          </a:prstGeom>
        </p:spPr>
      </p:pic>
      <p:pic>
        <p:nvPicPr>
          <p:cNvPr id="19" name="図 18">
            <a:extLst>
              <a:ext uri="{FF2B5EF4-FFF2-40B4-BE49-F238E27FC236}">
                <a16:creationId xmlns:a16="http://schemas.microsoft.com/office/drawing/2014/main" id="{EC632FEE-BD0F-4F1D-8889-4AE1CF5AD376}"/>
              </a:ext>
            </a:extLst>
          </p:cNvPr>
          <p:cNvPicPr>
            <a:picLocks noChangeAspect="1"/>
          </p:cNvPicPr>
          <p:nvPr/>
        </p:nvPicPr>
        <p:blipFill>
          <a:blip r:embed="rId5"/>
          <a:stretch>
            <a:fillRect/>
          </a:stretch>
        </p:blipFill>
        <p:spPr>
          <a:xfrm>
            <a:off x="828269" y="4359925"/>
            <a:ext cx="2728913" cy="185738"/>
          </a:xfrm>
          <a:prstGeom prst="rect">
            <a:avLst/>
          </a:prstGeom>
        </p:spPr>
      </p:pic>
      <p:sp>
        <p:nvSpPr>
          <p:cNvPr id="17" name="テキスト ボックス 16">
            <a:extLst>
              <a:ext uri="{FF2B5EF4-FFF2-40B4-BE49-F238E27FC236}">
                <a16:creationId xmlns:a16="http://schemas.microsoft.com/office/drawing/2014/main" id="{5A197FA4-7324-42B1-B4DD-C22D96A56B3B}"/>
              </a:ext>
            </a:extLst>
          </p:cNvPr>
          <p:cNvSpPr txBox="1"/>
          <p:nvPr/>
        </p:nvSpPr>
        <p:spPr>
          <a:xfrm>
            <a:off x="206498" y="3957684"/>
            <a:ext cx="3756156" cy="338554"/>
          </a:xfrm>
          <a:prstGeom prst="rect">
            <a:avLst/>
          </a:prstGeom>
          <a:noFill/>
        </p:spPr>
        <p:txBody>
          <a:bodyPr wrap="none" rtlCol="0">
            <a:spAutoFit/>
          </a:bodyPr>
          <a:lstStyle/>
          <a:p>
            <a:r>
              <a:rPr lang="en-US" altLang="ja-JP" sz="1600" b="1" dirty="0">
                <a:solidFill>
                  <a:srgbClr val="0070C0"/>
                </a:solidFill>
                <a:latin typeface="Arial" panose="020B0604020202020204" pitchFamily="34" charset="0"/>
                <a:cs typeface="Arial" panose="020B0604020202020204" pitchFamily="34" charset="0"/>
              </a:rPr>
              <a:t>ILC extraction line beam diagnostics</a:t>
            </a:r>
            <a:endParaRPr lang="ja-JP" altLang="en-US" sz="1600" b="1" dirty="0">
              <a:solidFill>
                <a:srgbClr val="0070C0"/>
              </a:solidFill>
              <a:latin typeface="Arial" panose="020B0604020202020204" pitchFamily="34" charset="0"/>
              <a:cs typeface="Arial" panose="020B0604020202020204" pitchFamily="34" charset="0"/>
            </a:endParaRPr>
          </a:p>
        </p:txBody>
      </p:sp>
      <p:sp>
        <p:nvSpPr>
          <p:cNvPr id="20" name="テキスト ボックス 19">
            <a:extLst>
              <a:ext uri="{FF2B5EF4-FFF2-40B4-BE49-F238E27FC236}">
                <a16:creationId xmlns:a16="http://schemas.microsoft.com/office/drawing/2014/main" id="{05C6AEB2-6388-49CD-9F69-51818A1CD46F}"/>
              </a:ext>
            </a:extLst>
          </p:cNvPr>
          <p:cNvSpPr txBox="1"/>
          <p:nvPr/>
        </p:nvSpPr>
        <p:spPr>
          <a:xfrm>
            <a:off x="2230133" y="-4575"/>
            <a:ext cx="8095486" cy="523220"/>
          </a:xfrm>
          <a:prstGeom prst="rect">
            <a:avLst/>
          </a:prstGeom>
          <a:noFill/>
        </p:spPr>
        <p:txBody>
          <a:bodyPr wrap="none" rtlCol="0">
            <a:spAutoFit/>
          </a:bodyPr>
          <a:lstStyle/>
          <a:p>
            <a:r>
              <a:rPr lang="en-US" altLang="ja-JP" sz="2800" b="1" dirty="0">
                <a:solidFill>
                  <a:srgbClr val="008080"/>
                </a:solidFill>
                <a:latin typeface="Arial" panose="020B0604020202020204" pitchFamily="34" charset="0"/>
                <a:cs typeface="Arial" panose="020B0604020202020204" pitchFamily="34" charset="0"/>
              </a:rPr>
              <a:t>Beam diagnostics for ILC beam extraction line</a:t>
            </a:r>
            <a:endParaRPr lang="ja-JP" altLang="en-US" sz="2800" b="1" dirty="0">
              <a:solidFill>
                <a:srgbClr val="008080"/>
              </a:solidFill>
              <a:latin typeface="Arial" panose="020B0604020202020204" pitchFamily="34" charset="0"/>
              <a:cs typeface="Arial" panose="020B0604020202020204" pitchFamily="34" charset="0"/>
            </a:endParaRPr>
          </a:p>
        </p:txBody>
      </p:sp>
      <p:sp>
        <p:nvSpPr>
          <p:cNvPr id="22" name="楕円 21">
            <a:extLst>
              <a:ext uri="{FF2B5EF4-FFF2-40B4-BE49-F238E27FC236}">
                <a16:creationId xmlns:a16="http://schemas.microsoft.com/office/drawing/2014/main" id="{EAB50D85-DB70-4807-A57F-7850FA4C1D7F}"/>
              </a:ext>
            </a:extLst>
          </p:cNvPr>
          <p:cNvSpPr/>
          <p:nvPr/>
        </p:nvSpPr>
        <p:spPr>
          <a:xfrm>
            <a:off x="2403233" y="617443"/>
            <a:ext cx="938464" cy="42110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Arial" panose="020B0604020202020204" pitchFamily="34" charset="0"/>
              <a:cs typeface="Arial" panose="020B0604020202020204" pitchFamily="34" charset="0"/>
            </a:endParaRPr>
          </a:p>
        </p:txBody>
      </p:sp>
      <p:pic>
        <p:nvPicPr>
          <p:cNvPr id="7" name="図 6">
            <a:extLst>
              <a:ext uri="{FF2B5EF4-FFF2-40B4-BE49-F238E27FC236}">
                <a16:creationId xmlns:a16="http://schemas.microsoft.com/office/drawing/2014/main" id="{29CEB605-15ED-40D8-8CF3-6C644C3B3245}"/>
              </a:ext>
            </a:extLst>
          </p:cNvPr>
          <p:cNvPicPr>
            <a:picLocks noChangeAspect="1"/>
          </p:cNvPicPr>
          <p:nvPr/>
        </p:nvPicPr>
        <p:blipFill>
          <a:blip r:embed="rId6"/>
          <a:stretch>
            <a:fillRect/>
          </a:stretch>
        </p:blipFill>
        <p:spPr>
          <a:xfrm>
            <a:off x="9245079" y="4769215"/>
            <a:ext cx="2568893" cy="2008823"/>
          </a:xfrm>
          <a:prstGeom prst="rect">
            <a:avLst/>
          </a:prstGeom>
        </p:spPr>
      </p:pic>
      <p:sp>
        <p:nvSpPr>
          <p:cNvPr id="9" name="テキスト ボックス 8">
            <a:extLst>
              <a:ext uri="{FF2B5EF4-FFF2-40B4-BE49-F238E27FC236}">
                <a16:creationId xmlns:a16="http://schemas.microsoft.com/office/drawing/2014/main" id="{39CEDC51-8949-47DF-98C9-BAD0CE328709}"/>
              </a:ext>
            </a:extLst>
          </p:cNvPr>
          <p:cNvSpPr txBox="1"/>
          <p:nvPr/>
        </p:nvSpPr>
        <p:spPr>
          <a:xfrm>
            <a:off x="8867052" y="4178153"/>
            <a:ext cx="3324948" cy="523220"/>
          </a:xfrm>
          <a:prstGeom prst="rect">
            <a:avLst/>
          </a:prstGeom>
          <a:noFill/>
        </p:spPr>
        <p:txBody>
          <a:bodyPr wrap="none" rtlCol="0">
            <a:spAutoFit/>
          </a:bodyPr>
          <a:lstStyle/>
          <a:p>
            <a:pPr algn="ctr"/>
            <a:r>
              <a:rPr lang="en-US" altLang="ja-JP" sz="1400" b="1" dirty="0">
                <a:solidFill>
                  <a:srgbClr val="0070C0"/>
                </a:solidFill>
                <a:latin typeface="Arial" panose="020B0604020202020204" pitchFamily="34" charset="0"/>
                <a:cs typeface="Arial" panose="020B0604020202020204" pitchFamily="34" charset="0"/>
              </a:rPr>
              <a:t>Cross section of Compton scattering</a:t>
            </a:r>
          </a:p>
          <a:p>
            <a:pPr algn="ctr"/>
            <a:r>
              <a:rPr lang="en-US" altLang="ja-JP" sz="1400" b="1" dirty="0">
                <a:solidFill>
                  <a:srgbClr val="0070C0"/>
                </a:solidFill>
                <a:latin typeface="Arial" panose="020B0604020202020204" pitchFamily="34" charset="0"/>
                <a:cs typeface="Arial" panose="020B0604020202020204" pitchFamily="34" charset="0"/>
              </a:rPr>
              <a:t> with different beam polarization</a:t>
            </a:r>
            <a:endParaRPr lang="ja-JP" altLang="en-US" sz="1400" b="1" dirty="0">
              <a:solidFill>
                <a:srgbClr val="0070C0"/>
              </a:solidFill>
              <a:latin typeface="Arial" panose="020B0604020202020204" pitchFamily="34" charset="0"/>
              <a:cs typeface="Arial" panose="020B0604020202020204" pitchFamily="34" charset="0"/>
            </a:endParaRPr>
          </a:p>
        </p:txBody>
      </p:sp>
      <p:pic>
        <p:nvPicPr>
          <p:cNvPr id="23" name="図 22">
            <a:extLst>
              <a:ext uri="{FF2B5EF4-FFF2-40B4-BE49-F238E27FC236}">
                <a16:creationId xmlns:a16="http://schemas.microsoft.com/office/drawing/2014/main" id="{88BB117A-8178-44FE-94C2-E47E91609707}"/>
              </a:ext>
            </a:extLst>
          </p:cNvPr>
          <p:cNvPicPr>
            <a:picLocks noChangeAspect="1"/>
          </p:cNvPicPr>
          <p:nvPr/>
        </p:nvPicPr>
        <p:blipFill>
          <a:blip r:embed="rId7"/>
          <a:stretch>
            <a:fillRect/>
          </a:stretch>
        </p:blipFill>
        <p:spPr>
          <a:xfrm>
            <a:off x="6996647" y="6245649"/>
            <a:ext cx="2314575" cy="596265"/>
          </a:xfrm>
          <a:prstGeom prst="rect">
            <a:avLst/>
          </a:prstGeom>
        </p:spPr>
      </p:pic>
      <p:sp>
        <p:nvSpPr>
          <p:cNvPr id="13" name="楕円 12">
            <a:extLst>
              <a:ext uri="{FF2B5EF4-FFF2-40B4-BE49-F238E27FC236}">
                <a16:creationId xmlns:a16="http://schemas.microsoft.com/office/drawing/2014/main" id="{9BB068C6-96D3-47D4-8431-EB072C77D64C}"/>
              </a:ext>
            </a:extLst>
          </p:cNvPr>
          <p:cNvSpPr/>
          <p:nvPr/>
        </p:nvSpPr>
        <p:spPr>
          <a:xfrm>
            <a:off x="4849656" y="643692"/>
            <a:ext cx="938464" cy="42110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4" name="図 13">
            <a:extLst>
              <a:ext uri="{FF2B5EF4-FFF2-40B4-BE49-F238E27FC236}">
                <a16:creationId xmlns:a16="http://schemas.microsoft.com/office/drawing/2014/main" id="{49BA1466-EF62-42EE-AA66-28206F19366C}"/>
              </a:ext>
            </a:extLst>
          </p:cNvPr>
          <p:cNvPicPr>
            <a:picLocks/>
          </p:cNvPicPr>
          <p:nvPr/>
        </p:nvPicPr>
        <p:blipFill>
          <a:blip r:embed="rId8"/>
          <a:stretch>
            <a:fillRect/>
          </a:stretch>
        </p:blipFill>
        <p:spPr>
          <a:xfrm>
            <a:off x="7666665" y="618731"/>
            <a:ext cx="3459004" cy="2947988"/>
          </a:xfrm>
          <a:prstGeom prst="rect">
            <a:avLst/>
          </a:prstGeom>
        </p:spPr>
      </p:pic>
      <p:cxnSp>
        <p:nvCxnSpPr>
          <p:cNvPr id="15" name="直線矢印コネクタ 14">
            <a:extLst>
              <a:ext uri="{FF2B5EF4-FFF2-40B4-BE49-F238E27FC236}">
                <a16:creationId xmlns:a16="http://schemas.microsoft.com/office/drawing/2014/main" id="{F70F9132-CB42-4E4C-8BCA-6BB360925F00}"/>
              </a:ext>
            </a:extLst>
          </p:cNvPr>
          <p:cNvCxnSpPr>
            <a:cxnSpLocks/>
          </p:cNvCxnSpPr>
          <p:nvPr/>
        </p:nvCxnSpPr>
        <p:spPr>
          <a:xfrm>
            <a:off x="5792132" y="885952"/>
            <a:ext cx="2361802" cy="662021"/>
          </a:xfrm>
          <a:prstGeom prst="straightConnector1">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1" name="スライド番号プレースホルダー 3">
            <a:extLst>
              <a:ext uri="{FF2B5EF4-FFF2-40B4-BE49-F238E27FC236}">
                <a16:creationId xmlns:a16="http://schemas.microsoft.com/office/drawing/2014/main" id="{E39A5B91-F7B0-421A-B9D4-93F935A12B3D}"/>
              </a:ext>
            </a:extLst>
          </p:cNvPr>
          <p:cNvSpPr>
            <a:spLocks noGrp="1"/>
          </p:cNvSpPr>
          <p:nvPr>
            <p:ph type="sldNum" sz="quarter" idx="12"/>
          </p:nvPr>
        </p:nvSpPr>
        <p:spPr>
          <a:xfrm>
            <a:off x="9445765" y="6505920"/>
            <a:ext cx="2743200" cy="365125"/>
          </a:xfrm>
        </p:spPr>
        <p:txBody>
          <a:bodyPr/>
          <a:lstStyle/>
          <a:p>
            <a:fld id="{98894FE7-02B3-462C-A290-11A29094F687}" type="slidenum">
              <a:rPr kumimoji="1" lang="ja-JP" altLang="en-US" smtClean="0"/>
              <a:t>39</a:t>
            </a:fld>
            <a:endParaRPr kumimoji="1" lang="ja-JP" altLang="en-US"/>
          </a:p>
        </p:txBody>
      </p:sp>
    </p:spTree>
    <p:extLst>
      <p:ext uri="{BB962C8B-B14F-4D97-AF65-F5344CB8AC3E}">
        <p14:creationId xmlns:p14="http://schemas.microsoft.com/office/powerpoint/2010/main" val="1542537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810001" y="79491"/>
            <a:ext cx="5049587" cy="584775"/>
          </a:xfrm>
          <a:prstGeom prst="rect">
            <a:avLst/>
          </a:prstGeom>
          <a:noFill/>
        </p:spPr>
        <p:txBody>
          <a:bodyPr wrap="none" rtlCol="0">
            <a:spAutoFit/>
          </a:bodyPr>
          <a:lstStyle/>
          <a:p>
            <a:r>
              <a:rPr lang="en-US" altLang="ja-JP" sz="3200" b="1" i="1" dirty="0">
                <a:solidFill>
                  <a:srgbClr val="006666"/>
                </a:solidFill>
                <a:latin typeface="Calibri" panose="020F0502020204030204" pitchFamily="34" charset="0"/>
              </a:rPr>
              <a:t>Final Focus Test Beam (FFTB)</a:t>
            </a:r>
            <a:endParaRPr lang="ja-JP" altLang="en-US" sz="3200" b="1" i="1" dirty="0">
              <a:solidFill>
                <a:srgbClr val="006666"/>
              </a:solidFill>
              <a:latin typeface="Calibri" panose="020F0502020204030204" pitchFamily="34" charset="0"/>
            </a:endParaRPr>
          </a:p>
        </p:txBody>
      </p:sp>
      <p:sp>
        <p:nvSpPr>
          <p:cNvPr id="3" name="テキスト ボックス 2"/>
          <p:cNvSpPr txBox="1"/>
          <p:nvPr/>
        </p:nvSpPr>
        <p:spPr>
          <a:xfrm>
            <a:off x="1978153" y="708018"/>
            <a:ext cx="6879832" cy="707886"/>
          </a:xfrm>
          <a:prstGeom prst="rect">
            <a:avLst/>
          </a:prstGeom>
          <a:noFill/>
        </p:spPr>
        <p:txBody>
          <a:bodyPr wrap="none" rtlCol="0">
            <a:spAutoFit/>
          </a:bodyPr>
          <a:lstStyle/>
          <a:p>
            <a:r>
              <a:rPr lang="en-US" altLang="ja-JP" sz="2000" i="1" dirty="0">
                <a:latin typeface="Calibri" panose="020F0502020204030204" pitchFamily="34" charset="0"/>
              </a:rPr>
              <a:t>FFTB is built in SLC research yard (SLAC) for the LC final focus test</a:t>
            </a:r>
          </a:p>
          <a:p>
            <a:r>
              <a:rPr lang="en-US" altLang="ja-JP" sz="2000" i="1" dirty="0">
                <a:latin typeface="Calibri" panose="020F0502020204030204" pitchFamily="34" charset="0"/>
              </a:rPr>
              <a:t> with </a:t>
            </a:r>
            <a:r>
              <a:rPr lang="en-US" altLang="ja-JP" sz="2000" b="1" i="1" dirty="0">
                <a:solidFill>
                  <a:srgbClr val="FF0000"/>
                </a:solidFill>
                <a:latin typeface="Calibri" panose="020F0502020204030204" pitchFamily="34" charset="0"/>
              </a:rPr>
              <a:t>global </a:t>
            </a:r>
            <a:r>
              <a:rPr lang="en-US" altLang="ja-JP" sz="2000" b="1" i="1" dirty="0" err="1">
                <a:solidFill>
                  <a:srgbClr val="FF0000"/>
                </a:solidFill>
                <a:latin typeface="Calibri" panose="020F0502020204030204" pitchFamily="34" charset="0"/>
              </a:rPr>
              <a:t>chromticity</a:t>
            </a:r>
            <a:r>
              <a:rPr lang="en-US" altLang="ja-JP" sz="2000" b="1" i="1" dirty="0">
                <a:solidFill>
                  <a:srgbClr val="FF0000"/>
                </a:solidFill>
                <a:latin typeface="Calibri" panose="020F0502020204030204" pitchFamily="34" charset="0"/>
              </a:rPr>
              <a:t> correction system </a:t>
            </a:r>
            <a:r>
              <a:rPr lang="en-US" altLang="ja-JP" sz="2000" i="1" dirty="0">
                <a:latin typeface="Calibri" panose="020F0502020204030204" pitchFamily="34" charset="0"/>
              </a:rPr>
              <a:t>in 1990’s.</a:t>
            </a:r>
            <a:endParaRPr lang="ja-JP" altLang="en-US" sz="2000" i="1" dirty="0">
              <a:latin typeface="Calibri" panose="020F0502020204030204" pitchFamily="34" charset="0"/>
            </a:endParaRPr>
          </a:p>
        </p:txBody>
      </p:sp>
      <p:pic>
        <p:nvPicPr>
          <p:cNvPr id="4" name="図 3"/>
          <p:cNvPicPr>
            <a:picLocks noChangeAspect="1"/>
          </p:cNvPicPr>
          <p:nvPr/>
        </p:nvPicPr>
        <p:blipFill>
          <a:blip r:embed="rId2"/>
          <a:stretch>
            <a:fillRect/>
          </a:stretch>
        </p:blipFill>
        <p:spPr>
          <a:xfrm>
            <a:off x="2124075" y="3912260"/>
            <a:ext cx="3371850" cy="2686050"/>
          </a:xfrm>
          <a:prstGeom prst="rect">
            <a:avLst/>
          </a:prstGeom>
        </p:spPr>
      </p:pic>
      <p:pic>
        <p:nvPicPr>
          <p:cNvPr id="5" name="図 4"/>
          <p:cNvPicPr>
            <a:picLocks noChangeAspect="1"/>
          </p:cNvPicPr>
          <p:nvPr/>
        </p:nvPicPr>
        <p:blipFill>
          <a:blip r:embed="rId3"/>
          <a:stretch>
            <a:fillRect/>
          </a:stretch>
        </p:blipFill>
        <p:spPr>
          <a:xfrm>
            <a:off x="2124076" y="1558966"/>
            <a:ext cx="3152775" cy="2533650"/>
          </a:xfrm>
          <a:prstGeom prst="rect">
            <a:avLst/>
          </a:prstGeom>
        </p:spPr>
      </p:pic>
      <p:pic>
        <p:nvPicPr>
          <p:cNvPr id="6" name="図 5"/>
          <p:cNvPicPr>
            <a:picLocks noChangeAspect="1"/>
          </p:cNvPicPr>
          <p:nvPr/>
        </p:nvPicPr>
        <p:blipFill>
          <a:blip r:embed="rId4"/>
          <a:stretch>
            <a:fillRect/>
          </a:stretch>
        </p:blipFill>
        <p:spPr>
          <a:xfrm>
            <a:off x="5276851" y="1558967"/>
            <a:ext cx="2410301" cy="2440305"/>
          </a:xfrm>
          <a:prstGeom prst="rect">
            <a:avLst/>
          </a:prstGeom>
        </p:spPr>
      </p:pic>
      <p:pic>
        <p:nvPicPr>
          <p:cNvPr id="7" name="図 6"/>
          <p:cNvPicPr>
            <a:picLocks noChangeAspect="1"/>
          </p:cNvPicPr>
          <p:nvPr/>
        </p:nvPicPr>
        <p:blipFill>
          <a:blip r:embed="rId5"/>
          <a:stretch>
            <a:fillRect/>
          </a:stretch>
        </p:blipFill>
        <p:spPr>
          <a:xfrm>
            <a:off x="5829035" y="4694969"/>
            <a:ext cx="3028950" cy="1843088"/>
          </a:xfrm>
          <a:prstGeom prst="rect">
            <a:avLst/>
          </a:prstGeom>
        </p:spPr>
      </p:pic>
      <p:pic>
        <p:nvPicPr>
          <p:cNvPr id="8" name="図 7"/>
          <p:cNvPicPr>
            <a:picLocks noChangeAspect="1"/>
          </p:cNvPicPr>
          <p:nvPr/>
        </p:nvPicPr>
        <p:blipFill>
          <a:blip r:embed="rId6"/>
          <a:stretch>
            <a:fillRect/>
          </a:stretch>
        </p:blipFill>
        <p:spPr>
          <a:xfrm>
            <a:off x="7841944" y="2598410"/>
            <a:ext cx="2760345" cy="1817370"/>
          </a:xfrm>
          <a:prstGeom prst="rect">
            <a:avLst/>
          </a:prstGeom>
        </p:spPr>
      </p:pic>
      <p:pic>
        <p:nvPicPr>
          <p:cNvPr id="9" name="図 8"/>
          <p:cNvPicPr>
            <a:picLocks noChangeAspect="1"/>
          </p:cNvPicPr>
          <p:nvPr/>
        </p:nvPicPr>
        <p:blipFill>
          <a:blip r:embed="rId7"/>
          <a:stretch>
            <a:fillRect/>
          </a:stretch>
        </p:blipFill>
        <p:spPr>
          <a:xfrm>
            <a:off x="8992564" y="4575118"/>
            <a:ext cx="1609725" cy="2047875"/>
          </a:xfrm>
          <a:prstGeom prst="rect">
            <a:avLst/>
          </a:prstGeom>
        </p:spPr>
      </p:pic>
      <p:graphicFrame>
        <p:nvGraphicFramePr>
          <p:cNvPr id="11" name="表 10"/>
          <p:cNvGraphicFramePr>
            <a:graphicFrameLocks noGrp="1"/>
          </p:cNvGraphicFramePr>
          <p:nvPr>
            <p:extLst>
              <p:ext uri="{D42A27DB-BD31-4B8C-83A1-F6EECF244321}">
                <p14:modId xmlns:p14="http://schemas.microsoft.com/office/powerpoint/2010/main" val="1202436699"/>
              </p:ext>
            </p:extLst>
          </p:nvPr>
        </p:nvGraphicFramePr>
        <p:xfrm>
          <a:off x="7939197" y="1283986"/>
          <a:ext cx="3152774" cy="1102360"/>
        </p:xfrm>
        <a:graphic>
          <a:graphicData uri="http://schemas.openxmlformats.org/drawingml/2006/table">
            <a:tbl>
              <a:tblPr firstRow="1" bandRow="1">
                <a:tableStyleId>{5940675A-B579-460E-94D1-54222C63F5DA}</a:tableStyleId>
              </a:tblPr>
              <a:tblGrid>
                <a:gridCol w="1393186">
                  <a:extLst>
                    <a:ext uri="{9D8B030D-6E8A-4147-A177-3AD203B41FA5}">
                      <a16:colId xmlns:a16="http://schemas.microsoft.com/office/drawing/2014/main" val="1312811688"/>
                    </a:ext>
                  </a:extLst>
                </a:gridCol>
                <a:gridCol w="1759588">
                  <a:extLst>
                    <a:ext uri="{9D8B030D-6E8A-4147-A177-3AD203B41FA5}">
                      <a16:colId xmlns:a16="http://schemas.microsoft.com/office/drawing/2014/main" val="2871403730"/>
                    </a:ext>
                  </a:extLst>
                </a:gridCol>
              </a:tblGrid>
              <a:tr h="370840">
                <a:tc>
                  <a:txBody>
                    <a:bodyPr/>
                    <a:lstStyle/>
                    <a:p>
                      <a:pPr algn="ctr"/>
                      <a:endParaRPr kumimoji="1" lang="ja-JP" altLang="en-US" i="1" dirty="0">
                        <a:latin typeface="Calibri" panose="020F0502020204030204" pitchFamily="34" charset="0"/>
                      </a:endParaRPr>
                    </a:p>
                  </a:txBody>
                  <a:tcPr/>
                </a:tc>
                <a:tc>
                  <a:txBody>
                    <a:bodyPr/>
                    <a:lstStyle/>
                    <a:p>
                      <a:pPr algn="ctr"/>
                      <a:r>
                        <a:rPr kumimoji="1" lang="en-US" altLang="ja-JP" b="1" i="1" dirty="0">
                          <a:latin typeface="Calibri" panose="020F0502020204030204" pitchFamily="34" charset="0"/>
                        </a:rPr>
                        <a:t>IP beam size</a:t>
                      </a:r>
                      <a:endParaRPr kumimoji="1" lang="ja-JP" altLang="en-US" b="1" i="1" dirty="0">
                        <a:latin typeface="Calibri" panose="020F0502020204030204" pitchFamily="34" charset="0"/>
                      </a:endParaRPr>
                    </a:p>
                  </a:txBody>
                  <a:tcPr/>
                </a:tc>
                <a:extLst>
                  <a:ext uri="{0D108BD9-81ED-4DB2-BD59-A6C34878D82A}">
                    <a16:rowId xmlns:a16="http://schemas.microsoft.com/office/drawing/2014/main" val="1444409325"/>
                  </a:ext>
                </a:extLst>
              </a:tr>
              <a:tr h="365760">
                <a:tc>
                  <a:txBody>
                    <a:bodyPr/>
                    <a:lstStyle/>
                    <a:p>
                      <a:pPr algn="ctr"/>
                      <a:r>
                        <a:rPr kumimoji="1" lang="en-US" altLang="ja-JP" b="1" i="1" dirty="0">
                          <a:latin typeface="Calibri" panose="020F0502020204030204" pitchFamily="34" charset="0"/>
                        </a:rPr>
                        <a:t>Design</a:t>
                      </a:r>
                      <a:endParaRPr kumimoji="1" lang="ja-JP" altLang="en-US" b="1" i="1" dirty="0">
                        <a:latin typeface="Calibri" panose="020F0502020204030204" pitchFamily="34" charset="0"/>
                      </a:endParaRPr>
                    </a:p>
                  </a:txBody>
                  <a:tcPr/>
                </a:tc>
                <a:tc>
                  <a:txBody>
                    <a:bodyPr/>
                    <a:lstStyle/>
                    <a:p>
                      <a:pPr algn="ctr"/>
                      <a:r>
                        <a:rPr kumimoji="1" lang="en-US" altLang="ja-JP" i="1" dirty="0">
                          <a:latin typeface="Calibri" panose="020F0502020204030204" pitchFamily="34" charset="0"/>
                        </a:rPr>
                        <a:t>45 nm</a:t>
                      </a:r>
                      <a:endParaRPr kumimoji="1" lang="ja-JP" altLang="en-US" i="1" dirty="0">
                        <a:latin typeface="Calibri" panose="020F0502020204030204" pitchFamily="34" charset="0"/>
                      </a:endParaRPr>
                    </a:p>
                  </a:txBody>
                  <a:tcPr/>
                </a:tc>
                <a:extLst>
                  <a:ext uri="{0D108BD9-81ED-4DB2-BD59-A6C34878D82A}">
                    <a16:rowId xmlns:a16="http://schemas.microsoft.com/office/drawing/2014/main" val="2676549243"/>
                  </a:ext>
                </a:extLst>
              </a:tr>
              <a:tr h="365760">
                <a:tc>
                  <a:txBody>
                    <a:bodyPr/>
                    <a:lstStyle/>
                    <a:p>
                      <a:pPr algn="ctr"/>
                      <a:r>
                        <a:rPr kumimoji="1" lang="en-US" altLang="ja-JP" b="1" i="1" dirty="0">
                          <a:latin typeface="Calibri" panose="020F0502020204030204" pitchFamily="34" charset="0"/>
                        </a:rPr>
                        <a:t>Achieved</a:t>
                      </a:r>
                      <a:endParaRPr kumimoji="1" lang="ja-JP" altLang="en-US" b="1" i="1" dirty="0">
                        <a:latin typeface="Calibri" panose="020F0502020204030204" pitchFamily="34" charset="0"/>
                      </a:endParaRPr>
                    </a:p>
                  </a:txBody>
                  <a:tcPr/>
                </a:tc>
                <a:tc>
                  <a:txBody>
                    <a:bodyPr/>
                    <a:lstStyle/>
                    <a:p>
                      <a:pPr algn="ctr"/>
                      <a:r>
                        <a:rPr kumimoji="1" lang="en-US" altLang="ja-JP" i="1" dirty="0">
                          <a:latin typeface="Calibri" panose="020F0502020204030204" pitchFamily="34" charset="0"/>
                        </a:rPr>
                        <a:t>70 nm</a:t>
                      </a:r>
                      <a:endParaRPr kumimoji="1" lang="ja-JP" altLang="en-US" i="1" dirty="0">
                        <a:latin typeface="Calibri" panose="020F0502020204030204" pitchFamily="34" charset="0"/>
                      </a:endParaRPr>
                    </a:p>
                  </a:txBody>
                  <a:tcPr/>
                </a:tc>
                <a:extLst>
                  <a:ext uri="{0D108BD9-81ED-4DB2-BD59-A6C34878D82A}">
                    <a16:rowId xmlns:a16="http://schemas.microsoft.com/office/drawing/2014/main" val="1692892495"/>
                  </a:ext>
                </a:extLst>
              </a:tr>
            </a:tbl>
          </a:graphicData>
        </a:graphic>
      </p:graphicFrame>
      <p:sp>
        <p:nvSpPr>
          <p:cNvPr id="12" name="テキスト ボックス 11"/>
          <p:cNvSpPr txBox="1"/>
          <p:nvPr/>
        </p:nvSpPr>
        <p:spPr>
          <a:xfrm>
            <a:off x="6333993" y="4268473"/>
            <a:ext cx="1842749" cy="369332"/>
          </a:xfrm>
          <a:prstGeom prst="rect">
            <a:avLst/>
          </a:prstGeom>
          <a:noFill/>
        </p:spPr>
        <p:txBody>
          <a:bodyPr wrap="none" rtlCol="0">
            <a:spAutoFit/>
          </a:bodyPr>
          <a:lstStyle/>
          <a:p>
            <a:r>
              <a:rPr lang="en-US" altLang="ja-JP" b="1" i="1" dirty="0" err="1">
                <a:solidFill>
                  <a:srgbClr val="0070C0"/>
                </a:solidFill>
                <a:latin typeface="Calibri" panose="020F0502020204030204" pitchFamily="34" charset="0"/>
              </a:rPr>
              <a:t>Shintake</a:t>
            </a:r>
            <a:r>
              <a:rPr lang="en-US" altLang="ja-JP" b="1" i="1" dirty="0">
                <a:solidFill>
                  <a:srgbClr val="0070C0"/>
                </a:solidFill>
                <a:latin typeface="Calibri" panose="020F0502020204030204" pitchFamily="34" charset="0"/>
              </a:rPr>
              <a:t> Monitor</a:t>
            </a:r>
            <a:endParaRPr lang="ja-JP" altLang="en-US" b="1" i="1" dirty="0">
              <a:solidFill>
                <a:srgbClr val="0070C0"/>
              </a:solidFill>
              <a:latin typeface="Calibri" panose="020F0502020204030204" pitchFamily="34" charset="0"/>
            </a:endParaRPr>
          </a:p>
        </p:txBody>
      </p:sp>
      <p:sp>
        <p:nvSpPr>
          <p:cNvPr id="14" name="スライド番号プレースホルダー 3">
            <a:extLst>
              <a:ext uri="{FF2B5EF4-FFF2-40B4-BE49-F238E27FC236}">
                <a16:creationId xmlns:a16="http://schemas.microsoft.com/office/drawing/2014/main" id="{A3EC3D83-C243-49F6-8286-79CF6F6D73DF}"/>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4</a:t>
            </a:fld>
            <a:endParaRPr kumimoji="1" lang="ja-JP" altLang="en-US"/>
          </a:p>
        </p:txBody>
      </p:sp>
    </p:spTree>
    <p:extLst>
      <p:ext uri="{BB962C8B-B14F-4D97-AF65-F5344CB8AC3E}">
        <p14:creationId xmlns:p14="http://schemas.microsoft.com/office/powerpoint/2010/main" val="692693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a:extLst>
              <a:ext uri="{FF2B5EF4-FFF2-40B4-BE49-F238E27FC236}">
                <a16:creationId xmlns:a16="http://schemas.microsoft.com/office/drawing/2014/main" id="{3DE0E7BA-745A-4E61-8B3C-62493FADB68B}"/>
              </a:ext>
            </a:extLst>
          </p:cNvPr>
          <p:cNvGrpSpPr>
            <a:grpSpLocks noChangeAspect="1"/>
          </p:cNvGrpSpPr>
          <p:nvPr/>
        </p:nvGrpSpPr>
        <p:grpSpPr>
          <a:xfrm>
            <a:off x="6435500" y="900607"/>
            <a:ext cx="5327747" cy="2050644"/>
            <a:chOff x="2480933" y="647909"/>
            <a:chExt cx="7315194" cy="2815611"/>
          </a:xfrm>
        </p:grpSpPr>
        <p:grpSp>
          <p:nvGrpSpPr>
            <p:cNvPr id="14" name="Group 8"/>
            <p:cNvGrpSpPr>
              <a:grpSpLocks/>
            </p:cNvGrpSpPr>
            <p:nvPr/>
          </p:nvGrpSpPr>
          <p:grpSpPr bwMode="auto">
            <a:xfrm>
              <a:off x="8061003" y="1245209"/>
              <a:ext cx="292503" cy="1423762"/>
              <a:chOff x="4785" y="1933"/>
              <a:chExt cx="272" cy="1452"/>
            </a:xfrm>
          </p:grpSpPr>
          <p:grpSp>
            <p:nvGrpSpPr>
              <p:cNvPr id="30" name="Group 9"/>
              <p:cNvGrpSpPr>
                <a:grpSpLocks/>
              </p:cNvGrpSpPr>
              <p:nvPr/>
            </p:nvGrpSpPr>
            <p:grpSpPr bwMode="auto">
              <a:xfrm>
                <a:off x="4785" y="1933"/>
                <a:ext cx="91" cy="1452"/>
                <a:chOff x="4785" y="1933"/>
                <a:chExt cx="91" cy="1452"/>
              </a:xfrm>
            </p:grpSpPr>
            <p:sp>
              <p:nvSpPr>
                <p:cNvPr id="36" name="Arc 10"/>
                <p:cNvSpPr>
                  <a:spLocks/>
                </p:cNvSpPr>
                <p:nvPr/>
              </p:nvSpPr>
              <p:spPr bwMode="auto">
                <a:xfrm>
                  <a:off x="4785" y="1933"/>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p>
              </p:txBody>
            </p:sp>
            <p:sp>
              <p:nvSpPr>
                <p:cNvPr id="37" name="Arc 11"/>
                <p:cNvSpPr>
                  <a:spLocks/>
                </p:cNvSpPr>
                <p:nvPr/>
              </p:nvSpPr>
              <p:spPr bwMode="auto">
                <a:xfrm flipV="1">
                  <a:off x="4785" y="2659"/>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p>
              </p:txBody>
            </p:sp>
          </p:grpSp>
          <p:grpSp>
            <p:nvGrpSpPr>
              <p:cNvPr id="31" name="Group 12"/>
              <p:cNvGrpSpPr>
                <a:grpSpLocks/>
              </p:cNvGrpSpPr>
              <p:nvPr/>
            </p:nvGrpSpPr>
            <p:grpSpPr bwMode="auto">
              <a:xfrm flipH="1">
                <a:off x="4966" y="1933"/>
                <a:ext cx="91" cy="1452"/>
                <a:chOff x="4785" y="1933"/>
                <a:chExt cx="91" cy="1452"/>
              </a:xfrm>
            </p:grpSpPr>
            <p:sp>
              <p:nvSpPr>
                <p:cNvPr id="34" name="Arc 13"/>
                <p:cNvSpPr>
                  <a:spLocks/>
                </p:cNvSpPr>
                <p:nvPr/>
              </p:nvSpPr>
              <p:spPr bwMode="auto">
                <a:xfrm>
                  <a:off x="4785" y="1933"/>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p>
              </p:txBody>
            </p:sp>
            <p:sp>
              <p:nvSpPr>
                <p:cNvPr id="35" name="Arc 14"/>
                <p:cNvSpPr>
                  <a:spLocks/>
                </p:cNvSpPr>
                <p:nvPr/>
              </p:nvSpPr>
              <p:spPr bwMode="auto">
                <a:xfrm flipV="1">
                  <a:off x="4785" y="2659"/>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p>
              </p:txBody>
            </p:sp>
          </p:grpSp>
          <p:sp>
            <p:nvSpPr>
              <p:cNvPr id="32" name="Line 15"/>
              <p:cNvSpPr>
                <a:spLocks noChangeShapeType="1"/>
              </p:cNvSpPr>
              <p:nvPr/>
            </p:nvSpPr>
            <p:spPr bwMode="auto">
              <a:xfrm>
                <a:off x="4785" y="3385"/>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p>
            </p:txBody>
          </p:sp>
          <p:sp>
            <p:nvSpPr>
              <p:cNvPr id="33" name="Line 16"/>
              <p:cNvSpPr>
                <a:spLocks noChangeShapeType="1"/>
              </p:cNvSpPr>
              <p:nvPr/>
            </p:nvSpPr>
            <p:spPr bwMode="auto">
              <a:xfrm>
                <a:off x="4785" y="1933"/>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p>
            </p:txBody>
          </p:sp>
        </p:grpSp>
        <p:sp>
          <p:nvSpPr>
            <p:cNvPr id="16" name="Oval 5"/>
            <p:cNvSpPr>
              <a:spLocks noChangeArrowheads="1"/>
            </p:cNvSpPr>
            <p:nvPr/>
          </p:nvSpPr>
          <p:spPr bwMode="auto">
            <a:xfrm>
              <a:off x="7670700" y="1202765"/>
              <a:ext cx="167935" cy="150680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p>
          </p:txBody>
        </p:sp>
        <p:sp>
          <p:nvSpPr>
            <p:cNvPr id="18" name="Line 37"/>
            <p:cNvSpPr>
              <a:spLocks noChangeShapeType="1"/>
            </p:cNvSpPr>
            <p:nvPr/>
          </p:nvSpPr>
          <p:spPr bwMode="auto">
            <a:xfrm>
              <a:off x="8208637" y="1076178"/>
              <a:ext cx="0" cy="180023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p>
          </p:txBody>
        </p:sp>
        <p:sp>
          <p:nvSpPr>
            <p:cNvPr id="19" name="Line 38"/>
            <p:cNvSpPr>
              <a:spLocks noChangeShapeType="1"/>
            </p:cNvSpPr>
            <p:nvPr/>
          </p:nvSpPr>
          <p:spPr bwMode="auto">
            <a:xfrm>
              <a:off x="7754667" y="1087820"/>
              <a:ext cx="0" cy="1883278"/>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p>
          </p:txBody>
        </p:sp>
        <p:sp>
          <p:nvSpPr>
            <p:cNvPr id="43" name="六角形 42"/>
            <p:cNvSpPr/>
            <p:nvPr/>
          </p:nvSpPr>
          <p:spPr>
            <a:xfrm>
              <a:off x="7286847" y="1149517"/>
              <a:ext cx="159488" cy="1631201"/>
            </a:xfrm>
            <a:prstGeom prst="hexagon">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4" name="六角形 43"/>
            <p:cNvSpPr/>
            <p:nvPr/>
          </p:nvSpPr>
          <p:spPr>
            <a:xfrm>
              <a:off x="3092308" y="1140567"/>
              <a:ext cx="159488" cy="1631201"/>
            </a:xfrm>
            <a:prstGeom prst="hexagon">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5" name="正方形/長方形 44"/>
            <p:cNvSpPr/>
            <p:nvPr/>
          </p:nvSpPr>
          <p:spPr>
            <a:xfrm>
              <a:off x="3980122" y="1751996"/>
              <a:ext cx="956930" cy="38277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47" name="直線コネクタ 46"/>
            <p:cNvCxnSpPr>
              <a:stCxn id="45" idx="3"/>
            </p:cNvCxnSpPr>
            <p:nvPr/>
          </p:nvCxnSpPr>
          <p:spPr>
            <a:xfrm flipV="1">
              <a:off x="4937053" y="1408916"/>
              <a:ext cx="2817615" cy="534466"/>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a:off x="7754667" y="1392863"/>
              <a:ext cx="451202" cy="340242"/>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a:off x="8227136" y="1733105"/>
              <a:ext cx="1081421" cy="223524"/>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52" name="テキスト ボックス 51"/>
                <p:cNvSpPr txBox="1"/>
                <p:nvPr/>
              </p:nvSpPr>
              <p:spPr>
                <a:xfrm>
                  <a:off x="3770807" y="2369191"/>
                  <a:ext cx="3243720" cy="109432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ja-JP" sz="1200" i="1">
                            <a:latin typeface="Cambria Math" panose="02040503050406030204" pitchFamily="18" charset="0"/>
                          </a:rPr>
                          <m:t>𝑀</m:t>
                        </m:r>
                        <m:r>
                          <a:rPr lang="en-US" altLang="ja-JP" sz="1200" i="1">
                            <a:latin typeface="Cambria Math" panose="02040503050406030204" pitchFamily="18" charset="0"/>
                          </a:rPr>
                          <m:t>=</m:t>
                        </m:r>
                        <m:d>
                          <m:dPr>
                            <m:ctrlPr>
                              <a:rPr lang="en-US" altLang="ja-JP" sz="1200" i="1">
                                <a:latin typeface="Cambria Math" panose="02040503050406030204" pitchFamily="18" charset="0"/>
                              </a:rPr>
                            </m:ctrlPr>
                          </m:dPr>
                          <m:e>
                            <m:m>
                              <m:mPr>
                                <m:mcs>
                                  <m:mc>
                                    <m:mcPr>
                                      <m:count m:val="2"/>
                                      <m:mcJc m:val="center"/>
                                    </m:mcPr>
                                  </m:mc>
                                </m:mcs>
                                <m:ctrlPr>
                                  <a:rPr lang="en-US" altLang="ja-JP" sz="1200" i="1">
                                    <a:latin typeface="Cambria Math" panose="02040503050406030204" pitchFamily="18" charset="0"/>
                                  </a:rPr>
                                </m:ctrlPr>
                              </m:mPr>
                              <m:mr>
                                <m:e>
                                  <m:m>
                                    <m:mPr>
                                      <m:mcs>
                                        <m:mc>
                                          <m:mcPr>
                                            <m:count m:val="2"/>
                                            <m:mcJc m:val="center"/>
                                          </m:mcPr>
                                        </m:mc>
                                      </m:mcs>
                                      <m:ctrlPr>
                                        <a:rPr lang="en-US" altLang="ja-JP" sz="1200" i="1">
                                          <a:latin typeface="Cambria Math" panose="02040503050406030204" pitchFamily="18" charset="0"/>
                                        </a:rPr>
                                      </m:ctrlPr>
                                    </m:mPr>
                                    <m:mr>
                                      <m:e>
                                        <m:r>
                                          <m:rPr>
                                            <m:brk m:alnAt="7"/>
                                          </m:rPr>
                                          <a:rPr lang="en-US" altLang="ja-JP" sz="1200" i="1">
                                            <a:latin typeface="Cambria Math" panose="02040503050406030204" pitchFamily="18" charset="0"/>
                                          </a:rPr>
                                          <m:t>𝑚</m:t>
                                        </m:r>
                                      </m:e>
                                      <m:e>
                                        <m:r>
                                          <a:rPr lang="en-US" altLang="ja-JP" sz="1200" i="1">
                                            <a:latin typeface="Cambria Math" panose="02040503050406030204" pitchFamily="18" charset="0"/>
                                          </a:rPr>
                                          <m:t>0</m:t>
                                        </m:r>
                                      </m:e>
                                    </m:mr>
                                    <m:mr>
                                      <m:e>
                                        <m:sSub>
                                          <m:sSubPr>
                                            <m:ctrlPr>
                                              <a:rPr lang="en-US" altLang="ja-JP" sz="1200" i="1">
                                                <a:latin typeface="Cambria Math" panose="02040503050406030204" pitchFamily="18" charset="0"/>
                                              </a:rPr>
                                            </m:ctrlPr>
                                          </m:sSubPr>
                                          <m:e>
                                            <m:r>
                                              <a:rPr lang="en-US" altLang="ja-JP" sz="1200" i="1">
                                                <a:latin typeface="Cambria Math" panose="02040503050406030204" pitchFamily="18" charset="0"/>
                                              </a:rPr>
                                              <m:t>𝑚</m:t>
                                            </m:r>
                                          </m:e>
                                          <m:sub>
                                            <m:r>
                                              <a:rPr lang="en-US" altLang="ja-JP" sz="1200" i="1">
                                                <a:latin typeface="Cambria Math" panose="02040503050406030204" pitchFamily="18" charset="0"/>
                                              </a:rPr>
                                              <m:t>12</m:t>
                                            </m:r>
                                          </m:sub>
                                        </m:sSub>
                                      </m:e>
                                      <m:e>
                                        <m:r>
                                          <a:rPr lang="en-US" altLang="ja-JP" sz="1200" i="1">
                                            <a:latin typeface="Cambria Math" panose="02040503050406030204" pitchFamily="18" charset="0"/>
                                          </a:rPr>
                                          <m:t>1/</m:t>
                                        </m:r>
                                        <m:r>
                                          <a:rPr lang="en-US" altLang="ja-JP" sz="1200" i="1">
                                            <a:latin typeface="Cambria Math" panose="02040503050406030204" pitchFamily="18" charset="0"/>
                                          </a:rPr>
                                          <m:t>𝑚</m:t>
                                        </m:r>
                                      </m:e>
                                    </m:mr>
                                  </m:m>
                                </m:e>
                                <m:e>
                                  <m:m>
                                    <m:mPr>
                                      <m:mcs>
                                        <m:mc>
                                          <m:mcPr>
                                            <m:count m:val="2"/>
                                            <m:mcJc m:val="center"/>
                                          </m:mcPr>
                                        </m:mc>
                                      </m:mcs>
                                      <m:ctrlPr>
                                        <a:rPr lang="en-US" altLang="ja-JP" sz="1200" i="1">
                                          <a:latin typeface="Cambria Math" panose="02040503050406030204" pitchFamily="18" charset="0"/>
                                        </a:rPr>
                                      </m:ctrlPr>
                                    </m:mPr>
                                    <m:mr>
                                      <m:e>
                                        <m:r>
                                          <m:rPr>
                                            <m:brk m:alnAt="7"/>
                                          </m:rPr>
                                          <a:rPr lang="en-US" altLang="ja-JP" sz="1200" i="1">
                                            <a:latin typeface="Cambria Math" panose="02040503050406030204" pitchFamily="18" charset="0"/>
                                          </a:rPr>
                                          <m:t>0</m:t>
                                        </m:r>
                                        <m:r>
                                          <a:rPr lang="en-US" altLang="ja-JP" sz="1200" i="1">
                                            <a:latin typeface="Cambria Math" panose="02040503050406030204" pitchFamily="18" charset="0"/>
                                          </a:rPr>
                                          <m:t>  </m:t>
                                        </m:r>
                                      </m:e>
                                      <m:e>
                                        <m:r>
                                          <a:rPr lang="en-US" altLang="ja-JP" sz="1200" i="1">
                                            <a:latin typeface="Cambria Math" panose="02040503050406030204" pitchFamily="18" charset="0"/>
                                          </a:rPr>
                                          <m:t> 0</m:t>
                                        </m:r>
                                      </m:e>
                                    </m:mr>
                                    <m:mr>
                                      <m:e>
                                        <m:r>
                                          <a:rPr lang="en-US" altLang="ja-JP" sz="1200" i="1">
                                            <a:latin typeface="Cambria Math" panose="02040503050406030204" pitchFamily="18" charset="0"/>
                                          </a:rPr>
                                          <m:t>0  </m:t>
                                        </m:r>
                                      </m:e>
                                      <m:e>
                                        <m:r>
                                          <a:rPr lang="en-US" altLang="ja-JP" sz="1200" i="1">
                                            <a:latin typeface="Cambria Math" panose="02040503050406030204" pitchFamily="18" charset="0"/>
                                          </a:rPr>
                                          <m:t> 0</m:t>
                                        </m:r>
                                      </m:e>
                                    </m:mr>
                                  </m:m>
                                </m:e>
                              </m:mr>
                              <m:mr>
                                <m:e>
                                  <m:m>
                                    <m:mPr>
                                      <m:mcs>
                                        <m:mc>
                                          <m:mcPr>
                                            <m:count m:val="2"/>
                                            <m:mcJc m:val="center"/>
                                          </m:mcPr>
                                        </m:mc>
                                      </m:mcs>
                                      <m:ctrlPr>
                                        <a:rPr lang="en-US" altLang="ja-JP" sz="1200" i="1">
                                          <a:latin typeface="Cambria Math" panose="02040503050406030204" pitchFamily="18" charset="0"/>
                                        </a:rPr>
                                      </m:ctrlPr>
                                    </m:mPr>
                                    <m:mr>
                                      <m:e>
                                        <m:r>
                                          <m:rPr>
                                            <m:brk m:alnAt="7"/>
                                          </m:rPr>
                                          <a:rPr lang="en-US" altLang="ja-JP" sz="1200" i="1">
                                            <a:latin typeface="Cambria Math" panose="02040503050406030204" pitchFamily="18" charset="0"/>
                                          </a:rPr>
                                          <m:t>0</m:t>
                                        </m:r>
                                        <m:r>
                                          <a:rPr lang="en-US" altLang="ja-JP" sz="1200" i="1">
                                            <a:latin typeface="Cambria Math" panose="02040503050406030204" pitchFamily="18" charset="0"/>
                                          </a:rPr>
                                          <m:t>  </m:t>
                                        </m:r>
                                      </m:e>
                                      <m:e>
                                        <m:r>
                                          <a:rPr lang="en-US" altLang="ja-JP" sz="1200" i="1">
                                            <a:latin typeface="Cambria Math" panose="02040503050406030204" pitchFamily="18" charset="0"/>
                                          </a:rPr>
                                          <m:t> 0</m:t>
                                        </m:r>
                                      </m:e>
                                    </m:mr>
                                    <m:mr>
                                      <m:e>
                                        <m:r>
                                          <a:rPr lang="en-US" altLang="ja-JP" sz="1200" i="1">
                                            <a:latin typeface="Cambria Math" panose="02040503050406030204" pitchFamily="18" charset="0"/>
                                          </a:rPr>
                                          <m:t>0  </m:t>
                                        </m:r>
                                      </m:e>
                                      <m:e>
                                        <m:r>
                                          <a:rPr lang="en-US" altLang="ja-JP" sz="1200" i="1">
                                            <a:latin typeface="Cambria Math" panose="02040503050406030204" pitchFamily="18" charset="0"/>
                                          </a:rPr>
                                          <m:t> 0</m:t>
                                        </m:r>
                                      </m:e>
                                    </m:mr>
                                  </m:m>
                                </m:e>
                                <m:e>
                                  <m:m>
                                    <m:mPr>
                                      <m:mcs>
                                        <m:mc>
                                          <m:mcPr>
                                            <m:count m:val="2"/>
                                            <m:mcJc m:val="center"/>
                                          </m:mcPr>
                                        </m:mc>
                                      </m:mcs>
                                      <m:ctrlPr>
                                        <a:rPr lang="en-US" altLang="ja-JP" sz="1200" i="1">
                                          <a:latin typeface="Cambria Math" panose="02040503050406030204" pitchFamily="18" charset="0"/>
                                        </a:rPr>
                                      </m:ctrlPr>
                                    </m:mPr>
                                    <m:mr>
                                      <m:e>
                                        <m:r>
                                          <m:rPr>
                                            <m:brk m:alnAt="7"/>
                                          </m:rPr>
                                          <a:rPr lang="en-US" altLang="ja-JP" sz="1200" i="1">
                                            <a:latin typeface="Cambria Math" panose="02040503050406030204" pitchFamily="18" charset="0"/>
                                          </a:rPr>
                                          <m:t>𝑚</m:t>
                                        </m:r>
                                      </m:e>
                                      <m:e>
                                        <m:r>
                                          <a:rPr lang="en-US" altLang="ja-JP" sz="1200" i="1">
                                            <a:latin typeface="Cambria Math" panose="02040503050406030204" pitchFamily="18" charset="0"/>
                                          </a:rPr>
                                          <m:t>0</m:t>
                                        </m:r>
                                      </m:e>
                                    </m:mr>
                                    <m:mr>
                                      <m:e>
                                        <m:sSub>
                                          <m:sSubPr>
                                            <m:ctrlPr>
                                              <a:rPr lang="en-US" altLang="ja-JP" sz="1200" i="1">
                                                <a:latin typeface="Cambria Math" panose="02040503050406030204" pitchFamily="18" charset="0"/>
                                              </a:rPr>
                                            </m:ctrlPr>
                                          </m:sSubPr>
                                          <m:e>
                                            <m:r>
                                              <a:rPr lang="en-US" altLang="ja-JP" sz="1200" i="1">
                                                <a:latin typeface="Cambria Math" panose="02040503050406030204" pitchFamily="18" charset="0"/>
                                              </a:rPr>
                                              <m:t>𝑚</m:t>
                                            </m:r>
                                          </m:e>
                                          <m:sub>
                                            <m:r>
                                              <a:rPr lang="en-US" altLang="ja-JP" sz="1200" i="1">
                                                <a:latin typeface="Cambria Math" panose="02040503050406030204" pitchFamily="18" charset="0"/>
                                              </a:rPr>
                                              <m:t>34</m:t>
                                            </m:r>
                                          </m:sub>
                                        </m:sSub>
                                      </m:e>
                                      <m:e>
                                        <m:r>
                                          <a:rPr lang="en-US" altLang="ja-JP" sz="1200" i="1">
                                            <a:latin typeface="Cambria Math" panose="02040503050406030204" pitchFamily="18" charset="0"/>
                                          </a:rPr>
                                          <m:t>1/</m:t>
                                        </m:r>
                                        <m:r>
                                          <a:rPr lang="en-US" altLang="ja-JP" sz="1200" i="1">
                                            <a:latin typeface="Cambria Math" panose="02040503050406030204" pitchFamily="18" charset="0"/>
                                          </a:rPr>
                                          <m:t>𝑚</m:t>
                                        </m:r>
                                      </m:e>
                                    </m:mr>
                                  </m:m>
                                </m:e>
                              </m:mr>
                            </m:m>
                          </m:e>
                        </m:d>
                      </m:oMath>
                    </m:oMathPara>
                  </a14:m>
                  <a:endParaRPr lang="ja-JP" altLang="en-US" sz="1200" dirty="0"/>
                </a:p>
              </p:txBody>
            </p:sp>
          </mc:Choice>
          <mc:Fallback>
            <p:sp>
              <p:nvSpPr>
                <p:cNvPr id="52" name="テキスト ボックス 51"/>
                <p:cNvSpPr txBox="1">
                  <a:spLocks noRot="1" noChangeAspect="1" noMove="1" noResize="1" noEditPoints="1" noAdjustHandles="1" noChangeArrowheads="1" noChangeShapeType="1" noTextEdit="1"/>
                </p:cNvSpPr>
                <p:nvPr/>
              </p:nvSpPr>
              <p:spPr>
                <a:xfrm>
                  <a:off x="3770807" y="2369191"/>
                  <a:ext cx="3243720" cy="1094329"/>
                </a:xfrm>
                <a:prstGeom prst="rect">
                  <a:avLst/>
                </a:prstGeom>
                <a:blipFill>
                  <a:blip r:embed="rId2"/>
                  <a:stretch>
                    <a:fillRect/>
                  </a:stretch>
                </a:blipFill>
              </p:spPr>
              <p:txBody>
                <a:bodyPr/>
                <a:lstStyle/>
                <a:p>
                  <a:r>
                    <a:rPr lang="ja-JP" altLang="en-US">
                      <a:noFill/>
                    </a:rPr>
                    <a:t> </a:t>
                  </a:r>
                </a:p>
              </p:txBody>
            </p:sp>
          </mc:Fallback>
        </mc:AlternateContent>
        <p:sp>
          <p:nvSpPr>
            <p:cNvPr id="54" name="テキスト ボックス 53"/>
            <p:cNvSpPr txBox="1"/>
            <p:nvPr/>
          </p:nvSpPr>
          <p:spPr>
            <a:xfrm>
              <a:off x="6224037" y="856604"/>
              <a:ext cx="1062810" cy="507107"/>
            </a:xfrm>
            <a:prstGeom prst="rect">
              <a:avLst/>
            </a:prstGeom>
            <a:noFill/>
          </p:spPr>
          <p:txBody>
            <a:bodyPr wrap="none" rtlCol="0">
              <a:spAutoFit/>
            </a:bodyPr>
            <a:lstStyle/>
            <a:p>
              <a:r>
                <a:rPr lang="en-US" altLang="ja-JP" b="1" i="1" dirty="0">
                  <a:solidFill>
                    <a:srgbClr val="7030A0"/>
                  </a:solidFill>
                  <a:latin typeface="Calibri" panose="020F0502020204030204" pitchFamily="34" charset="0"/>
                </a:rPr>
                <a:t>Sext-2</a:t>
              </a:r>
              <a:endParaRPr lang="ja-JP" altLang="en-US" b="1" i="1" dirty="0">
                <a:solidFill>
                  <a:srgbClr val="7030A0"/>
                </a:solidFill>
                <a:latin typeface="Calibri" panose="020F0502020204030204" pitchFamily="34" charset="0"/>
              </a:endParaRPr>
            </a:p>
          </p:txBody>
        </p:sp>
        <mc:AlternateContent xmlns:mc="http://schemas.openxmlformats.org/markup-compatibility/2006">
          <mc:Choice xmlns:a14="http://schemas.microsoft.com/office/drawing/2010/main" Requires="a14">
            <p:sp>
              <p:nvSpPr>
                <p:cNvPr id="55" name="テキスト ボックス 54"/>
                <p:cNvSpPr txBox="1"/>
                <p:nvPr/>
              </p:nvSpPr>
              <p:spPr>
                <a:xfrm>
                  <a:off x="7323988" y="653922"/>
                  <a:ext cx="334642"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ja-JP" sz="2000" i="1">
                                <a:solidFill>
                                  <a:srgbClr val="0070C0"/>
                                </a:solidFill>
                                <a:latin typeface="Cambria Math" panose="02040503050406030204" pitchFamily="18" charset="0"/>
                              </a:rPr>
                            </m:ctrlPr>
                          </m:sSubPr>
                          <m:e>
                            <m:r>
                              <a:rPr lang="ja-JP" altLang="en-US" sz="2000" i="1">
                                <a:solidFill>
                                  <a:srgbClr val="0070C0"/>
                                </a:solidFill>
                                <a:latin typeface="Cambria Math" panose="02040503050406030204" pitchFamily="18" charset="0"/>
                              </a:rPr>
                              <m:t>𝜂</m:t>
                            </m:r>
                          </m:e>
                          <m:sub>
                            <m:r>
                              <a:rPr lang="en-US" altLang="ja-JP" sz="2000" i="1">
                                <a:solidFill>
                                  <a:srgbClr val="0070C0"/>
                                </a:solidFill>
                                <a:latin typeface="Cambria Math" panose="02040503050406030204" pitchFamily="18" charset="0"/>
                              </a:rPr>
                              <m:t>𝑥</m:t>
                            </m:r>
                          </m:sub>
                        </m:sSub>
                      </m:oMath>
                    </m:oMathPara>
                  </a14:m>
                  <a:endParaRPr lang="ja-JP" altLang="en-US" sz="2000" dirty="0">
                    <a:solidFill>
                      <a:srgbClr val="0070C0"/>
                    </a:solidFill>
                  </a:endParaRPr>
                </a:p>
              </p:txBody>
            </p:sp>
          </mc:Choice>
          <mc:Fallback>
            <p:sp>
              <p:nvSpPr>
                <p:cNvPr id="55" name="テキスト ボックス 54"/>
                <p:cNvSpPr txBox="1">
                  <a:spLocks noRot="1" noChangeAspect="1" noMove="1" noResize="1" noEditPoints="1" noAdjustHandles="1" noChangeArrowheads="1" noChangeShapeType="1" noTextEdit="1"/>
                </p:cNvSpPr>
                <p:nvPr/>
              </p:nvSpPr>
              <p:spPr>
                <a:xfrm>
                  <a:off x="7323988" y="653922"/>
                  <a:ext cx="334642" cy="307777"/>
                </a:xfrm>
                <a:prstGeom prst="rect">
                  <a:avLst/>
                </a:prstGeom>
                <a:blipFill>
                  <a:blip r:embed="rId3"/>
                  <a:stretch>
                    <a:fillRect l="-37500" r="-20000" b="-70270"/>
                  </a:stretch>
                </a:blipFill>
              </p:spPr>
              <p:txBody>
                <a:bodyPr/>
                <a:lstStyle/>
                <a:p>
                  <a:r>
                    <a:rPr lang="ja-JP" altLang="en-US">
                      <a:noFill/>
                    </a:rPr>
                    <a:t> </a:t>
                  </a:r>
                </a:p>
              </p:txBody>
            </p:sp>
          </mc:Fallback>
        </mc:AlternateContent>
        <p:sp>
          <p:nvSpPr>
            <p:cNvPr id="56" name="テキスト ボックス 55"/>
            <p:cNvSpPr txBox="1"/>
            <p:nvPr/>
          </p:nvSpPr>
          <p:spPr>
            <a:xfrm>
              <a:off x="2572002" y="647909"/>
              <a:ext cx="1062810" cy="507107"/>
            </a:xfrm>
            <a:prstGeom prst="rect">
              <a:avLst/>
            </a:prstGeom>
            <a:noFill/>
          </p:spPr>
          <p:txBody>
            <a:bodyPr wrap="none" rtlCol="0">
              <a:spAutoFit/>
            </a:bodyPr>
            <a:lstStyle/>
            <a:p>
              <a:r>
                <a:rPr lang="en-US" altLang="ja-JP" b="1" i="1" dirty="0">
                  <a:solidFill>
                    <a:srgbClr val="7030A0"/>
                  </a:solidFill>
                  <a:latin typeface="Calibri" panose="020F0502020204030204" pitchFamily="34" charset="0"/>
                </a:rPr>
                <a:t>Sext-1</a:t>
              </a:r>
              <a:endParaRPr lang="ja-JP" altLang="en-US" b="1" i="1" dirty="0">
                <a:solidFill>
                  <a:srgbClr val="7030A0"/>
                </a:solidFill>
                <a:latin typeface="Calibri" panose="020F0502020204030204" pitchFamily="34" charset="0"/>
              </a:endParaRPr>
            </a:p>
          </p:txBody>
        </p:sp>
        <mc:AlternateContent xmlns:mc="http://schemas.openxmlformats.org/markup-compatibility/2006">
          <mc:Choice xmlns:a14="http://schemas.microsoft.com/office/drawing/2010/main" Requires="a14">
            <p:sp>
              <p:nvSpPr>
                <p:cNvPr id="59" name="テキスト ボックス 58"/>
                <p:cNvSpPr txBox="1"/>
                <p:nvPr/>
              </p:nvSpPr>
              <p:spPr>
                <a:xfrm>
                  <a:off x="4314606" y="762630"/>
                  <a:ext cx="1581450" cy="6691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altLang="ja-JP" sz="1200" i="1">
                                <a:latin typeface="Cambria Math" panose="02040503050406030204" pitchFamily="18" charset="0"/>
                                <a:ea typeface="Cambria Math" panose="02040503050406030204" pitchFamily="18" charset="0"/>
                              </a:rPr>
                            </m:ctrlPr>
                          </m:dPr>
                          <m:e>
                            <m:m>
                              <m:mPr>
                                <m:mcs>
                                  <m:mc>
                                    <m:mcPr>
                                      <m:count m:val="1"/>
                                      <m:mcJc m:val="center"/>
                                    </m:mcPr>
                                  </m:mc>
                                </m:mcs>
                                <m:ctrlPr>
                                  <a:rPr lang="en-US" altLang="ja-JP" sz="1200" i="1">
                                    <a:latin typeface="Cambria Math" panose="02040503050406030204" pitchFamily="18" charset="0"/>
                                    <a:ea typeface="Cambria Math" panose="02040503050406030204" pitchFamily="18" charset="0"/>
                                  </a:rPr>
                                </m:ctrlPr>
                              </m:mPr>
                              <m:mr>
                                <m:e>
                                  <m:sSub>
                                    <m:sSubPr>
                                      <m:ctrlPr>
                                        <a:rPr lang="en-US" altLang="ja-JP" sz="1200" i="1">
                                          <a:latin typeface="Cambria Math" panose="02040503050406030204" pitchFamily="18" charset="0"/>
                                          <a:ea typeface="Cambria Math" panose="02040503050406030204" pitchFamily="18" charset="0"/>
                                        </a:rPr>
                                      </m:ctrlPr>
                                    </m:sSubPr>
                                    <m:e>
                                      <m:r>
                                        <a:rPr lang="en-US" altLang="ja-JP" sz="1200" i="1">
                                          <a:latin typeface="Cambria Math" panose="02040503050406030204" pitchFamily="18" charset="0"/>
                                          <a:ea typeface="Cambria Math" panose="02040503050406030204" pitchFamily="18" charset="0"/>
                                        </a:rPr>
                                        <m:t>𝑢</m:t>
                                      </m:r>
                                    </m:e>
                                    <m:sub>
                                      <m:r>
                                        <a:rPr lang="en-US" altLang="ja-JP" sz="1200" i="1">
                                          <a:latin typeface="Cambria Math" panose="02040503050406030204" pitchFamily="18" charset="0"/>
                                          <a:ea typeface="Cambria Math" panose="02040503050406030204" pitchFamily="18" charset="0"/>
                                        </a:rPr>
                                        <m:t>𝑥</m:t>
                                      </m:r>
                                    </m:sub>
                                  </m:sSub>
                                </m:e>
                              </m:mr>
                              <m:mr>
                                <m:e>
                                  <m:sSub>
                                    <m:sSubPr>
                                      <m:ctrlPr>
                                        <a:rPr lang="en-US" altLang="ja-JP" sz="1200" i="1">
                                          <a:latin typeface="Cambria Math" panose="02040503050406030204" pitchFamily="18" charset="0"/>
                                          <a:ea typeface="Cambria Math" panose="02040503050406030204" pitchFamily="18" charset="0"/>
                                        </a:rPr>
                                      </m:ctrlPr>
                                    </m:sSubPr>
                                    <m:e>
                                      <m:r>
                                        <a:rPr lang="en-US" altLang="ja-JP" sz="1200" i="1">
                                          <a:latin typeface="Cambria Math" panose="02040503050406030204" pitchFamily="18" charset="0"/>
                                          <a:ea typeface="Cambria Math" panose="02040503050406030204" pitchFamily="18" charset="0"/>
                                        </a:rPr>
                                        <m:t>𝑢</m:t>
                                      </m:r>
                                    </m:e>
                                    <m:sub>
                                      <m:r>
                                        <a:rPr lang="en-US" altLang="ja-JP" sz="1200" i="1">
                                          <a:latin typeface="Cambria Math" panose="02040503050406030204" pitchFamily="18" charset="0"/>
                                          <a:ea typeface="Cambria Math" panose="02040503050406030204" pitchFamily="18" charset="0"/>
                                        </a:rPr>
                                        <m:t>𝑦</m:t>
                                      </m:r>
                                    </m:sub>
                                  </m:sSub>
                                </m:e>
                              </m:mr>
                              <m:mr>
                                <m:e>
                                  <m:r>
                                    <a:rPr lang="ja-JP" altLang="en-US" sz="1200" i="1">
                                      <a:latin typeface="Cambria Math" panose="02040503050406030204" pitchFamily="18" charset="0"/>
                                      <a:ea typeface="Cambria Math" panose="02040503050406030204" pitchFamily="18" charset="0"/>
                                    </a:rPr>
                                    <m:t>𝛿</m:t>
                                  </m:r>
                                </m:e>
                              </m:mr>
                            </m:m>
                          </m:e>
                        </m:d>
                        <m:r>
                          <a:rPr lang="ja-JP" altLang="en-US" sz="1200" i="1">
                            <a:latin typeface="Cambria Math" panose="02040503050406030204" pitchFamily="18" charset="0"/>
                            <a:ea typeface="Cambria Math" panose="02040503050406030204" pitchFamily="18" charset="0"/>
                          </a:rPr>
                          <m:t>⟹</m:t>
                        </m:r>
                        <m:d>
                          <m:dPr>
                            <m:ctrlPr>
                              <a:rPr lang="en-US" altLang="ja-JP" sz="1200" i="1">
                                <a:latin typeface="Cambria Math" panose="02040503050406030204" pitchFamily="18" charset="0"/>
                              </a:rPr>
                            </m:ctrlPr>
                          </m:dPr>
                          <m:e>
                            <m:m>
                              <m:mPr>
                                <m:mcs>
                                  <m:mc>
                                    <m:mcPr>
                                      <m:count m:val="1"/>
                                      <m:mcJc m:val="center"/>
                                    </m:mcPr>
                                  </m:mc>
                                </m:mcs>
                                <m:ctrlPr>
                                  <a:rPr lang="en-US" altLang="ja-JP" sz="1200" i="1">
                                    <a:latin typeface="Cambria Math" panose="02040503050406030204" pitchFamily="18" charset="0"/>
                                  </a:rPr>
                                </m:ctrlPr>
                              </m:mPr>
                              <m:mr>
                                <m:e>
                                  <m:r>
                                    <m:rPr>
                                      <m:brk m:alnAt="7"/>
                                    </m:rPr>
                                    <a:rPr lang="en-US" altLang="ja-JP" sz="1200" i="1">
                                      <a:latin typeface="Cambria Math" panose="02040503050406030204" pitchFamily="18" charset="0"/>
                                    </a:rPr>
                                    <m:t>𝑚</m:t>
                                  </m:r>
                                  <m:sSub>
                                    <m:sSubPr>
                                      <m:ctrlPr>
                                        <a:rPr lang="en-US" altLang="ja-JP" sz="1200" i="1">
                                          <a:latin typeface="Cambria Math" panose="02040503050406030204" pitchFamily="18" charset="0"/>
                                        </a:rPr>
                                      </m:ctrlPr>
                                    </m:sSubPr>
                                    <m:e>
                                      <m:r>
                                        <a:rPr lang="en-US" altLang="ja-JP" sz="1200" i="1">
                                          <a:latin typeface="Cambria Math" panose="02040503050406030204" pitchFamily="18" charset="0"/>
                                        </a:rPr>
                                        <m:t>𝑢</m:t>
                                      </m:r>
                                    </m:e>
                                    <m:sub>
                                      <m:r>
                                        <a:rPr lang="en-US" altLang="ja-JP" sz="1200" i="1">
                                          <a:latin typeface="Cambria Math" panose="02040503050406030204" pitchFamily="18" charset="0"/>
                                        </a:rPr>
                                        <m:t>𝑥</m:t>
                                      </m:r>
                                    </m:sub>
                                  </m:sSub>
                                </m:e>
                              </m:mr>
                              <m:mr>
                                <m:e>
                                  <m:r>
                                    <a:rPr lang="en-US" altLang="ja-JP" sz="1200" i="1">
                                      <a:latin typeface="Cambria Math" panose="02040503050406030204" pitchFamily="18" charset="0"/>
                                    </a:rPr>
                                    <m:t>𝑚</m:t>
                                  </m:r>
                                  <m:sSub>
                                    <m:sSubPr>
                                      <m:ctrlPr>
                                        <a:rPr lang="en-US" altLang="ja-JP" sz="1200" i="1">
                                          <a:latin typeface="Cambria Math" panose="02040503050406030204" pitchFamily="18" charset="0"/>
                                        </a:rPr>
                                      </m:ctrlPr>
                                    </m:sSubPr>
                                    <m:e>
                                      <m:r>
                                        <a:rPr lang="en-US" altLang="ja-JP" sz="1200" i="1">
                                          <a:latin typeface="Cambria Math" panose="02040503050406030204" pitchFamily="18" charset="0"/>
                                        </a:rPr>
                                        <m:t>𝑢</m:t>
                                      </m:r>
                                    </m:e>
                                    <m:sub>
                                      <m:r>
                                        <a:rPr lang="en-US" altLang="ja-JP" sz="1200" i="1">
                                          <a:latin typeface="Cambria Math" panose="02040503050406030204" pitchFamily="18" charset="0"/>
                                        </a:rPr>
                                        <m:t>𝑦</m:t>
                                      </m:r>
                                    </m:sub>
                                  </m:sSub>
                                </m:e>
                              </m:mr>
                              <m:mr>
                                <m:e>
                                  <m:r>
                                    <a:rPr lang="ja-JP" altLang="en-US" sz="1200" i="1">
                                      <a:latin typeface="Cambria Math" panose="02040503050406030204" pitchFamily="18" charset="0"/>
                                    </a:rPr>
                                    <m:t>𝛿</m:t>
                                  </m:r>
                                </m:e>
                              </m:mr>
                            </m:m>
                          </m:e>
                        </m:d>
                      </m:oMath>
                    </m:oMathPara>
                  </a14:m>
                  <a:endParaRPr lang="ja-JP" altLang="en-US" sz="1200" dirty="0"/>
                </a:p>
              </p:txBody>
            </p:sp>
          </mc:Choice>
          <mc:Fallback>
            <p:sp>
              <p:nvSpPr>
                <p:cNvPr id="59" name="テキスト ボックス 58"/>
                <p:cNvSpPr txBox="1">
                  <a:spLocks noRot="1" noChangeAspect="1" noMove="1" noResize="1" noEditPoints="1" noAdjustHandles="1" noChangeArrowheads="1" noChangeShapeType="1" noTextEdit="1"/>
                </p:cNvSpPr>
                <p:nvPr/>
              </p:nvSpPr>
              <p:spPr>
                <a:xfrm>
                  <a:off x="4314606" y="762630"/>
                  <a:ext cx="1581450" cy="669188"/>
                </a:xfrm>
                <a:prstGeom prst="rect">
                  <a:avLst/>
                </a:prstGeom>
                <a:blipFill>
                  <a:blip r:embed="rId4"/>
                  <a:stretch>
                    <a:fillRect b="-11250"/>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60" name="テキスト ボックス 59"/>
                <p:cNvSpPr txBox="1"/>
                <p:nvPr/>
              </p:nvSpPr>
              <p:spPr>
                <a:xfrm>
                  <a:off x="2615785" y="2863521"/>
                  <a:ext cx="1061124" cy="3077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ja-JP" sz="2000" i="1">
                                <a:solidFill>
                                  <a:srgbClr val="FF0000"/>
                                </a:solidFill>
                                <a:latin typeface="Cambria Math" panose="02040503050406030204" pitchFamily="18" charset="0"/>
                              </a:rPr>
                            </m:ctrlPr>
                          </m:sSubPr>
                          <m:e>
                            <m:r>
                              <a:rPr lang="en-US" altLang="ja-JP" sz="2000" i="1">
                                <a:solidFill>
                                  <a:srgbClr val="FF0000"/>
                                </a:solidFill>
                                <a:latin typeface="Cambria Math" panose="02040503050406030204" pitchFamily="18" charset="0"/>
                              </a:rPr>
                              <m:t>−</m:t>
                            </m:r>
                            <m:sSup>
                              <m:sSupPr>
                                <m:ctrlPr>
                                  <a:rPr lang="en-US" altLang="ja-JP" sz="2000" i="1">
                                    <a:solidFill>
                                      <a:srgbClr val="FF0000"/>
                                    </a:solidFill>
                                    <a:latin typeface="Cambria Math" panose="02040503050406030204" pitchFamily="18" charset="0"/>
                                  </a:rPr>
                                </m:ctrlPr>
                              </m:sSupPr>
                              <m:e>
                                <m:r>
                                  <a:rPr lang="en-US" altLang="ja-JP" sz="2000" i="1">
                                    <a:solidFill>
                                      <a:srgbClr val="FF0000"/>
                                    </a:solidFill>
                                    <a:latin typeface="Cambria Math" panose="02040503050406030204" pitchFamily="18" charset="0"/>
                                  </a:rPr>
                                  <m:t>𝑚</m:t>
                                </m:r>
                              </m:e>
                              <m:sup>
                                <m:r>
                                  <a:rPr lang="en-US" altLang="ja-JP" sz="2000" i="1">
                                    <a:solidFill>
                                      <a:srgbClr val="FF0000"/>
                                    </a:solidFill>
                                    <a:latin typeface="Cambria Math" panose="02040503050406030204" pitchFamily="18" charset="0"/>
                                  </a:rPr>
                                  <m:t>3</m:t>
                                </m:r>
                              </m:sup>
                            </m:sSup>
                            <m:r>
                              <a:rPr lang="en-US" altLang="ja-JP" sz="2000" i="1">
                                <a:solidFill>
                                  <a:srgbClr val="FF0000"/>
                                </a:solidFill>
                                <a:latin typeface="Cambria Math" panose="02040503050406030204" pitchFamily="18" charset="0"/>
                              </a:rPr>
                              <m:t>𝐾</m:t>
                            </m:r>
                          </m:e>
                          <m:sub>
                            <m:r>
                              <a:rPr lang="en-US" altLang="ja-JP" sz="2000" i="1">
                                <a:solidFill>
                                  <a:srgbClr val="FF0000"/>
                                </a:solidFill>
                                <a:latin typeface="Cambria Math" panose="02040503050406030204" pitchFamily="18" charset="0"/>
                              </a:rPr>
                              <m:t>2</m:t>
                            </m:r>
                          </m:sub>
                        </m:sSub>
                      </m:oMath>
                    </m:oMathPara>
                  </a14:m>
                  <a:endParaRPr lang="ja-JP" altLang="en-US" sz="2000" i="1" dirty="0">
                    <a:solidFill>
                      <a:srgbClr val="FF0000"/>
                    </a:solidFill>
                  </a:endParaRPr>
                </a:p>
              </p:txBody>
            </p:sp>
          </mc:Choice>
          <mc:Fallback>
            <p:sp>
              <p:nvSpPr>
                <p:cNvPr id="60" name="テキスト ボックス 59"/>
                <p:cNvSpPr txBox="1">
                  <a:spLocks noRot="1" noChangeAspect="1" noMove="1" noResize="1" noEditPoints="1" noAdjustHandles="1" noChangeArrowheads="1" noChangeShapeType="1" noTextEdit="1"/>
                </p:cNvSpPr>
                <p:nvPr/>
              </p:nvSpPr>
              <p:spPr>
                <a:xfrm>
                  <a:off x="2615785" y="2863521"/>
                  <a:ext cx="1061124" cy="307777"/>
                </a:xfrm>
                <a:prstGeom prst="rect">
                  <a:avLst/>
                </a:prstGeom>
                <a:blipFill>
                  <a:blip r:embed="rId5"/>
                  <a:stretch>
                    <a:fillRect l="-6299" t="-2703" r="-11024" b="-59459"/>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61" name="テキスト ボックス 60"/>
                <p:cNvSpPr txBox="1"/>
                <p:nvPr/>
              </p:nvSpPr>
              <p:spPr>
                <a:xfrm>
                  <a:off x="6863669" y="2869307"/>
                  <a:ext cx="1061124" cy="3077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ja-JP" sz="2000" i="1">
                                <a:solidFill>
                                  <a:srgbClr val="FF0000"/>
                                </a:solidFill>
                                <a:latin typeface="Cambria Math" panose="02040503050406030204" pitchFamily="18" charset="0"/>
                              </a:rPr>
                            </m:ctrlPr>
                          </m:sSubPr>
                          <m:e>
                            <m:r>
                              <a:rPr lang="en-US" altLang="ja-JP" sz="2000" i="1">
                                <a:solidFill>
                                  <a:srgbClr val="FF0000"/>
                                </a:solidFill>
                                <a:latin typeface="Cambria Math" panose="02040503050406030204" pitchFamily="18" charset="0"/>
                              </a:rPr>
                              <m:t>𝐾</m:t>
                            </m:r>
                          </m:e>
                          <m:sub>
                            <m:r>
                              <a:rPr lang="en-US" altLang="ja-JP" sz="2000" i="1">
                                <a:solidFill>
                                  <a:srgbClr val="FF0000"/>
                                </a:solidFill>
                                <a:latin typeface="Cambria Math" panose="02040503050406030204" pitchFamily="18" charset="0"/>
                              </a:rPr>
                              <m:t>2</m:t>
                            </m:r>
                          </m:sub>
                        </m:sSub>
                      </m:oMath>
                    </m:oMathPara>
                  </a14:m>
                  <a:endParaRPr lang="ja-JP" altLang="en-US" sz="2000" i="1" dirty="0">
                    <a:solidFill>
                      <a:srgbClr val="FF0000"/>
                    </a:solidFill>
                  </a:endParaRPr>
                </a:p>
              </p:txBody>
            </p:sp>
          </mc:Choice>
          <mc:Fallback>
            <p:sp>
              <p:nvSpPr>
                <p:cNvPr id="61" name="テキスト ボックス 60"/>
                <p:cNvSpPr txBox="1">
                  <a:spLocks noRot="1" noChangeAspect="1" noMove="1" noResize="1" noEditPoints="1" noAdjustHandles="1" noChangeArrowheads="1" noChangeShapeType="1" noTextEdit="1"/>
                </p:cNvSpPr>
                <p:nvPr/>
              </p:nvSpPr>
              <p:spPr>
                <a:xfrm>
                  <a:off x="6863669" y="2869307"/>
                  <a:ext cx="1061124" cy="307777"/>
                </a:xfrm>
                <a:prstGeom prst="rect">
                  <a:avLst/>
                </a:prstGeom>
                <a:blipFill>
                  <a:blip r:embed="rId6"/>
                  <a:stretch>
                    <a:fillRect b="-59459"/>
                  </a:stretch>
                </a:blipFill>
              </p:spPr>
              <p:txBody>
                <a:bodyPr/>
                <a:lstStyle/>
                <a:p>
                  <a:r>
                    <a:rPr lang="ja-JP" altLang="en-US">
                      <a:noFill/>
                    </a:rPr>
                    <a:t> </a:t>
                  </a:r>
                </a:p>
              </p:txBody>
            </p:sp>
          </mc:Fallback>
        </mc:AlternateContent>
        <p:sp>
          <p:nvSpPr>
            <p:cNvPr id="21" name="Line 20"/>
            <p:cNvSpPr>
              <a:spLocks noChangeShapeType="1"/>
            </p:cNvSpPr>
            <p:nvPr/>
          </p:nvSpPr>
          <p:spPr bwMode="auto">
            <a:xfrm flipV="1">
              <a:off x="2480933" y="1954714"/>
              <a:ext cx="7315194" cy="0"/>
            </a:xfrm>
            <a:prstGeom prst="line">
              <a:avLst/>
            </a:prstGeom>
            <a:noFill/>
            <a:ln w="19050">
              <a:solidFill>
                <a:schemeClr val="tx1"/>
              </a:solidFill>
              <a:round/>
              <a:headEnd type="none"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p>
          </p:txBody>
        </p:sp>
      </p:grpSp>
      <p:grpSp>
        <p:nvGrpSpPr>
          <p:cNvPr id="6" name="グループ化 5">
            <a:extLst>
              <a:ext uri="{FF2B5EF4-FFF2-40B4-BE49-F238E27FC236}">
                <a16:creationId xmlns:a16="http://schemas.microsoft.com/office/drawing/2014/main" id="{7C641EDE-C88C-4B53-A099-5437AA825D79}"/>
              </a:ext>
            </a:extLst>
          </p:cNvPr>
          <p:cNvGrpSpPr>
            <a:grpSpLocks noChangeAspect="1"/>
          </p:cNvGrpSpPr>
          <p:nvPr/>
        </p:nvGrpSpPr>
        <p:grpSpPr>
          <a:xfrm>
            <a:off x="5544189" y="3255542"/>
            <a:ext cx="6486938" cy="2897015"/>
            <a:chOff x="1446778" y="3548703"/>
            <a:chExt cx="9713536" cy="4337989"/>
          </a:xfrm>
        </p:grpSpPr>
        <p:sp>
          <p:nvSpPr>
            <p:cNvPr id="57" name="テキスト ボックス 56"/>
            <p:cNvSpPr txBox="1"/>
            <p:nvPr/>
          </p:nvSpPr>
          <p:spPr>
            <a:xfrm>
              <a:off x="4407812" y="4556463"/>
              <a:ext cx="1159074" cy="553038"/>
            </a:xfrm>
            <a:prstGeom prst="rect">
              <a:avLst/>
            </a:prstGeom>
            <a:noFill/>
          </p:spPr>
          <p:txBody>
            <a:bodyPr wrap="none" rtlCol="0">
              <a:spAutoFit/>
            </a:bodyPr>
            <a:lstStyle/>
            <a:p>
              <a:r>
                <a:rPr lang="en-US" altLang="ja-JP" b="1" i="1" dirty="0">
                  <a:solidFill>
                    <a:srgbClr val="7030A0"/>
                  </a:solidFill>
                  <a:latin typeface="Calibri" panose="020F0502020204030204" pitchFamily="34" charset="0"/>
                </a:rPr>
                <a:t>Sext-2</a:t>
              </a:r>
              <a:endParaRPr lang="ja-JP" altLang="en-US" b="1" i="1" dirty="0">
                <a:solidFill>
                  <a:srgbClr val="7030A0"/>
                </a:solidFill>
                <a:latin typeface="Calibri" panose="020F0502020204030204" pitchFamily="34" charset="0"/>
              </a:endParaRPr>
            </a:p>
          </p:txBody>
        </p:sp>
        <p:sp>
          <p:nvSpPr>
            <p:cNvPr id="58" name="テキスト ボックス 57"/>
            <p:cNvSpPr txBox="1"/>
            <p:nvPr/>
          </p:nvSpPr>
          <p:spPr>
            <a:xfrm>
              <a:off x="1446778" y="3581746"/>
              <a:ext cx="1159074" cy="553038"/>
            </a:xfrm>
            <a:prstGeom prst="rect">
              <a:avLst/>
            </a:prstGeom>
            <a:noFill/>
          </p:spPr>
          <p:txBody>
            <a:bodyPr wrap="none" rtlCol="0">
              <a:spAutoFit/>
            </a:bodyPr>
            <a:lstStyle/>
            <a:p>
              <a:r>
                <a:rPr lang="en-US" altLang="ja-JP" b="1" i="1" dirty="0">
                  <a:solidFill>
                    <a:srgbClr val="7030A0"/>
                  </a:solidFill>
                  <a:latin typeface="Calibri" panose="020F0502020204030204" pitchFamily="34" charset="0"/>
                </a:rPr>
                <a:t>Sext-1</a:t>
              </a:r>
              <a:endParaRPr lang="ja-JP" altLang="en-US" b="1" i="1" dirty="0">
                <a:solidFill>
                  <a:srgbClr val="7030A0"/>
                </a:solidFill>
                <a:latin typeface="Calibri" panose="020F0502020204030204" pitchFamily="34" charset="0"/>
              </a:endParaRPr>
            </a:p>
          </p:txBody>
        </p:sp>
        <p:pic>
          <p:nvPicPr>
            <p:cNvPr id="62" name="図 61"/>
            <p:cNvPicPr>
              <a:picLocks noChangeAspect="1"/>
            </p:cNvPicPr>
            <p:nvPr/>
          </p:nvPicPr>
          <p:blipFill>
            <a:blip r:embed="rId7"/>
            <a:stretch>
              <a:fillRect/>
            </a:stretch>
          </p:blipFill>
          <p:spPr>
            <a:xfrm>
              <a:off x="2546219" y="3548703"/>
              <a:ext cx="2586038" cy="619125"/>
            </a:xfrm>
            <a:prstGeom prst="rect">
              <a:avLst/>
            </a:prstGeom>
          </p:spPr>
        </p:pic>
        <p:pic>
          <p:nvPicPr>
            <p:cNvPr id="63" name="図 62"/>
            <p:cNvPicPr>
              <a:picLocks noChangeAspect="1"/>
            </p:cNvPicPr>
            <p:nvPr/>
          </p:nvPicPr>
          <p:blipFill>
            <a:blip r:embed="rId8"/>
            <a:stretch>
              <a:fillRect/>
            </a:stretch>
          </p:blipFill>
          <p:spPr>
            <a:xfrm>
              <a:off x="5507519" y="3556648"/>
              <a:ext cx="2590800" cy="619125"/>
            </a:xfrm>
            <a:prstGeom prst="rect">
              <a:avLst/>
            </a:prstGeom>
          </p:spPr>
        </p:pic>
        <p:sp>
          <p:nvSpPr>
            <p:cNvPr id="66" name="矢印: 左 65"/>
            <p:cNvSpPr/>
            <p:nvPr/>
          </p:nvSpPr>
          <p:spPr>
            <a:xfrm flipH="1">
              <a:off x="5191379" y="3684395"/>
              <a:ext cx="233172" cy="322260"/>
            </a:xfrm>
            <a:prstGeom prst="leftArrow">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Calibri" panose="020F0502020204030204" pitchFamily="34" charset="0"/>
              </a:endParaRPr>
            </a:p>
          </p:txBody>
        </p:sp>
        <p:grpSp>
          <p:nvGrpSpPr>
            <p:cNvPr id="67" name="グループ化 66"/>
            <p:cNvGrpSpPr/>
            <p:nvPr/>
          </p:nvGrpSpPr>
          <p:grpSpPr>
            <a:xfrm>
              <a:off x="6854678" y="4203582"/>
              <a:ext cx="243313" cy="243313"/>
              <a:chOff x="771671" y="3141132"/>
              <a:chExt cx="243313" cy="243313"/>
            </a:xfrm>
            <a:solidFill>
              <a:schemeClr val="accent2">
                <a:lumMod val="60000"/>
                <a:lumOff val="40000"/>
              </a:schemeClr>
            </a:solidFill>
          </p:grpSpPr>
          <p:sp>
            <p:nvSpPr>
              <p:cNvPr id="68" name="正方形/長方形 67"/>
              <p:cNvSpPr/>
              <p:nvPr/>
            </p:nvSpPr>
            <p:spPr>
              <a:xfrm>
                <a:off x="771671" y="3242977"/>
                <a:ext cx="243313"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Calibri" panose="020F0502020204030204" pitchFamily="34" charset="0"/>
                </a:endParaRPr>
              </a:p>
            </p:txBody>
          </p:sp>
          <p:sp>
            <p:nvSpPr>
              <p:cNvPr id="69" name="正方形/長方形 68"/>
              <p:cNvSpPr/>
              <p:nvPr/>
            </p:nvSpPr>
            <p:spPr>
              <a:xfrm rot="5400000">
                <a:off x="769816" y="3239929"/>
                <a:ext cx="243313"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Calibri" panose="020F0502020204030204" pitchFamily="34" charset="0"/>
                </a:endParaRPr>
              </a:p>
            </p:txBody>
          </p:sp>
        </p:grpSp>
        <mc:AlternateContent xmlns:mc="http://schemas.openxmlformats.org/markup-compatibility/2006">
          <mc:Choice xmlns:a14="http://schemas.microsoft.com/office/drawing/2010/main" Requires="a14">
            <p:sp>
              <p:nvSpPr>
                <p:cNvPr id="70" name="テキスト ボックス 69"/>
                <p:cNvSpPr txBox="1"/>
                <p:nvPr/>
              </p:nvSpPr>
              <p:spPr>
                <a:xfrm>
                  <a:off x="6872303" y="5183664"/>
                  <a:ext cx="374452" cy="5530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ja-JP" altLang="en-US" sz="2400" i="1">
                            <a:solidFill>
                              <a:srgbClr val="FF0000"/>
                            </a:solidFill>
                            <a:latin typeface="Cambria Math" panose="02040503050406030204" pitchFamily="18" charset="0"/>
                          </a:rPr>
                          <m:t>⇓</m:t>
                        </m:r>
                      </m:oMath>
                    </m:oMathPara>
                  </a14:m>
                  <a:endParaRPr lang="ja-JP" altLang="en-US" sz="2400" dirty="0">
                    <a:solidFill>
                      <a:srgbClr val="FF0000"/>
                    </a:solidFill>
                    <a:latin typeface="Calibri" panose="020F0502020204030204" pitchFamily="34" charset="0"/>
                  </a:endParaRPr>
                </a:p>
              </p:txBody>
            </p:sp>
          </mc:Choice>
          <mc:Fallback>
            <p:sp>
              <p:nvSpPr>
                <p:cNvPr id="70" name="テキスト ボックス 69"/>
                <p:cNvSpPr txBox="1">
                  <a:spLocks noRot="1" noChangeAspect="1" noMove="1" noResize="1" noEditPoints="1" noAdjustHandles="1" noChangeArrowheads="1" noChangeShapeType="1" noTextEdit="1"/>
                </p:cNvSpPr>
                <p:nvPr/>
              </p:nvSpPr>
              <p:spPr>
                <a:xfrm>
                  <a:off x="6872303" y="5183664"/>
                  <a:ext cx="374452" cy="553038"/>
                </a:xfrm>
                <a:prstGeom prst="rect">
                  <a:avLst/>
                </a:prstGeom>
                <a:blipFill>
                  <a:blip r:embed="rId9"/>
                  <a:stretch>
                    <a:fillRect l="-31707" r="-29268" b="-8197"/>
                  </a:stretch>
                </a:blipFill>
              </p:spPr>
              <p:txBody>
                <a:bodyPr/>
                <a:lstStyle/>
                <a:p>
                  <a:r>
                    <a:rPr lang="ja-JP" altLang="en-US">
                      <a:noFill/>
                    </a:rPr>
                    <a:t> </a:t>
                  </a:r>
                </a:p>
              </p:txBody>
            </p:sp>
          </mc:Fallback>
        </mc:AlternateContent>
        <p:sp>
          <p:nvSpPr>
            <p:cNvPr id="71" name="テキスト ボックス 70"/>
            <p:cNvSpPr txBox="1"/>
            <p:nvPr/>
          </p:nvSpPr>
          <p:spPr>
            <a:xfrm>
              <a:off x="4514686" y="5604083"/>
              <a:ext cx="1101586" cy="553038"/>
            </a:xfrm>
            <a:prstGeom prst="rect">
              <a:avLst/>
            </a:prstGeom>
            <a:noFill/>
          </p:spPr>
          <p:txBody>
            <a:bodyPr wrap="square" rtlCol="0">
              <a:spAutoFit/>
            </a:bodyPr>
            <a:lstStyle/>
            <a:p>
              <a:r>
                <a:rPr lang="en-US" altLang="ja-JP" b="1" i="1" dirty="0">
                  <a:solidFill>
                    <a:srgbClr val="FF0000"/>
                  </a:solidFill>
                  <a:latin typeface="Calibri" panose="020F0502020204030204" pitchFamily="34" charset="0"/>
                </a:rPr>
                <a:t>Total</a:t>
              </a:r>
              <a:endParaRPr lang="ja-JP" altLang="en-US" b="1" i="1" dirty="0">
                <a:solidFill>
                  <a:srgbClr val="FF0000"/>
                </a:solidFill>
                <a:latin typeface="Calibri" panose="020F0502020204030204" pitchFamily="34" charset="0"/>
              </a:endParaRPr>
            </a:p>
          </p:txBody>
        </p:sp>
        <p:sp>
          <p:nvSpPr>
            <p:cNvPr id="72" name="テキスト ボックス 71"/>
            <p:cNvSpPr txBox="1"/>
            <p:nvPr/>
          </p:nvSpPr>
          <p:spPr>
            <a:xfrm>
              <a:off x="7676058" y="7011050"/>
              <a:ext cx="3102962" cy="875642"/>
            </a:xfrm>
            <a:prstGeom prst="rect">
              <a:avLst/>
            </a:prstGeom>
            <a:noFill/>
            <a:ln>
              <a:solidFill>
                <a:srgbClr val="FF0000"/>
              </a:solidFill>
            </a:ln>
          </p:spPr>
          <p:txBody>
            <a:bodyPr wrap="none" rtlCol="0">
              <a:spAutoFit/>
            </a:bodyPr>
            <a:lstStyle/>
            <a:p>
              <a:r>
                <a:rPr lang="en-US" altLang="ja-JP" sz="1600" i="1" dirty="0" err="1">
                  <a:latin typeface="Calibri" panose="020F0502020204030204" pitchFamily="34" charset="0"/>
                </a:rPr>
                <a:t>Geonetrical</a:t>
              </a:r>
              <a:r>
                <a:rPr lang="en-US" altLang="ja-JP" sz="1600" i="1" dirty="0">
                  <a:latin typeface="Calibri" panose="020F0502020204030204" pitchFamily="34" charset="0"/>
                </a:rPr>
                <a:t> aberration</a:t>
              </a:r>
            </a:p>
            <a:p>
              <a:r>
                <a:rPr lang="en-US" altLang="ja-JP" sz="1600" i="1" dirty="0">
                  <a:latin typeface="Calibri" panose="020F0502020204030204" pitchFamily="34" charset="0"/>
                </a:rPr>
                <a:t> was cancelled.</a:t>
              </a:r>
            </a:p>
          </p:txBody>
        </p:sp>
        <p:cxnSp>
          <p:nvCxnSpPr>
            <p:cNvPr id="73" name="直線コネクタ 72"/>
            <p:cNvCxnSpPr/>
            <p:nvPr/>
          </p:nvCxnSpPr>
          <p:spPr>
            <a:xfrm>
              <a:off x="6261451" y="6248687"/>
              <a:ext cx="1800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6240115" y="6282215"/>
              <a:ext cx="1800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75" name="テキスト ボックス 74"/>
            <p:cNvSpPr txBox="1"/>
            <p:nvPr/>
          </p:nvSpPr>
          <p:spPr>
            <a:xfrm>
              <a:off x="5896342" y="6244116"/>
              <a:ext cx="2117577" cy="553038"/>
            </a:xfrm>
            <a:prstGeom prst="rect">
              <a:avLst/>
            </a:prstGeom>
            <a:noFill/>
          </p:spPr>
          <p:txBody>
            <a:bodyPr wrap="none" rtlCol="0">
              <a:spAutoFit/>
            </a:bodyPr>
            <a:lstStyle/>
            <a:p>
              <a:r>
                <a:rPr lang="en-US" altLang="ja-JP" b="1" i="1" dirty="0">
                  <a:solidFill>
                    <a:srgbClr val="FF0000"/>
                  </a:solidFill>
                  <a:latin typeface="Calibri" panose="020F0502020204030204" pitchFamily="34" charset="0"/>
                </a:rPr>
                <a:t>Chromaticity</a:t>
              </a:r>
              <a:endParaRPr lang="ja-JP" altLang="en-US" b="1" i="1" dirty="0">
                <a:solidFill>
                  <a:srgbClr val="FF0000"/>
                </a:solidFill>
                <a:latin typeface="Calibri" panose="020F0502020204030204" pitchFamily="34" charset="0"/>
              </a:endParaRPr>
            </a:p>
          </p:txBody>
        </p:sp>
        <p:cxnSp>
          <p:nvCxnSpPr>
            <p:cNvPr id="77" name="直線コネクタ 76"/>
            <p:cNvCxnSpPr/>
            <p:nvPr/>
          </p:nvCxnSpPr>
          <p:spPr>
            <a:xfrm>
              <a:off x="8106631" y="6272735"/>
              <a:ext cx="952197"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78" name="テキスト ボックス 77"/>
            <p:cNvSpPr txBox="1"/>
            <p:nvPr/>
          </p:nvSpPr>
          <p:spPr>
            <a:xfrm>
              <a:off x="8061002" y="6244116"/>
              <a:ext cx="3099312" cy="553038"/>
            </a:xfrm>
            <a:prstGeom prst="rect">
              <a:avLst/>
            </a:prstGeom>
            <a:noFill/>
          </p:spPr>
          <p:txBody>
            <a:bodyPr wrap="none" rtlCol="0">
              <a:spAutoFit/>
            </a:bodyPr>
            <a:lstStyle/>
            <a:p>
              <a:r>
                <a:rPr lang="en-US" altLang="ja-JP" b="1" i="1" dirty="0">
                  <a:solidFill>
                    <a:srgbClr val="0070C0"/>
                  </a:solidFill>
                  <a:latin typeface="Calibri" panose="020F0502020204030204" pitchFamily="34" charset="0"/>
                </a:rPr>
                <a:t>2</a:t>
              </a:r>
              <a:r>
                <a:rPr lang="en-US" altLang="ja-JP" b="1" i="1" baseline="30000" dirty="0">
                  <a:solidFill>
                    <a:srgbClr val="0070C0"/>
                  </a:solidFill>
                  <a:latin typeface="Calibri" panose="020F0502020204030204" pitchFamily="34" charset="0"/>
                </a:rPr>
                <a:t>nd</a:t>
              </a:r>
              <a:r>
                <a:rPr lang="en-US" altLang="ja-JP" b="1" i="1" dirty="0">
                  <a:solidFill>
                    <a:srgbClr val="0070C0"/>
                  </a:solidFill>
                  <a:latin typeface="Calibri" panose="020F0502020204030204" pitchFamily="34" charset="0"/>
                </a:rPr>
                <a:t> order dispersion</a:t>
              </a:r>
              <a:endParaRPr lang="ja-JP" altLang="en-US" b="1" i="1" dirty="0">
                <a:solidFill>
                  <a:srgbClr val="0070C0"/>
                </a:solidFill>
                <a:latin typeface="Calibri" panose="020F0502020204030204" pitchFamily="34" charset="0"/>
              </a:endParaRPr>
            </a:p>
          </p:txBody>
        </p:sp>
        <p:cxnSp>
          <p:nvCxnSpPr>
            <p:cNvPr id="80" name="直線コネクタ 79"/>
            <p:cNvCxnSpPr/>
            <p:nvPr/>
          </p:nvCxnSpPr>
          <p:spPr>
            <a:xfrm>
              <a:off x="8131435" y="6244379"/>
              <a:ext cx="952197"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81" name="正方形/長方形 80"/>
            <p:cNvSpPr/>
            <p:nvPr/>
          </p:nvSpPr>
          <p:spPr>
            <a:xfrm>
              <a:off x="2910673" y="3733199"/>
              <a:ext cx="87085" cy="1052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Calibri" panose="020F0502020204030204" pitchFamily="34" charset="0"/>
              </a:endParaRPr>
            </a:p>
          </p:txBody>
        </p:sp>
        <p:sp>
          <p:nvSpPr>
            <p:cNvPr id="82" name="正方形/長方形 81"/>
            <p:cNvSpPr/>
            <p:nvPr/>
          </p:nvSpPr>
          <p:spPr>
            <a:xfrm>
              <a:off x="2910672" y="3954020"/>
              <a:ext cx="87085" cy="1052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Calibri" panose="020F0502020204030204" pitchFamily="34" charset="0"/>
              </a:endParaRPr>
            </a:p>
          </p:txBody>
        </p:sp>
        <p:sp>
          <p:nvSpPr>
            <p:cNvPr id="83" name="正方形/長方形 82"/>
            <p:cNvSpPr/>
            <p:nvPr/>
          </p:nvSpPr>
          <p:spPr>
            <a:xfrm>
              <a:off x="5863984" y="3740255"/>
              <a:ext cx="87085" cy="1052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Calibri" panose="020F0502020204030204" pitchFamily="34" charset="0"/>
              </a:endParaRPr>
            </a:p>
          </p:txBody>
        </p:sp>
        <p:sp>
          <p:nvSpPr>
            <p:cNvPr id="84" name="正方形/長方形 83"/>
            <p:cNvSpPr/>
            <p:nvPr/>
          </p:nvSpPr>
          <p:spPr>
            <a:xfrm>
              <a:off x="5863984" y="3957513"/>
              <a:ext cx="87085" cy="1052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Calibri" panose="020F0502020204030204" pitchFamily="34" charset="0"/>
              </a:endParaRPr>
            </a:p>
          </p:txBody>
        </p:sp>
        <p:sp>
          <p:nvSpPr>
            <p:cNvPr id="85" name="正方形/長方形 84"/>
            <p:cNvSpPr/>
            <p:nvPr/>
          </p:nvSpPr>
          <p:spPr>
            <a:xfrm>
              <a:off x="5896343" y="4695375"/>
              <a:ext cx="87085" cy="1052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Calibri" panose="020F0502020204030204" pitchFamily="34" charset="0"/>
              </a:endParaRPr>
            </a:p>
          </p:txBody>
        </p:sp>
        <p:sp>
          <p:nvSpPr>
            <p:cNvPr id="86" name="正方形/長方形 85"/>
            <p:cNvSpPr/>
            <p:nvPr/>
          </p:nvSpPr>
          <p:spPr>
            <a:xfrm>
              <a:off x="5896342" y="4921832"/>
              <a:ext cx="87085" cy="1052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Calibri" panose="020F0502020204030204" pitchFamily="34" charset="0"/>
              </a:endParaRPr>
            </a:p>
          </p:txBody>
        </p:sp>
        <p:sp>
          <p:nvSpPr>
            <p:cNvPr id="87" name="正方形/長方形 86"/>
            <p:cNvSpPr/>
            <p:nvPr/>
          </p:nvSpPr>
          <p:spPr>
            <a:xfrm>
              <a:off x="5907526" y="5775330"/>
              <a:ext cx="87085" cy="1052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Calibri" panose="020F0502020204030204" pitchFamily="34" charset="0"/>
              </a:endParaRPr>
            </a:p>
          </p:txBody>
        </p:sp>
        <p:sp>
          <p:nvSpPr>
            <p:cNvPr id="88" name="正方形/長方形 87"/>
            <p:cNvSpPr/>
            <p:nvPr/>
          </p:nvSpPr>
          <p:spPr>
            <a:xfrm>
              <a:off x="5918775" y="5988289"/>
              <a:ext cx="87085" cy="1052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Calibri" panose="020F0502020204030204" pitchFamily="34" charset="0"/>
              </a:endParaRPr>
            </a:p>
          </p:txBody>
        </p:sp>
        <p:pic>
          <p:nvPicPr>
            <p:cNvPr id="4" name="図 3"/>
            <p:cNvPicPr>
              <a:picLocks noChangeAspect="1"/>
            </p:cNvPicPr>
            <p:nvPr/>
          </p:nvPicPr>
          <p:blipFill>
            <a:blip r:embed="rId10"/>
            <a:stretch>
              <a:fillRect/>
            </a:stretch>
          </p:blipFill>
          <p:spPr>
            <a:xfrm>
              <a:off x="5566885" y="4582097"/>
              <a:ext cx="5105400" cy="552450"/>
            </a:xfrm>
            <a:prstGeom prst="rect">
              <a:avLst/>
            </a:prstGeom>
          </p:spPr>
        </p:pic>
        <p:pic>
          <p:nvPicPr>
            <p:cNvPr id="5" name="図 4"/>
            <p:cNvPicPr>
              <a:picLocks noChangeAspect="1"/>
            </p:cNvPicPr>
            <p:nvPr/>
          </p:nvPicPr>
          <p:blipFill>
            <a:blip r:embed="rId11"/>
            <a:stretch>
              <a:fillRect/>
            </a:stretch>
          </p:blipFill>
          <p:spPr>
            <a:xfrm>
              <a:off x="5586479" y="5588565"/>
              <a:ext cx="3467100" cy="585788"/>
            </a:xfrm>
            <a:prstGeom prst="rect">
              <a:avLst/>
            </a:prstGeom>
          </p:spPr>
        </p:pic>
      </p:grpSp>
      <p:pic>
        <p:nvPicPr>
          <p:cNvPr id="64" name="図 63">
            <a:extLst>
              <a:ext uri="{FF2B5EF4-FFF2-40B4-BE49-F238E27FC236}">
                <a16:creationId xmlns:a16="http://schemas.microsoft.com/office/drawing/2014/main" id="{8B869938-EB9B-4F63-AC6A-6FD8D6447613}"/>
              </a:ext>
            </a:extLst>
          </p:cNvPr>
          <p:cNvPicPr>
            <a:picLocks noChangeAspect="1"/>
          </p:cNvPicPr>
          <p:nvPr/>
        </p:nvPicPr>
        <p:blipFill>
          <a:blip r:embed="rId12"/>
          <a:stretch>
            <a:fillRect/>
          </a:stretch>
        </p:blipFill>
        <p:spPr>
          <a:xfrm>
            <a:off x="748710" y="1049139"/>
            <a:ext cx="4431983" cy="3574733"/>
          </a:xfrm>
          <a:prstGeom prst="rect">
            <a:avLst/>
          </a:prstGeom>
        </p:spPr>
      </p:pic>
      <p:sp>
        <p:nvSpPr>
          <p:cNvPr id="65" name="テキスト ボックス 2">
            <a:extLst>
              <a:ext uri="{FF2B5EF4-FFF2-40B4-BE49-F238E27FC236}">
                <a16:creationId xmlns:a16="http://schemas.microsoft.com/office/drawing/2014/main" id="{DE1162D4-6931-4634-8A10-EC13CE1F6940}"/>
              </a:ext>
            </a:extLst>
          </p:cNvPr>
          <p:cNvSpPr txBox="1">
            <a:spLocks noChangeArrowheads="1"/>
          </p:cNvSpPr>
          <p:nvPr/>
        </p:nvSpPr>
        <p:spPr bwMode="auto">
          <a:xfrm>
            <a:off x="701727" y="653991"/>
            <a:ext cx="47563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it-IT" altLang="ja-JP" i="1" dirty="0">
                <a:latin typeface="Calibri" panose="020F0502020204030204" pitchFamily="34" charset="0"/>
              </a:rPr>
              <a:t>P. Raimondi and A. Seryi, PRL Vol. 86 3779 (2001)</a:t>
            </a:r>
            <a:endParaRPr lang="ja-JP" altLang="en-US" i="1" dirty="0">
              <a:latin typeface="Calibri" panose="020F0502020204030204" pitchFamily="34" charset="0"/>
            </a:endParaRPr>
          </a:p>
        </p:txBody>
      </p:sp>
      <p:graphicFrame>
        <p:nvGraphicFramePr>
          <p:cNvPr id="8" name="表 8">
            <a:extLst>
              <a:ext uri="{FF2B5EF4-FFF2-40B4-BE49-F238E27FC236}">
                <a16:creationId xmlns:a16="http://schemas.microsoft.com/office/drawing/2014/main" id="{70E9A3BF-EC58-4E77-B5AA-531FF942038A}"/>
              </a:ext>
            </a:extLst>
          </p:cNvPr>
          <p:cNvGraphicFramePr>
            <a:graphicFrameLocks noGrp="1"/>
          </p:cNvGraphicFramePr>
          <p:nvPr>
            <p:extLst>
              <p:ext uri="{D42A27DB-BD31-4B8C-83A1-F6EECF244321}">
                <p14:modId xmlns:p14="http://schemas.microsoft.com/office/powerpoint/2010/main" val="4033921006"/>
              </p:ext>
            </p:extLst>
          </p:nvPr>
        </p:nvGraphicFramePr>
        <p:xfrm>
          <a:off x="45451" y="4601321"/>
          <a:ext cx="7353055" cy="1254231"/>
        </p:xfrm>
        <a:graphic>
          <a:graphicData uri="http://schemas.openxmlformats.org/drawingml/2006/table">
            <a:tbl>
              <a:tblPr firstRow="1" bandRow="1">
                <a:tableStyleId>{5940675A-B579-460E-94D1-54222C63F5DA}</a:tableStyleId>
              </a:tblPr>
              <a:tblGrid>
                <a:gridCol w="1975386">
                  <a:extLst>
                    <a:ext uri="{9D8B030D-6E8A-4147-A177-3AD203B41FA5}">
                      <a16:colId xmlns:a16="http://schemas.microsoft.com/office/drawing/2014/main" val="2360609119"/>
                    </a:ext>
                  </a:extLst>
                </a:gridCol>
                <a:gridCol w="1622941">
                  <a:extLst>
                    <a:ext uri="{9D8B030D-6E8A-4147-A177-3AD203B41FA5}">
                      <a16:colId xmlns:a16="http://schemas.microsoft.com/office/drawing/2014/main" val="358409786"/>
                    </a:ext>
                  </a:extLst>
                </a:gridCol>
                <a:gridCol w="1651000">
                  <a:extLst>
                    <a:ext uri="{9D8B030D-6E8A-4147-A177-3AD203B41FA5}">
                      <a16:colId xmlns:a16="http://schemas.microsoft.com/office/drawing/2014/main" val="322948431"/>
                    </a:ext>
                  </a:extLst>
                </a:gridCol>
                <a:gridCol w="2103728">
                  <a:extLst>
                    <a:ext uri="{9D8B030D-6E8A-4147-A177-3AD203B41FA5}">
                      <a16:colId xmlns:a16="http://schemas.microsoft.com/office/drawing/2014/main" val="1300489750"/>
                    </a:ext>
                  </a:extLst>
                </a:gridCol>
              </a:tblGrid>
              <a:tr h="225934">
                <a:tc>
                  <a:txBody>
                    <a:bodyPr/>
                    <a:lstStyle/>
                    <a:p>
                      <a:pPr algn="ctr"/>
                      <a:endParaRPr kumimoji="1" lang="ja-JP" altLang="en-US" sz="1400">
                        <a:latin typeface="Calibri" panose="020F0502020204030204" pitchFamily="34" charset="0"/>
                      </a:endParaRPr>
                    </a:p>
                  </a:txBody>
                  <a:tcPr/>
                </a:tc>
                <a:tc>
                  <a:txBody>
                    <a:bodyPr/>
                    <a:lstStyle/>
                    <a:p>
                      <a:pPr algn="ctr"/>
                      <a:r>
                        <a:rPr kumimoji="1" lang="en-US" altLang="ja-JP" sz="1400" dirty="0"/>
                        <a:t>X chromaticity</a:t>
                      </a:r>
                      <a:endParaRPr kumimoji="1" lang="ja-JP" altLang="en-US" sz="1400" dirty="0">
                        <a:latin typeface="Calibri" panose="020F0502020204030204" pitchFamily="34" charset="0"/>
                      </a:endParaRPr>
                    </a:p>
                  </a:txBody>
                  <a:tcPr/>
                </a:tc>
                <a:tc>
                  <a:txBody>
                    <a:bodyPr/>
                    <a:lstStyle/>
                    <a:p>
                      <a:pPr algn="ctr"/>
                      <a:r>
                        <a:rPr kumimoji="1" lang="en-US" altLang="ja-JP" sz="1400" dirty="0"/>
                        <a:t>Y </a:t>
                      </a:r>
                      <a:r>
                        <a:rPr kumimoji="1" lang="en-US" altLang="ja-JP" sz="1400" dirty="0" err="1"/>
                        <a:t>chrotaticity</a:t>
                      </a:r>
                      <a:endParaRPr kumimoji="1" lang="ja-JP" altLang="en-US" sz="1400" dirty="0">
                        <a:latin typeface="Calibri" panose="020F0502020204030204" pitchFamily="34" charset="0"/>
                      </a:endParaRPr>
                    </a:p>
                  </a:txBody>
                  <a:tcPr/>
                </a:tc>
                <a:tc>
                  <a:txBody>
                    <a:bodyPr/>
                    <a:lstStyle/>
                    <a:p>
                      <a:pPr algn="ctr"/>
                      <a:r>
                        <a:rPr kumimoji="1" lang="en-US" altLang="ja-JP" sz="1400" dirty="0"/>
                        <a:t>2</a:t>
                      </a:r>
                      <a:r>
                        <a:rPr kumimoji="1" lang="en-US" altLang="ja-JP" sz="1400" baseline="30000" dirty="0"/>
                        <a:t>nd</a:t>
                      </a:r>
                      <a:r>
                        <a:rPr kumimoji="1" lang="en-US" altLang="ja-JP" sz="1400" dirty="0"/>
                        <a:t> order dispersion</a:t>
                      </a:r>
                      <a:endParaRPr kumimoji="1" lang="ja-JP" altLang="en-US" sz="1400" dirty="0">
                        <a:latin typeface="Calibri" panose="020F0502020204030204" pitchFamily="34" charset="0"/>
                      </a:endParaRPr>
                    </a:p>
                  </a:txBody>
                  <a:tcPr/>
                </a:tc>
                <a:extLst>
                  <a:ext uri="{0D108BD9-81ED-4DB2-BD59-A6C34878D82A}">
                    <a16:rowId xmlns:a16="http://schemas.microsoft.com/office/drawing/2014/main" val="877455365"/>
                  </a:ext>
                </a:extLst>
              </a:tr>
              <a:tr h="328942">
                <a:tc>
                  <a:txBody>
                    <a:bodyPr/>
                    <a:lstStyle/>
                    <a:p>
                      <a:pPr algn="ctr"/>
                      <a:r>
                        <a:rPr kumimoji="1" lang="en-US" altLang="ja-JP" sz="1400" dirty="0"/>
                        <a:t>Linear Optics</a:t>
                      </a:r>
                      <a:endParaRPr kumimoji="1" lang="ja-JP" altLang="en-US" sz="1400" dirty="0">
                        <a:latin typeface="Calibri" panose="020F0502020204030204" pitchFamily="34" charset="0"/>
                      </a:endParaRPr>
                    </a:p>
                  </a:txBody>
                  <a:tcPr/>
                </a:tc>
                <a:tc>
                  <a:txBody>
                    <a:bodyPr/>
                    <a:lstStyle/>
                    <a:p>
                      <a:pPr algn="ctr"/>
                      <a:r>
                        <a:rPr kumimoji="1" lang="ja-JP" altLang="en-US" sz="1400" dirty="0"/>
                        <a:t>○</a:t>
                      </a:r>
                      <a:endParaRPr kumimoji="1" lang="ja-JP" altLang="en-US" sz="1400" dirty="0">
                        <a:latin typeface="Calibri" panose="020F0502020204030204" pitchFamily="34" charset="0"/>
                      </a:endParaRPr>
                    </a:p>
                  </a:txBody>
                  <a:tcPr/>
                </a:tc>
                <a:tc>
                  <a:txBody>
                    <a:bodyPr/>
                    <a:lstStyle/>
                    <a:p>
                      <a:pPr algn="ctr"/>
                      <a:r>
                        <a:rPr kumimoji="1" lang="ja-JP" altLang="en-US" sz="1400" dirty="0"/>
                        <a:t>○</a:t>
                      </a:r>
                      <a:endParaRPr kumimoji="1" lang="ja-JP" altLang="en-US" sz="1400" dirty="0">
                        <a:latin typeface="Calibri" panose="020F0502020204030204" pitchFamily="34" charset="0"/>
                      </a:endParaRPr>
                    </a:p>
                  </a:txBody>
                  <a:tcPr/>
                </a:tc>
                <a:tc>
                  <a:txBody>
                    <a:bodyPr/>
                    <a:lstStyle/>
                    <a:p>
                      <a:pPr algn="ctr"/>
                      <a:r>
                        <a:rPr kumimoji="1" lang="ja-JP" altLang="en-US" sz="1400" dirty="0"/>
                        <a:t>○</a:t>
                      </a:r>
                      <a:endParaRPr kumimoji="1" lang="ja-JP" altLang="en-US" sz="1400" dirty="0">
                        <a:latin typeface="Calibri" panose="020F0502020204030204" pitchFamily="34" charset="0"/>
                      </a:endParaRPr>
                    </a:p>
                  </a:txBody>
                  <a:tcPr/>
                </a:tc>
                <a:extLst>
                  <a:ext uri="{0D108BD9-81ED-4DB2-BD59-A6C34878D82A}">
                    <a16:rowId xmlns:a16="http://schemas.microsoft.com/office/drawing/2014/main" val="3244780776"/>
                  </a:ext>
                </a:extLst>
              </a:tr>
              <a:tr h="315689">
                <a:tc>
                  <a:txBody>
                    <a:bodyPr/>
                    <a:lstStyle/>
                    <a:p>
                      <a:pPr algn="ctr"/>
                      <a:r>
                        <a:rPr kumimoji="1" lang="en-US" altLang="ja-JP" sz="1400" dirty="0"/>
                        <a:t>X chromaticity corr.</a:t>
                      </a:r>
                      <a:endParaRPr kumimoji="1" lang="ja-JP" altLang="en-US" sz="1400" dirty="0">
                        <a:latin typeface="Calibri" panose="020F0502020204030204" pitchFamily="34" charset="0"/>
                      </a:endParaRPr>
                    </a:p>
                  </a:txBody>
                  <a:tcPr/>
                </a:tc>
                <a:tc>
                  <a:txBody>
                    <a:bodyPr/>
                    <a:lstStyle/>
                    <a:p>
                      <a:pPr algn="ctr"/>
                      <a:r>
                        <a:rPr kumimoji="1" lang="ja-JP" altLang="en-US" sz="1400" dirty="0"/>
                        <a:t>○</a:t>
                      </a:r>
                      <a:endParaRPr kumimoji="1" lang="ja-JP" altLang="en-US" sz="1400" dirty="0">
                        <a:latin typeface="Calibri" panose="020F050202020403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t>△ </a:t>
                      </a:r>
                      <a:r>
                        <a:rPr kumimoji="1" lang="en-US" altLang="ja-JP" sz="1400" dirty="0"/>
                        <a:t>(small)</a:t>
                      </a:r>
                      <a:endParaRPr kumimoji="1" lang="ja-JP" altLang="en-US" sz="1400" dirty="0">
                        <a:latin typeface="Calibri" panose="020F0502020204030204" pitchFamily="34" charset="0"/>
                      </a:endParaRPr>
                    </a:p>
                  </a:txBody>
                  <a:tcPr/>
                </a:tc>
                <a:tc>
                  <a:txBody>
                    <a:bodyPr/>
                    <a:lstStyle/>
                    <a:p>
                      <a:pPr algn="ctr"/>
                      <a:r>
                        <a:rPr kumimoji="1" lang="ja-JP" altLang="en-US" sz="1400" dirty="0"/>
                        <a:t>○</a:t>
                      </a:r>
                      <a:endParaRPr kumimoji="1" lang="ja-JP" altLang="en-US" sz="1400" dirty="0">
                        <a:latin typeface="Calibri" panose="020F0502020204030204" pitchFamily="34" charset="0"/>
                      </a:endParaRPr>
                    </a:p>
                  </a:txBody>
                  <a:tcPr/>
                </a:tc>
                <a:extLst>
                  <a:ext uri="{0D108BD9-81ED-4DB2-BD59-A6C34878D82A}">
                    <a16:rowId xmlns:a16="http://schemas.microsoft.com/office/drawing/2014/main" val="3032898930"/>
                  </a:ext>
                </a:extLst>
              </a:tr>
              <a:tr h="225934">
                <a:tc>
                  <a:txBody>
                    <a:bodyPr/>
                    <a:lstStyle/>
                    <a:p>
                      <a:pPr algn="ctr"/>
                      <a:r>
                        <a:rPr kumimoji="1" lang="en-US" altLang="ja-JP" sz="1400" dirty="0"/>
                        <a:t>Y chromaticity corr.</a:t>
                      </a:r>
                      <a:endParaRPr kumimoji="1" lang="ja-JP" altLang="en-US" sz="1400" dirty="0">
                        <a:latin typeface="Calibri" panose="020F050202020403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t>△ </a:t>
                      </a:r>
                      <a:r>
                        <a:rPr kumimoji="1" lang="en-US" altLang="ja-JP" sz="1400" dirty="0"/>
                        <a:t>(small)</a:t>
                      </a:r>
                      <a:endParaRPr kumimoji="1" lang="ja-JP" altLang="en-US" sz="1400" dirty="0">
                        <a:latin typeface="Calibri" panose="020F0502020204030204" pitchFamily="34" charset="0"/>
                      </a:endParaRPr>
                    </a:p>
                  </a:txBody>
                  <a:tcPr/>
                </a:tc>
                <a:tc>
                  <a:txBody>
                    <a:bodyPr/>
                    <a:lstStyle/>
                    <a:p>
                      <a:pPr algn="ctr"/>
                      <a:r>
                        <a:rPr kumimoji="1" lang="ja-JP" altLang="en-US" sz="1400" dirty="0"/>
                        <a:t>○</a:t>
                      </a:r>
                      <a:endParaRPr kumimoji="1" lang="ja-JP" altLang="en-US" sz="1400" dirty="0">
                        <a:latin typeface="Calibri" panose="020F0502020204030204" pitchFamily="34" charset="0"/>
                      </a:endParaRPr>
                    </a:p>
                  </a:txBody>
                  <a:tcPr/>
                </a:tc>
                <a:tc>
                  <a:txBody>
                    <a:bodyPr/>
                    <a:lstStyle/>
                    <a:p>
                      <a:pPr algn="ctr"/>
                      <a:r>
                        <a:rPr kumimoji="1" lang="ja-JP" altLang="en-US" sz="1400" dirty="0"/>
                        <a:t>○</a:t>
                      </a:r>
                      <a:endParaRPr kumimoji="1" lang="ja-JP" altLang="en-US" sz="1400" dirty="0">
                        <a:latin typeface="Calibri" panose="020F0502020204030204" pitchFamily="34" charset="0"/>
                      </a:endParaRPr>
                    </a:p>
                  </a:txBody>
                  <a:tcPr/>
                </a:tc>
                <a:extLst>
                  <a:ext uri="{0D108BD9-81ED-4DB2-BD59-A6C34878D82A}">
                    <a16:rowId xmlns:a16="http://schemas.microsoft.com/office/drawing/2014/main" val="1500788764"/>
                  </a:ext>
                </a:extLst>
              </a:tr>
            </a:tbl>
          </a:graphicData>
        </a:graphic>
      </p:graphicFrame>
      <p:sp>
        <p:nvSpPr>
          <p:cNvPr id="9" name="楕円 8">
            <a:extLst>
              <a:ext uri="{FF2B5EF4-FFF2-40B4-BE49-F238E27FC236}">
                <a16:creationId xmlns:a16="http://schemas.microsoft.com/office/drawing/2014/main" id="{F654A494-A984-4E4B-A2D5-BE18BA195BBE}"/>
              </a:ext>
            </a:extLst>
          </p:cNvPr>
          <p:cNvSpPr/>
          <p:nvPr/>
        </p:nvSpPr>
        <p:spPr>
          <a:xfrm>
            <a:off x="2604431" y="1105302"/>
            <a:ext cx="360948" cy="58566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楕円 75">
            <a:extLst>
              <a:ext uri="{FF2B5EF4-FFF2-40B4-BE49-F238E27FC236}">
                <a16:creationId xmlns:a16="http://schemas.microsoft.com/office/drawing/2014/main" id="{1811983A-C0BD-48AA-BF80-9853D5AC2294}"/>
              </a:ext>
            </a:extLst>
          </p:cNvPr>
          <p:cNvSpPr/>
          <p:nvPr/>
        </p:nvSpPr>
        <p:spPr>
          <a:xfrm>
            <a:off x="4304510" y="1085273"/>
            <a:ext cx="360948" cy="58566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テキスト ボックス 78">
            <a:extLst>
              <a:ext uri="{FF2B5EF4-FFF2-40B4-BE49-F238E27FC236}">
                <a16:creationId xmlns:a16="http://schemas.microsoft.com/office/drawing/2014/main" id="{8E1DCA66-6148-442C-8012-3081679D6D85}"/>
              </a:ext>
            </a:extLst>
          </p:cNvPr>
          <p:cNvSpPr txBox="1"/>
          <p:nvPr/>
        </p:nvSpPr>
        <p:spPr>
          <a:xfrm>
            <a:off x="2879220" y="35914"/>
            <a:ext cx="6491072" cy="584775"/>
          </a:xfrm>
          <a:prstGeom prst="rect">
            <a:avLst/>
          </a:prstGeom>
          <a:noFill/>
        </p:spPr>
        <p:txBody>
          <a:bodyPr wrap="none" rtlCol="0">
            <a:spAutoFit/>
          </a:bodyPr>
          <a:lstStyle/>
          <a:p>
            <a:r>
              <a:rPr lang="en-US" altLang="ja-JP" sz="3200" b="1" i="1" dirty="0">
                <a:solidFill>
                  <a:srgbClr val="006666"/>
                </a:solidFill>
                <a:latin typeface="Calibri" panose="020F0502020204030204" pitchFamily="34" charset="0"/>
              </a:rPr>
              <a:t>Local Chromaticity Correction System</a:t>
            </a:r>
            <a:endParaRPr lang="ja-JP" altLang="en-US" sz="3200" b="1" i="1" dirty="0">
              <a:solidFill>
                <a:srgbClr val="006666"/>
              </a:solidFill>
              <a:latin typeface="Calibri" panose="020F0502020204030204" pitchFamily="34" charset="0"/>
            </a:endParaRPr>
          </a:p>
        </p:txBody>
      </p:sp>
      <p:sp>
        <p:nvSpPr>
          <p:cNvPr id="10" name="テキスト ボックス 9">
            <a:extLst>
              <a:ext uri="{FF2B5EF4-FFF2-40B4-BE49-F238E27FC236}">
                <a16:creationId xmlns:a16="http://schemas.microsoft.com/office/drawing/2014/main" id="{91B733C4-0D81-4114-80A7-D7DF2C2000B5}"/>
              </a:ext>
            </a:extLst>
          </p:cNvPr>
          <p:cNvSpPr txBox="1"/>
          <p:nvPr/>
        </p:nvSpPr>
        <p:spPr>
          <a:xfrm>
            <a:off x="1122406" y="5917773"/>
            <a:ext cx="7491025" cy="923330"/>
          </a:xfrm>
          <a:prstGeom prst="rect">
            <a:avLst/>
          </a:prstGeom>
          <a:noFill/>
        </p:spPr>
        <p:txBody>
          <a:bodyPr wrap="none" rtlCol="0">
            <a:spAutoFit/>
          </a:bodyPr>
          <a:lstStyle/>
          <a:p>
            <a:r>
              <a:rPr kumimoji="1" lang="en-US" altLang="ja-JP" dirty="0">
                <a:latin typeface="Calibri" panose="020F0502020204030204" pitchFamily="34" charset="0"/>
              </a:rPr>
              <a:t>When </a:t>
            </a:r>
            <a:r>
              <a:rPr lang="en-US" altLang="ja-JP" dirty="0" err="1">
                <a:latin typeface="Calibri" panose="020F0502020204030204" pitchFamily="34" charset="0"/>
              </a:rPr>
              <a:t>c</a:t>
            </a:r>
            <a:r>
              <a:rPr kumimoji="1" lang="en-US" altLang="ja-JP" dirty="0" err="1">
                <a:latin typeface="Calibri" panose="020F0502020204030204" pitchFamily="34" charset="0"/>
              </a:rPr>
              <a:t>hroticity</a:t>
            </a:r>
            <a:r>
              <a:rPr kumimoji="1" lang="en-US" altLang="ja-JP" dirty="0">
                <a:latin typeface="Calibri" panose="020F0502020204030204" pitchFamily="34" charset="0"/>
              </a:rPr>
              <a:t> correction knobs (</a:t>
            </a:r>
            <a:r>
              <a:rPr kumimoji="1" lang="en-US" altLang="ja-JP" dirty="0" err="1">
                <a:latin typeface="Calibri" panose="020F0502020204030204" pitchFamily="34" charset="0"/>
              </a:rPr>
              <a:t>sextupoles</a:t>
            </a:r>
            <a:r>
              <a:rPr kumimoji="1" lang="en-US" altLang="ja-JP" dirty="0">
                <a:latin typeface="Calibri" panose="020F0502020204030204" pitchFamily="34" charset="0"/>
              </a:rPr>
              <a:t>) are changed.</a:t>
            </a:r>
          </a:p>
          <a:p>
            <a:r>
              <a:rPr lang="en-US" altLang="ja-JP" dirty="0">
                <a:latin typeface="Calibri" panose="020F0502020204030204" pitchFamily="34" charset="0"/>
              </a:rPr>
              <a:t> =&gt; </a:t>
            </a:r>
            <a:r>
              <a:rPr kumimoji="1" lang="en-US" altLang="ja-JP" dirty="0">
                <a:latin typeface="Calibri" panose="020F0502020204030204" pitchFamily="34" charset="0"/>
              </a:rPr>
              <a:t>2</a:t>
            </a:r>
            <a:r>
              <a:rPr kumimoji="1" lang="en-US" altLang="ja-JP" baseline="30000" dirty="0">
                <a:latin typeface="Calibri" panose="020F0502020204030204" pitchFamily="34" charset="0"/>
              </a:rPr>
              <a:t>nd </a:t>
            </a:r>
            <a:r>
              <a:rPr kumimoji="1" lang="en-US" altLang="ja-JP" dirty="0">
                <a:latin typeface="Calibri" panose="020F0502020204030204" pitchFamily="34" charset="0"/>
              </a:rPr>
              <a:t>order dispersion is changed. </a:t>
            </a:r>
            <a:r>
              <a:rPr kumimoji="1" lang="en-US" altLang="ja-JP" dirty="0">
                <a:solidFill>
                  <a:srgbClr val="FF0000"/>
                </a:solidFill>
                <a:latin typeface="Calibri" panose="020F0502020204030204" pitchFamily="34" charset="0"/>
              </a:rPr>
              <a:t>(linear optics and </a:t>
            </a:r>
            <a:r>
              <a:rPr kumimoji="1" lang="en-US" altLang="ja-JP" dirty="0" err="1">
                <a:solidFill>
                  <a:srgbClr val="FF0000"/>
                </a:solidFill>
                <a:latin typeface="Calibri" panose="020F0502020204030204" pitchFamily="34" charset="0"/>
              </a:rPr>
              <a:t>sextupoles</a:t>
            </a:r>
            <a:r>
              <a:rPr kumimoji="1" lang="en-US" altLang="ja-JP" dirty="0">
                <a:solidFill>
                  <a:srgbClr val="FF0000"/>
                </a:solidFill>
                <a:latin typeface="Calibri" panose="020F0502020204030204" pitchFamily="34" charset="0"/>
              </a:rPr>
              <a:t> are coupled.)</a:t>
            </a:r>
          </a:p>
          <a:p>
            <a:r>
              <a:rPr lang="en-US" altLang="ja-JP" dirty="0">
                <a:latin typeface="Calibri" panose="020F0502020204030204" pitchFamily="34" charset="0"/>
              </a:rPr>
              <a:t> =&gt;</a:t>
            </a:r>
            <a:r>
              <a:rPr kumimoji="1" lang="en-US" altLang="ja-JP" dirty="0">
                <a:latin typeface="Calibri" panose="020F0502020204030204" pitchFamily="34" charset="0"/>
              </a:rPr>
              <a:t> </a:t>
            </a:r>
            <a:r>
              <a:rPr kumimoji="1" lang="en-US" altLang="ja-JP" dirty="0" err="1">
                <a:latin typeface="Calibri" panose="020F0502020204030204" pitchFamily="34" charset="0"/>
              </a:rPr>
              <a:t>Liniear</a:t>
            </a:r>
            <a:r>
              <a:rPr kumimoji="1" lang="en-US" altLang="ja-JP" dirty="0">
                <a:latin typeface="Calibri" panose="020F0502020204030204" pitchFamily="34" charset="0"/>
              </a:rPr>
              <a:t> optics must be changed. </a:t>
            </a:r>
            <a:endParaRPr kumimoji="1" lang="ja-JP" altLang="en-US" dirty="0">
              <a:latin typeface="Calibri" panose="020F0502020204030204" pitchFamily="34" charset="0"/>
            </a:endParaRPr>
          </a:p>
        </p:txBody>
      </p:sp>
      <p:sp>
        <p:nvSpPr>
          <p:cNvPr id="89" name="スライド番号プレースホルダー 3">
            <a:extLst>
              <a:ext uri="{FF2B5EF4-FFF2-40B4-BE49-F238E27FC236}">
                <a16:creationId xmlns:a16="http://schemas.microsoft.com/office/drawing/2014/main" id="{90100D49-3309-435A-94FE-A545CC872940}"/>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5</a:t>
            </a:fld>
            <a:endParaRPr kumimoji="1" lang="ja-JP" altLang="en-US"/>
          </a:p>
        </p:txBody>
      </p:sp>
    </p:spTree>
    <p:extLst>
      <p:ext uri="{BB962C8B-B14F-4D97-AF65-F5344CB8AC3E}">
        <p14:creationId xmlns:p14="http://schemas.microsoft.com/office/powerpoint/2010/main" val="715627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2" name="グループ化 221"/>
          <p:cNvGrpSpPr/>
          <p:nvPr/>
        </p:nvGrpSpPr>
        <p:grpSpPr>
          <a:xfrm>
            <a:off x="486430" y="1456963"/>
            <a:ext cx="5316065" cy="1197017"/>
            <a:chOff x="159481" y="3208925"/>
            <a:chExt cx="8828567" cy="1987927"/>
          </a:xfrm>
        </p:grpSpPr>
        <p:sp>
          <p:nvSpPr>
            <p:cNvPr id="139" name="Oval 5"/>
            <p:cNvSpPr>
              <a:spLocks noChangeArrowheads="1"/>
            </p:cNvSpPr>
            <p:nvPr/>
          </p:nvSpPr>
          <p:spPr bwMode="auto">
            <a:xfrm flipV="1">
              <a:off x="1088979" y="3470452"/>
              <a:ext cx="167935" cy="150680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140" name="Line 38"/>
            <p:cNvSpPr>
              <a:spLocks noChangeShapeType="1"/>
            </p:cNvSpPr>
            <p:nvPr/>
          </p:nvSpPr>
          <p:spPr bwMode="auto">
            <a:xfrm flipV="1">
              <a:off x="1172947" y="3208925"/>
              <a:ext cx="0" cy="1883278"/>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grpSp>
          <p:nvGrpSpPr>
            <p:cNvPr id="141" name="Group 8"/>
            <p:cNvGrpSpPr>
              <a:grpSpLocks/>
            </p:cNvGrpSpPr>
            <p:nvPr/>
          </p:nvGrpSpPr>
          <p:grpSpPr bwMode="auto">
            <a:xfrm flipV="1">
              <a:off x="667645" y="3522608"/>
              <a:ext cx="292503" cy="1423762"/>
              <a:chOff x="4785" y="1933"/>
              <a:chExt cx="272" cy="1452"/>
            </a:xfrm>
          </p:grpSpPr>
          <p:grpSp>
            <p:nvGrpSpPr>
              <p:cNvPr id="145" name="Group 9"/>
              <p:cNvGrpSpPr>
                <a:grpSpLocks/>
              </p:cNvGrpSpPr>
              <p:nvPr/>
            </p:nvGrpSpPr>
            <p:grpSpPr bwMode="auto">
              <a:xfrm>
                <a:off x="4785" y="1933"/>
                <a:ext cx="91" cy="1452"/>
                <a:chOff x="4785" y="1933"/>
                <a:chExt cx="91" cy="1452"/>
              </a:xfrm>
            </p:grpSpPr>
            <p:sp>
              <p:nvSpPr>
                <p:cNvPr id="151" name="Arc 10"/>
                <p:cNvSpPr>
                  <a:spLocks/>
                </p:cNvSpPr>
                <p:nvPr/>
              </p:nvSpPr>
              <p:spPr bwMode="auto">
                <a:xfrm>
                  <a:off x="4785" y="1933"/>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152" name="Arc 11"/>
                <p:cNvSpPr>
                  <a:spLocks/>
                </p:cNvSpPr>
                <p:nvPr/>
              </p:nvSpPr>
              <p:spPr bwMode="auto">
                <a:xfrm flipV="1">
                  <a:off x="4785" y="2659"/>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grpSp>
          <p:grpSp>
            <p:nvGrpSpPr>
              <p:cNvPr id="146" name="Group 12"/>
              <p:cNvGrpSpPr>
                <a:grpSpLocks/>
              </p:cNvGrpSpPr>
              <p:nvPr/>
            </p:nvGrpSpPr>
            <p:grpSpPr bwMode="auto">
              <a:xfrm flipH="1">
                <a:off x="4966" y="1933"/>
                <a:ext cx="91" cy="1452"/>
                <a:chOff x="4785" y="1933"/>
                <a:chExt cx="91" cy="1452"/>
              </a:xfrm>
            </p:grpSpPr>
            <p:sp>
              <p:nvSpPr>
                <p:cNvPr id="149" name="Arc 13"/>
                <p:cNvSpPr>
                  <a:spLocks/>
                </p:cNvSpPr>
                <p:nvPr/>
              </p:nvSpPr>
              <p:spPr bwMode="auto">
                <a:xfrm>
                  <a:off x="4785" y="1933"/>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150" name="Arc 14"/>
                <p:cNvSpPr>
                  <a:spLocks/>
                </p:cNvSpPr>
                <p:nvPr/>
              </p:nvSpPr>
              <p:spPr bwMode="auto">
                <a:xfrm flipV="1">
                  <a:off x="4785" y="2659"/>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grpSp>
          <p:sp>
            <p:nvSpPr>
              <p:cNvPr id="147" name="Line 15"/>
              <p:cNvSpPr>
                <a:spLocks noChangeShapeType="1"/>
              </p:cNvSpPr>
              <p:nvPr/>
            </p:nvSpPr>
            <p:spPr bwMode="auto">
              <a:xfrm>
                <a:off x="4785" y="3385"/>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sp>
            <p:nvSpPr>
              <p:cNvPr id="148" name="Line 16"/>
              <p:cNvSpPr>
                <a:spLocks noChangeShapeType="1"/>
              </p:cNvSpPr>
              <p:nvPr/>
            </p:nvSpPr>
            <p:spPr bwMode="auto">
              <a:xfrm>
                <a:off x="4785" y="1933"/>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grpSp>
        <p:sp>
          <p:nvSpPr>
            <p:cNvPr id="142" name="Line 37"/>
            <p:cNvSpPr>
              <a:spLocks noChangeShapeType="1"/>
            </p:cNvSpPr>
            <p:nvPr/>
          </p:nvSpPr>
          <p:spPr bwMode="auto">
            <a:xfrm flipV="1">
              <a:off x="813896" y="3290827"/>
              <a:ext cx="0" cy="180023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sp>
          <p:nvSpPr>
            <p:cNvPr id="117" name="Oval 5"/>
            <p:cNvSpPr>
              <a:spLocks noChangeArrowheads="1"/>
            </p:cNvSpPr>
            <p:nvPr/>
          </p:nvSpPr>
          <p:spPr bwMode="auto">
            <a:xfrm flipH="1" flipV="1">
              <a:off x="1686391" y="3470452"/>
              <a:ext cx="167935" cy="150680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118" name="Line 38"/>
            <p:cNvSpPr>
              <a:spLocks noChangeShapeType="1"/>
            </p:cNvSpPr>
            <p:nvPr/>
          </p:nvSpPr>
          <p:spPr bwMode="auto">
            <a:xfrm flipH="1" flipV="1">
              <a:off x="1770358" y="3208925"/>
              <a:ext cx="0" cy="1883278"/>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grpSp>
          <p:nvGrpSpPr>
            <p:cNvPr id="119" name="Group 8"/>
            <p:cNvGrpSpPr>
              <a:grpSpLocks/>
            </p:cNvGrpSpPr>
            <p:nvPr/>
          </p:nvGrpSpPr>
          <p:grpSpPr bwMode="auto">
            <a:xfrm flipH="1" flipV="1">
              <a:off x="1983157" y="3522608"/>
              <a:ext cx="292503" cy="1423762"/>
              <a:chOff x="4785" y="1933"/>
              <a:chExt cx="272" cy="1452"/>
            </a:xfrm>
          </p:grpSpPr>
          <p:grpSp>
            <p:nvGrpSpPr>
              <p:cNvPr id="123" name="Group 9"/>
              <p:cNvGrpSpPr>
                <a:grpSpLocks/>
              </p:cNvGrpSpPr>
              <p:nvPr/>
            </p:nvGrpSpPr>
            <p:grpSpPr bwMode="auto">
              <a:xfrm>
                <a:off x="4785" y="1933"/>
                <a:ext cx="91" cy="1452"/>
                <a:chOff x="4785" y="1933"/>
                <a:chExt cx="91" cy="1452"/>
              </a:xfrm>
            </p:grpSpPr>
            <p:sp>
              <p:nvSpPr>
                <p:cNvPr id="129" name="Arc 10"/>
                <p:cNvSpPr>
                  <a:spLocks/>
                </p:cNvSpPr>
                <p:nvPr/>
              </p:nvSpPr>
              <p:spPr bwMode="auto">
                <a:xfrm>
                  <a:off x="4785" y="1933"/>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130" name="Arc 11"/>
                <p:cNvSpPr>
                  <a:spLocks/>
                </p:cNvSpPr>
                <p:nvPr/>
              </p:nvSpPr>
              <p:spPr bwMode="auto">
                <a:xfrm flipV="1">
                  <a:off x="4785" y="2659"/>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grpSp>
          <p:grpSp>
            <p:nvGrpSpPr>
              <p:cNvPr id="124" name="Group 12"/>
              <p:cNvGrpSpPr>
                <a:grpSpLocks/>
              </p:cNvGrpSpPr>
              <p:nvPr/>
            </p:nvGrpSpPr>
            <p:grpSpPr bwMode="auto">
              <a:xfrm flipH="1">
                <a:off x="4966" y="1933"/>
                <a:ext cx="91" cy="1452"/>
                <a:chOff x="4785" y="1933"/>
                <a:chExt cx="91" cy="1452"/>
              </a:xfrm>
            </p:grpSpPr>
            <p:sp>
              <p:nvSpPr>
                <p:cNvPr id="127" name="Arc 13"/>
                <p:cNvSpPr>
                  <a:spLocks/>
                </p:cNvSpPr>
                <p:nvPr/>
              </p:nvSpPr>
              <p:spPr bwMode="auto">
                <a:xfrm>
                  <a:off x="4785" y="1933"/>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128" name="Arc 14"/>
                <p:cNvSpPr>
                  <a:spLocks/>
                </p:cNvSpPr>
                <p:nvPr/>
              </p:nvSpPr>
              <p:spPr bwMode="auto">
                <a:xfrm flipV="1">
                  <a:off x="4785" y="2659"/>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grpSp>
          <p:sp>
            <p:nvSpPr>
              <p:cNvPr id="125" name="Line 15"/>
              <p:cNvSpPr>
                <a:spLocks noChangeShapeType="1"/>
              </p:cNvSpPr>
              <p:nvPr/>
            </p:nvSpPr>
            <p:spPr bwMode="auto">
              <a:xfrm>
                <a:off x="4785" y="3385"/>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sp>
            <p:nvSpPr>
              <p:cNvPr id="126" name="Line 16"/>
              <p:cNvSpPr>
                <a:spLocks noChangeShapeType="1"/>
              </p:cNvSpPr>
              <p:nvPr/>
            </p:nvSpPr>
            <p:spPr bwMode="auto">
              <a:xfrm>
                <a:off x="4785" y="1933"/>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grpSp>
        <p:sp>
          <p:nvSpPr>
            <p:cNvPr id="120" name="Line 37"/>
            <p:cNvSpPr>
              <a:spLocks noChangeShapeType="1"/>
            </p:cNvSpPr>
            <p:nvPr/>
          </p:nvSpPr>
          <p:spPr bwMode="auto">
            <a:xfrm flipH="1" flipV="1">
              <a:off x="2129409" y="3290827"/>
              <a:ext cx="0" cy="180023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sp>
          <p:nvSpPr>
            <p:cNvPr id="97" name="Oval 5"/>
            <p:cNvSpPr>
              <a:spLocks noChangeArrowheads="1"/>
            </p:cNvSpPr>
            <p:nvPr/>
          </p:nvSpPr>
          <p:spPr bwMode="auto">
            <a:xfrm flipH="1">
              <a:off x="3931533" y="3415732"/>
              <a:ext cx="167935" cy="150680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98" name="Line 38"/>
            <p:cNvSpPr>
              <a:spLocks noChangeShapeType="1"/>
            </p:cNvSpPr>
            <p:nvPr/>
          </p:nvSpPr>
          <p:spPr bwMode="auto">
            <a:xfrm flipH="1">
              <a:off x="4015500" y="3300788"/>
              <a:ext cx="0" cy="1883278"/>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grpSp>
          <p:nvGrpSpPr>
            <p:cNvPr id="99" name="Group 8"/>
            <p:cNvGrpSpPr>
              <a:grpSpLocks/>
            </p:cNvGrpSpPr>
            <p:nvPr/>
          </p:nvGrpSpPr>
          <p:grpSpPr bwMode="auto">
            <a:xfrm flipH="1">
              <a:off x="4228299" y="3446621"/>
              <a:ext cx="292503" cy="1423762"/>
              <a:chOff x="4785" y="1933"/>
              <a:chExt cx="272" cy="1452"/>
            </a:xfrm>
          </p:grpSpPr>
          <p:grpSp>
            <p:nvGrpSpPr>
              <p:cNvPr id="103" name="Group 9"/>
              <p:cNvGrpSpPr>
                <a:grpSpLocks/>
              </p:cNvGrpSpPr>
              <p:nvPr/>
            </p:nvGrpSpPr>
            <p:grpSpPr bwMode="auto">
              <a:xfrm>
                <a:off x="4785" y="1933"/>
                <a:ext cx="91" cy="1452"/>
                <a:chOff x="4785" y="1933"/>
                <a:chExt cx="91" cy="1452"/>
              </a:xfrm>
            </p:grpSpPr>
            <p:sp>
              <p:nvSpPr>
                <p:cNvPr id="109" name="Arc 10"/>
                <p:cNvSpPr>
                  <a:spLocks/>
                </p:cNvSpPr>
                <p:nvPr/>
              </p:nvSpPr>
              <p:spPr bwMode="auto">
                <a:xfrm>
                  <a:off x="4785" y="1933"/>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110" name="Arc 11"/>
                <p:cNvSpPr>
                  <a:spLocks/>
                </p:cNvSpPr>
                <p:nvPr/>
              </p:nvSpPr>
              <p:spPr bwMode="auto">
                <a:xfrm flipV="1">
                  <a:off x="4785" y="2659"/>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grpSp>
          <p:grpSp>
            <p:nvGrpSpPr>
              <p:cNvPr id="104" name="Group 12"/>
              <p:cNvGrpSpPr>
                <a:grpSpLocks/>
              </p:cNvGrpSpPr>
              <p:nvPr/>
            </p:nvGrpSpPr>
            <p:grpSpPr bwMode="auto">
              <a:xfrm flipH="1">
                <a:off x="4966" y="1933"/>
                <a:ext cx="91" cy="1452"/>
                <a:chOff x="4785" y="1933"/>
                <a:chExt cx="91" cy="1452"/>
              </a:xfrm>
            </p:grpSpPr>
            <p:sp>
              <p:nvSpPr>
                <p:cNvPr id="107" name="Arc 13"/>
                <p:cNvSpPr>
                  <a:spLocks/>
                </p:cNvSpPr>
                <p:nvPr/>
              </p:nvSpPr>
              <p:spPr bwMode="auto">
                <a:xfrm>
                  <a:off x="4785" y="1933"/>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108" name="Arc 14"/>
                <p:cNvSpPr>
                  <a:spLocks/>
                </p:cNvSpPr>
                <p:nvPr/>
              </p:nvSpPr>
              <p:spPr bwMode="auto">
                <a:xfrm flipV="1">
                  <a:off x="4785" y="2659"/>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grpSp>
          <p:sp>
            <p:nvSpPr>
              <p:cNvPr id="105" name="Line 15"/>
              <p:cNvSpPr>
                <a:spLocks noChangeShapeType="1"/>
              </p:cNvSpPr>
              <p:nvPr/>
            </p:nvSpPr>
            <p:spPr bwMode="auto">
              <a:xfrm>
                <a:off x="4785" y="3385"/>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sp>
            <p:nvSpPr>
              <p:cNvPr id="106" name="Line 16"/>
              <p:cNvSpPr>
                <a:spLocks noChangeShapeType="1"/>
              </p:cNvSpPr>
              <p:nvPr/>
            </p:nvSpPr>
            <p:spPr bwMode="auto">
              <a:xfrm>
                <a:off x="4785" y="1933"/>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grpSp>
        <p:sp>
          <p:nvSpPr>
            <p:cNvPr id="100" name="Line 37"/>
            <p:cNvSpPr>
              <a:spLocks noChangeShapeType="1"/>
            </p:cNvSpPr>
            <p:nvPr/>
          </p:nvSpPr>
          <p:spPr bwMode="auto">
            <a:xfrm flipH="1">
              <a:off x="4374551" y="3301932"/>
              <a:ext cx="0" cy="180023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sp>
          <p:nvSpPr>
            <p:cNvPr id="55" name="Oval 5"/>
            <p:cNvSpPr>
              <a:spLocks noChangeArrowheads="1"/>
            </p:cNvSpPr>
            <p:nvPr/>
          </p:nvSpPr>
          <p:spPr bwMode="auto">
            <a:xfrm>
              <a:off x="5212239" y="3415732"/>
              <a:ext cx="167935" cy="150680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72" name="Line 38"/>
            <p:cNvSpPr>
              <a:spLocks noChangeShapeType="1"/>
            </p:cNvSpPr>
            <p:nvPr/>
          </p:nvSpPr>
          <p:spPr bwMode="auto">
            <a:xfrm>
              <a:off x="5296207" y="3300788"/>
              <a:ext cx="0" cy="1883278"/>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grpSp>
          <p:nvGrpSpPr>
            <p:cNvPr id="73" name="Group 8"/>
            <p:cNvGrpSpPr>
              <a:grpSpLocks/>
            </p:cNvGrpSpPr>
            <p:nvPr/>
          </p:nvGrpSpPr>
          <p:grpSpPr bwMode="auto">
            <a:xfrm>
              <a:off x="4790905" y="3446621"/>
              <a:ext cx="292503" cy="1423762"/>
              <a:chOff x="4785" y="1933"/>
              <a:chExt cx="272" cy="1452"/>
            </a:xfrm>
          </p:grpSpPr>
          <p:grpSp>
            <p:nvGrpSpPr>
              <p:cNvPr id="74" name="Group 9"/>
              <p:cNvGrpSpPr>
                <a:grpSpLocks/>
              </p:cNvGrpSpPr>
              <p:nvPr/>
            </p:nvGrpSpPr>
            <p:grpSpPr bwMode="auto">
              <a:xfrm>
                <a:off x="4785" y="1933"/>
                <a:ext cx="91" cy="1452"/>
                <a:chOff x="4785" y="1933"/>
                <a:chExt cx="91" cy="1452"/>
              </a:xfrm>
            </p:grpSpPr>
            <p:sp>
              <p:nvSpPr>
                <p:cNvPr id="80" name="Arc 10"/>
                <p:cNvSpPr>
                  <a:spLocks/>
                </p:cNvSpPr>
                <p:nvPr/>
              </p:nvSpPr>
              <p:spPr bwMode="auto">
                <a:xfrm>
                  <a:off x="4785" y="1933"/>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81" name="Arc 11"/>
                <p:cNvSpPr>
                  <a:spLocks/>
                </p:cNvSpPr>
                <p:nvPr/>
              </p:nvSpPr>
              <p:spPr bwMode="auto">
                <a:xfrm flipV="1">
                  <a:off x="4785" y="2659"/>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grpSp>
          <p:grpSp>
            <p:nvGrpSpPr>
              <p:cNvPr id="75" name="Group 12"/>
              <p:cNvGrpSpPr>
                <a:grpSpLocks/>
              </p:cNvGrpSpPr>
              <p:nvPr/>
            </p:nvGrpSpPr>
            <p:grpSpPr bwMode="auto">
              <a:xfrm flipH="1">
                <a:off x="4966" y="1933"/>
                <a:ext cx="91" cy="1452"/>
                <a:chOff x="4785" y="1933"/>
                <a:chExt cx="91" cy="1452"/>
              </a:xfrm>
            </p:grpSpPr>
            <p:sp>
              <p:nvSpPr>
                <p:cNvPr id="78" name="Arc 13"/>
                <p:cNvSpPr>
                  <a:spLocks/>
                </p:cNvSpPr>
                <p:nvPr/>
              </p:nvSpPr>
              <p:spPr bwMode="auto">
                <a:xfrm>
                  <a:off x="4785" y="1933"/>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79" name="Arc 14"/>
                <p:cNvSpPr>
                  <a:spLocks/>
                </p:cNvSpPr>
                <p:nvPr/>
              </p:nvSpPr>
              <p:spPr bwMode="auto">
                <a:xfrm flipV="1">
                  <a:off x="4785" y="2659"/>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grpSp>
          <p:sp>
            <p:nvSpPr>
              <p:cNvPr id="76" name="Line 15"/>
              <p:cNvSpPr>
                <a:spLocks noChangeShapeType="1"/>
              </p:cNvSpPr>
              <p:nvPr/>
            </p:nvSpPr>
            <p:spPr bwMode="auto">
              <a:xfrm>
                <a:off x="4785" y="3385"/>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sp>
            <p:nvSpPr>
              <p:cNvPr id="77" name="Line 16"/>
              <p:cNvSpPr>
                <a:spLocks noChangeShapeType="1"/>
              </p:cNvSpPr>
              <p:nvPr/>
            </p:nvSpPr>
            <p:spPr bwMode="auto">
              <a:xfrm>
                <a:off x="4785" y="1933"/>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grpSp>
        <p:sp>
          <p:nvSpPr>
            <p:cNvPr id="82" name="Line 37"/>
            <p:cNvSpPr>
              <a:spLocks noChangeShapeType="1"/>
            </p:cNvSpPr>
            <p:nvPr/>
          </p:nvSpPr>
          <p:spPr bwMode="auto">
            <a:xfrm>
              <a:off x="4937156" y="3301932"/>
              <a:ext cx="0" cy="180023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sp>
          <p:nvSpPr>
            <p:cNvPr id="162" name="正方形/長方形 161"/>
            <p:cNvSpPr/>
            <p:nvPr/>
          </p:nvSpPr>
          <p:spPr>
            <a:xfrm>
              <a:off x="5614511" y="4074484"/>
              <a:ext cx="287079" cy="23410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latin typeface="Calibri" panose="020F0502020204030204" pitchFamily="34" charset="0"/>
              </a:endParaRPr>
            </a:p>
          </p:txBody>
        </p:sp>
        <p:sp>
          <p:nvSpPr>
            <p:cNvPr id="161" name="正方形/長方形 160"/>
            <p:cNvSpPr/>
            <p:nvPr/>
          </p:nvSpPr>
          <p:spPr>
            <a:xfrm>
              <a:off x="3358351" y="4072296"/>
              <a:ext cx="287079" cy="23410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latin typeface="Calibri" panose="020F0502020204030204" pitchFamily="34" charset="0"/>
              </a:endParaRPr>
            </a:p>
          </p:txBody>
        </p:sp>
        <p:sp>
          <p:nvSpPr>
            <p:cNvPr id="160" name="正方形/長方形 159"/>
            <p:cNvSpPr/>
            <p:nvPr/>
          </p:nvSpPr>
          <p:spPr>
            <a:xfrm>
              <a:off x="2312127" y="4065792"/>
              <a:ext cx="287079" cy="23410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latin typeface="Calibri" panose="020F0502020204030204" pitchFamily="34" charset="0"/>
              </a:endParaRPr>
            </a:p>
          </p:txBody>
        </p:sp>
        <p:sp>
          <p:nvSpPr>
            <p:cNvPr id="159" name="正方形/長方形 158"/>
            <p:cNvSpPr/>
            <p:nvPr/>
          </p:nvSpPr>
          <p:spPr>
            <a:xfrm>
              <a:off x="225401" y="4073023"/>
              <a:ext cx="287079" cy="23410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latin typeface="Calibri" panose="020F0502020204030204" pitchFamily="34" charset="0"/>
              </a:endParaRPr>
            </a:p>
          </p:txBody>
        </p:sp>
        <p:grpSp>
          <p:nvGrpSpPr>
            <p:cNvPr id="57" name="Group 9"/>
            <p:cNvGrpSpPr>
              <a:grpSpLocks/>
            </p:cNvGrpSpPr>
            <p:nvPr/>
          </p:nvGrpSpPr>
          <p:grpSpPr bwMode="auto">
            <a:xfrm>
              <a:off x="7965311" y="3470963"/>
              <a:ext cx="97859" cy="1423762"/>
              <a:chOff x="4785" y="1933"/>
              <a:chExt cx="91" cy="1452"/>
            </a:xfrm>
          </p:grpSpPr>
          <p:sp>
            <p:nvSpPr>
              <p:cNvPr id="63" name="Arc 10"/>
              <p:cNvSpPr>
                <a:spLocks/>
              </p:cNvSpPr>
              <p:nvPr/>
            </p:nvSpPr>
            <p:spPr bwMode="auto">
              <a:xfrm>
                <a:off x="4785" y="1933"/>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64" name="Arc 11"/>
              <p:cNvSpPr>
                <a:spLocks/>
              </p:cNvSpPr>
              <p:nvPr/>
            </p:nvSpPr>
            <p:spPr bwMode="auto">
              <a:xfrm flipV="1">
                <a:off x="4785" y="2659"/>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grpSp>
        <p:grpSp>
          <p:nvGrpSpPr>
            <p:cNvPr id="58" name="Group 12"/>
            <p:cNvGrpSpPr>
              <a:grpSpLocks/>
            </p:cNvGrpSpPr>
            <p:nvPr/>
          </p:nvGrpSpPr>
          <p:grpSpPr bwMode="auto">
            <a:xfrm flipH="1">
              <a:off x="8159955" y="3470963"/>
              <a:ext cx="97859" cy="1423762"/>
              <a:chOff x="4785" y="1933"/>
              <a:chExt cx="91" cy="1452"/>
            </a:xfrm>
          </p:grpSpPr>
          <p:sp>
            <p:nvSpPr>
              <p:cNvPr id="61" name="Arc 13"/>
              <p:cNvSpPr>
                <a:spLocks/>
              </p:cNvSpPr>
              <p:nvPr/>
            </p:nvSpPr>
            <p:spPr bwMode="auto">
              <a:xfrm>
                <a:off x="4785" y="1933"/>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62" name="Arc 14"/>
              <p:cNvSpPr>
                <a:spLocks/>
              </p:cNvSpPr>
              <p:nvPr/>
            </p:nvSpPr>
            <p:spPr bwMode="auto">
              <a:xfrm flipV="1">
                <a:off x="4785" y="2659"/>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grpSp>
        <p:sp>
          <p:nvSpPr>
            <p:cNvPr id="59" name="Line 15"/>
            <p:cNvSpPr>
              <a:spLocks noChangeShapeType="1"/>
            </p:cNvSpPr>
            <p:nvPr/>
          </p:nvSpPr>
          <p:spPr bwMode="auto">
            <a:xfrm>
              <a:off x="7965311" y="4894725"/>
              <a:ext cx="29250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sp>
          <p:nvSpPr>
            <p:cNvPr id="60" name="Line 16"/>
            <p:cNvSpPr>
              <a:spLocks noChangeShapeType="1"/>
            </p:cNvSpPr>
            <p:nvPr/>
          </p:nvSpPr>
          <p:spPr bwMode="auto">
            <a:xfrm>
              <a:off x="7965311" y="3470963"/>
              <a:ext cx="29250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sp>
          <p:nvSpPr>
            <p:cNvPr id="65" name="Oval 5"/>
            <p:cNvSpPr>
              <a:spLocks noChangeArrowheads="1"/>
            </p:cNvSpPr>
            <p:nvPr/>
          </p:nvSpPr>
          <p:spPr bwMode="auto">
            <a:xfrm>
              <a:off x="7740108" y="3428518"/>
              <a:ext cx="167935" cy="150680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66" name="Line 37"/>
            <p:cNvSpPr>
              <a:spLocks noChangeShapeType="1"/>
            </p:cNvSpPr>
            <p:nvPr/>
          </p:nvSpPr>
          <p:spPr bwMode="auto">
            <a:xfrm>
              <a:off x="8112946" y="3301932"/>
              <a:ext cx="0" cy="180023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sp>
          <p:nvSpPr>
            <p:cNvPr id="67" name="Line 38"/>
            <p:cNvSpPr>
              <a:spLocks noChangeShapeType="1"/>
            </p:cNvSpPr>
            <p:nvPr/>
          </p:nvSpPr>
          <p:spPr bwMode="auto">
            <a:xfrm>
              <a:off x="7824076" y="3313574"/>
              <a:ext cx="0" cy="1883278"/>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sp>
          <p:nvSpPr>
            <p:cNvPr id="68" name="Line 20"/>
            <p:cNvSpPr>
              <a:spLocks noChangeShapeType="1"/>
            </p:cNvSpPr>
            <p:nvPr/>
          </p:nvSpPr>
          <p:spPr bwMode="auto">
            <a:xfrm>
              <a:off x="159481" y="4175927"/>
              <a:ext cx="8828567" cy="4541"/>
            </a:xfrm>
            <a:prstGeom prst="line">
              <a:avLst/>
            </a:prstGeom>
            <a:noFill/>
            <a:ln w="19050">
              <a:solidFill>
                <a:schemeClr val="tx1"/>
              </a:solidFill>
              <a:round/>
              <a:headEnd type="none"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grpSp>
          <p:nvGrpSpPr>
            <p:cNvPr id="167" name="グループ化 166"/>
            <p:cNvGrpSpPr/>
            <p:nvPr/>
          </p:nvGrpSpPr>
          <p:grpSpPr>
            <a:xfrm>
              <a:off x="361508" y="3649835"/>
              <a:ext cx="8420831" cy="1093321"/>
              <a:chOff x="361508" y="3649835"/>
              <a:chExt cx="8420831" cy="1093321"/>
            </a:xfrm>
          </p:grpSpPr>
          <p:cxnSp>
            <p:nvCxnSpPr>
              <p:cNvPr id="143" name="直線コネクタ 142"/>
              <p:cNvCxnSpPr/>
              <p:nvPr/>
            </p:nvCxnSpPr>
            <p:spPr>
              <a:xfrm flipV="1">
                <a:off x="813897" y="4401222"/>
                <a:ext cx="393054" cy="34193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1" name="直線コネクタ 120"/>
              <p:cNvCxnSpPr/>
              <p:nvPr/>
            </p:nvCxnSpPr>
            <p:spPr>
              <a:xfrm flipH="1" flipV="1">
                <a:off x="1736354" y="4401222"/>
                <a:ext cx="393054" cy="34193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1" name="直線コネクタ 100"/>
              <p:cNvCxnSpPr/>
              <p:nvPr/>
            </p:nvCxnSpPr>
            <p:spPr>
              <a:xfrm flipH="1">
                <a:off x="3981496" y="3649835"/>
                <a:ext cx="393054" cy="34193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0" name="直線コネクタ 89"/>
              <p:cNvCxnSpPr/>
              <p:nvPr/>
            </p:nvCxnSpPr>
            <p:spPr>
              <a:xfrm>
                <a:off x="4937157" y="3649835"/>
                <a:ext cx="393054" cy="34193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直線コネクタ 82"/>
              <p:cNvCxnSpPr/>
              <p:nvPr/>
            </p:nvCxnSpPr>
            <p:spPr>
              <a:xfrm>
                <a:off x="5308365" y="3983790"/>
                <a:ext cx="2515710" cy="38881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4" name="直線コネクタ 83"/>
              <p:cNvCxnSpPr/>
              <p:nvPr/>
            </p:nvCxnSpPr>
            <p:spPr>
              <a:xfrm>
                <a:off x="7824075" y="4372606"/>
                <a:ext cx="281380" cy="33395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直線コネクタ 84"/>
              <p:cNvCxnSpPr/>
              <p:nvPr/>
            </p:nvCxnSpPr>
            <p:spPr>
              <a:xfrm flipV="1">
                <a:off x="8120437" y="4180468"/>
                <a:ext cx="661902" cy="52609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2" name="直線コネクタ 111"/>
              <p:cNvCxnSpPr/>
              <p:nvPr/>
            </p:nvCxnSpPr>
            <p:spPr>
              <a:xfrm flipH="1">
                <a:off x="4369778" y="3649835"/>
                <a:ext cx="56737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直線コネクタ 114"/>
              <p:cNvCxnSpPr/>
              <p:nvPr/>
            </p:nvCxnSpPr>
            <p:spPr>
              <a:xfrm flipH="1">
                <a:off x="2127838" y="3991769"/>
                <a:ext cx="1853659" cy="75138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3" name="直線コネクタ 152"/>
              <p:cNvCxnSpPr/>
              <p:nvPr/>
            </p:nvCxnSpPr>
            <p:spPr>
              <a:xfrm flipH="1">
                <a:off x="1168976" y="4407396"/>
                <a:ext cx="56737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6" name="直線コネクタ 155"/>
              <p:cNvCxnSpPr/>
              <p:nvPr/>
            </p:nvCxnSpPr>
            <p:spPr>
              <a:xfrm flipH="1" flipV="1">
                <a:off x="361508" y="4175927"/>
                <a:ext cx="452388" cy="56722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97" name="グループ化 196"/>
            <p:cNvGrpSpPr/>
            <p:nvPr/>
          </p:nvGrpSpPr>
          <p:grpSpPr>
            <a:xfrm>
              <a:off x="372136" y="3615993"/>
              <a:ext cx="8410203" cy="1173510"/>
              <a:chOff x="372136" y="3615993"/>
              <a:chExt cx="8410203" cy="1173510"/>
            </a:xfrm>
          </p:grpSpPr>
          <p:cxnSp>
            <p:nvCxnSpPr>
              <p:cNvPr id="144" name="直線コネクタ 143"/>
              <p:cNvCxnSpPr/>
              <p:nvPr/>
            </p:nvCxnSpPr>
            <p:spPr>
              <a:xfrm flipV="1">
                <a:off x="813897" y="3617782"/>
                <a:ext cx="377275" cy="426946"/>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2" name="直線コネクタ 121"/>
              <p:cNvCxnSpPr/>
              <p:nvPr/>
            </p:nvCxnSpPr>
            <p:spPr>
              <a:xfrm flipH="1" flipV="1">
                <a:off x="1752133" y="3617782"/>
                <a:ext cx="377275" cy="426946"/>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2" name="直線コネクタ 101"/>
              <p:cNvCxnSpPr/>
              <p:nvPr/>
            </p:nvCxnSpPr>
            <p:spPr>
              <a:xfrm flipH="1">
                <a:off x="3997275" y="4348263"/>
                <a:ext cx="377275" cy="426946"/>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p:nvCxnSpPr>
            <p:spPr>
              <a:xfrm>
                <a:off x="4937157" y="4348263"/>
                <a:ext cx="377275" cy="426946"/>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flipV="1">
                <a:off x="5296206" y="3627296"/>
                <a:ext cx="2530639" cy="1162207"/>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a:off x="7824075" y="3623499"/>
                <a:ext cx="288871" cy="373711"/>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a:off x="8120437" y="3997210"/>
                <a:ext cx="661902" cy="192138"/>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3" name="直線コネクタ 112"/>
              <p:cNvCxnSpPr/>
              <p:nvPr/>
            </p:nvCxnSpPr>
            <p:spPr>
              <a:xfrm flipH="1">
                <a:off x="4373319" y="4333869"/>
                <a:ext cx="567378"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p:nvPr/>
            </p:nvCxnSpPr>
            <p:spPr>
              <a:xfrm flipH="1" flipV="1">
                <a:off x="2137296" y="4044728"/>
                <a:ext cx="1878204" cy="698429"/>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4" name="直線コネクタ 153"/>
              <p:cNvCxnSpPr/>
              <p:nvPr/>
            </p:nvCxnSpPr>
            <p:spPr>
              <a:xfrm flipH="1">
                <a:off x="1185685" y="3615993"/>
                <a:ext cx="567378"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8" name="直線コネクタ 157"/>
              <p:cNvCxnSpPr/>
              <p:nvPr/>
            </p:nvCxnSpPr>
            <p:spPr>
              <a:xfrm flipV="1">
                <a:off x="372136" y="4044728"/>
                <a:ext cx="459293" cy="131199"/>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grpSp>
        <p:cxnSp>
          <p:nvCxnSpPr>
            <p:cNvPr id="171" name="直線コネクタ 170"/>
            <p:cNvCxnSpPr/>
            <p:nvPr/>
          </p:nvCxnSpPr>
          <p:spPr>
            <a:xfrm flipH="1">
              <a:off x="3971384" y="3729376"/>
              <a:ext cx="393054" cy="281821"/>
            </a:xfrm>
            <a:prstGeom prst="line">
              <a:avLst/>
            </a:prstGeom>
            <a:ln w="63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72" name="直線コネクタ 171"/>
            <p:cNvCxnSpPr/>
            <p:nvPr/>
          </p:nvCxnSpPr>
          <p:spPr>
            <a:xfrm>
              <a:off x="4927045" y="3729376"/>
              <a:ext cx="393054" cy="281821"/>
            </a:xfrm>
            <a:prstGeom prst="line">
              <a:avLst/>
            </a:prstGeom>
            <a:ln w="63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73" name="直線コネクタ 172"/>
            <p:cNvCxnSpPr/>
            <p:nvPr/>
          </p:nvCxnSpPr>
          <p:spPr>
            <a:xfrm>
              <a:off x="5298253" y="4004621"/>
              <a:ext cx="2515710" cy="320461"/>
            </a:xfrm>
            <a:prstGeom prst="line">
              <a:avLst/>
            </a:prstGeom>
            <a:ln w="63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74" name="直線コネクタ 173"/>
            <p:cNvCxnSpPr/>
            <p:nvPr/>
          </p:nvCxnSpPr>
          <p:spPr>
            <a:xfrm>
              <a:off x="7813963" y="4325082"/>
              <a:ext cx="281380" cy="275245"/>
            </a:xfrm>
            <a:prstGeom prst="line">
              <a:avLst/>
            </a:prstGeom>
            <a:ln w="63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75" name="直線コネクタ 174"/>
            <p:cNvCxnSpPr/>
            <p:nvPr/>
          </p:nvCxnSpPr>
          <p:spPr>
            <a:xfrm flipV="1">
              <a:off x="8110325" y="4166723"/>
              <a:ext cx="661902" cy="433605"/>
            </a:xfrm>
            <a:prstGeom prst="line">
              <a:avLst/>
            </a:prstGeom>
            <a:ln w="63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76" name="直線コネクタ 175"/>
            <p:cNvCxnSpPr/>
            <p:nvPr/>
          </p:nvCxnSpPr>
          <p:spPr>
            <a:xfrm flipH="1">
              <a:off x="4359666" y="3729376"/>
              <a:ext cx="567378" cy="0"/>
            </a:xfrm>
            <a:prstGeom prst="line">
              <a:avLst/>
            </a:prstGeom>
            <a:ln w="63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77" name="直線コネクタ 176"/>
            <p:cNvCxnSpPr/>
            <p:nvPr/>
          </p:nvCxnSpPr>
          <p:spPr>
            <a:xfrm flipH="1">
              <a:off x="3543763" y="4011197"/>
              <a:ext cx="427623" cy="155526"/>
            </a:xfrm>
            <a:prstGeom prst="line">
              <a:avLst/>
            </a:prstGeom>
            <a:ln w="63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3" name="直線コネクタ 182"/>
            <p:cNvCxnSpPr/>
            <p:nvPr/>
          </p:nvCxnSpPr>
          <p:spPr>
            <a:xfrm flipH="1">
              <a:off x="3971385" y="3564646"/>
              <a:ext cx="384695" cy="445486"/>
            </a:xfrm>
            <a:prstGeom prst="line">
              <a:avLst/>
            </a:prstGeom>
            <a:ln w="63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4" name="直線コネクタ 183"/>
            <p:cNvCxnSpPr/>
            <p:nvPr/>
          </p:nvCxnSpPr>
          <p:spPr>
            <a:xfrm>
              <a:off x="4946032" y="3582046"/>
              <a:ext cx="374067" cy="428086"/>
            </a:xfrm>
            <a:prstGeom prst="line">
              <a:avLst/>
            </a:prstGeom>
            <a:ln w="63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5" name="直線コネクタ 184"/>
            <p:cNvCxnSpPr/>
            <p:nvPr/>
          </p:nvCxnSpPr>
          <p:spPr>
            <a:xfrm>
              <a:off x="5298253" y="4001137"/>
              <a:ext cx="2515710" cy="438312"/>
            </a:xfrm>
            <a:prstGeom prst="line">
              <a:avLst/>
            </a:prstGeom>
            <a:ln w="63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6" name="直線コネクタ 185"/>
            <p:cNvCxnSpPr/>
            <p:nvPr/>
          </p:nvCxnSpPr>
          <p:spPr>
            <a:xfrm>
              <a:off x="7813963" y="4439449"/>
              <a:ext cx="281380" cy="376467"/>
            </a:xfrm>
            <a:prstGeom prst="line">
              <a:avLst/>
            </a:prstGeom>
            <a:ln w="63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7" name="直線コネクタ 186"/>
            <p:cNvCxnSpPr/>
            <p:nvPr/>
          </p:nvCxnSpPr>
          <p:spPr>
            <a:xfrm flipV="1">
              <a:off x="8110325" y="4222852"/>
              <a:ext cx="661902" cy="593064"/>
            </a:xfrm>
            <a:prstGeom prst="line">
              <a:avLst/>
            </a:prstGeom>
            <a:ln w="63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8" name="直線コネクタ 187"/>
            <p:cNvCxnSpPr/>
            <p:nvPr/>
          </p:nvCxnSpPr>
          <p:spPr>
            <a:xfrm flipH="1">
              <a:off x="4359666" y="3571505"/>
              <a:ext cx="567378" cy="0"/>
            </a:xfrm>
            <a:prstGeom prst="line">
              <a:avLst/>
            </a:prstGeom>
            <a:ln w="63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9" name="直線コネクタ 188"/>
            <p:cNvCxnSpPr/>
            <p:nvPr/>
          </p:nvCxnSpPr>
          <p:spPr>
            <a:xfrm flipH="1">
              <a:off x="3532882" y="4010132"/>
              <a:ext cx="438504" cy="156591"/>
            </a:xfrm>
            <a:prstGeom prst="line">
              <a:avLst/>
            </a:prstGeom>
            <a:ln w="6350">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198" name="グループ化 197"/>
            <p:cNvGrpSpPr/>
            <p:nvPr/>
          </p:nvGrpSpPr>
          <p:grpSpPr>
            <a:xfrm>
              <a:off x="354418" y="3706576"/>
              <a:ext cx="8410203" cy="990778"/>
              <a:chOff x="372136" y="3615993"/>
              <a:chExt cx="8410203" cy="1173510"/>
            </a:xfrm>
          </p:grpSpPr>
          <p:cxnSp>
            <p:nvCxnSpPr>
              <p:cNvPr id="199" name="直線コネクタ 198"/>
              <p:cNvCxnSpPr/>
              <p:nvPr/>
            </p:nvCxnSpPr>
            <p:spPr>
              <a:xfrm flipV="1">
                <a:off x="813897" y="3617782"/>
                <a:ext cx="377275" cy="426946"/>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0" name="直線コネクタ 199"/>
              <p:cNvCxnSpPr/>
              <p:nvPr/>
            </p:nvCxnSpPr>
            <p:spPr>
              <a:xfrm flipH="1" flipV="1">
                <a:off x="1752133" y="3617782"/>
                <a:ext cx="377275" cy="426946"/>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1" name="直線コネクタ 200"/>
              <p:cNvCxnSpPr/>
              <p:nvPr/>
            </p:nvCxnSpPr>
            <p:spPr>
              <a:xfrm flipH="1">
                <a:off x="3997275" y="4348263"/>
                <a:ext cx="377275" cy="426946"/>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2" name="直線コネクタ 201"/>
              <p:cNvCxnSpPr/>
              <p:nvPr/>
            </p:nvCxnSpPr>
            <p:spPr>
              <a:xfrm>
                <a:off x="4937157" y="4348263"/>
                <a:ext cx="377275" cy="426946"/>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3" name="直線コネクタ 202"/>
              <p:cNvCxnSpPr/>
              <p:nvPr/>
            </p:nvCxnSpPr>
            <p:spPr>
              <a:xfrm flipV="1">
                <a:off x="5296206" y="3627296"/>
                <a:ext cx="2530639" cy="1162207"/>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4" name="直線コネクタ 203"/>
              <p:cNvCxnSpPr/>
              <p:nvPr/>
            </p:nvCxnSpPr>
            <p:spPr>
              <a:xfrm>
                <a:off x="7824075" y="3623499"/>
                <a:ext cx="288871" cy="37371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5" name="直線コネクタ 204"/>
              <p:cNvCxnSpPr/>
              <p:nvPr/>
            </p:nvCxnSpPr>
            <p:spPr>
              <a:xfrm>
                <a:off x="8120437" y="3997210"/>
                <a:ext cx="661902" cy="192138"/>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6" name="直線コネクタ 205"/>
              <p:cNvCxnSpPr/>
              <p:nvPr/>
            </p:nvCxnSpPr>
            <p:spPr>
              <a:xfrm flipH="1">
                <a:off x="4373319" y="4333869"/>
                <a:ext cx="567378" cy="0"/>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7" name="直線コネクタ 206"/>
              <p:cNvCxnSpPr/>
              <p:nvPr/>
            </p:nvCxnSpPr>
            <p:spPr>
              <a:xfrm flipH="1" flipV="1">
                <a:off x="2137296" y="4044728"/>
                <a:ext cx="1878204" cy="698429"/>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8" name="直線コネクタ 207"/>
              <p:cNvCxnSpPr/>
              <p:nvPr/>
            </p:nvCxnSpPr>
            <p:spPr>
              <a:xfrm flipH="1">
                <a:off x="1185685" y="3615993"/>
                <a:ext cx="567378" cy="0"/>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9" name="直線コネクタ 208"/>
              <p:cNvCxnSpPr/>
              <p:nvPr/>
            </p:nvCxnSpPr>
            <p:spPr>
              <a:xfrm flipV="1">
                <a:off x="372136" y="4044728"/>
                <a:ext cx="459293" cy="131199"/>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210" name="グループ化 209"/>
            <p:cNvGrpSpPr/>
            <p:nvPr/>
          </p:nvGrpSpPr>
          <p:grpSpPr>
            <a:xfrm>
              <a:off x="368594" y="3450699"/>
              <a:ext cx="8410203" cy="1473494"/>
              <a:chOff x="372136" y="3615993"/>
              <a:chExt cx="8410203" cy="1173510"/>
            </a:xfrm>
          </p:grpSpPr>
          <p:cxnSp>
            <p:nvCxnSpPr>
              <p:cNvPr id="211" name="直線コネクタ 210"/>
              <p:cNvCxnSpPr/>
              <p:nvPr/>
            </p:nvCxnSpPr>
            <p:spPr>
              <a:xfrm flipV="1">
                <a:off x="813897" y="3617782"/>
                <a:ext cx="377275" cy="426946"/>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12" name="直線コネクタ 211"/>
              <p:cNvCxnSpPr/>
              <p:nvPr/>
            </p:nvCxnSpPr>
            <p:spPr>
              <a:xfrm flipH="1" flipV="1">
                <a:off x="1752133" y="3617782"/>
                <a:ext cx="377275" cy="426946"/>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13" name="直線コネクタ 212"/>
              <p:cNvCxnSpPr/>
              <p:nvPr/>
            </p:nvCxnSpPr>
            <p:spPr>
              <a:xfrm flipH="1">
                <a:off x="3997275" y="4348263"/>
                <a:ext cx="377275" cy="426946"/>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14" name="直線コネクタ 213"/>
              <p:cNvCxnSpPr/>
              <p:nvPr/>
            </p:nvCxnSpPr>
            <p:spPr>
              <a:xfrm>
                <a:off x="4937157" y="4348263"/>
                <a:ext cx="377275" cy="426946"/>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15" name="直線コネクタ 214"/>
              <p:cNvCxnSpPr/>
              <p:nvPr/>
            </p:nvCxnSpPr>
            <p:spPr>
              <a:xfrm flipV="1">
                <a:off x="5296206" y="3627296"/>
                <a:ext cx="2530639" cy="1162207"/>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16" name="直線コネクタ 215"/>
              <p:cNvCxnSpPr/>
              <p:nvPr/>
            </p:nvCxnSpPr>
            <p:spPr>
              <a:xfrm>
                <a:off x="7824075" y="3623499"/>
                <a:ext cx="288871" cy="37371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17" name="直線コネクタ 216"/>
              <p:cNvCxnSpPr/>
              <p:nvPr/>
            </p:nvCxnSpPr>
            <p:spPr>
              <a:xfrm>
                <a:off x="8120437" y="3997210"/>
                <a:ext cx="661902" cy="192138"/>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18" name="直線コネクタ 217"/>
              <p:cNvCxnSpPr/>
              <p:nvPr/>
            </p:nvCxnSpPr>
            <p:spPr>
              <a:xfrm flipH="1">
                <a:off x="4373319" y="4333869"/>
                <a:ext cx="567378" cy="0"/>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19" name="直線コネクタ 218"/>
              <p:cNvCxnSpPr/>
              <p:nvPr/>
            </p:nvCxnSpPr>
            <p:spPr>
              <a:xfrm flipH="1" flipV="1">
                <a:off x="2137296" y="4044728"/>
                <a:ext cx="1878204" cy="698429"/>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20" name="直線コネクタ 219"/>
              <p:cNvCxnSpPr/>
              <p:nvPr/>
            </p:nvCxnSpPr>
            <p:spPr>
              <a:xfrm flipH="1">
                <a:off x="1185685" y="3615993"/>
                <a:ext cx="567378" cy="0"/>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21" name="直線コネクタ 220"/>
              <p:cNvCxnSpPr/>
              <p:nvPr/>
            </p:nvCxnSpPr>
            <p:spPr>
              <a:xfrm flipV="1">
                <a:off x="372136" y="4044728"/>
                <a:ext cx="459293" cy="131199"/>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grpSp>
      </p:grpSp>
      <p:grpSp>
        <p:nvGrpSpPr>
          <p:cNvPr id="241" name="グループ化 240"/>
          <p:cNvGrpSpPr/>
          <p:nvPr/>
        </p:nvGrpSpPr>
        <p:grpSpPr>
          <a:xfrm>
            <a:off x="3829806" y="3225375"/>
            <a:ext cx="1972689" cy="1141014"/>
            <a:chOff x="4376034" y="214941"/>
            <a:chExt cx="3276111" cy="1894920"/>
          </a:xfrm>
        </p:grpSpPr>
        <p:sp>
          <p:nvSpPr>
            <p:cNvPr id="163" name="正方形/長方形 162"/>
            <p:cNvSpPr/>
            <p:nvPr/>
          </p:nvSpPr>
          <p:spPr>
            <a:xfrm>
              <a:off x="5124174" y="974331"/>
              <a:ext cx="287079" cy="23410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latin typeface="Calibri" panose="020F0502020204030204" pitchFamily="34" charset="0"/>
              </a:endParaRPr>
            </a:p>
          </p:txBody>
        </p:sp>
        <p:grpSp>
          <p:nvGrpSpPr>
            <p:cNvPr id="3" name="Group 8"/>
            <p:cNvGrpSpPr>
              <a:grpSpLocks/>
            </p:cNvGrpSpPr>
            <p:nvPr/>
          </p:nvGrpSpPr>
          <p:grpSpPr bwMode="auto">
            <a:xfrm>
              <a:off x="6586879" y="383972"/>
              <a:ext cx="292503" cy="1423762"/>
              <a:chOff x="4785" y="1933"/>
              <a:chExt cx="272" cy="1452"/>
            </a:xfrm>
          </p:grpSpPr>
          <p:grpSp>
            <p:nvGrpSpPr>
              <p:cNvPr id="4" name="Group 9"/>
              <p:cNvGrpSpPr>
                <a:grpSpLocks/>
              </p:cNvGrpSpPr>
              <p:nvPr/>
            </p:nvGrpSpPr>
            <p:grpSpPr bwMode="auto">
              <a:xfrm>
                <a:off x="4785" y="1933"/>
                <a:ext cx="91" cy="1452"/>
                <a:chOff x="4785" y="1933"/>
                <a:chExt cx="91" cy="1452"/>
              </a:xfrm>
            </p:grpSpPr>
            <p:sp>
              <p:nvSpPr>
                <p:cNvPr id="10" name="Arc 10"/>
                <p:cNvSpPr>
                  <a:spLocks/>
                </p:cNvSpPr>
                <p:nvPr/>
              </p:nvSpPr>
              <p:spPr bwMode="auto">
                <a:xfrm>
                  <a:off x="4785" y="1933"/>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11" name="Arc 11"/>
                <p:cNvSpPr>
                  <a:spLocks/>
                </p:cNvSpPr>
                <p:nvPr/>
              </p:nvSpPr>
              <p:spPr bwMode="auto">
                <a:xfrm flipV="1">
                  <a:off x="4785" y="2659"/>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grpSp>
          <p:grpSp>
            <p:nvGrpSpPr>
              <p:cNvPr id="5" name="Group 12"/>
              <p:cNvGrpSpPr>
                <a:grpSpLocks/>
              </p:cNvGrpSpPr>
              <p:nvPr/>
            </p:nvGrpSpPr>
            <p:grpSpPr bwMode="auto">
              <a:xfrm flipH="1">
                <a:off x="4966" y="1933"/>
                <a:ext cx="91" cy="1452"/>
                <a:chOff x="4785" y="1933"/>
                <a:chExt cx="91" cy="1452"/>
              </a:xfrm>
            </p:grpSpPr>
            <p:sp>
              <p:nvSpPr>
                <p:cNvPr id="8" name="Arc 13"/>
                <p:cNvSpPr>
                  <a:spLocks/>
                </p:cNvSpPr>
                <p:nvPr/>
              </p:nvSpPr>
              <p:spPr bwMode="auto">
                <a:xfrm>
                  <a:off x="4785" y="1933"/>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9" name="Arc 14"/>
                <p:cNvSpPr>
                  <a:spLocks/>
                </p:cNvSpPr>
                <p:nvPr/>
              </p:nvSpPr>
              <p:spPr bwMode="auto">
                <a:xfrm flipV="1">
                  <a:off x="4785" y="2659"/>
                  <a:ext cx="91" cy="72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grpSp>
          <p:sp>
            <p:nvSpPr>
              <p:cNvPr id="6" name="Line 15"/>
              <p:cNvSpPr>
                <a:spLocks noChangeShapeType="1"/>
              </p:cNvSpPr>
              <p:nvPr/>
            </p:nvSpPr>
            <p:spPr bwMode="auto">
              <a:xfrm>
                <a:off x="4785" y="3385"/>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sp>
            <p:nvSpPr>
              <p:cNvPr id="7" name="Line 16"/>
              <p:cNvSpPr>
                <a:spLocks noChangeShapeType="1"/>
              </p:cNvSpPr>
              <p:nvPr/>
            </p:nvSpPr>
            <p:spPr bwMode="auto">
              <a:xfrm>
                <a:off x="4785" y="1933"/>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grpSp>
        <p:sp>
          <p:nvSpPr>
            <p:cNvPr id="12" name="Oval 5"/>
            <p:cNvSpPr>
              <a:spLocks noChangeArrowheads="1"/>
            </p:cNvSpPr>
            <p:nvPr/>
          </p:nvSpPr>
          <p:spPr bwMode="auto">
            <a:xfrm>
              <a:off x="6361676" y="341527"/>
              <a:ext cx="167935" cy="150680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Calibri" panose="020F0502020204030204" pitchFamily="34" charset="0"/>
              </a:endParaRPr>
            </a:p>
          </p:txBody>
        </p:sp>
        <p:sp>
          <p:nvSpPr>
            <p:cNvPr id="13" name="Line 37"/>
            <p:cNvSpPr>
              <a:spLocks noChangeShapeType="1"/>
            </p:cNvSpPr>
            <p:nvPr/>
          </p:nvSpPr>
          <p:spPr bwMode="auto">
            <a:xfrm>
              <a:off x="6734514" y="214941"/>
              <a:ext cx="0" cy="180023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sp>
          <p:nvSpPr>
            <p:cNvPr id="14" name="Line 38"/>
            <p:cNvSpPr>
              <a:spLocks noChangeShapeType="1"/>
            </p:cNvSpPr>
            <p:nvPr/>
          </p:nvSpPr>
          <p:spPr bwMode="auto">
            <a:xfrm>
              <a:off x="6445644" y="226583"/>
              <a:ext cx="0" cy="1883278"/>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sp>
          <p:nvSpPr>
            <p:cNvPr id="15" name="Line 20"/>
            <p:cNvSpPr>
              <a:spLocks noChangeShapeType="1"/>
            </p:cNvSpPr>
            <p:nvPr/>
          </p:nvSpPr>
          <p:spPr bwMode="auto">
            <a:xfrm flipV="1">
              <a:off x="4376034" y="1093477"/>
              <a:ext cx="3276111" cy="15520"/>
            </a:xfrm>
            <a:prstGeom prst="line">
              <a:avLst/>
            </a:prstGeom>
            <a:noFill/>
            <a:ln w="19050">
              <a:solidFill>
                <a:schemeClr val="tx1"/>
              </a:solidFill>
              <a:round/>
              <a:headEnd type="none"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a:latin typeface="Calibri" panose="020F0502020204030204" pitchFamily="34" charset="0"/>
              </a:endParaRPr>
            </a:p>
          </p:txBody>
        </p:sp>
        <p:grpSp>
          <p:nvGrpSpPr>
            <p:cNvPr id="232" name="グループ化 231"/>
            <p:cNvGrpSpPr/>
            <p:nvPr/>
          </p:nvGrpSpPr>
          <p:grpSpPr>
            <a:xfrm>
              <a:off x="5267714" y="536508"/>
              <a:ext cx="2136193" cy="565849"/>
              <a:chOff x="5267714" y="536508"/>
              <a:chExt cx="2136193" cy="565849"/>
            </a:xfrm>
          </p:grpSpPr>
          <p:cxnSp>
            <p:nvCxnSpPr>
              <p:cNvPr id="17" name="直線コネクタ 16"/>
              <p:cNvCxnSpPr/>
              <p:nvPr/>
            </p:nvCxnSpPr>
            <p:spPr>
              <a:xfrm flipV="1">
                <a:off x="5267714" y="540305"/>
                <a:ext cx="1180699" cy="553172"/>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6445643" y="536508"/>
                <a:ext cx="288871" cy="373711"/>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6742005" y="910219"/>
                <a:ext cx="661902" cy="192138"/>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223" name="グループ化 222"/>
            <p:cNvGrpSpPr/>
            <p:nvPr/>
          </p:nvGrpSpPr>
          <p:grpSpPr>
            <a:xfrm>
              <a:off x="5259930" y="1093477"/>
              <a:ext cx="2143977" cy="526093"/>
              <a:chOff x="5259930" y="1093477"/>
              <a:chExt cx="2143977" cy="526093"/>
            </a:xfrm>
          </p:grpSpPr>
          <p:cxnSp>
            <p:nvCxnSpPr>
              <p:cNvPr id="46" name="直線コネクタ 45"/>
              <p:cNvCxnSpPr/>
              <p:nvPr/>
            </p:nvCxnSpPr>
            <p:spPr>
              <a:xfrm>
                <a:off x="5259930" y="1102357"/>
                <a:ext cx="1185713" cy="18325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a:off x="6445643" y="1285615"/>
                <a:ext cx="281380" cy="33395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flipV="1">
                <a:off x="6742005" y="1093477"/>
                <a:ext cx="661902" cy="52609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24" name="グループ化 223"/>
            <p:cNvGrpSpPr/>
            <p:nvPr/>
          </p:nvGrpSpPr>
          <p:grpSpPr>
            <a:xfrm>
              <a:off x="5256904" y="1097888"/>
              <a:ext cx="2143977" cy="638837"/>
              <a:chOff x="5259930" y="1093477"/>
              <a:chExt cx="2143977" cy="526093"/>
            </a:xfrm>
          </p:grpSpPr>
          <p:cxnSp>
            <p:nvCxnSpPr>
              <p:cNvPr id="225" name="直線コネクタ 224"/>
              <p:cNvCxnSpPr/>
              <p:nvPr/>
            </p:nvCxnSpPr>
            <p:spPr>
              <a:xfrm>
                <a:off x="5259930" y="1102357"/>
                <a:ext cx="1185713" cy="183258"/>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26" name="直線コネクタ 225"/>
              <p:cNvCxnSpPr/>
              <p:nvPr/>
            </p:nvCxnSpPr>
            <p:spPr>
              <a:xfrm>
                <a:off x="6445643" y="1285615"/>
                <a:ext cx="281380" cy="333955"/>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27" name="直線コネクタ 226"/>
              <p:cNvCxnSpPr/>
              <p:nvPr/>
            </p:nvCxnSpPr>
            <p:spPr>
              <a:xfrm flipV="1">
                <a:off x="6742005" y="1093477"/>
                <a:ext cx="661902" cy="526093"/>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228" name="グループ化 227"/>
            <p:cNvGrpSpPr/>
            <p:nvPr/>
          </p:nvGrpSpPr>
          <p:grpSpPr>
            <a:xfrm>
              <a:off x="5225300" y="1102009"/>
              <a:ext cx="2143977" cy="425494"/>
              <a:chOff x="5259930" y="1093477"/>
              <a:chExt cx="2143977" cy="526093"/>
            </a:xfrm>
          </p:grpSpPr>
          <p:cxnSp>
            <p:nvCxnSpPr>
              <p:cNvPr id="229" name="直線コネクタ 228"/>
              <p:cNvCxnSpPr/>
              <p:nvPr/>
            </p:nvCxnSpPr>
            <p:spPr>
              <a:xfrm>
                <a:off x="5259930" y="1102357"/>
                <a:ext cx="1185713" cy="183258"/>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0" name="直線コネクタ 229"/>
              <p:cNvCxnSpPr/>
              <p:nvPr/>
            </p:nvCxnSpPr>
            <p:spPr>
              <a:xfrm>
                <a:off x="6445643" y="1285615"/>
                <a:ext cx="281380" cy="333955"/>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1" name="直線コネクタ 230"/>
              <p:cNvCxnSpPr/>
              <p:nvPr/>
            </p:nvCxnSpPr>
            <p:spPr>
              <a:xfrm flipV="1">
                <a:off x="6742005" y="1093477"/>
                <a:ext cx="661902" cy="526093"/>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233" name="グループ化 232"/>
            <p:cNvGrpSpPr/>
            <p:nvPr/>
          </p:nvGrpSpPr>
          <p:grpSpPr>
            <a:xfrm>
              <a:off x="5278488" y="390586"/>
              <a:ext cx="2136193" cy="700235"/>
              <a:chOff x="5267714" y="536508"/>
              <a:chExt cx="2136193" cy="565849"/>
            </a:xfrm>
          </p:grpSpPr>
          <p:cxnSp>
            <p:nvCxnSpPr>
              <p:cNvPr id="234" name="直線コネクタ 233"/>
              <p:cNvCxnSpPr/>
              <p:nvPr/>
            </p:nvCxnSpPr>
            <p:spPr>
              <a:xfrm flipV="1">
                <a:off x="5267714" y="540305"/>
                <a:ext cx="1180699" cy="553172"/>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35" name="直線コネクタ 234"/>
              <p:cNvCxnSpPr/>
              <p:nvPr/>
            </p:nvCxnSpPr>
            <p:spPr>
              <a:xfrm>
                <a:off x="6445643" y="536508"/>
                <a:ext cx="288871" cy="37371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36" name="直線コネクタ 235"/>
              <p:cNvCxnSpPr/>
              <p:nvPr/>
            </p:nvCxnSpPr>
            <p:spPr>
              <a:xfrm>
                <a:off x="6742005" y="910219"/>
                <a:ext cx="661902" cy="192138"/>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237" name="グループ化 236"/>
            <p:cNvGrpSpPr/>
            <p:nvPr/>
          </p:nvGrpSpPr>
          <p:grpSpPr>
            <a:xfrm>
              <a:off x="5246566" y="614100"/>
              <a:ext cx="2136193" cy="483324"/>
              <a:chOff x="5267714" y="536508"/>
              <a:chExt cx="2136193" cy="565849"/>
            </a:xfrm>
          </p:grpSpPr>
          <p:cxnSp>
            <p:nvCxnSpPr>
              <p:cNvPr id="238" name="直線コネクタ 237"/>
              <p:cNvCxnSpPr/>
              <p:nvPr/>
            </p:nvCxnSpPr>
            <p:spPr>
              <a:xfrm flipV="1">
                <a:off x="5267714" y="540305"/>
                <a:ext cx="1180699" cy="553172"/>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39" name="直線コネクタ 238"/>
              <p:cNvCxnSpPr/>
              <p:nvPr/>
            </p:nvCxnSpPr>
            <p:spPr>
              <a:xfrm>
                <a:off x="6445643" y="536508"/>
                <a:ext cx="288871" cy="37371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40" name="直線コネクタ 239"/>
              <p:cNvCxnSpPr/>
              <p:nvPr/>
            </p:nvCxnSpPr>
            <p:spPr>
              <a:xfrm>
                <a:off x="6742005" y="910219"/>
                <a:ext cx="661902" cy="192138"/>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grpSp>
      </p:grpSp>
      <p:sp>
        <p:nvSpPr>
          <p:cNvPr id="242" name="テキスト ボックス 241"/>
          <p:cNvSpPr txBox="1"/>
          <p:nvPr/>
        </p:nvSpPr>
        <p:spPr>
          <a:xfrm>
            <a:off x="3056968" y="3871880"/>
            <a:ext cx="1562223" cy="307777"/>
          </a:xfrm>
          <a:prstGeom prst="rect">
            <a:avLst/>
          </a:prstGeom>
          <a:noFill/>
        </p:spPr>
        <p:txBody>
          <a:bodyPr wrap="none" rtlCol="0">
            <a:spAutoFit/>
          </a:bodyPr>
          <a:lstStyle/>
          <a:p>
            <a:r>
              <a:rPr lang="en-US" altLang="ja-JP" sz="1400" b="1" i="1" dirty="0">
                <a:solidFill>
                  <a:srgbClr val="FF0000"/>
                </a:solidFill>
                <a:latin typeface="Calibri" panose="020F0502020204030204" pitchFamily="34" charset="0"/>
              </a:rPr>
              <a:t>Vertical Correction</a:t>
            </a:r>
            <a:endParaRPr lang="ja-JP" altLang="en-US" sz="1400" b="1" i="1" dirty="0">
              <a:solidFill>
                <a:srgbClr val="FF0000"/>
              </a:solidFill>
              <a:latin typeface="Calibri" panose="020F0502020204030204" pitchFamily="34" charset="0"/>
            </a:endParaRPr>
          </a:p>
        </p:txBody>
      </p:sp>
      <p:sp>
        <p:nvSpPr>
          <p:cNvPr id="243" name="テキスト ボックス 242"/>
          <p:cNvSpPr txBox="1"/>
          <p:nvPr/>
        </p:nvSpPr>
        <p:spPr>
          <a:xfrm>
            <a:off x="2806175" y="3309683"/>
            <a:ext cx="1768689" cy="307777"/>
          </a:xfrm>
          <a:prstGeom prst="rect">
            <a:avLst/>
          </a:prstGeom>
          <a:noFill/>
        </p:spPr>
        <p:txBody>
          <a:bodyPr wrap="none" rtlCol="0">
            <a:spAutoFit/>
          </a:bodyPr>
          <a:lstStyle/>
          <a:p>
            <a:r>
              <a:rPr lang="en-US" altLang="ja-JP" sz="1400" b="1" i="1" dirty="0">
                <a:solidFill>
                  <a:srgbClr val="0070C0"/>
                </a:solidFill>
                <a:latin typeface="Calibri" panose="020F0502020204030204" pitchFamily="34" charset="0"/>
              </a:rPr>
              <a:t>Horizontal Correction</a:t>
            </a:r>
            <a:endParaRPr lang="ja-JP" altLang="en-US" sz="1400" b="1" i="1" dirty="0">
              <a:solidFill>
                <a:srgbClr val="0070C0"/>
              </a:solidFill>
              <a:latin typeface="Calibri" panose="020F0502020204030204" pitchFamily="34" charset="0"/>
            </a:endParaRPr>
          </a:p>
        </p:txBody>
      </p:sp>
      <p:sp>
        <p:nvSpPr>
          <p:cNvPr id="246" name="テキスト ボックス 245"/>
          <p:cNvSpPr txBox="1"/>
          <p:nvPr/>
        </p:nvSpPr>
        <p:spPr>
          <a:xfrm>
            <a:off x="3183918" y="2930738"/>
            <a:ext cx="2690160" cy="338554"/>
          </a:xfrm>
          <a:prstGeom prst="rect">
            <a:avLst/>
          </a:prstGeom>
          <a:noFill/>
        </p:spPr>
        <p:txBody>
          <a:bodyPr wrap="none" rtlCol="0">
            <a:spAutoFit/>
          </a:bodyPr>
          <a:lstStyle/>
          <a:p>
            <a:r>
              <a:rPr lang="en-US" altLang="ja-JP" sz="1600" b="1" i="1" dirty="0">
                <a:solidFill>
                  <a:srgbClr val="002060"/>
                </a:solidFill>
                <a:latin typeface="Calibri" panose="020F0502020204030204" pitchFamily="34" charset="0"/>
              </a:rPr>
              <a:t>Local Chromaticity Correction</a:t>
            </a:r>
            <a:endParaRPr lang="ja-JP" altLang="en-US" sz="1600" b="1" i="1" dirty="0">
              <a:solidFill>
                <a:srgbClr val="002060"/>
              </a:solidFill>
              <a:latin typeface="Calibri" panose="020F0502020204030204" pitchFamily="34" charset="0"/>
            </a:endParaRPr>
          </a:p>
        </p:txBody>
      </p:sp>
      <p:sp>
        <p:nvSpPr>
          <p:cNvPr id="247" name="テキスト ボックス 246"/>
          <p:cNvSpPr txBox="1"/>
          <p:nvPr/>
        </p:nvSpPr>
        <p:spPr>
          <a:xfrm>
            <a:off x="718531" y="882311"/>
            <a:ext cx="2810385" cy="338554"/>
          </a:xfrm>
          <a:prstGeom prst="rect">
            <a:avLst/>
          </a:prstGeom>
          <a:noFill/>
        </p:spPr>
        <p:txBody>
          <a:bodyPr wrap="none" rtlCol="0">
            <a:spAutoFit/>
          </a:bodyPr>
          <a:lstStyle/>
          <a:p>
            <a:r>
              <a:rPr lang="en-US" altLang="ja-JP" sz="1600" b="1" i="1" dirty="0">
                <a:solidFill>
                  <a:srgbClr val="002060"/>
                </a:solidFill>
                <a:latin typeface="Calibri" panose="020F0502020204030204" pitchFamily="34" charset="0"/>
              </a:rPr>
              <a:t>Global Chromaticity Correction</a:t>
            </a:r>
            <a:endParaRPr lang="ja-JP" altLang="en-US" sz="1600" b="1" i="1" dirty="0">
              <a:solidFill>
                <a:srgbClr val="002060"/>
              </a:solidFill>
              <a:latin typeface="Calibri" panose="020F0502020204030204" pitchFamily="34" charset="0"/>
            </a:endParaRPr>
          </a:p>
        </p:txBody>
      </p:sp>
      <p:sp>
        <p:nvSpPr>
          <p:cNvPr id="248" name="テキスト ボックス 247"/>
          <p:cNvSpPr txBox="1"/>
          <p:nvPr/>
        </p:nvSpPr>
        <p:spPr>
          <a:xfrm>
            <a:off x="595014" y="1210082"/>
            <a:ext cx="1768689" cy="307777"/>
          </a:xfrm>
          <a:prstGeom prst="rect">
            <a:avLst/>
          </a:prstGeom>
          <a:noFill/>
        </p:spPr>
        <p:txBody>
          <a:bodyPr wrap="none" rtlCol="0">
            <a:spAutoFit/>
          </a:bodyPr>
          <a:lstStyle/>
          <a:p>
            <a:r>
              <a:rPr lang="en-US" altLang="ja-JP" sz="1400" b="1" i="1" dirty="0">
                <a:solidFill>
                  <a:srgbClr val="0070C0"/>
                </a:solidFill>
                <a:latin typeface="Calibri" panose="020F0502020204030204" pitchFamily="34" charset="0"/>
              </a:rPr>
              <a:t>Horizontal Correction</a:t>
            </a:r>
            <a:endParaRPr lang="ja-JP" altLang="en-US" sz="1400" b="1" i="1" dirty="0">
              <a:solidFill>
                <a:srgbClr val="0070C0"/>
              </a:solidFill>
              <a:latin typeface="Calibri" panose="020F0502020204030204" pitchFamily="34" charset="0"/>
            </a:endParaRPr>
          </a:p>
        </p:txBody>
      </p:sp>
      <p:sp>
        <p:nvSpPr>
          <p:cNvPr id="249" name="テキスト ボックス 248"/>
          <p:cNvSpPr txBox="1"/>
          <p:nvPr/>
        </p:nvSpPr>
        <p:spPr>
          <a:xfrm>
            <a:off x="2602848" y="1180902"/>
            <a:ext cx="1562223" cy="307777"/>
          </a:xfrm>
          <a:prstGeom prst="rect">
            <a:avLst/>
          </a:prstGeom>
          <a:noFill/>
        </p:spPr>
        <p:txBody>
          <a:bodyPr wrap="none" rtlCol="0">
            <a:spAutoFit/>
          </a:bodyPr>
          <a:lstStyle/>
          <a:p>
            <a:r>
              <a:rPr lang="en-US" altLang="ja-JP" sz="1400" b="1" i="1" dirty="0">
                <a:solidFill>
                  <a:srgbClr val="FF0000"/>
                </a:solidFill>
                <a:latin typeface="Calibri" panose="020F0502020204030204" pitchFamily="34" charset="0"/>
              </a:rPr>
              <a:t>Vertical Correction</a:t>
            </a:r>
            <a:endParaRPr lang="ja-JP" altLang="en-US" sz="1400" b="1" i="1" dirty="0">
              <a:solidFill>
                <a:srgbClr val="FF0000"/>
              </a:solidFill>
              <a:latin typeface="Calibri" panose="020F0502020204030204" pitchFamily="34" charset="0"/>
            </a:endParaRPr>
          </a:p>
        </p:txBody>
      </p:sp>
      <p:sp>
        <p:nvSpPr>
          <p:cNvPr id="250" name="テキスト ボックス 249"/>
          <p:cNvSpPr txBox="1"/>
          <p:nvPr/>
        </p:nvSpPr>
        <p:spPr>
          <a:xfrm>
            <a:off x="277455" y="4469743"/>
            <a:ext cx="6344735" cy="2308324"/>
          </a:xfrm>
          <a:prstGeom prst="rect">
            <a:avLst/>
          </a:prstGeom>
          <a:noFill/>
          <a:ln>
            <a:noFill/>
          </a:ln>
        </p:spPr>
        <p:txBody>
          <a:bodyPr wrap="square" rtlCol="0">
            <a:spAutoFit/>
          </a:bodyPr>
          <a:lstStyle/>
          <a:p>
            <a:pPr marL="285750" indent="-285750">
              <a:buFont typeface="Arial" panose="020B0604020202020204" pitchFamily="34" charset="0"/>
              <a:buChar char="•"/>
            </a:pPr>
            <a:r>
              <a:rPr lang="en-US" altLang="ja-JP" i="1" dirty="0">
                <a:latin typeface="Calibri" panose="020F0502020204030204" pitchFamily="34" charset="0"/>
              </a:rPr>
              <a:t>The beamline length is shorter than that for the global chromaticity correction system</a:t>
            </a:r>
          </a:p>
          <a:p>
            <a:pPr marL="285750" indent="-285750">
              <a:buFont typeface="Arial" panose="020B0604020202020204" pitchFamily="34" charset="0"/>
              <a:buChar char="•"/>
            </a:pPr>
            <a:endParaRPr lang="en-US" altLang="ja-JP" i="1" dirty="0">
              <a:latin typeface="Calibri" panose="020F0502020204030204" pitchFamily="34" charset="0"/>
            </a:endParaRPr>
          </a:p>
          <a:p>
            <a:pPr marL="285750" indent="-285750">
              <a:buFont typeface="Arial" panose="020B0604020202020204" pitchFamily="34" charset="0"/>
              <a:buChar char="•"/>
            </a:pPr>
            <a:r>
              <a:rPr lang="en-US" altLang="ja-JP" i="1" dirty="0">
                <a:latin typeface="Calibri" panose="020F0502020204030204" pitchFamily="34" charset="0"/>
              </a:rPr>
              <a:t>Orbit distortion through long beamline of off-momentum particle exists for global chromaticity correction beamline.</a:t>
            </a:r>
          </a:p>
          <a:p>
            <a:pPr marL="742950" lvl="1" indent="-285750">
              <a:buFont typeface="Wingdings" panose="05000000000000000000" pitchFamily="2" charset="2"/>
              <a:buChar char="Ø"/>
            </a:pPr>
            <a:r>
              <a:rPr lang="en-US" altLang="ja-JP" i="1" dirty="0">
                <a:latin typeface="Calibri" panose="020F0502020204030204" pitchFamily="34" charset="0"/>
              </a:rPr>
              <a:t>Longer L* </a:t>
            </a:r>
          </a:p>
          <a:p>
            <a:pPr marL="742950" lvl="1" indent="-285750">
              <a:buFont typeface="Wingdings" panose="05000000000000000000" pitchFamily="2" charset="2"/>
              <a:buChar char="Ø"/>
            </a:pPr>
            <a:r>
              <a:rPr lang="en-US" altLang="ja-JP" i="1" dirty="0">
                <a:latin typeface="Calibri" panose="020F0502020204030204" pitchFamily="34" charset="0"/>
              </a:rPr>
              <a:t>Smaller background by the halo particles</a:t>
            </a:r>
          </a:p>
          <a:p>
            <a:pPr marL="742950" lvl="1" indent="-285750">
              <a:buFont typeface="Wingdings" panose="05000000000000000000" pitchFamily="2" charset="2"/>
              <a:buChar char="Ø"/>
            </a:pPr>
            <a:r>
              <a:rPr lang="en-US" altLang="ja-JP" i="1" dirty="0">
                <a:latin typeface="Calibri" panose="020F0502020204030204" pitchFamily="34" charset="0"/>
              </a:rPr>
              <a:t>Wider energy bandwidth</a:t>
            </a:r>
            <a:endParaRPr lang="ja-JP" altLang="en-US" i="1" dirty="0">
              <a:latin typeface="Calibri" panose="020F0502020204030204" pitchFamily="34" charset="0"/>
            </a:endParaRPr>
          </a:p>
        </p:txBody>
      </p:sp>
      <p:sp>
        <p:nvSpPr>
          <p:cNvPr id="251" name="テキスト ボックス 250"/>
          <p:cNvSpPr txBox="1"/>
          <p:nvPr/>
        </p:nvSpPr>
        <p:spPr>
          <a:xfrm>
            <a:off x="1654113" y="73431"/>
            <a:ext cx="8515921" cy="584775"/>
          </a:xfrm>
          <a:prstGeom prst="rect">
            <a:avLst/>
          </a:prstGeom>
          <a:noFill/>
        </p:spPr>
        <p:txBody>
          <a:bodyPr wrap="none" rtlCol="0">
            <a:spAutoFit/>
          </a:bodyPr>
          <a:lstStyle/>
          <a:p>
            <a:r>
              <a:rPr lang="en-US" altLang="ja-JP" sz="3200" b="1" i="1" dirty="0">
                <a:solidFill>
                  <a:srgbClr val="006666"/>
                </a:solidFill>
                <a:latin typeface="Calibri" panose="020F0502020204030204" pitchFamily="34" charset="0"/>
              </a:rPr>
              <a:t>Advantage of local chromaticity correction optics</a:t>
            </a:r>
            <a:endParaRPr lang="ja-JP" altLang="en-US" sz="3200" b="1" i="1" dirty="0">
              <a:solidFill>
                <a:srgbClr val="006666"/>
              </a:solidFill>
              <a:latin typeface="Calibri" panose="020F0502020204030204" pitchFamily="34" charset="0"/>
            </a:endParaRPr>
          </a:p>
        </p:txBody>
      </p:sp>
      <p:pic>
        <p:nvPicPr>
          <p:cNvPr id="178" name="Picture 3">
            <a:extLst>
              <a:ext uri="{FF2B5EF4-FFF2-40B4-BE49-F238E27FC236}">
                <a16:creationId xmlns:a16="http://schemas.microsoft.com/office/drawing/2014/main" id="{D28D00AD-2135-4B35-B7CC-D47367732F6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394460" y="1234049"/>
            <a:ext cx="3179682" cy="2605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 name="テキスト ボックス 178">
            <a:extLst>
              <a:ext uri="{FF2B5EF4-FFF2-40B4-BE49-F238E27FC236}">
                <a16:creationId xmlns:a16="http://schemas.microsoft.com/office/drawing/2014/main" id="{57A2C52A-2048-468F-8655-09B08BBE7EF2}"/>
              </a:ext>
            </a:extLst>
          </p:cNvPr>
          <p:cNvSpPr txBox="1"/>
          <p:nvPr/>
        </p:nvSpPr>
        <p:spPr>
          <a:xfrm>
            <a:off x="7941091" y="921472"/>
            <a:ext cx="2393925" cy="400110"/>
          </a:xfrm>
          <a:prstGeom prst="rect">
            <a:avLst/>
          </a:prstGeom>
          <a:noFill/>
        </p:spPr>
        <p:txBody>
          <a:bodyPr wrap="none" rtlCol="0">
            <a:spAutoFit/>
          </a:bodyPr>
          <a:lstStyle/>
          <a:p>
            <a:r>
              <a:rPr lang="en-US" altLang="ja-JP" sz="2000" b="1" i="1" dirty="0">
                <a:solidFill>
                  <a:srgbClr val="0070C0"/>
                </a:solidFill>
                <a:latin typeface="Calibri" panose="020F0502020204030204" pitchFamily="34" charset="0"/>
              </a:rPr>
              <a:t>IP Energy Bandwidth</a:t>
            </a:r>
            <a:endParaRPr lang="ja-JP" altLang="en-US" sz="2000" b="1" i="1" dirty="0">
              <a:solidFill>
                <a:srgbClr val="0070C0"/>
              </a:solidFill>
              <a:latin typeface="Calibri" panose="020F0502020204030204" pitchFamily="34" charset="0"/>
            </a:endParaRPr>
          </a:p>
        </p:txBody>
      </p:sp>
      <p:pic>
        <p:nvPicPr>
          <p:cNvPr id="180" name="Picture 2">
            <a:extLst>
              <a:ext uri="{FF2B5EF4-FFF2-40B4-BE49-F238E27FC236}">
                <a16:creationId xmlns:a16="http://schemas.microsoft.com/office/drawing/2014/main" id="{BADE921E-118F-4316-957F-EDB37EA084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18279"/>
          <a:stretch>
            <a:fillRect/>
          </a:stretch>
        </p:blipFill>
        <p:spPr bwMode="auto">
          <a:xfrm>
            <a:off x="7465182" y="4179657"/>
            <a:ext cx="3108960" cy="2335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1" name="テキスト ボックス 180">
            <a:extLst>
              <a:ext uri="{FF2B5EF4-FFF2-40B4-BE49-F238E27FC236}">
                <a16:creationId xmlns:a16="http://schemas.microsoft.com/office/drawing/2014/main" id="{5F6C61C5-F56F-4B18-9F69-9F7E17979380}"/>
              </a:ext>
            </a:extLst>
          </p:cNvPr>
          <p:cNvSpPr txBox="1">
            <a:spLocks/>
          </p:cNvSpPr>
          <p:nvPr/>
        </p:nvSpPr>
        <p:spPr>
          <a:xfrm>
            <a:off x="8192120" y="3883308"/>
            <a:ext cx="1891865" cy="400110"/>
          </a:xfrm>
          <a:prstGeom prst="rect">
            <a:avLst/>
          </a:prstGeom>
          <a:noFill/>
        </p:spPr>
        <p:txBody>
          <a:bodyPr wrap="none" rtlCol="0">
            <a:spAutoFit/>
          </a:bodyPr>
          <a:lstStyle/>
          <a:p>
            <a:r>
              <a:rPr lang="en-US" altLang="ja-JP" sz="2000" b="1" i="1" dirty="0">
                <a:solidFill>
                  <a:srgbClr val="0070C0"/>
                </a:solidFill>
                <a:latin typeface="Calibri" panose="020F0502020204030204" pitchFamily="34" charset="0"/>
              </a:rPr>
              <a:t>Beam Halo at IP</a:t>
            </a:r>
            <a:endParaRPr lang="ja-JP" altLang="en-US" sz="2000" b="1" i="1" dirty="0">
              <a:solidFill>
                <a:srgbClr val="0070C0"/>
              </a:solidFill>
              <a:latin typeface="Calibri" panose="020F0502020204030204" pitchFamily="34" charset="0"/>
            </a:endParaRPr>
          </a:p>
        </p:txBody>
      </p:sp>
      <p:sp>
        <p:nvSpPr>
          <p:cNvPr id="16" name="正方形/長方形 15">
            <a:extLst>
              <a:ext uri="{FF2B5EF4-FFF2-40B4-BE49-F238E27FC236}">
                <a16:creationId xmlns:a16="http://schemas.microsoft.com/office/drawing/2014/main" id="{0AAD0832-5925-4DFB-8D99-5067A3F77A48}"/>
              </a:ext>
            </a:extLst>
          </p:cNvPr>
          <p:cNvSpPr/>
          <p:nvPr/>
        </p:nvSpPr>
        <p:spPr>
          <a:xfrm>
            <a:off x="7394460" y="6324600"/>
            <a:ext cx="3425940"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テキスト ボックス 2">
            <a:extLst>
              <a:ext uri="{FF2B5EF4-FFF2-40B4-BE49-F238E27FC236}">
                <a16:creationId xmlns:a16="http://schemas.microsoft.com/office/drawing/2014/main" id="{36D143BD-D9D5-4873-9D18-A63F6CE1BEC5}"/>
              </a:ext>
            </a:extLst>
          </p:cNvPr>
          <p:cNvSpPr txBox="1">
            <a:spLocks noChangeArrowheads="1"/>
          </p:cNvSpPr>
          <p:nvPr/>
        </p:nvSpPr>
        <p:spPr bwMode="auto">
          <a:xfrm>
            <a:off x="6641511" y="6398923"/>
            <a:ext cx="47563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it-IT" altLang="ja-JP" i="1" dirty="0">
                <a:latin typeface="Calibri" panose="020F0502020204030204" pitchFamily="34" charset="0"/>
              </a:rPr>
              <a:t>P. Raimondi and A. Seryi, PRL Vol. 86 3779 (2001)</a:t>
            </a:r>
            <a:endParaRPr lang="ja-JP" altLang="en-US" i="1" dirty="0">
              <a:latin typeface="Calibri" panose="020F0502020204030204" pitchFamily="34" charset="0"/>
            </a:endParaRPr>
          </a:p>
        </p:txBody>
      </p:sp>
      <p:sp>
        <p:nvSpPr>
          <p:cNvPr id="190" name="スライド番号プレースホルダー 3">
            <a:extLst>
              <a:ext uri="{FF2B5EF4-FFF2-40B4-BE49-F238E27FC236}">
                <a16:creationId xmlns:a16="http://schemas.microsoft.com/office/drawing/2014/main" id="{60846497-0108-4EF9-9228-1BF17E4341A5}"/>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6</a:t>
            </a:fld>
            <a:endParaRPr kumimoji="1" lang="ja-JP" altLang="en-US"/>
          </a:p>
        </p:txBody>
      </p:sp>
    </p:spTree>
    <p:extLst>
      <p:ext uri="{BB962C8B-B14F-4D97-AF65-F5344CB8AC3E}">
        <p14:creationId xmlns:p14="http://schemas.microsoft.com/office/powerpoint/2010/main" val="2136870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481656" y="85897"/>
            <a:ext cx="5156989" cy="584775"/>
          </a:xfrm>
          <a:prstGeom prst="rect">
            <a:avLst/>
          </a:prstGeom>
          <a:noFill/>
        </p:spPr>
        <p:txBody>
          <a:bodyPr wrap="none" rtlCol="0">
            <a:spAutoFit/>
          </a:bodyPr>
          <a:lstStyle/>
          <a:p>
            <a:r>
              <a:rPr lang="en-US" altLang="ja-JP" sz="3200" b="1" i="1" dirty="0">
                <a:solidFill>
                  <a:srgbClr val="006666"/>
                </a:solidFill>
                <a:latin typeface="Calibri" panose="020F0502020204030204" pitchFamily="34" charset="0"/>
              </a:rPr>
              <a:t>Present ILC Final Focus Optics</a:t>
            </a:r>
            <a:endParaRPr lang="ja-JP" altLang="en-US" sz="3200" b="1" i="1" dirty="0">
              <a:solidFill>
                <a:srgbClr val="006666"/>
              </a:solidFill>
              <a:latin typeface="Calibri" panose="020F0502020204030204" pitchFamily="34" charset="0"/>
            </a:endParaRPr>
          </a:p>
        </p:txBody>
      </p:sp>
      <p:sp>
        <p:nvSpPr>
          <p:cNvPr id="12" name="テキスト ボックス 11"/>
          <p:cNvSpPr txBox="1"/>
          <p:nvPr/>
        </p:nvSpPr>
        <p:spPr>
          <a:xfrm>
            <a:off x="266506" y="854903"/>
            <a:ext cx="6060442" cy="369332"/>
          </a:xfrm>
          <a:prstGeom prst="rect">
            <a:avLst/>
          </a:prstGeom>
          <a:noFill/>
        </p:spPr>
        <p:txBody>
          <a:bodyPr wrap="none" rtlCol="0">
            <a:spAutoFit/>
          </a:bodyPr>
          <a:lstStyle/>
          <a:p>
            <a:r>
              <a:rPr lang="en-US" altLang="ja-JP" i="1" dirty="0">
                <a:solidFill>
                  <a:srgbClr val="002060"/>
                </a:solidFill>
                <a:latin typeface="Calibri" panose="020F0502020204030204" pitchFamily="34" charset="0"/>
              </a:rPr>
              <a:t>We adopted the </a:t>
            </a:r>
            <a:r>
              <a:rPr lang="en-US" altLang="ja-JP" i="1" dirty="0">
                <a:solidFill>
                  <a:srgbClr val="FF0000"/>
                </a:solidFill>
                <a:latin typeface="Calibri" panose="020F0502020204030204" pitchFamily="34" charset="0"/>
              </a:rPr>
              <a:t>modified</a:t>
            </a:r>
            <a:r>
              <a:rPr lang="en-US" altLang="ja-JP" i="1" dirty="0">
                <a:solidFill>
                  <a:srgbClr val="002060"/>
                </a:solidFill>
                <a:latin typeface="Calibri" panose="020F0502020204030204" pitchFamily="34" charset="0"/>
              </a:rPr>
              <a:t> Local Chromaticity Correction Optics.</a:t>
            </a:r>
            <a:endParaRPr lang="ja-JP" altLang="en-US" i="1" dirty="0">
              <a:solidFill>
                <a:srgbClr val="002060"/>
              </a:solidFill>
              <a:latin typeface="Calibri" panose="020F0502020204030204" pitchFamily="34" charset="0"/>
            </a:endParaRPr>
          </a:p>
        </p:txBody>
      </p:sp>
      <p:sp>
        <p:nvSpPr>
          <p:cNvPr id="13" name="テキスト ボックス 12"/>
          <p:cNvSpPr txBox="1"/>
          <p:nvPr/>
        </p:nvSpPr>
        <p:spPr>
          <a:xfrm>
            <a:off x="266506" y="4108327"/>
            <a:ext cx="2648995" cy="1077218"/>
          </a:xfrm>
          <a:prstGeom prst="rect">
            <a:avLst/>
          </a:prstGeom>
          <a:noFill/>
          <a:ln>
            <a:solidFill>
              <a:srgbClr val="FF0000"/>
            </a:solidFill>
          </a:ln>
        </p:spPr>
        <p:txBody>
          <a:bodyPr wrap="none" rtlCol="0">
            <a:spAutoFit/>
          </a:bodyPr>
          <a:lstStyle/>
          <a:p>
            <a:r>
              <a:rPr lang="en-US" altLang="ja-JP" sz="1600" b="1" i="1" dirty="0">
                <a:solidFill>
                  <a:srgbClr val="0070C0"/>
                </a:solidFill>
                <a:latin typeface="Calibri" panose="020F0502020204030204" pitchFamily="34" charset="0"/>
              </a:rPr>
              <a:t>3 parameters to be corrected</a:t>
            </a:r>
          </a:p>
          <a:p>
            <a:r>
              <a:rPr lang="en-US" altLang="ja-JP" sz="1600" i="1" dirty="0">
                <a:latin typeface="Calibri" panose="020F0502020204030204" pitchFamily="34" charset="0"/>
              </a:rPr>
              <a:t>   - X Chromaticity</a:t>
            </a:r>
          </a:p>
          <a:p>
            <a:r>
              <a:rPr lang="en-US" altLang="ja-JP" sz="1600" i="1" dirty="0">
                <a:latin typeface="Calibri" panose="020F0502020204030204" pitchFamily="34" charset="0"/>
              </a:rPr>
              <a:t>   - Y Chromaticity</a:t>
            </a:r>
          </a:p>
          <a:p>
            <a:r>
              <a:rPr lang="en-US" altLang="ja-JP" sz="1600" i="1" dirty="0">
                <a:latin typeface="Calibri" panose="020F0502020204030204" pitchFamily="34" charset="0"/>
              </a:rPr>
              <a:t>   - 2</a:t>
            </a:r>
            <a:r>
              <a:rPr lang="en-US" altLang="ja-JP" sz="1600" i="1" baseline="30000" dirty="0">
                <a:latin typeface="Calibri" panose="020F0502020204030204" pitchFamily="34" charset="0"/>
              </a:rPr>
              <a:t>nd</a:t>
            </a:r>
            <a:r>
              <a:rPr lang="en-US" altLang="ja-JP" sz="1600" i="1" dirty="0">
                <a:latin typeface="Calibri" panose="020F0502020204030204" pitchFamily="34" charset="0"/>
              </a:rPr>
              <a:t> order Dispersion</a:t>
            </a:r>
            <a:endParaRPr lang="ja-JP" altLang="en-US" sz="1600" i="1" dirty="0">
              <a:latin typeface="Calibri" panose="020F0502020204030204" pitchFamily="34" charset="0"/>
            </a:endParaRPr>
          </a:p>
        </p:txBody>
      </p:sp>
      <p:sp>
        <p:nvSpPr>
          <p:cNvPr id="15" name="テキスト ボックス 14"/>
          <p:cNvSpPr txBox="1"/>
          <p:nvPr/>
        </p:nvSpPr>
        <p:spPr>
          <a:xfrm>
            <a:off x="3389575" y="4176910"/>
            <a:ext cx="3076355" cy="830997"/>
          </a:xfrm>
          <a:prstGeom prst="rect">
            <a:avLst/>
          </a:prstGeom>
          <a:noFill/>
          <a:ln>
            <a:solidFill>
              <a:srgbClr val="FF0000"/>
            </a:solidFill>
          </a:ln>
        </p:spPr>
        <p:txBody>
          <a:bodyPr wrap="none" rtlCol="0">
            <a:spAutoFit/>
          </a:bodyPr>
          <a:lstStyle/>
          <a:p>
            <a:r>
              <a:rPr lang="en-US" altLang="ja-JP" sz="1600" b="1" i="1" dirty="0">
                <a:solidFill>
                  <a:srgbClr val="0070C0"/>
                </a:solidFill>
                <a:latin typeface="Calibri" panose="020F0502020204030204" pitchFamily="34" charset="0"/>
              </a:rPr>
              <a:t>2 sext. pair for correction</a:t>
            </a:r>
          </a:p>
          <a:p>
            <a:r>
              <a:rPr lang="en-US" altLang="ja-JP" sz="1600" i="1" dirty="0">
                <a:latin typeface="Calibri" panose="020F0502020204030204" pitchFamily="34" charset="0"/>
              </a:rPr>
              <a:t>   - SF6, SF5 (combination) and SF1 </a:t>
            </a:r>
          </a:p>
          <a:p>
            <a:r>
              <a:rPr lang="en-US" altLang="ja-JP" sz="1600" i="1" dirty="0">
                <a:latin typeface="Calibri" panose="020F0502020204030204" pitchFamily="34" charset="0"/>
              </a:rPr>
              <a:t>   - SD4 and SD0</a:t>
            </a:r>
            <a:endParaRPr lang="ja-JP" altLang="en-US" sz="1600" i="1" dirty="0">
              <a:latin typeface="Calibri" panose="020F0502020204030204" pitchFamily="34" charset="0"/>
            </a:endParaRPr>
          </a:p>
        </p:txBody>
      </p:sp>
      <p:sp>
        <p:nvSpPr>
          <p:cNvPr id="16" name="テキスト ボックス 15"/>
          <p:cNvSpPr txBox="1"/>
          <p:nvPr/>
        </p:nvSpPr>
        <p:spPr>
          <a:xfrm>
            <a:off x="1512298" y="5374588"/>
            <a:ext cx="3563989" cy="1046440"/>
          </a:xfrm>
          <a:prstGeom prst="rect">
            <a:avLst/>
          </a:prstGeom>
          <a:noFill/>
        </p:spPr>
        <p:txBody>
          <a:bodyPr wrap="none" rtlCol="0">
            <a:spAutoFit/>
          </a:bodyPr>
          <a:lstStyle/>
          <a:p>
            <a:r>
              <a:rPr lang="en-US" altLang="ja-JP" i="1" dirty="0">
                <a:latin typeface="Calibri" panose="020F0502020204030204" pitchFamily="34" charset="0"/>
              </a:rPr>
              <a:t>We can correct 2</a:t>
            </a:r>
            <a:r>
              <a:rPr lang="en-US" altLang="ja-JP" i="1" baseline="30000" dirty="0">
                <a:latin typeface="Calibri" panose="020F0502020204030204" pitchFamily="34" charset="0"/>
              </a:rPr>
              <a:t>nd</a:t>
            </a:r>
            <a:r>
              <a:rPr lang="en-US" altLang="ja-JP" i="1" dirty="0">
                <a:latin typeface="Calibri" panose="020F0502020204030204" pitchFamily="34" charset="0"/>
              </a:rPr>
              <a:t> order aberration </a:t>
            </a:r>
          </a:p>
          <a:p>
            <a:r>
              <a:rPr lang="en-US" altLang="ja-JP" i="1" dirty="0">
                <a:latin typeface="Calibri" panose="020F0502020204030204" pitchFamily="34" charset="0"/>
              </a:rPr>
              <a:t>  - only with </a:t>
            </a:r>
            <a:r>
              <a:rPr lang="en-US" altLang="ja-JP" i="1" dirty="0" err="1">
                <a:latin typeface="Calibri" panose="020F0502020204030204" pitchFamily="34" charset="0"/>
              </a:rPr>
              <a:t>sextupole</a:t>
            </a:r>
            <a:r>
              <a:rPr lang="en-US" altLang="ja-JP" i="1" dirty="0">
                <a:latin typeface="Calibri" panose="020F0502020204030204" pitchFamily="34" charset="0"/>
              </a:rPr>
              <a:t> magnet.</a:t>
            </a:r>
          </a:p>
          <a:p>
            <a:r>
              <a:rPr lang="en-US" altLang="ja-JP" i="1" dirty="0">
                <a:latin typeface="Calibri" panose="020F0502020204030204" pitchFamily="34" charset="0"/>
              </a:rPr>
              <a:t>  - </a:t>
            </a:r>
            <a:r>
              <a:rPr lang="en-US" altLang="ja-JP" b="1" i="1" dirty="0">
                <a:solidFill>
                  <a:srgbClr val="FF0000"/>
                </a:solidFill>
                <a:latin typeface="Calibri" panose="020F0502020204030204" pitchFamily="34" charset="0"/>
              </a:rPr>
              <a:t>without linear optics change.</a:t>
            </a:r>
          </a:p>
          <a:p>
            <a:endParaRPr lang="en-US" altLang="ja-JP" sz="800" i="1" dirty="0">
              <a:latin typeface="Calibri" panose="020F0502020204030204" pitchFamily="34" charset="0"/>
            </a:endParaRPr>
          </a:p>
        </p:txBody>
      </p:sp>
      <p:grpSp>
        <p:nvGrpSpPr>
          <p:cNvPr id="18" name="グループ化 17">
            <a:extLst>
              <a:ext uri="{FF2B5EF4-FFF2-40B4-BE49-F238E27FC236}">
                <a16:creationId xmlns:a16="http://schemas.microsoft.com/office/drawing/2014/main" id="{28BBFAF8-715E-435C-8951-AFA4C8A71392}"/>
              </a:ext>
            </a:extLst>
          </p:cNvPr>
          <p:cNvGrpSpPr>
            <a:grpSpLocks noChangeAspect="1"/>
          </p:cNvGrpSpPr>
          <p:nvPr/>
        </p:nvGrpSpPr>
        <p:grpSpPr>
          <a:xfrm>
            <a:off x="467239" y="1304893"/>
            <a:ext cx="6106862" cy="2769990"/>
            <a:chOff x="1917405" y="820785"/>
            <a:chExt cx="8126730" cy="3686175"/>
          </a:xfrm>
        </p:grpSpPr>
        <p:pic>
          <p:nvPicPr>
            <p:cNvPr id="3" name="図 2"/>
            <p:cNvPicPr>
              <a:picLocks noChangeAspect="1"/>
            </p:cNvPicPr>
            <p:nvPr/>
          </p:nvPicPr>
          <p:blipFill>
            <a:blip r:embed="rId2"/>
            <a:stretch>
              <a:fillRect/>
            </a:stretch>
          </p:blipFill>
          <p:spPr>
            <a:xfrm>
              <a:off x="1917405" y="820785"/>
              <a:ext cx="8126730" cy="3686175"/>
            </a:xfrm>
            <a:prstGeom prst="rect">
              <a:avLst/>
            </a:prstGeom>
          </p:spPr>
        </p:pic>
        <p:cxnSp>
          <p:nvCxnSpPr>
            <p:cNvPr id="5" name="直線矢印コネクタ 4"/>
            <p:cNvCxnSpPr>
              <a:cxnSpLocks/>
            </p:cNvCxnSpPr>
            <p:nvPr/>
          </p:nvCxnSpPr>
          <p:spPr>
            <a:xfrm>
              <a:off x="5188140" y="1191411"/>
              <a:ext cx="4172055" cy="0"/>
            </a:xfrm>
            <a:prstGeom prst="straightConnector1">
              <a:avLst/>
            </a:prstGeom>
            <a:ln w="19050">
              <a:solidFill>
                <a:srgbClr val="00B05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a:off x="6375991" y="1318411"/>
              <a:ext cx="2984204" cy="0"/>
            </a:xfrm>
            <a:prstGeom prst="straightConnector1">
              <a:avLst/>
            </a:prstGeom>
            <a:ln w="19050">
              <a:solidFill>
                <a:srgbClr val="00B05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a:off x="6558812" y="1846495"/>
              <a:ext cx="2984204" cy="0"/>
            </a:xfrm>
            <a:prstGeom prst="straightConnector1">
              <a:avLst/>
            </a:prstGeom>
            <a:ln w="19050">
              <a:solidFill>
                <a:srgbClr val="00B05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78798E11-4492-4D49-9429-8AF7A0FC5448}"/>
                </a:ext>
              </a:extLst>
            </p:cNvPr>
            <p:cNvSpPr txBox="1"/>
            <p:nvPr/>
          </p:nvSpPr>
          <p:spPr>
            <a:xfrm>
              <a:off x="4534166" y="3218216"/>
              <a:ext cx="2073068" cy="369332"/>
            </a:xfrm>
            <a:prstGeom prst="rect">
              <a:avLst/>
            </a:prstGeom>
            <a:noFill/>
          </p:spPr>
          <p:txBody>
            <a:bodyPr wrap="none" rtlCol="0">
              <a:spAutoFit/>
            </a:bodyPr>
            <a:lstStyle/>
            <a:p>
              <a:r>
                <a:rPr kumimoji="1" lang="en-US" altLang="ja-JP" b="1" i="1" dirty="0">
                  <a:solidFill>
                    <a:srgbClr val="FF0000"/>
                  </a:solidFill>
                  <a:latin typeface="Calibri" panose="020F0502020204030204" pitchFamily="34" charset="0"/>
                </a:rPr>
                <a:t>Different dispersion</a:t>
              </a:r>
              <a:endParaRPr kumimoji="1" lang="ja-JP" altLang="en-US" b="1" i="1" dirty="0">
                <a:solidFill>
                  <a:srgbClr val="FF0000"/>
                </a:solidFill>
                <a:latin typeface="Calibri" panose="020F0502020204030204" pitchFamily="34" charset="0"/>
              </a:endParaRPr>
            </a:p>
          </p:txBody>
        </p:sp>
        <p:sp>
          <p:nvSpPr>
            <p:cNvPr id="14" name="楕円 13">
              <a:extLst>
                <a:ext uri="{FF2B5EF4-FFF2-40B4-BE49-F238E27FC236}">
                  <a16:creationId xmlns:a16="http://schemas.microsoft.com/office/drawing/2014/main" id="{190704E4-AE7F-4E61-980D-EEBE5389A486}"/>
                </a:ext>
              </a:extLst>
            </p:cNvPr>
            <p:cNvSpPr/>
            <p:nvPr/>
          </p:nvSpPr>
          <p:spPr>
            <a:xfrm>
              <a:off x="4953000" y="2794000"/>
              <a:ext cx="222440" cy="2718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a:extLst>
                <a:ext uri="{FF2B5EF4-FFF2-40B4-BE49-F238E27FC236}">
                  <a16:creationId xmlns:a16="http://schemas.microsoft.com/office/drawing/2014/main" id="{FCEEAA67-F81C-4AF6-86F3-D208C176A214}"/>
                </a:ext>
              </a:extLst>
            </p:cNvPr>
            <p:cNvSpPr/>
            <p:nvPr/>
          </p:nvSpPr>
          <p:spPr>
            <a:xfrm>
              <a:off x="6210300" y="3048000"/>
              <a:ext cx="222440" cy="2718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 name="矢印: 右 18">
            <a:extLst>
              <a:ext uri="{FF2B5EF4-FFF2-40B4-BE49-F238E27FC236}">
                <a16:creationId xmlns:a16="http://schemas.microsoft.com/office/drawing/2014/main" id="{B786808D-80BE-4011-9C7A-93052989F686}"/>
              </a:ext>
            </a:extLst>
          </p:cNvPr>
          <p:cNvSpPr/>
          <p:nvPr/>
        </p:nvSpPr>
        <p:spPr>
          <a:xfrm>
            <a:off x="3062150" y="4551501"/>
            <a:ext cx="180776" cy="2601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20" name="表 19">
            <a:extLst>
              <a:ext uri="{FF2B5EF4-FFF2-40B4-BE49-F238E27FC236}">
                <a16:creationId xmlns:a16="http://schemas.microsoft.com/office/drawing/2014/main" id="{C3F15699-8C10-4D47-B88C-EF2D9B0D37A5}"/>
              </a:ext>
            </a:extLst>
          </p:cNvPr>
          <p:cNvGraphicFramePr>
            <a:graphicFrameLocks noGrp="1"/>
          </p:cNvGraphicFramePr>
          <p:nvPr>
            <p:extLst>
              <p:ext uri="{D42A27DB-BD31-4B8C-83A1-F6EECF244321}">
                <p14:modId xmlns:p14="http://schemas.microsoft.com/office/powerpoint/2010/main" val="3807824270"/>
              </p:ext>
            </p:extLst>
          </p:nvPr>
        </p:nvGraphicFramePr>
        <p:xfrm>
          <a:off x="6893724" y="1550336"/>
          <a:ext cx="2816950" cy="5210880"/>
        </p:xfrm>
        <a:graphic>
          <a:graphicData uri="http://schemas.openxmlformats.org/drawingml/2006/table">
            <a:tbl>
              <a:tblPr/>
              <a:tblGrid>
                <a:gridCol w="992605">
                  <a:extLst>
                    <a:ext uri="{9D8B030D-6E8A-4147-A177-3AD203B41FA5}">
                      <a16:colId xmlns:a16="http://schemas.microsoft.com/office/drawing/2014/main" val="2482291947"/>
                    </a:ext>
                  </a:extLst>
                </a:gridCol>
                <a:gridCol w="893891">
                  <a:extLst>
                    <a:ext uri="{9D8B030D-6E8A-4147-A177-3AD203B41FA5}">
                      <a16:colId xmlns:a16="http://schemas.microsoft.com/office/drawing/2014/main" val="3893904374"/>
                    </a:ext>
                  </a:extLst>
                </a:gridCol>
                <a:gridCol w="930454">
                  <a:extLst>
                    <a:ext uri="{9D8B030D-6E8A-4147-A177-3AD203B41FA5}">
                      <a16:colId xmlns:a16="http://schemas.microsoft.com/office/drawing/2014/main" val="721203943"/>
                    </a:ext>
                  </a:extLst>
                </a:gridCol>
              </a:tblGrid>
              <a:tr h="207899">
                <a:tc>
                  <a:txBody>
                    <a:bodyPr/>
                    <a:lstStyle/>
                    <a:p>
                      <a:pPr algn="ctr" fontAlgn="ctr"/>
                      <a:r>
                        <a:rPr lang="en-US" sz="1400" b="1" i="0" u="none" strike="noStrike" dirty="0">
                          <a:solidFill>
                            <a:srgbClr val="000000"/>
                          </a:solidFill>
                          <a:effectLst/>
                          <a:latin typeface="Calibri" panose="020F0502020204030204" pitchFamily="34" charset="0"/>
                          <a:ea typeface="游ゴシック" panose="020B0400000000000000" pitchFamily="50" charset="-128"/>
                        </a:rPr>
                        <a:t>Name</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Calibri" panose="020F0502020204030204" pitchFamily="34" charset="0"/>
                          <a:ea typeface="游ゴシック" panose="020B0400000000000000" pitchFamily="50" charset="-128"/>
                        </a:rPr>
                        <a:t>X</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Calibri" panose="020F0502020204030204" pitchFamily="34" charset="0"/>
                          <a:ea typeface="游ゴシック" panose="020B0400000000000000" pitchFamily="50" charset="-128"/>
                        </a:rPr>
                        <a:t>Y</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963856401"/>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QD10B</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-131.9  </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757.6</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8883150"/>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QD10A</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-168.7</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673.4</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9384970"/>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QF9B</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437.4</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-377.5</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3093614"/>
                  </a:ext>
                </a:extLst>
              </a:tr>
              <a:tr h="207899">
                <a:tc>
                  <a:txBody>
                    <a:bodyPr/>
                    <a:lstStyle/>
                    <a:p>
                      <a:pPr algn="l" fontAlgn="ctr"/>
                      <a:r>
                        <a:rPr lang="en-US" sz="1400" b="1" i="0" u="none" strike="noStrike" dirty="0">
                          <a:solidFill>
                            <a:srgbClr val="FF0000"/>
                          </a:solidFill>
                          <a:effectLst/>
                          <a:latin typeface="Calibri" panose="020F0502020204030204" pitchFamily="34" charset="0"/>
                          <a:ea typeface="游ゴシック" panose="020B0400000000000000" pitchFamily="50" charset="-128"/>
                        </a:rPr>
                        <a:t> SF6</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FF0000"/>
                          </a:solidFill>
                          <a:effectLst/>
                          <a:latin typeface="Calibri" panose="020F0502020204030204" pitchFamily="34" charset="0"/>
                          <a:ea typeface="游ゴシック" panose="020B0400000000000000" pitchFamily="50" charset="-128"/>
                        </a:rPr>
                        <a:t>0.0</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FF0000"/>
                          </a:solidFill>
                          <a:effectLst/>
                          <a:latin typeface="Calibri" panose="020F0502020204030204" pitchFamily="34" charset="0"/>
                          <a:ea typeface="游ゴシック" panose="020B0400000000000000" pitchFamily="50" charset="-128"/>
                        </a:rPr>
                        <a:t>0.0</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813650"/>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QF9A</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460.6</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-295.4</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077684"/>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QD8</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-45.0</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379.0</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0285807"/>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QF7B</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0.2</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-1.2</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8240093"/>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QF7A</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0.2</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-1.2</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8690646"/>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QD6</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-45.0</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379.0</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0803249"/>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QF5B</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460.9</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-295.6</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9155036"/>
                  </a:ext>
                </a:extLst>
              </a:tr>
              <a:tr h="207899">
                <a:tc>
                  <a:txBody>
                    <a:bodyPr/>
                    <a:lstStyle/>
                    <a:p>
                      <a:pPr algn="l" fontAlgn="ctr"/>
                      <a:r>
                        <a:rPr lang="en-US" sz="1400" b="1" i="0" u="none" strike="noStrike" dirty="0">
                          <a:solidFill>
                            <a:srgbClr val="FF0000"/>
                          </a:solidFill>
                          <a:effectLst/>
                          <a:latin typeface="Calibri" panose="020F0502020204030204" pitchFamily="34" charset="0"/>
                          <a:ea typeface="游ゴシック" panose="020B0400000000000000" pitchFamily="50" charset="-128"/>
                        </a:rPr>
                        <a:t> SF5</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FF0000"/>
                          </a:solidFill>
                          <a:effectLst/>
                          <a:latin typeface="Calibri" panose="020F0502020204030204" pitchFamily="34" charset="0"/>
                          <a:ea typeface="游ゴシック" panose="020B0400000000000000" pitchFamily="50" charset="-128"/>
                        </a:rPr>
                        <a:t>155.6</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FF0000"/>
                          </a:solidFill>
                          <a:effectLst/>
                          <a:latin typeface="Calibri" panose="020F0502020204030204" pitchFamily="34" charset="0"/>
                          <a:ea typeface="游ゴシック" panose="020B0400000000000000" pitchFamily="50" charset="-128"/>
                        </a:rPr>
                        <a:t>-112.9</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821410"/>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QF5A</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437.6</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-377.8</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7674572"/>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QD4B</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-162.6</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650.6</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8730018"/>
                  </a:ext>
                </a:extLst>
              </a:tr>
              <a:tr h="207899">
                <a:tc>
                  <a:txBody>
                    <a:bodyPr/>
                    <a:lstStyle/>
                    <a:p>
                      <a:pPr algn="l" fontAlgn="ctr"/>
                      <a:r>
                        <a:rPr lang="en-US" sz="1400" b="1" i="0" u="none" strike="noStrike" dirty="0">
                          <a:solidFill>
                            <a:srgbClr val="FF0000"/>
                          </a:solidFill>
                          <a:effectLst/>
                          <a:latin typeface="Calibri" panose="020F0502020204030204" pitchFamily="34" charset="0"/>
                          <a:ea typeface="游ゴシック" panose="020B0400000000000000" pitchFamily="50" charset="-128"/>
                        </a:rPr>
                        <a:t> SD4</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FF0000"/>
                          </a:solidFill>
                          <a:effectLst/>
                          <a:latin typeface="Calibri" panose="020F0502020204030204" pitchFamily="34" charset="0"/>
                          <a:ea typeface="游ゴシック" panose="020B0400000000000000" pitchFamily="50" charset="-128"/>
                        </a:rPr>
                        <a:t>1238.1</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FF0000"/>
                          </a:solidFill>
                          <a:effectLst/>
                          <a:latin typeface="Calibri" panose="020F0502020204030204" pitchFamily="34" charset="0"/>
                          <a:ea typeface="游ゴシック" panose="020B0400000000000000" pitchFamily="50" charset="-128"/>
                        </a:rPr>
                        <a:t>-6089.7</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4549137"/>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QD4A</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-126.0</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736.6</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4517370"/>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QD2B</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0.0</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-3.9</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3664146"/>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QF3</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5.8</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-7.5</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8590179"/>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QD2A</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-13.7</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0.1</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4406142"/>
                  </a:ext>
                </a:extLst>
              </a:tr>
              <a:tr h="207899">
                <a:tc>
                  <a:txBody>
                    <a:bodyPr/>
                    <a:lstStyle/>
                    <a:p>
                      <a:pPr algn="l" fontAlgn="ctr"/>
                      <a:r>
                        <a:rPr lang="en-US" sz="1400" b="1" i="0" u="none" strike="noStrike" dirty="0">
                          <a:solidFill>
                            <a:srgbClr val="FF0000"/>
                          </a:solidFill>
                          <a:effectLst/>
                          <a:latin typeface="Calibri" panose="020F0502020204030204" pitchFamily="34" charset="0"/>
                          <a:ea typeface="游ゴシック" panose="020B0400000000000000" pitchFamily="50" charset="-128"/>
                        </a:rPr>
                        <a:t> SF1</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FF0000"/>
                          </a:solidFill>
                          <a:effectLst/>
                          <a:latin typeface="Calibri" panose="020F0502020204030204" pitchFamily="34" charset="0"/>
                          <a:ea typeface="游ゴシック" panose="020B0400000000000000" pitchFamily="50" charset="-128"/>
                        </a:rPr>
                        <a:t>-9095.3</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FF0000"/>
                          </a:solidFill>
                          <a:effectLst/>
                          <a:latin typeface="Calibri" panose="020F0502020204030204" pitchFamily="34" charset="0"/>
                          <a:ea typeface="游ゴシック" panose="020B0400000000000000" pitchFamily="50" charset="-128"/>
                        </a:rPr>
                        <a:t>4954.9</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6155561"/>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QF1</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4830.8</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-2934.4</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3084925"/>
                  </a:ext>
                </a:extLst>
              </a:tr>
              <a:tr h="207899">
                <a:tc>
                  <a:txBody>
                    <a:bodyPr/>
                    <a:lstStyle/>
                    <a:p>
                      <a:pPr algn="l" fontAlgn="ctr"/>
                      <a:r>
                        <a:rPr lang="en-US" sz="1400" b="1" i="0" u="none" strike="noStrike" dirty="0">
                          <a:solidFill>
                            <a:srgbClr val="FF0000"/>
                          </a:solidFill>
                          <a:effectLst/>
                          <a:latin typeface="Calibri" panose="020F0502020204030204" pitchFamily="34" charset="0"/>
                          <a:ea typeface="游ゴシック" panose="020B0400000000000000" pitchFamily="50" charset="-128"/>
                        </a:rPr>
                        <a:t> SD0</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FF0000"/>
                          </a:solidFill>
                          <a:effectLst/>
                          <a:latin typeface="Calibri" panose="020F0502020204030204" pitchFamily="34" charset="0"/>
                          <a:ea typeface="游ゴシック" panose="020B0400000000000000" pitchFamily="50" charset="-128"/>
                        </a:rPr>
                        <a:t>2497.5</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FF0000"/>
                          </a:solidFill>
                          <a:effectLst/>
                          <a:latin typeface="Calibri" panose="020F0502020204030204" pitchFamily="34" charset="0"/>
                          <a:ea typeface="游ゴシック" panose="020B0400000000000000" pitchFamily="50" charset="-128"/>
                        </a:rPr>
                        <a:t>-12835.6</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6424543"/>
                  </a:ext>
                </a:extLst>
              </a:tr>
              <a:tr h="207899">
                <a:tc>
                  <a:txBody>
                    <a:bodyPr/>
                    <a:lstStyle/>
                    <a:p>
                      <a:pPr algn="l" fontAlgn="ctr"/>
                      <a:r>
                        <a:rPr lang="en-US" sz="1400" b="1" i="0" u="none" strike="noStrike" dirty="0">
                          <a:solidFill>
                            <a:srgbClr val="0070C0"/>
                          </a:solidFill>
                          <a:effectLst/>
                          <a:latin typeface="Calibri" panose="020F0502020204030204" pitchFamily="34" charset="0"/>
                          <a:ea typeface="游ゴシック" panose="020B0400000000000000" pitchFamily="50" charset="-128"/>
                        </a:rPr>
                        <a:t> QD0</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-1002.9</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70C0"/>
                          </a:solidFill>
                          <a:effectLst/>
                          <a:latin typeface="Calibri" panose="020F0502020204030204" pitchFamily="34" charset="0"/>
                          <a:ea typeface="游ゴシック" panose="020B0400000000000000" pitchFamily="50" charset="-128"/>
                        </a:rPr>
                        <a:t>14564.7</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2621304795"/>
                  </a:ext>
                </a:extLst>
              </a:tr>
              <a:tr h="207899">
                <a:tc>
                  <a:txBody>
                    <a:bodyPr/>
                    <a:lstStyle/>
                    <a:p>
                      <a:pPr algn="l" fontAlgn="ctr"/>
                      <a:r>
                        <a:rPr lang="en-US" sz="1400" b="1" i="0" u="none" strike="noStrike" dirty="0">
                          <a:solidFill>
                            <a:srgbClr val="000000"/>
                          </a:solidFill>
                          <a:effectLst/>
                          <a:latin typeface="Calibri" panose="020F0502020204030204" pitchFamily="34" charset="0"/>
                          <a:ea typeface="游ゴシック" panose="020B0400000000000000" pitchFamily="50" charset="-128"/>
                        </a:rPr>
                        <a:t> Total</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0000"/>
                          </a:solidFill>
                          <a:effectLst/>
                          <a:latin typeface="Calibri" panose="020F0502020204030204" pitchFamily="34" charset="0"/>
                          <a:ea typeface="游ゴシック" panose="020B0400000000000000" pitchFamily="50" charset="-128"/>
                        </a:rPr>
                        <a:t>-266.5</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1" i="0" u="none" strike="noStrike" dirty="0">
                          <a:solidFill>
                            <a:srgbClr val="000000"/>
                          </a:solidFill>
                          <a:effectLst/>
                          <a:latin typeface="Calibri" panose="020F0502020204030204" pitchFamily="34" charset="0"/>
                          <a:ea typeface="游ゴシック" panose="020B0400000000000000" pitchFamily="50" charset="-128"/>
                        </a:rPr>
                        <a:t>-236.9</a:t>
                      </a:r>
                    </a:p>
                  </a:txBody>
                  <a:tcPr marL="3760" marR="3760" marT="37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0760989"/>
                  </a:ext>
                </a:extLst>
              </a:tr>
            </a:tbl>
          </a:graphicData>
        </a:graphic>
      </p:graphicFrame>
      <p:sp>
        <p:nvSpPr>
          <p:cNvPr id="21" name="テキスト ボックス 20">
            <a:extLst>
              <a:ext uri="{FF2B5EF4-FFF2-40B4-BE49-F238E27FC236}">
                <a16:creationId xmlns:a16="http://schemas.microsoft.com/office/drawing/2014/main" id="{091F91F4-0092-497F-A216-3D3C61389765}"/>
              </a:ext>
            </a:extLst>
          </p:cNvPr>
          <p:cNvSpPr txBox="1"/>
          <p:nvPr/>
        </p:nvSpPr>
        <p:spPr>
          <a:xfrm>
            <a:off x="6329574" y="1149405"/>
            <a:ext cx="4156138" cy="338554"/>
          </a:xfrm>
          <a:prstGeom prst="rect">
            <a:avLst/>
          </a:prstGeom>
          <a:noFill/>
        </p:spPr>
        <p:txBody>
          <a:bodyPr wrap="none" rtlCol="0">
            <a:spAutoFit/>
          </a:bodyPr>
          <a:lstStyle/>
          <a:p>
            <a:r>
              <a:rPr lang="en-US" altLang="ja-JP" sz="1600" b="1" i="1" dirty="0" err="1">
                <a:solidFill>
                  <a:srgbClr val="0070C0"/>
                </a:solidFill>
                <a:latin typeface="Calibri" panose="020F0502020204030204" pitchFamily="34" charset="0"/>
              </a:rPr>
              <a:t>Chromaticities</a:t>
            </a:r>
            <a:r>
              <a:rPr lang="en-US" altLang="ja-JP" sz="1600" b="1" i="1" dirty="0">
                <a:solidFill>
                  <a:srgbClr val="0070C0"/>
                </a:solidFill>
                <a:latin typeface="Calibri" panose="020F0502020204030204" pitchFamily="34" charset="0"/>
              </a:rPr>
              <a:t> of quad/sext in ILC FF beamline </a:t>
            </a:r>
            <a:endParaRPr lang="ja-JP" altLang="en-US" sz="1600" b="1" i="1" dirty="0">
              <a:solidFill>
                <a:srgbClr val="0070C0"/>
              </a:solidFill>
              <a:latin typeface="Calibri" panose="020F0502020204030204" pitchFamily="34" charset="0"/>
            </a:endParaRPr>
          </a:p>
        </p:txBody>
      </p:sp>
      <p:sp>
        <p:nvSpPr>
          <p:cNvPr id="22" name="テキスト ボックス 21">
            <a:extLst>
              <a:ext uri="{FF2B5EF4-FFF2-40B4-BE49-F238E27FC236}">
                <a16:creationId xmlns:a16="http://schemas.microsoft.com/office/drawing/2014/main" id="{DE9FC55C-70A6-4891-9995-158D83B89F34}"/>
              </a:ext>
            </a:extLst>
          </p:cNvPr>
          <p:cNvSpPr txBox="1"/>
          <p:nvPr/>
        </p:nvSpPr>
        <p:spPr>
          <a:xfrm>
            <a:off x="9800013" y="2054728"/>
            <a:ext cx="2406924" cy="4031873"/>
          </a:xfrm>
          <a:prstGeom prst="rect">
            <a:avLst/>
          </a:prstGeom>
          <a:noFill/>
        </p:spPr>
        <p:txBody>
          <a:bodyPr wrap="square" rtlCol="0">
            <a:spAutoFit/>
          </a:bodyPr>
          <a:lstStyle/>
          <a:p>
            <a:pPr marL="285750" indent="-285750">
              <a:buFont typeface="Arial" panose="020B0604020202020204" pitchFamily="34" charset="0"/>
              <a:buChar char="•"/>
            </a:pPr>
            <a:r>
              <a:rPr lang="en-US" altLang="ja-JP" sz="1600" i="1" dirty="0">
                <a:latin typeface="Calibri" panose="020F0502020204030204" pitchFamily="34" charset="0"/>
              </a:rPr>
              <a:t>The </a:t>
            </a:r>
            <a:r>
              <a:rPr lang="en-US" altLang="ja-JP" sz="1600" i="1" dirty="0" err="1">
                <a:latin typeface="Calibri" panose="020F0502020204030204" pitchFamily="34" charset="0"/>
              </a:rPr>
              <a:t>chromaticities</a:t>
            </a:r>
            <a:r>
              <a:rPr lang="en-US" altLang="ja-JP" sz="1600" i="1" dirty="0">
                <a:latin typeface="Calibri" panose="020F0502020204030204" pitchFamily="34" charset="0"/>
              </a:rPr>
              <a:t> are generated not only Final Doublet, but also other quadrupoles.</a:t>
            </a:r>
          </a:p>
          <a:p>
            <a:endParaRPr lang="en-US" altLang="ja-JP" sz="1600" i="1" dirty="0">
              <a:latin typeface="Calibri" panose="020F0502020204030204" pitchFamily="34" charset="0"/>
            </a:endParaRPr>
          </a:p>
          <a:p>
            <a:pPr marL="285750" indent="-285750">
              <a:buFont typeface="Arial" panose="020B0604020202020204" pitchFamily="34" charset="0"/>
              <a:buChar char="•"/>
            </a:pPr>
            <a:r>
              <a:rPr lang="en-US" altLang="ja-JP" sz="1600" i="1" dirty="0">
                <a:latin typeface="Calibri" panose="020F0502020204030204" pitchFamily="34" charset="0"/>
              </a:rPr>
              <a:t>The </a:t>
            </a:r>
            <a:r>
              <a:rPr lang="en-US" altLang="ja-JP" sz="1600" i="1" dirty="0" err="1">
                <a:latin typeface="Calibri" panose="020F0502020204030204" pitchFamily="34" charset="0"/>
              </a:rPr>
              <a:t>chromaticities</a:t>
            </a:r>
            <a:r>
              <a:rPr lang="en-US" altLang="ja-JP" sz="1600" i="1" dirty="0">
                <a:latin typeface="Calibri" panose="020F0502020204030204" pitchFamily="34" charset="0"/>
              </a:rPr>
              <a:t> are corrected by </a:t>
            </a:r>
            <a:r>
              <a:rPr lang="en-US" altLang="ja-JP" sz="1600" i="1" dirty="0" err="1">
                <a:latin typeface="Calibri" panose="020F0502020204030204" pitchFamily="34" charset="0"/>
              </a:rPr>
              <a:t>sextupole</a:t>
            </a:r>
            <a:r>
              <a:rPr lang="en-US" altLang="ja-JP" sz="1600" i="1" dirty="0">
                <a:latin typeface="Calibri" panose="020F0502020204030204" pitchFamily="34" charset="0"/>
              </a:rPr>
              <a:t> magnets  within the Final Focus Beamline.</a:t>
            </a:r>
          </a:p>
          <a:p>
            <a:endParaRPr lang="en-US" altLang="ja-JP" sz="1600" i="1" dirty="0">
              <a:latin typeface="Calibri" panose="020F0502020204030204" pitchFamily="34" charset="0"/>
            </a:endParaRPr>
          </a:p>
          <a:p>
            <a:pPr marL="285750" indent="-285750">
              <a:buFont typeface="Arial" panose="020B0604020202020204" pitchFamily="34" charset="0"/>
              <a:buChar char="•"/>
            </a:pPr>
            <a:r>
              <a:rPr lang="en-US" altLang="ja-JP" sz="1600" i="1" dirty="0">
                <a:latin typeface="Calibri" panose="020F0502020204030204" pitchFamily="34" charset="0"/>
              </a:rPr>
              <a:t>The large </a:t>
            </a:r>
            <a:r>
              <a:rPr lang="en-US" altLang="ja-JP" sz="1600" i="1" dirty="0" err="1">
                <a:latin typeface="Calibri" panose="020F0502020204030204" pitchFamily="34" charset="0"/>
              </a:rPr>
              <a:t>chromaticities</a:t>
            </a:r>
            <a:r>
              <a:rPr lang="en-US" altLang="ja-JP" sz="1600" i="1" dirty="0">
                <a:latin typeface="Calibri" panose="020F0502020204030204" pitchFamily="34" charset="0"/>
              </a:rPr>
              <a:t> are generated by </a:t>
            </a:r>
            <a:r>
              <a:rPr lang="en-US" altLang="ja-JP" sz="1600" i="1" dirty="0" err="1">
                <a:latin typeface="Calibri" panose="020F0502020204030204" pitchFamily="34" charset="0"/>
              </a:rPr>
              <a:t>sextupole</a:t>
            </a:r>
            <a:r>
              <a:rPr lang="en-US" altLang="ja-JP" sz="1600" i="1" dirty="0">
                <a:latin typeface="Calibri" panose="020F0502020204030204" pitchFamily="34" charset="0"/>
              </a:rPr>
              <a:t> near by Final Doublet.  ( Not perfect local correction )</a:t>
            </a:r>
            <a:endParaRPr lang="ja-JP" altLang="en-US" sz="1600" i="1" dirty="0">
              <a:latin typeface="Calibri" panose="020F0502020204030204" pitchFamily="34" charset="0"/>
            </a:endParaRPr>
          </a:p>
        </p:txBody>
      </p:sp>
      <p:sp>
        <p:nvSpPr>
          <p:cNvPr id="23" name="スライド番号プレースホルダー 3">
            <a:extLst>
              <a:ext uri="{FF2B5EF4-FFF2-40B4-BE49-F238E27FC236}">
                <a16:creationId xmlns:a16="http://schemas.microsoft.com/office/drawing/2014/main" id="{CDFB40A3-02AC-46EC-B5AC-87F724983B26}"/>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7</a:t>
            </a:fld>
            <a:endParaRPr kumimoji="1" lang="ja-JP" altLang="en-US"/>
          </a:p>
        </p:txBody>
      </p:sp>
    </p:spTree>
    <p:extLst>
      <p:ext uri="{BB962C8B-B14F-4D97-AF65-F5344CB8AC3E}">
        <p14:creationId xmlns:p14="http://schemas.microsoft.com/office/powerpoint/2010/main" val="4140149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8AFA16C-292D-44C2-9BF9-E353E731591B}"/>
              </a:ext>
            </a:extLst>
          </p:cNvPr>
          <p:cNvGrpSpPr>
            <a:grpSpLocks noChangeAspect="1"/>
          </p:cNvGrpSpPr>
          <p:nvPr/>
        </p:nvGrpSpPr>
        <p:grpSpPr>
          <a:xfrm>
            <a:off x="1109472" y="0"/>
            <a:ext cx="9973056" cy="5539980"/>
            <a:chOff x="0" y="173593"/>
            <a:chExt cx="12033250" cy="6684407"/>
          </a:xfrm>
        </p:grpSpPr>
        <p:pic>
          <p:nvPicPr>
            <p:cNvPr id="5" name="図 4">
              <a:extLst>
                <a:ext uri="{FF2B5EF4-FFF2-40B4-BE49-F238E27FC236}">
                  <a16:creationId xmlns:a16="http://schemas.microsoft.com/office/drawing/2014/main" id="{81D3631C-B5C2-4500-8276-1D5020BDC177}"/>
                </a:ext>
              </a:extLst>
            </p:cNvPr>
            <p:cNvPicPr>
              <a:picLocks noChangeAspect="1"/>
            </p:cNvPicPr>
            <p:nvPr/>
          </p:nvPicPr>
          <p:blipFill>
            <a:blip r:embed="rId2"/>
            <a:stretch>
              <a:fillRect/>
            </a:stretch>
          </p:blipFill>
          <p:spPr>
            <a:xfrm>
              <a:off x="9017000" y="4899660"/>
              <a:ext cx="2952750" cy="1901190"/>
            </a:xfrm>
            <a:prstGeom prst="rect">
              <a:avLst/>
            </a:prstGeom>
          </p:spPr>
        </p:pic>
        <p:pic>
          <p:nvPicPr>
            <p:cNvPr id="7" name="図 6">
              <a:extLst>
                <a:ext uri="{FF2B5EF4-FFF2-40B4-BE49-F238E27FC236}">
                  <a16:creationId xmlns:a16="http://schemas.microsoft.com/office/drawing/2014/main" id="{6E632319-31DA-4927-B5E3-8F4DCE7F3630}"/>
                </a:ext>
              </a:extLst>
            </p:cNvPr>
            <p:cNvPicPr>
              <a:picLocks noChangeAspect="1"/>
            </p:cNvPicPr>
            <p:nvPr/>
          </p:nvPicPr>
          <p:blipFill>
            <a:blip r:embed="rId3"/>
            <a:stretch>
              <a:fillRect/>
            </a:stretch>
          </p:blipFill>
          <p:spPr>
            <a:xfrm>
              <a:off x="110729" y="173593"/>
              <a:ext cx="8611076" cy="6510814"/>
            </a:xfrm>
            <a:prstGeom prst="rect">
              <a:avLst/>
            </a:prstGeom>
          </p:spPr>
        </p:pic>
        <p:pic>
          <p:nvPicPr>
            <p:cNvPr id="9" name="図 8">
              <a:extLst>
                <a:ext uri="{FF2B5EF4-FFF2-40B4-BE49-F238E27FC236}">
                  <a16:creationId xmlns:a16="http://schemas.microsoft.com/office/drawing/2014/main" id="{D126CEB6-99A1-4168-9106-6913789147F0}"/>
                </a:ext>
              </a:extLst>
            </p:cNvPr>
            <p:cNvPicPr>
              <a:picLocks noChangeAspect="1"/>
            </p:cNvPicPr>
            <p:nvPr/>
          </p:nvPicPr>
          <p:blipFill>
            <a:blip r:embed="rId4"/>
            <a:stretch>
              <a:fillRect/>
            </a:stretch>
          </p:blipFill>
          <p:spPr>
            <a:xfrm>
              <a:off x="8618537" y="301625"/>
              <a:ext cx="3414713" cy="2714625"/>
            </a:xfrm>
            <a:prstGeom prst="rect">
              <a:avLst/>
            </a:prstGeom>
          </p:spPr>
        </p:pic>
        <p:pic>
          <p:nvPicPr>
            <p:cNvPr id="11" name="図 10">
              <a:extLst>
                <a:ext uri="{FF2B5EF4-FFF2-40B4-BE49-F238E27FC236}">
                  <a16:creationId xmlns:a16="http://schemas.microsoft.com/office/drawing/2014/main" id="{DB6F1D48-7842-4A31-BC2A-F4CF0206368C}"/>
                </a:ext>
              </a:extLst>
            </p:cNvPr>
            <p:cNvPicPr>
              <a:picLocks noChangeAspect="1"/>
            </p:cNvPicPr>
            <p:nvPr/>
          </p:nvPicPr>
          <p:blipFill>
            <a:blip r:embed="rId5"/>
            <a:stretch>
              <a:fillRect/>
            </a:stretch>
          </p:blipFill>
          <p:spPr>
            <a:xfrm>
              <a:off x="9208928" y="3016250"/>
              <a:ext cx="2366963" cy="1753553"/>
            </a:xfrm>
            <a:prstGeom prst="rect">
              <a:avLst/>
            </a:prstGeom>
          </p:spPr>
        </p:pic>
        <p:sp>
          <p:nvSpPr>
            <p:cNvPr id="12" name="正方形/長方形 11">
              <a:extLst>
                <a:ext uri="{FF2B5EF4-FFF2-40B4-BE49-F238E27FC236}">
                  <a16:creationId xmlns:a16="http://schemas.microsoft.com/office/drawing/2014/main" id="{54151367-B67C-4504-8170-3C0AE7B5EE76}"/>
                </a:ext>
              </a:extLst>
            </p:cNvPr>
            <p:cNvSpPr/>
            <p:nvPr/>
          </p:nvSpPr>
          <p:spPr>
            <a:xfrm>
              <a:off x="0" y="6556375"/>
              <a:ext cx="8839200" cy="301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 name="スライド番号プレースホルダー 3">
            <a:extLst>
              <a:ext uri="{FF2B5EF4-FFF2-40B4-BE49-F238E27FC236}">
                <a16:creationId xmlns:a16="http://schemas.microsoft.com/office/drawing/2014/main" id="{A4A46626-1114-4741-B9D4-9B53A64B830B}"/>
              </a:ext>
            </a:extLst>
          </p:cNvPr>
          <p:cNvSpPr>
            <a:spLocks noGrp="1"/>
          </p:cNvSpPr>
          <p:nvPr>
            <p:ph type="sldNum" sz="quarter" idx="12"/>
          </p:nvPr>
        </p:nvSpPr>
        <p:spPr>
          <a:xfrm>
            <a:off x="9445765" y="6505920"/>
            <a:ext cx="2743200" cy="365125"/>
          </a:xfrm>
        </p:spPr>
        <p:txBody>
          <a:bodyPr/>
          <a:lstStyle/>
          <a:p>
            <a:fld id="{98894FE7-02B3-462C-A290-11A29094F687}" type="slidenum">
              <a:rPr kumimoji="1" lang="ja-JP" altLang="en-US" smtClean="0"/>
              <a:t>8</a:t>
            </a:fld>
            <a:endParaRPr kumimoji="1" lang="ja-JP" altLang="en-US"/>
          </a:p>
        </p:txBody>
      </p:sp>
      <p:sp>
        <p:nvSpPr>
          <p:cNvPr id="2" name="テキスト ボックス 1">
            <a:extLst>
              <a:ext uri="{FF2B5EF4-FFF2-40B4-BE49-F238E27FC236}">
                <a16:creationId xmlns:a16="http://schemas.microsoft.com/office/drawing/2014/main" id="{0E685B7A-3868-4B82-88F4-633E2A019F63}"/>
              </a:ext>
            </a:extLst>
          </p:cNvPr>
          <p:cNvSpPr txBox="1"/>
          <p:nvPr/>
        </p:nvSpPr>
        <p:spPr>
          <a:xfrm>
            <a:off x="980875" y="5666108"/>
            <a:ext cx="9722598" cy="1077218"/>
          </a:xfrm>
          <a:prstGeom prst="rect">
            <a:avLst/>
          </a:prstGeom>
          <a:noFill/>
        </p:spPr>
        <p:txBody>
          <a:bodyPr wrap="none" rtlCol="0">
            <a:spAutoFit/>
          </a:bodyPr>
          <a:lstStyle/>
          <a:p>
            <a:pPr marL="285750" indent="-285750">
              <a:buFont typeface="Arial" panose="020B0604020202020204" pitchFamily="34" charset="0"/>
              <a:buChar char="•"/>
            </a:pPr>
            <a:r>
              <a:rPr kumimoji="1" lang="en-US" altLang="ja-JP" sz="1600" dirty="0">
                <a:latin typeface="Calibri" panose="020F0502020204030204" pitchFamily="34" charset="0"/>
              </a:rPr>
              <a:t>Octupoles were used only for tail folding in the present ILC FFS design.</a:t>
            </a:r>
          </a:p>
          <a:p>
            <a:endParaRPr lang="en-US" altLang="ja-JP" sz="1600" dirty="0">
              <a:latin typeface="Calibri" panose="020F0502020204030204" pitchFamily="34" charset="0"/>
            </a:endParaRPr>
          </a:p>
          <a:p>
            <a:pPr marL="285750" indent="-285750">
              <a:buFont typeface="Arial" panose="020B0604020202020204" pitchFamily="34" charset="0"/>
              <a:buChar char="•"/>
            </a:pPr>
            <a:r>
              <a:rPr kumimoji="1" lang="en-US" altLang="ja-JP" sz="1600" dirty="0">
                <a:latin typeface="Calibri" panose="020F0502020204030204" pitchFamily="34" charset="0"/>
              </a:rPr>
              <a:t>When the octupoles will be used for  the IP beam focusing,</a:t>
            </a:r>
          </a:p>
          <a:p>
            <a:pPr lvl="1"/>
            <a:r>
              <a:rPr lang="en-US" altLang="ja-JP" sz="1600" dirty="0">
                <a:latin typeface="Calibri" panose="020F0502020204030204" pitchFamily="34" charset="0"/>
              </a:rPr>
              <a:t> we should take care of the effect of the collimation depth and the detector background by the halo particles.</a:t>
            </a:r>
            <a:endParaRPr kumimoji="1" lang="ja-JP" altLang="en-US" sz="1600" dirty="0">
              <a:latin typeface="Calibri" panose="020F0502020204030204" pitchFamily="34" charset="0"/>
            </a:endParaRPr>
          </a:p>
        </p:txBody>
      </p:sp>
    </p:spTree>
    <p:extLst>
      <p:ext uri="{BB962C8B-B14F-4D97-AF65-F5344CB8AC3E}">
        <p14:creationId xmlns:p14="http://schemas.microsoft.com/office/powerpoint/2010/main" val="2511983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p:cNvGrpSpPr>
            <a:grpSpLocks noChangeAspect="1"/>
          </p:cNvGrpSpPr>
          <p:nvPr/>
        </p:nvGrpSpPr>
        <p:grpSpPr>
          <a:xfrm>
            <a:off x="355600" y="925218"/>
            <a:ext cx="4377484" cy="4308872"/>
            <a:chOff x="683568" y="332656"/>
            <a:chExt cx="6076191" cy="5980953"/>
          </a:xfrm>
        </p:grpSpPr>
        <p:pic>
          <p:nvPicPr>
            <p:cNvPr id="2" name="図 1" descr="Fig02.png"/>
            <p:cNvPicPr>
              <a:picLocks noChangeAspect="1"/>
            </p:cNvPicPr>
            <p:nvPr/>
          </p:nvPicPr>
          <p:blipFill>
            <a:blip r:embed="rId2" cstate="print"/>
            <a:stretch>
              <a:fillRect/>
            </a:stretch>
          </p:blipFill>
          <p:spPr>
            <a:xfrm>
              <a:off x="683568" y="332656"/>
              <a:ext cx="6076191" cy="5980953"/>
            </a:xfrm>
            <a:prstGeom prst="rect">
              <a:avLst/>
            </a:prstGeom>
          </p:spPr>
        </p:pic>
        <p:sp>
          <p:nvSpPr>
            <p:cNvPr id="3" name="正方形/長方形 2"/>
            <p:cNvSpPr/>
            <p:nvPr/>
          </p:nvSpPr>
          <p:spPr>
            <a:xfrm>
              <a:off x="1278682" y="351706"/>
              <a:ext cx="288032"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1331640" y="3284984"/>
              <a:ext cx="288032"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6" name="テキスト ボックス 5"/>
          <p:cNvSpPr txBox="1"/>
          <p:nvPr/>
        </p:nvSpPr>
        <p:spPr>
          <a:xfrm>
            <a:off x="3738859" y="191684"/>
            <a:ext cx="4627357" cy="584775"/>
          </a:xfrm>
          <a:prstGeom prst="rect">
            <a:avLst/>
          </a:prstGeom>
          <a:noFill/>
        </p:spPr>
        <p:txBody>
          <a:bodyPr wrap="none" rtlCol="0">
            <a:spAutoFit/>
          </a:bodyPr>
          <a:lstStyle/>
          <a:p>
            <a:r>
              <a:rPr lang="en-US" altLang="ja-JP" sz="3200" b="1" i="1" dirty="0">
                <a:solidFill>
                  <a:srgbClr val="006666"/>
                </a:solidFill>
                <a:latin typeface="Calibri" panose="020F0502020204030204" pitchFamily="34" charset="0"/>
              </a:rPr>
              <a:t>Beam Optics of ILC &amp; ATF2</a:t>
            </a:r>
            <a:endParaRPr lang="ja-JP" altLang="en-US" sz="3200" b="1" i="1" dirty="0">
              <a:solidFill>
                <a:srgbClr val="006666"/>
              </a:solidFill>
              <a:latin typeface="Calibri" panose="020F0502020204030204" pitchFamily="34" charset="0"/>
            </a:endParaRPr>
          </a:p>
        </p:txBody>
      </p:sp>
      <p:sp>
        <p:nvSpPr>
          <p:cNvPr id="7" name="テキスト ボックス 6"/>
          <p:cNvSpPr txBox="1"/>
          <p:nvPr/>
        </p:nvSpPr>
        <p:spPr>
          <a:xfrm>
            <a:off x="4877173" y="1557320"/>
            <a:ext cx="2780927" cy="1077218"/>
          </a:xfrm>
          <a:prstGeom prst="rect">
            <a:avLst/>
          </a:prstGeom>
          <a:noFill/>
        </p:spPr>
        <p:txBody>
          <a:bodyPr wrap="square" rtlCol="0">
            <a:spAutoFit/>
          </a:bodyPr>
          <a:lstStyle/>
          <a:p>
            <a:r>
              <a:rPr lang="en-US" altLang="ja-JP" sz="1600" i="1" dirty="0">
                <a:latin typeface="Calibri" panose="020F0502020204030204" pitchFamily="34" charset="0"/>
              </a:rPr>
              <a:t>- ILC final focus </a:t>
            </a:r>
            <a:r>
              <a:rPr lang="en-US" altLang="ja-JP" sz="1600" i="1" dirty="0" err="1">
                <a:latin typeface="Calibri" panose="020F0502020204030204" pitchFamily="34" charset="0"/>
              </a:rPr>
              <a:t>systemand</a:t>
            </a:r>
            <a:r>
              <a:rPr lang="en-US" altLang="ja-JP" sz="1600" i="1" dirty="0">
                <a:latin typeface="Calibri" panose="020F0502020204030204" pitchFamily="34" charset="0"/>
              </a:rPr>
              <a:t> ATF2 beamline are both based on  </a:t>
            </a:r>
            <a:r>
              <a:rPr lang="en-US" altLang="ja-JP" sz="1600" i="1" dirty="0">
                <a:solidFill>
                  <a:srgbClr val="FF0000"/>
                </a:solidFill>
                <a:latin typeface="Calibri" panose="020F0502020204030204" pitchFamily="34" charset="0"/>
              </a:rPr>
              <a:t>the Local Chromaticity Correction.</a:t>
            </a:r>
          </a:p>
        </p:txBody>
      </p:sp>
      <p:sp>
        <p:nvSpPr>
          <p:cNvPr id="9" name="テキスト ボックス 8"/>
          <p:cNvSpPr txBox="1"/>
          <p:nvPr/>
        </p:nvSpPr>
        <p:spPr>
          <a:xfrm>
            <a:off x="4877173" y="3381918"/>
            <a:ext cx="2581745" cy="2400657"/>
          </a:xfrm>
          <a:prstGeom prst="rect">
            <a:avLst/>
          </a:prstGeom>
          <a:noFill/>
        </p:spPr>
        <p:txBody>
          <a:bodyPr wrap="square" rtlCol="0">
            <a:spAutoFit/>
          </a:bodyPr>
          <a:lstStyle/>
          <a:p>
            <a:r>
              <a:rPr lang="en-US" altLang="ja-JP" b="1" dirty="0">
                <a:latin typeface="Calibri" panose="020F0502020204030204" pitchFamily="34" charset="0"/>
              </a:rPr>
              <a:t>1x1 optics</a:t>
            </a:r>
          </a:p>
          <a:p>
            <a:r>
              <a:rPr lang="en-US" altLang="ja-JP" sz="1600" i="1" dirty="0">
                <a:latin typeface="Calibri" panose="020F0502020204030204" pitchFamily="34" charset="0"/>
              </a:rPr>
              <a:t> X&amp;Y </a:t>
            </a:r>
            <a:r>
              <a:rPr lang="en-US" altLang="ja-JP" sz="1600" i="1" dirty="0" err="1">
                <a:latin typeface="Calibri" panose="020F0502020204030204" pitchFamily="34" charset="0"/>
              </a:rPr>
              <a:t>chromaticities</a:t>
            </a:r>
            <a:r>
              <a:rPr lang="en-US" altLang="ja-JP" sz="1600" i="1" dirty="0">
                <a:latin typeface="Calibri" panose="020F0502020204030204" pitchFamily="34" charset="0"/>
              </a:rPr>
              <a:t> are comparable to ILC FF.</a:t>
            </a:r>
          </a:p>
          <a:p>
            <a:endParaRPr lang="en-US" altLang="ja-JP" dirty="0">
              <a:latin typeface="Calibri" panose="020F0502020204030204" pitchFamily="34" charset="0"/>
            </a:endParaRPr>
          </a:p>
          <a:p>
            <a:r>
              <a:rPr lang="en-US" altLang="ja-JP" b="1" dirty="0">
                <a:latin typeface="Calibri" panose="020F0502020204030204" pitchFamily="34" charset="0"/>
              </a:rPr>
              <a:t>10x1 optics</a:t>
            </a:r>
          </a:p>
          <a:p>
            <a:r>
              <a:rPr lang="en-US" altLang="ja-JP" sz="1600" i="1" dirty="0">
                <a:latin typeface="Calibri" panose="020F0502020204030204" pitchFamily="34" charset="0"/>
              </a:rPr>
              <a:t>  Since </a:t>
            </a:r>
            <a:r>
              <a:rPr lang="en-US" altLang="ja-JP" sz="1600" i="1" dirty="0" err="1">
                <a:latin typeface="Calibri" panose="020F0502020204030204" pitchFamily="34" charset="0"/>
              </a:rPr>
              <a:t>betax</a:t>
            </a:r>
            <a:r>
              <a:rPr lang="en-US" altLang="ja-JP" sz="1600" i="1" dirty="0">
                <a:latin typeface="Calibri" panose="020F0502020204030204" pitchFamily="34" charset="0"/>
              </a:rPr>
              <a:t>* is 10 times larger than 1x1 optics, X chromaticity  is one order smaller than ILC .</a:t>
            </a:r>
            <a:endParaRPr lang="ja-JP" altLang="en-US" sz="1600" i="1" dirty="0">
              <a:latin typeface="Calibri" panose="020F0502020204030204" pitchFamily="34" charset="0"/>
            </a:endParaRPr>
          </a:p>
        </p:txBody>
      </p:sp>
      <p:sp>
        <p:nvSpPr>
          <p:cNvPr id="11" name="テキスト ボックス 10"/>
          <p:cNvSpPr txBox="1"/>
          <p:nvPr/>
        </p:nvSpPr>
        <p:spPr>
          <a:xfrm>
            <a:off x="4733084" y="2981808"/>
            <a:ext cx="2083391" cy="400110"/>
          </a:xfrm>
          <a:prstGeom prst="rect">
            <a:avLst/>
          </a:prstGeom>
          <a:noFill/>
        </p:spPr>
        <p:txBody>
          <a:bodyPr wrap="none" rtlCol="0">
            <a:spAutoFit/>
          </a:bodyPr>
          <a:lstStyle/>
          <a:p>
            <a:r>
              <a:rPr lang="en-US" altLang="ja-JP" sz="2000" b="1" i="1" dirty="0">
                <a:solidFill>
                  <a:srgbClr val="002060"/>
                </a:solidFill>
                <a:latin typeface="Calibri" panose="020F0502020204030204" pitchFamily="34" charset="0"/>
              </a:rPr>
              <a:t>ATF2 Beam Optics</a:t>
            </a:r>
            <a:endParaRPr lang="ja-JP" altLang="en-US" sz="2000" b="1" i="1" dirty="0">
              <a:solidFill>
                <a:srgbClr val="002060"/>
              </a:solidFill>
              <a:latin typeface="Calibri" panose="020F0502020204030204" pitchFamily="34" charset="0"/>
            </a:endParaRPr>
          </a:p>
        </p:txBody>
      </p:sp>
      <p:sp>
        <p:nvSpPr>
          <p:cNvPr id="12" name="テキスト ボックス 11"/>
          <p:cNvSpPr txBox="1"/>
          <p:nvPr/>
        </p:nvSpPr>
        <p:spPr>
          <a:xfrm>
            <a:off x="4711702" y="1157210"/>
            <a:ext cx="2479718" cy="400110"/>
          </a:xfrm>
          <a:prstGeom prst="rect">
            <a:avLst/>
          </a:prstGeom>
          <a:solidFill>
            <a:schemeClr val="bg1"/>
          </a:solidFill>
        </p:spPr>
        <p:txBody>
          <a:bodyPr wrap="none" rtlCol="0">
            <a:spAutoFit/>
          </a:bodyPr>
          <a:lstStyle/>
          <a:p>
            <a:r>
              <a:rPr lang="en-US" altLang="ja-JP" sz="2000" b="1" i="1" dirty="0">
                <a:solidFill>
                  <a:srgbClr val="002060"/>
                </a:solidFill>
                <a:latin typeface="Calibri" panose="020F0502020204030204" pitchFamily="34" charset="0"/>
              </a:rPr>
              <a:t>ILC final Focus System</a:t>
            </a:r>
            <a:endParaRPr lang="ja-JP" altLang="en-US" sz="2000" b="1" i="1" dirty="0">
              <a:solidFill>
                <a:srgbClr val="002060"/>
              </a:solidFill>
              <a:latin typeface="Calibri" panose="020F0502020204030204" pitchFamily="34" charset="0"/>
            </a:endParaRPr>
          </a:p>
        </p:txBody>
      </p:sp>
      <p:sp>
        <p:nvSpPr>
          <p:cNvPr id="8" name="テキスト ボックス 7">
            <a:extLst>
              <a:ext uri="{FF2B5EF4-FFF2-40B4-BE49-F238E27FC236}">
                <a16:creationId xmlns:a16="http://schemas.microsoft.com/office/drawing/2014/main" id="{0D7ADEF5-88ED-4C85-8FFC-44F8553CDE16}"/>
              </a:ext>
            </a:extLst>
          </p:cNvPr>
          <p:cNvSpPr txBox="1"/>
          <p:nvPr/>
        </p:nvSpPr>
        <p:spPr>
          <a:xfrm>
            <a:off x="991847" y="5320910"/>
            <a:ext cx="3409203" cy="923330"/>
          </a:xfrm>
          <a:prstGeom prst="rect">
            <a:avLst/>
          </a:prstGeom>
          <a:noFill/>
        </p:spPr>
        <p:txBody>
          <a:bodyPr wrap="none" rtlCol="0">
            <a:spAutoFit/>
          </a:bodyPr>
          <a:lstStyle/>
          <a:p>
            <a:pPr marL="285750" indent="-285750">
              <a:buFont typeface="Arial" panose="020B0604020202020204" pitchFamily="34" charset="0"/>
              <a:buChar char="•"/>
            </a:pPr>
            <a:r>
              <a:rPr lang="en-US" altLang="ja-JP" sz="1800" i="1" dirty="0">
                <a:solidFill>
                  <a:srgbClr val="FF0000"/>
                </a:solidFill>
                <a:latin typeface="Calibri" panose="020F0502020204030204" pitchFamily="34" charset="0"/>
              </a:rPr>
              <a:t>Same magnet arrangement</a:t>
            </a:r>
          </a:p>
          <a:p>
            <a:pPr marL="285750" indent="-285750">
              <a:buFont typeface="Arial" panose="020B0604020202020204" pitchFamily="34" charset="0"/>
              <a:buChar char="•"/>
            </a:pPr>
            <a:r>
              <a:rPr lang="en-US" altLang="ja-JP" i="1" dirty="0">
                <a:solidFill>
                  <a:srgbClr val="FF0000"/>
                </a:solidFill>
                <a:latin typeface="Calibri" panose="020F0502020204030204" pitchFamily="34" charset="0"/>
              </a:rPr>
              <a:t>Same tuning concept</a:t>
            </a:r>
          </a:p>
          <a:p>
            <a:pPr marL="285750" indent="-285750">
              <a:buFont typeface="Arial" panose="020B0604020202020204" pitchFamily="34" charset="0"/>
              <a:buChar char="•"/>
            </a:pPr>
            <a:r>
              <a:rPr lang="en-US" altLang="ja-JP" sz="1800" i="1" dirty="0">
                <a:solidFill>
                  <a:srgbClr val="FF0000"/>
                </a:solidFill>
                <a:latin typeface="Calibri" panose="020F0502020204030204" pitchFamily="34" charset="0"/>
              </a:rPr>
              <a:t>Comparable magnet tolerances</a:t>
            </a:r>
            <a:endParaRPr lang="ja-JP" altLang="en-US" sz="1800" i="1" dirty="0">
              <a:solidFill>
                <a:srgbClr val="FF0000"/>
              </a:solidFill>
              <a:latin typeface="Calibri" panose="020F0502020204030204" pitchFamily="34" charset="0"/>
            </a:endParaRPr>
          </a:p>
        </p:txBody>
      </p:sp>
      <p:pic>
        <p:nvPicPr>
          <p:cNvPr id="13" name="図 12">
            <a:extLst>
              <a:ext uri="{FF2B5EF4-FFF2-40B4-BE49-F238E27FC236}">
                <a16:creationId xmlns:a16="http://schemas.microsoft.com/office/drawing/2014/main" id="{140FD611-D820-4186-8F1E-8E687FF880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81028" y="2095929"/>
            <a:ext cx="4598272" cy="3830517"/>
          </a:xfrm>
          <a:prstGeom prst="rect">
            <a:avLst/>
          </a:prstGeom>
        </p:spPr>
      </p:pic>
      <p:sp>
        <p:nvSpPr>
          <p:cNvPr id="14" name="テキスト ボックス 13">
            <a:extLst>
              <a:ext uri="{FF2B5EF4-FFF2-40B4-BE49-F238E27FC236}">
                <a16:creationId xmlns:a16="http://schemas.microsoft.com/office/drawing/2014/main" id="{5C6CF8CA-830E-4EA2-A8BE-F18490BCE37D}"/>
              </a:ext>
            </a:extLst>
          </p:cNvPr>
          <p:cNvSpPr txBox="1"/>
          <p:nvPr/>
        </p:nvSpPr>
        <p:spPr>
          <a:xfrm>
            <a:off x="7933338" y="1319165"/>
            <a:ext cx="3724546" cy="646331"/>
          </a:xfrm>
          <a:prstGeom prst="rect">
            <a:avLst/>
          </a:prstGeom>
          <a:noFill/>
        </p:spPr>
        <p:txBody>
          <a:bodyPr wrap="none" rtlCol="0">
            <a:spAutoFit/>
          </a:bodyPr>
          <a:lstStyle/>
          <a:p>
            <a:pPr algn="ctr"/>
            <a:r>
              <a:rPr lang="en-US" altLang="ja-JP" b="1" i="1" dirty="0">
                <a:solidFill>
                  <a:srgbClr val="0070C0"/>
                </a:solidFill>
                <a:latin typeface="Calibri" panose="020F0502020204030204" pitchFamily="34" charset="0"/>
              </a:rPr>
              <a:t>Tolerances of FD multipole field error</a:t>
            </a:r>
          </a:p>
          <a:p>
            <a:pPr algn="ctr"/>
            <a:r>
              <a:rPr lang="en-US" altLang="ja-JP" b="1" i="1" dirty="0">
                <a:solidFill>
                  <a:srgbClr val="0070C0"/>
                </a:solidFill>
                <a:latin typeface="Calibri" panose="020F0502020204030204" pitchFamily="34" charset="0"/>
              </a:rPr>
              <a:t> to IP vertical beam size</a:t>
            </a:r>
            <a:endParaRPr lang="ja-JP" altLang="en-US" b="1" i="1" dirty="0">
              <a:solidFill>
                <a:srgbClr val="0070C0"/>
              </a:solidFill>
              <a:latin typeface="Calibri" panose="020F0502020204030204" pitchFamily="34" charset="0"/>
            </a:endParaRPr>
          </a:p>
        </p:txBody>
      </p:sp>
      <p:sp>
        <p:nvSpPr>
          <p:cNvPr id="15" name="スライド番号プレースホルダー 3">
            <a:extLst>
              <a:ext uri="{FF2B5EF4-FFF2-40B4-BE49-F238E27FC236}">
                <a16:creationId xmlns:a16="http://schemas.microsoft.com/office/drawing/2014/main" id="{153309D0-48EB-453B-A049-0774E8328AD5}"/>
              </a:ext>
            </a:extLst>
          </p:cNvPr>
          <p:cNvSpPr>
            <a:spLocks noGrp="1"/>
          </p:cNvSpPr>
          <p:nvPr>
            <p:ph type="sldNum" sz="quarter" idx="12"/>
          </p:nvPr>
        </p:nvSpPr>
        <p:spPr>
          <a:xfrm>
            <a:off x="9448800" y="6492875"/>
            <a:ext cx="2743200" cy="365125"/>
          </a:xfrm>
        </p:spPr>
        <p:txBody>
          <a:bodyPr/>
          <a:lstStyle/>
          <a:p>
            <a:fld id="{98894FE7-02B3-462C-A290-11A29094F687}" type="slidenum">
              <a:rPr kumimoji="1" lang="ja-JP" altLang="en-US" smtClean="0"/>
              <a:t>9</a:t>
            </a:fld>
            <a:endParaRPr kumimoji="1" lang="ja-JP" altLang="en-US"/>
          </a:p>
        </p:txBody>
      </p:sp>
    </p:spTree>
    <p:extLst>
      <p:ext uri="{BB962C8B-B14F-4D97-AF65-F5344CB8AC3E}">
        <p14:creationId xmlns:p14="http://schemas.microsoft.com/office/powerpoint/2010/main" val="171376543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5361</TotalTime>
  <Words>3672</Words>
  <Application>Microsoft Office PowerPoint</Application>
  <PresentationFormat>ワイド画面</PresentationFormat>
  <Paragraphs>725</Paragraphs>
  <Slides>39</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39</vt:i4>
      </vt:variant>
    </vt:vector>
  </HeadingPairs>
  <TitlesOfParts>
    <vt:vector size="47" baseType="lpstr">
      <vt:lpstr>游ゴシック</vt:lpstr>
      <vt:lpstr>游ゴシック Light</vt:lpstr>
      <vt:lpstr>Arial</vt:lpstr>
      <vt:lpstr>Calibri</vt:lpstr>
      <vt:lpstr>Cambria Math</vt:lpstr>
      <vt:lpstr>Symbol</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okugi</dc:creator>
  <cp:lastModifiedBy>okugi</cp:lastModifiedBy>
  <cp:revision>72</cp:revision>
  <cp:lastPrinted>2021-03-15T08:49:15Z</cp:lastPrinted>
  <dcterms:created xsi:type="dcterms:W3CDTF">2020-12-04T05:47:20Z</dcterms:created>
  <dcterms:modified xsi:type="dcterms:W3CDTF">2021-09-29T12:49:52Z</dcterms:modified>
</cp:coreProperties>
</file>