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418" r:id="rId3"/>
    <p:sldId id="422" r:id="rId4"/>
    <p:sldId id="423" r:id="rId5"/>
    <p:sldId id="424" r:id="rId6"/>
    <p:sldId id="425" r:id="rId7"/>
    <p:sldId id="419" r:id="rId8"/>
    <p:sldId id="421" r:id="rId9"/>
    <p:sldId id="402" r:id="rId10"/>
    <p:sldId id="420" r:id="rId11"/>
    <p:sldId id="301" r:id="rId12"/>
    <p:sldId id="293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993366"/>
    <a:srgbClr val="0033CC"/>
    <a:srgbClr val="00CC99"/>
    <a:srgbClr val="0000FF"/>
    <a:srgbClr val="FF5050"/>
    <a:srgbClr val="99FF66"/>
    <a:srgbClr val="00CCFF"/>
    <a:srgbClr val="CCECFF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3" autoAdjust="0"/>
    <p:restoredTop sz="94660"/>
  </p:normalViewPr>
  <p:slideViewPr>
    <p:cSldViewPr snapToGrid="0">
      <p:cViewPr varScale="1">
        <p:scale>
          <a:sx n="91" d="100"/>
          <a:sy n="91" d="100"/>
        </p:scale>
        <p:origin x="1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2021/10/18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19/Oct/2021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25th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928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of SRF 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8170" y="1841169"/>
            <a:ext cx="10995660" cy="2450588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Report of tuner expert meeting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Report of meeting with Tom Peterson about heat load/5K thermal shield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Announcement on ILC advisory panel of MEXT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0099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0099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962852"/>
            <a:ext cx="1219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Yamamoto, S.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Michizono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Posen, M.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Liepe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Solyak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McIntosh, B. List,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Geng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Ruber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Kirk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0" y="5754208"/>
            <a:ext cx="12192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157B301-27F3-40E5-9429-A79B05567431}"/>
              </a:ext>
            </a:extLst>
          </p:cNvPr>
          <p:cNvSpPr/>
          <p:nvPr/>
        </p:nvSpPr>
        <p:spPr>
          <a:xfrm>
            <a:off x="7702430" y="6264946"/>
            <a:ext cx="3539995" cy="327507"/>
          </a:xfrm>
          <a:prstGeom prst="wedgeRoundRectCallout">
            <a:avLst>
              <a:gd name="adj1" fmla="val -35676"/>
              <a:gd name="adj2" fmla="val -11242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download </a:t>
            </a:r>
            <a:r>
              <a:rPr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slide from this link</a:t>
            </a:r>
            <a:endParaRPr kumimoji="1" lang="ja-JP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-1" y="3681"/>
            <a:ext cx="1219199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Agenda of SRF sessions</a:t>
            </a:r>
            <a:endParaRPr kumimoji="1"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4F66D22-7A02-4610-BABA-A386B3F33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065" y="3696712"/>
            <a:ext cx="6059865" cy="271005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DC2B7A7-A2D6-48A1-953A-BDFBBD7A72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064" y="1021352"/>
            <a:ext cx="6059865" cy="2427129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47DE0F-9B1E-4E10-A35C-080DEBCD2CBC}"/>
              </a:ext>
            </a:extLst>
          </p:cNvPr>
          <p:cNvSpPr txBox="1"/>
          <p:nvPr/>
        </p:nvSpPr>
        <p:spPr>
          <a:xfrm>
            <a:off x="480239" y="2050250"/>
            <a:ext cx="2154757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Crab cavity @27/Oct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B8C0D8C-749F-4BB7-A8FD-F240E7161B94}"/>
              </a:ext>
            </a:extLst>
          </p:cNvPr>
          <p:cNvSpPr txBox="1"/>
          <p:nvPr/>
        </p:nvSpPr>
        <p:spPr>
          <a:xfrm>
            <a:off x="505888" y="4867071"/>
            <a:ext cx="210346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design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@28/Oct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087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273698"/>
              </p:ext>
            </p:extLst>
          </p:nvPr>
        </p:nvGraphicFramePr>
        <p:xfrm>
          <a:off x="2" y="670014"/>
          <a:ext cx="12191998" cy="246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307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612374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9508317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31/Aug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Preparation for ILC advisory panel, SRF session at ILCX2021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705323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14/Sep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Progress of CM design, SRF session at ILCX2021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07772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28/Sep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Agenda of SRF CM session at ILCX2021 fixed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31795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12/Oct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Report of tuner exert meeting, Proposal for removal of 5K thermal shield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694017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14/Oct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 meeting of ILC advisory panel of MEXT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00573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18/Oct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Third meeting of ILC advisory panel of MEXT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177127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26~29/Oct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ILC Workshop on Potential ILC Experiments (ILCX2021) remotely hosted by KEK at Tsukuba/Japan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420783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of SRF (incl. crab cavity sub-) Group Meeting in IDT/WG2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5B2A6EB-82A8-47C5-A583-4CFFF1121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14" y="3335645"/>
            <a:ext cx="5250693" cy="3082409"/>
          </a:xfrm>
          <a:prstGeom prst="rect">
            <a:avLst/>
          </a:prstGeom>
        </p:spPr>
      </p:pic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1D5001B0-33D5-4139-A586-0C274606F79F}"/>
              </a:ext>
            </a:extLst>
          </p:cNvPr>
          <p:cNvSpPr/>
          <p:nvPr/>
        </p:nvSpPr>
        <p:spPr>
          <a:xfrm>
            <a:off x="6096000" y="4029307"/>
            <a:ext cx="5337717" cy="489019"/>
          </a:xfrm>
          <a:prstGeom prst="wedgeRoundRectCallout">
            <a:avLst>
              <a:gd name="adj1" fmla="val -59074"/>
              <a:gd name="adj2" fmla="val -3793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https://www.mext.go.jp/b_menu/shingi/main_b5.htm</a:t>
            </a:r>
            <a:endParaRPr kumimoji="1" lang="ja-JP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AA40907-774C-4F35-AFA8-9316B914D0B3}"/>
              </a:ext>
            </a:extLst>
          </p:cNvPr>
          <p:cNvSpPr/>
          <p:nvPr/>
        </p:nvSpPr>
        <p:spPr>
          <a:xfrm>
            <a:off x="691377" y="4430752"/>
            <a:ext cx="3077736" cy="2899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E7AC58E2-04CD-469D-96BA-42F821F5C833}"/>
              </a:ext>
            </a:extLst>
          </p:cNvPr>
          <p:cNvSpPr/>
          <p:nvPr/>
        </p:nvSpPr>
        <p:spPr>
          <a:xfrm>
            <a:off x="4235116" y="5219591"/>
            <a:ext cx="7702397" cy="572017"/>
          </a:xfrm>
          <a:prstGeom prst="wedgeRoundRectCallout">
            <a:avLst>
              <a:gd name="adj1" fmla="val -46888"/>
              <a:gd name="adj2" fmla="val -126223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Unfortunately, we speak only Japanese, not English and the other languages!</a:t>
            </a:r>
          </a:p>
        </p:txBody>
      </p:sp>
    </p:spTree>
    <p:extLst>
      <p:ext uri="{BB962C8B-B14F-4D97-AF65-F5344CB8AC3E}">
        <p14:creationId xmlns:p14="http://schemas.microsoft.com/office/powerpoint/2010/main" val="1328144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1" y="0"/>
            <a:ext cx="1219199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Questions/Discussions/Comments (memorandum) @22</a:t>
            </a:r>
            <a:r>
              <a:rPr lang="en-US" altLang="ja-JP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meeting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23CB239-DA4A-4AA7-9616-EA83038A9F07}"/>
              </a:ext>
            </a:extLst>
          </p:cNvPr>
          <p:cNvSpPr txBox="1"/>
          <p:nvPr/>
        </p:nvSpPr>
        <p:spPr>
          <a:xfrm>
            <a:off x="10029646" y="646331"/>
            <a:ext cx="199753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 by Kirk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B84DA1A-0177-4450-9790-C29A5A6FBECE}"/>
              </a:ext>
            </a:extLst>
          </p:cNvPr>
          <p:cNvSpPr txBox="1"/>
          <p:nvPr/>
        </p:nvSpPr>
        <p:spPr>
          <a:xfrm>
            <a:off x="0" y="630472"/>
            <a:ext cx="121919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Tuner expert meeting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At ILCX2021, M.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Liepe</a:t>
            </a: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will present the status of blade tuner used at Cornell Injector CM.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Meeting with T. Peterson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Number of bunches used for HOM heat load estimation in TDR should be clear.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It is found from the experiment done at S1-Global that the removal of 5K thermal shield is available for ILC.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We need the result of heat load measurement at LCLS-II.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Sam will ask some experts, maybe Tug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Arkan</a:t>
            </a: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(co-author of the paper for S1-Global).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The dynamic heat  load is dominant, and static is negligible at LCLS-II. Then, it maybe difficult to show clearly.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The heat load at CM test has been measured using mass flow meter at FNAL.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If possible, we can have a meeting before ILCX.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endParaRPr lang="en-US" altLang="ja-JP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SRF session at ILCX2021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Murayama-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san</a:t>
            </a: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requested all conveners to send some information for each session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Peter already sent the agenda of crab cavity. He commented EIC workshop will be held at the same time slot.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Kirk will send the agenda of CM session soon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LOC will have the meeting on 13/Oct (Wed), after that, all programs will be uploaded on INDICO.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ILC advisory panel of MEXT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Second and third meetings will be held on 14/Oct (Thu) and 18/Oct (Mon). It will be done in Japanese!</a:t>
            </a:r>
          </a:p>
        </p:txBody>
      </p:sp>
    </p:spTree>
    <p:extLst>
      <p:ext uri="{BB962C8B-B14F-4D97-AF65-F5344CB8AC3E}">
        <p14:creationId xmlns:p14="http://schemas.microsoft.com/office/powerpoint/2010/main" val="790706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-1" y="3681"/>
            <a:ext cx="1219199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Tuner expert meeting @5</a:t>
            </a:r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/Oct</a:t>
            </a:r>
            <a:endParaRPr kumimoji="1"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字幕 4">
            <a:extLst>
              <a:ext uri="{FF2B5EF4-FFF2-40B4-BE49-F238E27FC236}">
                <a16:creationId xmlns:a16="http://schemas.microsoft.com/office/drawing/2014/main" id="{B8A4105E-8EF9-4964-8F66-14CA73170B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659" y="1252130"/>
            <a:ext cx="11130682" cy="4353739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Date: 5/Oct (Tue)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Time zone: 23:00~25:10 @JST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Attendee: Y. 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Pischalnikov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, S. 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Belomestnykh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, C. Pagani, L. Monaco, R. 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Paparella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, D. 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Kostin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, E. 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Cenni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, G. 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Devanz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, R. 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Ruber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, N. 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Huque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, A. Yamamoto, Kirk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Agenda: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GDE &amp; History (Akira Yamamoto, Kirk)</a:t>
            </a:r>
            <a:r>
              <a:rPr lang="ja-JP" altLang="en-US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[5 min]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Presentation about LCLS-II tuner (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Yuriy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Pischalnikov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 [45 min]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Discussion (Everyone) [80 min]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Conclusion/Opinion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Any design of tuner can work well for imitated LFD compensation at room temperature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No one objected to taking the next step to demonstrate at HTS like CHECHIA</a:t>
            </a:r>
          </a:p>
          <a:p>
            <a:pPr marL="1257300" lvl="2" indent="-342900" algn="l">
              <a:buFont typeface="Wingdings" panose="05000000000000000000" pitchFamily="2" charset="2"/>
              <a:buChar char="u"/>
            </a:pPr>
            <a:r>
              <a:rPr lang="en-US" altLang="ja-JP" sz="16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We need some budget to demonstrate at HTS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Attention should also be paid to the attached electronic devices, not only tuner components</a:t>
            </a:r>
          </a:p>
        </p:txBody>
      </p:sp>
    </p:spTree>
    <p:extLst>
      <p:ext uri="{BB962C8B-B14F-4D97-AF65-F5344CB8AC3E}">
        <p14:creationId xmlns:p14="http://schemas.microsoft.com/office/powerpoint/2010/main" val="3076538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311A3314-57CA-47EC-90DA-76DF41F65F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738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1D3D56B-1921-4260-8C99-F534B73147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777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CFAB642-87D3-4802-8755-56A985493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365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B166C86-D95E-483A-8031-18B93BA73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959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-1" y="3681"/>
            <a:ext cx="1219199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1"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with T. Peterson @7</a:t>
            </a:r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/Oct</a:t>
            </a:r>
            <a:endParaRPr kumimoji="1"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字幕 4">
            <a:extLst>
              <a:ext uri="{FF2B5EF4-FFF2-40B4-BE49-F238E27FC236}">
                <a16:creationId xmlns:a16="http://schemas.microsoft.com/office/drawing/2014/main" id="{B8A4105E-8EF9-4964-8F66-14CA73170B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659" y="1252130"/>
            <a:ext cx="11130682" cy="4353739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Date: 7/Oct (Thu)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Time zone: 8:00~9:00 @JST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Attendee: T. Peterson, Y. 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Orlov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, A. Yamamoto, T. Konomi, Kirk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Agenda: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CM thermal design (Akira Yamamoto)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Discussion (Everyone)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Conclusion/Opinion/Action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T. Peterson commented about heat load experiment w/ and w/o 5K thermal shield at S1-Global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 LCLS-II, the 5K thermal shield including multi layer insulation (MLI) is completely removed, but the same effect can be achieved if MLI is wrapped around all cooling pipes and cavities instead.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T. Peterson gave us his spreadsheet about heat load in ILC and LCLS-II after this meeting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endParaRPr lang="en-US" altLang="ja-JP" sz="18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055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0A70C225-6588-4716-BEDE-3D5AE1A5E6D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5541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of Thermal Shield for the ILC Cryomodule</a:t>
            </a:r>
          </a:p>
          <a:p>
            <a:endParaRPr lang="en-US" altLang="ja-JP" sz="32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 Ohuchi, T. </a:t>
            </a:r>
            <a:r>
              <a:rPr lang="en-US" altLang="ja-JP" sz="28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Arkan</a:t>
            </a:r>
            <a:r>
              <a:rPr lang="en-US" altLang="ja-JP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T. Peterson, P. </a:t>
            </a:r>
            <a:r>
              <a:rPr lang="en-US" altLang="ja-JP" sz="28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Pierini</a:t>
            </a:r>
            <a:r>
              <a:rPr lang="en-US" altLang="ja-JP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al, CEC/ICMC, 2011</a:t>
            </a:r>
            <a:endParaRPr lang="ja-JP" altLang="en-US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コンテンツ プレースホルダー 10">
            <a:extLst>
              <a:ext uri="{FF2B5EF4-FFF2-40B4-BE49-F238E27FC236}">
                <a16:creationId xmlns:a16="http://schemas.microsoft.com/office/drawing/2014/main" id="{A217D969-72EE-422E-9818-ED5009511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845" y="1849730"/>
            <a:ext cx="5709137" cy="1881567"/>
          </a:xfrm>
          <a:prstGeom prst="rect">
            <a:avLst/>
          </a:prstGeom>
        </p:spPr>
      </p:pic>
      <p:pic>
        <p:nvPicPr>
          <p:cNvPr id="12" name="コンテンツ プレースホルダー 9">
            <a:extLst>
              <a:ext uri="{FF2B5EF4-FFF2-40B4-BE49-F238E27FC236}">
                <a16:creationId xmlns:a16="http://schemas.microsoft.com/office/drawing/2014/main" id="{11BFD59A-0EC7-435B-9B2F-0F5687583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386" y="3956929"/>
            <a:ext cx="5872054" cy="217378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58D28F6A-227D-4783-9E40-144BC1CE7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162" y="1970620"/>
            <a:ext cx="6013007" cy="410579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20519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19/Oct/2021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-1" y="3681"/>
            <a:ext cx="1219199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SRF session at ILCX2021</a:t>
            </a:r>
            <a:endParaRPr kumimoji="1"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6375C20-2559-45C7-9D7B-34A962E59B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5203" y="3579381"/>
            <a:ext cx="5287228" cy="294020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字幕 4">
            <a:extLst>
              <a:ext uri="{FF2B5EF4-FFF2-40B4-BE49-F238E27FC236}">
                <a16:creationId xmlns:a16="http://schemas.microsoft.com/office/drawing/2014/main" id="{B8A4105E-8EF9-4964-8F66-14CA73170B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3346" y="843627"/>
            <a:ext cx="9398169" cy="2131408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ILCX2021 will be held remotely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https://agenda.linearcollider.org/event/9211/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Hitoshi Murayama-</a:t>
            </a:r>
            <a:r>
              <a:rPr lang="en-US" altLang="ja-JP" sz="18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san</a:t>
            </a: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requested all conveners to provide information of each session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r>
              <a:rPr lang="en-US" altLang="ja-JP" sz="18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SRF sessions</a:t>
            </a:r>
          </a:p>
          <a:p>
            <a:pPr marL="1257300" lvl="2" indent="-342900" algn="l">
              <a:buFont typeface="Wingdings" panose="05000000000000000000" pitchFamily="2" charset="2"/>
              <a:buChar char="u"/>
            </a:pPr>
            <a:r>
              <a:rPr lang="en-US" altLang="ja-JP" sz="16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Crab cavity (organized by Peter) in 27/Oct (Wed) 21:30~23:30 @JST</a:t>
            </a:r>
          </a:p>
          <a:p>
            <a:pPr marL="1257300" lvl="2" indent="-342900" algn="l">
              <a:buFont typeface="Wingdings" panose="05000000000000000000" pitchFamily="2" charset="2"/>
              <a:buChar char="u"/>
            </a:pPr>
            <a:r>
              <a:rPr lang="en-US" altLang="ja-JP" sz="16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CM design including HPGS (organized by Kirk) in 28/Oct (Thu) 21:30~23:30 @JST</a:t>
            </a:r>
          </a:p>
          <a:p>
            <a:pPr marL="800100" lvl="1" indent="-342900" algn="l">
              <a:buFont typeface="Wingdings" panose="05000000000000000000" pitchFamily="2" charset="2"/>
              <a:buChar char="u"/>
            </a:pPr>
            <a:endParaRPr lang="en-US" altLang="ja-JP" sz="18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8B7CB58-F009-4C2C-AFA7-DA3267D44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393" y="3585599"/>
            <a:ext cx="4091076" cy="44956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E1941C0-B0E4-4493-9493-C71015F2E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1125" y="4071413"/>
            <a:ext cx="3295613" cy="2448169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8E913B9-B074-411F-8AB3-1E9483C0FA82}"/>
              </a:ext>
            </a:extLst>
          </p:cNvPr>
          <p:cNvSpPr/>
          <p:nvPr/>
        </p:nvSpPr>
        <p:spPr>
          <a:xfrm>
            <a:off x="2924407" y="5070088"/>
            <a:ext cx="2063906" cy="2865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4F2D9FA2-DCF2-4482-BA28-CB8FB756BA27}"/>
              </a:ext>
            </a:extLst>
          </p:cNvPr>
          <p:cNvSpPr/>
          <p:nvPr/>
        </p:nvSpPr>
        <p:spPr>
          <a:xfrm>
            <a:off x="1851285" y="2995270"/>
            <a:ext cx="3137028" cy="412048"/>
          </a:xfrm>
          <a:prstGeom prst="wedgeRoundRectCallout">
            <a:avLst>
              <a:gd name="adj1" fmla="val -21856"/>
              <a:gd name="adj2" fmla="val 109794"/>
              <a:gd name="adj3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Timetable is changed a little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88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68374</TotalTime>
  <Words>1077</Words>
  <Application>Microsoft Office PowerPoint</Application>
  <PresentationFormat>ワイド画面</PresentationFormat>
  <Paragraphs>129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游ゴシック</vt:lpstr>
      <vt:lpstr>游ゴシック Light</vt:lpstr>
      <vt:lpstr>Arial</vt:lpstr>
      <vt:lpstr>Times New Roman</vt:lpstr>
      <vt:lpstr>Wingdings</vt:lpstr>
      <vt:lpstr>Office テーマ</vt:lpstr>
      <vt:lpstr>22nd Meeting of SRF 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山本 康史</cp:lastModifiedBy>
  <cp:revision>2134</cp:revision>
  <cp:lastPrinted>2020-11-23T15:37:09Z</cp:lastPrinted>
  <dcterms:created xsi:type="dcterms:W3CDTF">2020-09-27T07:10:37Z</dcterms:created>
  <dcterms:modified xsi:type="dcterms:W3CDTF">2021-10-19T08:50:19Z</dcterms:modified>
</cp:coreProperties>
</file>