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F5BD5-0F07-4168-BD9B-63644002A18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E375E-F70C-4134-B0A5-166E2486C4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163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ABDDB-8F23-4574-8181-8BED220DDEDD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7DF0D-F1C9-4D21-8F5F-6404F03FE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9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270EC-8E64-4BB4-A533-87E94A90E870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8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742B-4721-41AF-A3A5-67063E729729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47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945F-E22D-40D5-8E9F-623FE8B2166B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12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D882A-7B26-44C2-B675-570D9DA7B582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53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7F78-9EAD-4EFF-A2DB-3C0255876E81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89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34A8A-B17B-4339-B07D-7A382C4DB2C1}" type="datetime1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9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8897E-5E99-40AA-B534-7DF5089959BF}" type="datetime1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63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FADC-76A9-4B0D-B784-E0A6AD1A723E}" type="datetime1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11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82612-DB41-47B5-ACD4-3EB4E6EA9BC1}" type="datetime1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5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B52C9-85AA-4713-900F-1AC4283975E3}" type="datetime1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9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4B4A-9C35-4C3C-BF50-3D844ADF70CF}" type="datetime1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3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FB266-DE77-4001-9DE5-6C4B02F52FFD}" type="datetime1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CC5B6-09DF-403F-84C5-D4F55E1576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65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courier.com/wp-content/uploads/2021/07/CERNCourier2021JulAug-digitaledition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2000" cy="67403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Exploration of possible K/</a:t>
            </a:r>
            <a:r>
              <a:rPr lang="en-GB" b="1" dirty="0" smtClean="0">
                <a:latin typeface="Symbol" panose="05050102010706020507" pitchFamily="18" charset="2"/>
              </a:rPr>
              <a:t>p</a:t>
            </a:r>
            <a:r>
              <a:rPr lang="en-GB" b="1" dirty="0" smtClean="0"/>
              <a:t> discrimination in </a:t>
            </a:r>
            <a:r>
              <a:rPr lang="en-GB" b="1" dirty="0" err="1" smtClean="0"/>
              <a:t>SiD</a:t>
            </a:r>
            <a:endParaRPr lang="en-GB" b="1" dirty="0" smtClean="0"/>
          </a:p>
          <a:p>
            <a:pPr algn="r"/>
            <a:r>
              <a:rPr lang="en-GB" dirty="0" err="1" smtClean="0"/>
              <a:t>Ch</a:t>
            </a:r>
            <a:r>
              <a:rPr lang="en-GB" dirty="0" smtClean="0"/>
              <a:t> D</a:t>
            </a:r>
          </a:p>
          <a:p>
            <a:pPr algn="r"/>
            <a:r>
              <a:rPr lang="en-GB" dirty="0" smtClean="0"/>
              <a:t>Oct </a:t>
            </a:r>
            <a:r>
              <a:rPr lang="en-GB" dirty="0" smtClean="0"/>
              <a:t>13 </a:t>
            </a:r>
            <a:r>
              <a:rPr lang="en-GB" dirty="0" smtClean="0"/>
              <a:t>2021</a:t>
            </a:r>
            <a:endParaRPr lang="en-GB" dirty="0"/>
          </a:p>
          <a:p>
            <a:pPr algn="r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study was triggered by the excellent talk of Valentina Cairo at last week’s </a:t>
            </a:r>
            <a:r>
              <a:rPr lang="en-GB" dirty="0" err="1" smtClean="0"/>
              <a:t>SiD</a:t>
            </a:r>
            <a:r>
              <a:rPr lang="en-GB" dirty="0" smtClean="0"/>
              <a:t> optimisation meeting, </a:t>
            </a:r>
          </a:p>
          <a:p>
            <a:r>
              <a:rPr lang="en-GB" dirty="0" smtClean="0"/>
              <a:t>titled ‘Strange Taggin</a:t>
            </a:r>
            <a:r>
              <a:rPr lang="en-GB" dirty="0" smtClean="0"/>
              <a:t>g and H</a:t>
            </a:r>
            <a:r>
              <a:rPr lang="en-GB" dirty="0" smtClean="0">
                <a:sym typeface="Wingdings" panose="05000000000000000000" pitchFamily="2" charset="2"/>
              </a:rPr>
              <a:t>s </a:t>
            </a:r>
            <a:r>
              <a:rPr lang="en-GB" dirty="0" err="1" smtClean="0">
                <a:sym typeface="Wingdings" panose="05000000000000000000" pitchFamily="2" charset="2"/>
              </a:rPr>
              <a:t>sbar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at ILD’</a:t>
            </a:r>
            <a:r>
              <a:rPr lang="en-GB" dirty="0" smtClean="0">
                <a:solidFill>
                  <a:srgbClr val="FF0000"/>
                </a:solidFill>
              </a:rPr>
              <a:t>.  </a:t>
            </a:r>
            <a:r>
              <a:rPr lang="en-GB" dirty="0" smtClean="0"/>
              <a:t>Please study her slides (available in the agenda for that meeting), if you missed it.</a:t>
            </a:r>
          </a:p>
          <a:p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Second </a:t>
            </a:r>
            <a:r>
              <a:rPr lang="en-GB" dirty="0" smtClean="0"/>
              <a:t>generation quarks and leptons may open the door to BSM physics, so there’s strong interest in charm and kaon tagging, to identify c- and </a:t>
            </a:r>
            <a:r>
              <a:rPr lang="en-GB" dirty="0" smtClean="0"/>
              <a:t>s-jets.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Higgs to s </a:t>
            </a:r>
            <a:r>
              <a:rPr lang="en-GB" dirty="0" err="1" smtClean="0"/>
              <a:t>sbar</a:t>
            </a:r>
            <a:r>
              <a:rPr lang="en-GB" dirty="0" smtClean="0"/>
              <a:t> </a:t>
            </a:r>
            <a:r>
              <a:rPr lang="en-GB" dirty="0" smtClean="0"/>
              <a:t>will be</a:t>
            </a:r>
            <a:r>
              <a:rPr lang="en-GB" dirty="0" smtClean="0"/>
              <a:t> out of reach, unless strongly enhanced </a:t>
            </a:r>
            <a:r>
              <a:rPr lang="en-GB" dirty="0" err="1" smtClean="0"/>
              <a:t>wrt</a:t>
            </a:r>
            <a:r>
              <a:rPr lang="en-GB" dirty="0" smtClean="0"/>
              <a:t> SM expectations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There also could be measurable BSM decays such as  </a:t>
            </a:r>
            <a:r>
              <a:rPr lang="en-GB" dirty="0" err="1" smtClean="0"/>
              <a:t>H</a:t>
            </a:r>
            <a:r>
              <a:rPr lang="en-GB" dirty="0" err="1" smtClean="0">
                <a:sym typeface="Wingdings" panose="05000000000000000000" pitchFamily="2" charset="2"/>
              </a:rPr>
              <a:t>cs</a:t>
            </a:r>
            <a:r>
              <a:rPr lang="en-GB" dirty="0" smtClean="0">
                <a:sym typeface="Wingdings" panose="05000000000000000000" pitchFamily="2" charset="2"/>
              </a:rPr>
              <a:t> where the s-tag could be crucial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For Higgs production in ILC, </a:t>
            </a:r>
            <a:r>
              <a:rPr lang="en-GB" dirty="0" smtClean="0"/>
              <a:t>the strange-jet tag should provide K/</a:t>
            </a:r>
            <a:r>
              <a:rPr lang="en-GB" dirty="0" smtClean="0">
                <a:latin typeface="Symbol" panose="05050102010706020507" pitchFamily="18" charset="2"/>
              </a:rPr>
              <a:t>p </a:t>
            </a:r>
            <a:r>
              <a:rPr lang="en-GB" dirty="0" smtClean="0"/>
              <a:t>discrimination </a:t>
            </a:r>
            <a:r>
              <a:rPr lang="en-GB" dirty="0" smtClean="0"/>
              <a:t>over</a:t>
            </a:r>
            <a:r>
              <a:rPr lang="en-GB" dirty="0" smtClean="0"/>
              <a:t> </a:t>
            </a:r>
            <a:r>
              <a:rPr lang="en-GB" dirty="0" smtClean="0"/>
              <a:t>the momentum range </a:t>
            </a:r>
            <a:r>
              <a:rPr lang="en-GB" dirty="0" smtClean="0"/>
              <a:t>approximately </a:t>
            </a:r>
            <a:r>
              <a:rPr lang="en-GB" dirty="0" smtClean="0"/>
              <a:t>(0.2-0.8)x0.5x125 = 12.5 to 50 GeV  (Su Dong, back of envelope, and plots from SLD – Slide 3)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Coverage over </a:t>
            </a:r>
            <a:r>
              <a:rPr lang="en-GB" dirty="0" smtClean="0"/>
              <a:t>only the barrel region gives good acceptance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/>
              <a:t> K/</a:t>
            </a:r>
            <a:r>
              <a:rPr lang="en-GB" dirty="0">
                <a:latin typeface="Symbol" panose="05050102010706020507" pitchFamily="18" charset="2"/>
              </a:rPr>
              <a:t>p 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dirty="0" smtClean="0"/>
              <a:t>discrimination can be</a:t>
            </a:r>
            <a:r>
              <a:rPr lang="en-GB" dirty="0" smtClean="0"/>
              <a:t> </a:t>
            </a:r>
            <a:r>
              <a:rPr lang="en-GB" dirty="0" smtClean="0"/>
              <a:t>achieved </a:t>
            </a:r>
            <a:r>
              <a:rPr lang="en-GB" dirty="0" smtClean="0"/>
              <a:t>(at a semi-adequate level) with </a:t>
            </a:r>
            <a:r>
              <a:rPr lang="en-GB" dirty="0" err="1" smtClean="0"/>
              <a:t>dE</a:t>
            </a:r>
            <a:r>
              <a:rPr lang="en-GB" dirty="0" smtClean="0"/>
              <a:t>/dx in </a:t>
            </a:r>
            <a:r>
              <a:rPr lang="en-GB" dirty="0" smtClean="0"/>
              <a:t>the ILD </a:t>
            </a:r>
            <a:r>
              <a:rPr lang="en-GB" dirty="0" smtClean="0"/>
              <a:t>TPC (Valentina’s </a:t>
            </a:r>
            <a:r>
              <a:rPr lang="en-GB" dirty="0" smtClean="0"/>
              <a:t>presentation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Our question, a week ago:  Can </a:t>
            </a:r>
            <a:r>
              <a:rPr lang="en-GB" dirty="0" err="1" smtClean="0">
                <a:solidFill>
                  <a:srgbClr val="FF0000"/>
                </a:solidFill>
              </a:rPr>
              <a:t>SiD</a:t>
            </a:r>
            <a:r>
              <a:rPr lang="en-GB" dirty="0" smtClean="0">
                <a:solidFill>
                  <a:srgbClr val="FF0000"/>
                </a:solidFill>
              </a:rPr>
              <a:t> do </a:t>
            </a:r>
            <a:r>
              <a:rPr lang="en-GB" dirty="0" smtClean="0">
                <a:solidFill>
                  <a:srgbClr val="FF0000"/>
                </a:solidFill>
              </a:rPr>
              <a:t>as well or indeed much better than this?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Intense </a:t>
            </a:r>
            <a:r>
              <a:rPr lang="en-GB" dirty="0" smtClean="0"/>
              <a:t>exchanges </a:t>
            </a:r>
            <a:r>
              <a:rPr lang="en-GB" dirty="0" smtClean="0"/>
              <a:t>over past week between </a:t>
            </a:r>
            <a:r>
              <a:rPr lang="en-GB" dirty="0" smtClean="0"/>
              <a:t>a ‘dream team’ of Valentina Cairo, Jerry </a:t>
            </a:r>
            <a:r>
              <a:rPr lang="en-GB" dirty="0" err="1" smtClean="0"/>
              <a:t>Vavra</a:t>
            </a:r>
            <a:r>
              <a:rPr lang="en-GB" dirty="0" smtClean="0"/>
              <a:t>, </a:t>
            </a:r>
            <a:r>
              <a:rPr lang="en-GB" dirty="0" smtClean="0"/>
              <a:t>Su Dong and me.   Wonderful to learn from the wisdom in the heads of Jerry and Su Dong, covering decades of experience with </a:t>
            </a:r>
            <a:r>
              <a:rPr lang="en-GB" dirty="0" smtClean="0"/>
              <a:t>many</a:t>
            </a:r>
            <a:r>
              <a:rPr lang="en-GB" dirty="0" smtClean="0"/>
              <a:t> </a:t>
            </a:r>
            <a:r>
              <a:rPr lang="en-GB" dirty="0" smtClean="0"/>
              <a:t>experiments starting with HRS </a:t>
            </a:r>
            <a:r>
              <a:rPr lang="en-GB" dirty="0" smtClean="0"/>
              <a:t>(1970s) and </a:t>
            </a:r>
            <a:r>
              <a:rPr lang="en-GB" dirty="0" smtClean="0"/>
              <a:t>ending with the ongoing R&amp;D for </a:t>
            </a:r>
            <a:r>
              <a:rPr lang="en-GB" dirty="0" smtClean="0"/>
              <a:t>the Electron Ion Collider at BNL (EIC).      Our current </a:t>
            </a:r>
            <a:r>
              <a:rPr lang="en-GB" dirty="0" smtClean="0"/>
              <a:t>thinking</a:t>
            </a:r>
            <a:r>
              <a:rPr lang="en-GB" dirty="0" smtClean="0"/>
              <a:t>: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41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491" y="1995410"/>
            <a:ext cx="4059630" cy="4849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185" y="2430258"/>
            <a:ext cx="5291792" cy="39797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235" y="0"/>
            <a:ext cx="121827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dE</a:t>
            </a:r>
            <a:r>
              <a:rPr lang="en-GB" dirty="0"/>
              <a:t>/dx cannot be useful in </a:t>
            </a:r>
            <a:r>
              <a:rPr lang="en-GB" dirty="0" err="1"/>
              <a:t>SiD</a:t>
            </a:r>
            <a:r>
              <a:rPr lang="en-GB" dirty="0"/>
              <a:t>:  </a:t>
            </a:r>
            <a:r>
              <a:rPr lang="en-GB" dirty="0" smtClean="0"/>
              <a:t>it </a:t>
            </a:r>
            <a:r>
              <a:rPr lang="en-GB" smtClean="0"/>
              <a:t>needs ~1 m </a:t>
            </a:r>
            <a:r>
              <a:rPr lang="en-GB" dirty="0"/>
              <a:t>track length </a:t>
            </a:r>
            <a:r>
              <a:rPr lang="en-GB"/>
              <a:t>in </a:t>
            </a:r>
            <a:r>
              <a:rPr lang="en-GB" smtClean="0"/>
              <a:t>gas </a:t>
            </a:r>
            <a:r>
              <a:rPr lang="en-GB" dirty="0"/>
              <a:t>and is </a:t>
            </a:r>
            <a:r>
              <a:rPr lang="en-GB" dirty="0">
                <a:solidFill>
                  <a:srgbClr val="FF0000"/>
                </a:solidFill>
              </a:rPr>
              <a:t>disfavoured for </a:t>
            </a:r>
            <a:r>
              <a:rPr lang="en-GB" dirty="0" smtClean="0">
                <a:solidFill>
                  <a:srgbClr val="FF0000"/>
                </a:solidFill>
              </a:rPr>
              <a:t>solids including silicon </a:t>
            </a:r>
            <a:r>
              <a:rPr lang="en-GB" dirty="0"/>
              <a:t>due to the density effect, which suppresses the K/</a:t>
            </a:r>
            <a:r>
              <a:rPr lang="en-GB" dirty="0">
                <a:latin typeface="Symbol" panose="05050102010706020507" pitchFamily="18" charset="2"/>
              </a:rPr>
              <a:t>p </a:t>
            </a:r>
            <a:r>
              <a:rPr lang="en-GB" dirty="0"/>
              <a:t>difference in the needed momentum </a:t>
            </a:r>
            <a:r>
              <a:rPr lang="en-GB" dirty="0" smtClean="0"/>
              <a:t>range</a:t>
            </a:r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Ring </a:t>
            </a:r>
            <a:r>
              <a:rPr lang="en-GB" dirty="0"/>
              <a:t>imaging Cerenkov system is the </a:t>
            </a:r>
            <a:r>
              <a:rPr lang="en-GB" dirty="0" smtClean="0"/>
              <a:t>only realistic approach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Electron </a:t>
            </a:r>
            <a:r>
              <a:rPr lang="en-GB" dirty="0"/>
              <a:t>Ion Collider (EIC) </a:t>
            </a:r>
            <a:r>
              <a:rPr lang="en-GB" dirty="0" smtClean="0"/>
              <a:t>people are making </a:t>
            </a:r>
            <a:r>
              <a:rPr lang="en-GB" dirty="0"/>
              <a:t>impressive progress with an aerogel radiator, but for our momentum range</a:t>
            </a:r>
            <a:r>
              <a:rPr lang="en-GB" dirty="0" smtClean="0"/>
              <a:t>, </a:t>
            </a:r>
            <a:r>
              <a:rPr lang="en-GB" dirty="0"/>
              <a:t>a gaseous </a:t>
            </a:r>
            <a:r>
              <a:rPr lang="en-GB" dirty="0" smtClean="0"/>
              <a:t>radiator is mandatory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26121" y="4322620"/>
            <a:ext cx="993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….?</a:t>
            </a:r>
            <a:endParaRPr lang="en-GB" sz="3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0935855" y="3519055"/>
            <a:ext cx="461818" cy="1847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201615" y="3703782"/>
            <a:ext cx="768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Optimal for </a:t>
            </a:r>
            <a:r>
              <a:rPr lang="en-GB" sz="1200" dirty="0" err="1" smtClean="0"/>
              <a:t>SiD</a:t>
            </a:r>
            <a:endParaRPr lang="en-GB" sz="1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130473" y="6488668"/>
            <a:ext cx="4438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Antonis Papanestis NIM,A 952 (2020) 162004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5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18" y="822037"/>
            <a:ext cx="2378119" cy="58004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8146" y="1016000"/>
            <a:ext cx="354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from Su Dong – he will discuss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5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rel Ladders cross sect.jpg">
            <a:extLst>
              <a:ext uri="{FF2B5EF4-FFF2-40B4-BE49-F238E27FC236}">
                <a16:creationId xmlns:a16="http://schemas.microsoft.com/office/drawing/2014/main" id="{DF173581-B053-475F-89B9-A345D22931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128" y="1284102"/>
            <a:ext cx="3522581" cy="418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40806"/>
            <a:ext cx="4461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 </a:t>
            </a:r>
            <a:r>
              <a:rPr lang="en-GB" dirty="0" err="1" smtClean="0"/>
              <a:t>Stefanov</a:t>
            </a:r>
            <a:r>
              <a:rPr lang="en-GB" dirty="0" smtClean="0"/>
              <a:t>, Pixel tracker for </a:t>
            </a:r>
            <a:r>
              <a:rPr lang="en-GB" dirty="0" err="1" smtClean="0"/>
              <a:t>SiD</a:t>
            </a:r>
            <a:r>
              <a:rPr lang="en-GB" dirty="0"/>
              <a:t>,</a:t>
            </a:r>
            <a:r>
              <a:rPr lang="en-GB" dirty="0" smtClean="0"/>
              <a:t> LCWS2021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(first proposed at LCWS Sendai, 2008)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48908" y="1805281"/>
            <a:ext cx="73844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Tracking layers are ~0.6% X</a:t>
            </a:r>
            <a:r>
              <a:rPr lang="en-GB" baseline="-25000" dirty="0" smtClean="0"/>
              <a:t>0</a:t>
            </a:r>
            <a:r>
              <a:rPr lang="en-GB" dirty="0" smtClean="0"/>
              <a:t> per layer, air cooled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50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pixels, 5-bit amplitude digitisation, giving 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precision in </a:t>
            </a:r>
            <a:r>
              <a:rPr lang="en-GB" dirty="0" err="1" smtClean="0"/>
              <a:t>r</a:t>
            </a:r>
            <a:r>
              <a:rPr lang="en-GB" dirty="0" err="1" smtClean="0">
                <a:latin typeface="Symbol" panose="05050102010706020507" pitchFamily="18" charset="2"/>
              </a:rPr>
              <a:t>f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dirty="0" smtClean="0"/>
              <a:t>and z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28 </a:t>
            </a:r>
            <a:r>
              <a:rPr lang="en-GB" dirty="0" err="1" smtClean="0"/>
              <a:t>Gpixels</a:t>
            </a:r>
            <a:r>
              <a:rPr lang="en-GB" dirty="0" smtClean="0"/>
              <a:t>, </a:t>
            </a:r>
            <a:r>
              <a:rPr lang="en-GB" dirty="0" err="1" smtClean="0"/>
              <a:t>cf</a:t>
            </a:r>
            <a:r>
              <a:rPr lang="en-GB" dirty="0" smtClean="0"/>
              <a:t> 12.5 </a:t>
            </a:r>
            <a:r>
              <a:rPr lang="en-GB" dirty="0" err="1" smtClean="0"/>
              <a:t>Gpixels</a:t>
            </a:r>
            <a:r>
              <a:rPr lang="en-GB" dirty="0" smtClean="0"/>
              <a:t> in ITS2 of ALICE – a modest increase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&lt;100 W dissipation, so air cooled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Timing layers are close to ECAL, so can be thicker (evaporative cooling)</a:t>
            </a:r>
          </a:p>
          <a:p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 Konstantin’s LCWS 2021 slides for further details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Dimensions of Barrels 1-5 directly follow the old </a:t>
            </a:r>
            <a:r>
              <a:rPr lang="en-GB" dirty="0" err="1" smtClean="0">
                <a:solidFill>
                  <a:srgbClr val="FF0000"/>
                </a:solidFill>
              </a:rPr>
              <a:t>SiD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microstrip</a:t>
            </a:r>
            <a:r>
              <a:rPr lang="en-GB" dirty="0" smtClean="0">
                <a:solidFill>
                  <a:srgbClr val="FF0000"/>
                </a:solidFill>
              </a:rPr>
              <a:t> tracker.  Given the enhanced performance of each layer, the pixel tracker can be significantly compressed, for the same performance (still to be simulated)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See Konstantin’s LCWS 2021 slides for further details</a:t>
            </a:r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3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2" y="280677"/>
            <a:ext cx="10414535" cy="340377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1782618" y="3140365"/>
            <a:ext cx="581891" cy="7610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91127" y="3888509"/>
            <a:ext cx="9522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r MAPMTs (HPK)</a:t>
            </a:r>
          </a:p>
          <a:p>
            <a:endParaRPr lang="en-GB" dirty="0" smtClean="0"/>
          </a:p>
          <a:p>
            <a:r>
              <a:rPr lang="en-GB" dirty="0"/>
              <a:t>o</a:t>
            </a:r>
            <a:r>
              <a:rPr lang="en-GB" dirty="0" smtClean="0"/>
              <a:t>r </a:t>
            </a:r>
            <a:r>
              <a:rPr lang="en-GB" dirty="0" smtClean="0">
                <a:solidFill>
                  <a:srgbClr val="FF0000"/>
                </a:solidFill>
              </a:rPr>
              <a:t>Stacked EM-MAPS </a:t>
            </a:r>
            <a:r>
              <a:rPr lang="en-GB" dirty="0" smtClean="0"/>
              <a:t>(Sony/RIKEN), potentially 10x10 cm</a:t>
            </a:r>
            <a:r>
              <a:rPr lang="en-GB" baseline="30000" dirty="0" smtClean="0"/>
              <a:t>2</a:t>
            </a:r>
            <a:r>
              <a:rPr lang="en-GB" dirty="0" smtClean="0"/>
              <a:t>  </a:t>
            </a:r>
          </a:p>
          <a:p>
            <a:r>
              <a:rPr lang="en-GB" dirty="0" err="1" smtClean="0"/>
              <a:t>buttable</a:t>
            </a:r>
            <a:r>
              <a:rPr lang="en-GB" dirty="0" smtClean="0"/>
              <a:t>, very low power, QE close to 100%</a:t>
            </a:r>
          </a:p>
          <a:p>
            <a:r>
              <a:rPr lang="en-GB" dirty="0"/>
              <a:t>D</a:t>
            </a:r>
            <a:r>
              <a:rPr lang="en-GB" dirty="0" smtClean="0"/>
              <a:t>riven by night vision and other commercial applications – see my CERN Courier article:</a:t>
            </a:r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cerncourier.com/wp-content/uploads/2021/07/CERNCourier2021JulAug-digitaledition.pdf</a:t>
            </a:r>
            <a:r>
              <a:rPr lang="en-GB" dirty="0" smtClean="0"/>
              <a:t> 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220364" y="1505527"/>
            <a:ext cx="249381" cy="24199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26036" y="3901419"/>
            <a:ext cx="4202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Extremely thin but excellent optical quality mirrors</a:t>
            </a:r>
          </a:p>
          <a:p>
            <a:r>
              <a:rPr lang="en-GB" dirty="0" smtClean="0"/>
              <a:t>(Antonis Papanestis)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7782" y="5993235"/>
            <a:ext cx="840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**  Needed radiator thickness will evolve downwards, as QE of photodetectors advances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" y="32302"/>
            <a:ext cx="88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Jerry </a:t>
            </a:r>
            <a:r>
              <a:rPr lang="en-GB" dirty="0" err="1" smtClean="0">
                <a:solidFill>
                  <a:srgbClr val="FF0000"/>
                </a:solidFill>
              </a:rPr>
              <a:t>Vavra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</a:t>
            </a:r>
            <a:r>
              <a:rPr lang="en-GB" dirty="0" smtClean="0"/>
              <a:t>Looks at first sight like the SLD CRID, but it’s in another world of performance 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64655" y="1170834"/>
            <a:ext cx="171796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47782" y="3306618"/>
            <a:ext cx="16348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4992" y="1170834"/>
            <a:ext cx="0" cy="20618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590" y="2054060"/>
            <a:ext cx="49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2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15221"/>
            <a:ext cx="1219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 an important question is, how much will a ring imaging detector expand the radius of the </a:t>
            </a:r>
            <a:r>
              <a:rPr lang="en-GB" dirty="0" err="1"/>
              <a:t>tracker+PID</a:t>
            </a:r>
            <a:r>
              <a:rPr lang="en-GB" dirty="0"/>
              <a:t> system</a:t>
            </a:r>
            <a:r>
              <a:rPr lang="en-GB" dirty="0">
                <a:solidFill>
                  <a:srgbClr val="FF0000"/>
                </a:solidFill>
              </a:rPr>
              <a:t>, if at all? 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question can not be answered in a rush, and will need a substantial group of keen young people to study it.                      </a:t>
            </a:r>
            <a:r>
              <a:rPr lang="en-GB" dirty="0">
                <a:solidFill>
                  <a:srgbClr val="FF0000"/>
                </a:solidFill>
              </a:rPr>
              <a:t>ILCX may provide the best chance of recruiting participants for this exciting work 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[</a:t>
            </a:r>
            <a:r>
              <a:rPr lang="en-GB" dirty="0" smtClean="0">
                <a:solidFill>
                  <a:srgbClr val="FF0000"/>
                </a:solidFill>
              </a:rPr>
              <a:t>and please be aware of </a:t>
            </a:r>
            <a:r>
              <a:rPr lang="en-GB" dirty="0">
                <a:solidFill>
                  <a:srgbClr val="FF0000"/>
                </a:solidFill>
              </a:rPr>
              <a:t>the possible upturn in the prospects for ILC, </a:t>
            </a:r>
            <a:r>
              <a:rPr lang="en-GB" dirty="0" smtClean="0">
                <a:solidFill>
                  <a:srgbClr val="FF0000"/>
                </a:solidFill>
              </a:rPr>
              <a:t>talks now </a:t>
            </a:r>
            <a:r>
              <a:rPr lang="en-GB" dirty="0">
                <a:solidFill>
                  <a:srgbClr val="FF0000"/>
                </a:solidFill>
              </a:rPr>
              <a:t>under way between ILC(Japan) and </a:t>
            </a:r>
            <a:r>
              <a:rPr lang="en-GB" dirty="0" smtClean="0">
                <a:solidFill>
                  <a:srgbClr val="FF0000"/>
                </a:solidFill>
              </a:rPr>
              <a:t>MEXT</a:t>
            </a:r>
            <a:r>
              <a:rPr lang="en-GB" dirty="0">
                <a:solidFill>
                  <a:srgbClr val="FF0000"/>
                </a:solidFill>
              </a:rPr>
              <a:t>]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GB" dirty="0" smtClean="0"/>
              <a:t>ver </a:t>
            </a:r>
            <a:r>
              <a:rPr lang="en-GB" dirty="0"/>
              <a:t>to the real </a:t>
            </a:r>
            <a:r>
              <a:rPr lang="en-GB" dirty="0" smtClean="0"/>
              <a:t>leaders </a:t>
            </a:r>
            <a:r>
              <a:rPr lang="en-GB" dirty="0"/>
              <a:t>of this adventure, Su Dong and Jerry </a:t>
            </a:r>
            <a:r>
              <a:rPr lang="en-GB" dirty="0" err="1"/>
              <a:t>Vavra</a:t>
            </a:r>
            <a:r>
              <a:rPr lang="en-GB" dirty="0"/>
              <a:t> ….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5B6-09DF-403F-84C5-D4F55E15769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717</Words>
  <Application>Microsoft Office PowerPoint</Application>
  <PresentationFormat>Widescreen</PresentationFormat>
  <Paragraphs>70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Damerell, Chris (STFC,RAL,PPD)</dc:creator>
  <cp:lastModifiedBy>Damerell, Chris (STFC,RAL,PPD)</cp:lastModifiedBy>
  <cp:revision>32</cp:revision>
  <cp:lastPrinted>2021-10-13T09:56:21Z</cp:lastPrinted>
  <dcterms:created xsi:type="dcterms:W3CDTF">2021-10-12T11:30:30Z</dcterms:created>
  <dcterms:modified xsi:type="dcterms:W3CDTF">2021-10-13T14:19:18Z</dcterms:modified>
</cp:coreProperties>
</file>