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76" d="100"/>
          <a:sy n="76" d="100"/>
        </p:scale>
        <p:origin x="43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BEDF2-DEDD-42FA-BBB5-605C7777C78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507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77108"/>
            <a:ext cx="8269793" cy="4699855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Dec.13 23</a:t>
            </a:r>
            <a:r>
              <a:rPr lang="en-US" altLang="ja-JP" sz="2800" kern="100" baseline="30000" dirty="0">
                <a:latin typeface="+mn-ea"/>
                <a:cs typeface="Times New Roman" panose="02020603050405020304" pitchFamily="18" charset="0"/>
              </a:rPr>
              <a:t>rd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Hitoshi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Moortgat-Pick, Joe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Sabine Riemann,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Omori,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Tohru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Takahashi  (Some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may be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missing)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https://agenda.linearcollider.org/event/9507/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Undulator positron source status</a:t>
            </a:r>
          </a:p>
          <a:p>
            <a:pPr lvl="1"/>
            <a:r>
              <a:rPr lang="en-US" altLang="ja-JP" kern="100" dirty="0" err="1">
                <a:latin typeface="+mn-ea"/>
                <a:cs typeface="Times New Roman" panose="02020603050405020304" pitchFamily="18" charset="0"/>
              </a:rPr>
              <a:t>Gudi</a:t>
            </a:r>
            <a:br>
              <a:rPr lang="en-US" altLang="ja-JP" kern="100" dirty="0">
                <a:latin typeface="+mn-ea"/>
                <a:cs typeface="Times New Roman" panose="02020603050405020304" pitchFamily="18" charset="0"/>
              </a:rPr>
            </a:b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status-undulator-1221rev.pdf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e-Driven positron source status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Masao</a:t>
            </a:r>
            <a:b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</a:b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IDTWG2_EDriven_Summarypub.pptx</a:t>
            </a:r>
          </a:p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Next meeting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Jan.17 (Mon)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“Recent development of the target for e-driven source” (Omori)</a:t>
            </a:r>
          </a:p>
          <a:p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Dec.13. 2021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ea typeface="ＭＳ Ｐゴシック" panose="020B0600070205080204" pitchFamily="50" charset="-128"/>
              </a:rPr>
              <a:t>K. Yokoya, for IDT-WG2 Jan.</a:t>
            </a:r>
            <a:r>
              <a:rPr lang="en-US" altLang="ja-JP" sz="1600" dirty="0">
                <a:ea typeface="ＭＳ Ｐゴシック" panose="020B0600070205080204" pitchFamily="50" charset="-128"/>
              </a:rPr>
              <a:t>11.2022</a:t>
            </a:r>
            <a:endParaRPr kumimoji="1" lang="ja-JP" altLang="en-US" sz="1600" dirty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D79E68-8790-4372-A62D-7F4786FC8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1113"/>
            <a:ext cx="7886700" cy="52251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Undulator positron source status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9993C6-D388-4D19-B88E-37783D5E4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73944"/>
            <a:ext cx="5398688" cy="310520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Undulator</a:t>
            </a:r>
          </a:p>
          <a:p>
            <a:pPr lvl="1"/>
            <a:r>
              <a:rPr lang="en-US" altLang="ja-JP" dirty="0"/>
              <a:t>Progress in simulation</a:t>
            </a:r>
          </a:p>
          <a:p>
            <a:pPr lvl="2"/>
            <a:r>
              <a:rPr kumimoji="1" lang="en-US" altLang="ja-JP" dirty="0"/>
              <a:t>Heating of masks </a:t>
            </a:r>
            <a:r>
              <a:rPr lang="en-US" altLang="ja-JP" dirty="0"/>
              <a:t>including field errors</a:t>
            </a:r>
          </a:p>
          <a:p>
            <a:r>
              <a:rPr kumimoji="1" lang="en-US" altLang="ja-JP" dirty="0"/>
              <a:t>Target</a:t>
            </a:r>
          </a:p>
          <a:p>
            <a:pPr lvl="1"/>
            <a:r>
              <a:rPr lang="en-US" altLang="ja-JP" dirty="0"/>
              <a:t>Ti6Al4V, wheel of 1m diameter spinning in vacuum</a:t>
            </a:r>
          </a:p>
          <a:p>
            <a:pPr lvl="1"/>
            <a:r>
              <a:rPr lang="en-US" altLang="ja-JP" dirty="0"/>
              <a:t>Material test using Mainz microtron with high PEDD</a:t>
            </a:r>
          </a:p>
          <a:p>
            <a:pPr lvl="1"/>
            <a:r>
              <a:rPr lang="en-US" altLang="ja-JP" dirty="0"/>
              <a:t>Another heating test at Hamburg</a:t>
            </a:r>
          </a:p>
          <a:p>
            <a:pPr lvl="1"/>
            <a:r>
              <a:rPr lang="en-US" altLang="ja-JP" dirty="0"/>
              <a:t>Magnetic bearings: well-known but negotiation with suppliers needed for ILC-specification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A9DB545-C56A-4591-9661-AD0890E4F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320" y="1402194"/>
            <a:ext cx="2084030" cy="1562070"/>
          </a:xfrm>
          <a:prstGeom prst="rect">
            <a:avLst/>
          </a:prstGeom>
        </p:spPr>
      </p:pic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06C404E4-B0FD-4F1A-9532-8852EA370B59}"/>
              </a:ext>
            </a:extLst>
          </p:cNvPr>
          <p:cNvSpPr txBox="1">
            <a:spLocks/>
          </p:cNvSpPr>
          <p:nvPr/>
        </p:nvSpPr>
        <p:spPr>
          <a:xfrm>
            <a:off x="417319" y="4099726"/>
            <a:ext cx="5398688" cy="252716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Focusing device</a:t>
            </a:r>
          </a:p>
          <a:p>
            <a:pPr lvl="1"/>
            <a:r>
              <a:rPr lang="en-US" altLang="ja-JP" dirty="0"/>
              <a:t>Best candidate: pulsed solenoid</a:t>
            </a:r>
          </a:p>
          <a:p>
            <a:pPr lvl="1"/>
            <a:r>
              <a:rPr lang="en-US" altLang="ja-JP" dirty="0"/>
              <a:t>Design calculation on-going</a:t>
            </a:r>
          </a:p>
          <a:p>
            <a:pPr lvl="1"/>
            <a:r>
              <a:rPr lang="en-US" altLang="ja-JP" dirty="0"/>
              <a:t>Peak field ~5T</a:t>
            </a:r>
          </a:p>
          <a:p>
            <a:pPr lvl="1"/>
            <a:r>
              <a:rPr lang="en-US" altLang="ja-JP" dirty="0"/>
              <a:t>Max field on target: ~3T</a:t>
            </a:r>
          </a:p>
          <a:p>
            <a:pPr lvl="1"/>
            <a:r>
              <a:rPr lang="en-US" altLang="ja-JP" dirty="0"/>
              <a:t>Ferrite shielding behind coils </a:t>
            </a:r>
          </a:p>
          <a:p>
            <a:pPr lvl="2"/>
            <a:r>
              <a:rPr lang="en-US" altLang="ja-JP" dirty="0"/>
              <a:t>reduce the field and heat on target</a:t>
            </a:r>
          </a:p>
          <a:p>
            <a:pPr lvl="2"/>
            <a:r>
              <a:rPr lang="en-US" altLang="ja-JP" dirty="0"/>
              <a:t>yield decreased only slightly</a:t>
            </a:r>
          </a:p>
          <a:p>
            <a:pPr lvl="1"/>
            <a:r>
              <a:rPr lang="en-US" altLang="ja-JP" dirty="0"/>
              <a:t>Yield simulation results : ~1.74 at DR</a:t>
            </a:r>
          </a:p>
          <a:p>
            <a:pPr lvl="1"/>
            <a:r>
              <a:rPr lang="en-US" altLang="ja-JP" dirty="0"/>
              <a:t>Another choice: plasma lens </a:t>
            </a:r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C358C2-D320-413A-9A30-C2760A7B5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338" y="2984360"/>
            <a:ext cx="2885363" cy="217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2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DDA661-192A-42A5-861B-D6A025D82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9564"/>
            <a:ext cx="7886700" cy="59440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e-Driven positron source status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E2C241-9FDB-4AB8-B19B-48532B04E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16166"/>
            <a:ext cx="4747217" cy="1306677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Electron driver</a:t>
            </a:r>
          </a:p>
          <a:p>
            <a:pPr lvl="1"/>
            <a:r>
              <a:rPr lang="en-US" altLang="ja-JP" dirty="0"/>
              <a:t>S-band (2.6GHz) 3m TW structure, 102 cavities, ~32MV/cavity, 3GeV + 10% margin</a:t>
            </a:r>
          </a:p>
          <a:p>
            <a:pPr lvl="1"/>
            <a:r>
              <a:rPr kumimoji="1" lang="en-US" altLang="ja-JP" dirty="0"/>
              <a:t>Loading compensation by AM (amplitude modulation)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3718260-6546-4319-8A4E-2D83C1348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430" y="770275"/>
            <a:ext cx="3616570" cy="2613355"/>
          </a:xfrm>
          <a:prstGeom prst="rect">
            <a:avLst/>
          </a:prstGeom>
        </p:spPr>
      </p:pic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ED8EB309-DAC3-47F0-AF0A-14B629EB8835}"/>
              </a:ext>
            </a:extLst>
          </p:cNvPr>
          <p:cNvSpPr txBox="1">
            <a:spLocks/>
          </p:cNvSpPr>
          <p:nvPr/>
        </p:nvSpPr>
        <p:spPr>
          <a:xfrm>
            <a:off x="628650" y="2076951"/>
            <a:ext cx="4676879" cy="1946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Target</a:t>
            </a:r>
          </a:p>
          <a:p>
            <a:pPr lvl="1"/>
            <a:r>
              <a:rPr lang="en-US" altLang="ja-JP" dirty="0"/>
              <a:t>W/W-Re ,  50cm diameter disk,  rotating</a:t>
            </a:r>
          </a:p>
          <a:p>
            <a:pPr lvl="1"/>
            <a:r>
              <a:rPr lang="en-US" altLang="ja-JP" dirty="0"/>
              <a:t>Water cooling,  Double ferro-fluid vacuum seal</a:t>
            </a:r>
          </a:p>
          <a:p>
            <a:pPr lvl="1"/>
            <a:r>
              <a:rPr lang="en-US" altLang="ja-JP" dirty="0"/>
              <a:t>Prototype being tested</a:t>
            </a:r>
          </a:p>
          <a:p>
            <a:pPr lvl="2"/>
            <a:r>
              <a:rPr lang="en-US" altLang="ja-JP" dirty="0"/>
              <a:t>ferro-fluid test</a:t>
            </a:r>
          </a:p>
          <a:p>
            <a:pPr lvl="2"/>
            <a:r>
              <a:rPr lang="en-US" altLang="ja-JP" dirty="0"/>
              <a:t>rotation in vacuum</a:t>
            </a:r>
          </a:p>
          <a:p>
            <a:pPr lvl="2"/>
            <a:r>
              <a:rPr lang="en-US" altLang="ja-JP" dirty="0"/>
              <a:t>Fluid evaporation test (analysis of evaporated gas components)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667AC31-B2CF-482F-810A-E858C060D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232" y="3474371"/>
            <a:ext cx="3458966" cy="2670628"/>
          </a:xfrm>
          <a:prstGeom prst="rect">
            <a:avLst/>
          </a:prstGeom>
        </p:spPr>
      </p:pic>
      <p:pic>
        <p:nvPicPr>
          <p:cNvPr id="7" name="Рисунок 1">
            <a:extLst>
              <a:ext uri="{FF2B5EF4-FFF2-40B4-BE49-F238E27FC236}">
                <a16:creationId xmlns:a16="http://schemas.microsoft.com/office/drawing/2014/main" id="{8E96260F-AA18-4E98-BB34-C88AA43A05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555" y="4289607"/>
            <a:ext cx="2174677" cy="194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9ADFD756-D115-47B3-A185-7991D421C660}"/>
              </a:ext>
            </a:extLst>
          </p:cNvPr>
          <p:cNvSpPr txBox="1">
            <a:spLocks/>
          </p:cNvSpPr>
          <p:nvPr/>
        </p:nvSpPr>
        <p:spPr>
          <a:xfrm>
            <a:off x="561136" y="4844329"/>
            <a:ext cx="2405953" cy="16112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Capture cavity</a:t>
            </a:r>
          </a:p>
          <a:p>
            <a:pPr lvl="1"/>
            <a:r>
              <a:rPr lang="en-US" altLang="ja-JP" dirty="0"/>
              <a:t>APS cavity</a:t>
            </a:r>
          </a:p>
          <a:p>
            <a:pPr lvl="1"/>
            <a:r>
              <a:rPr lang="en-US" altLang="ja-JP" dirty="0"/>
              <a:t>Field calculation</a:t>
            </a:r>
          </a:p>
          <a:p>
            <a:pPr lvl="1"/>
            <a:r>
              <a:rPr lang="en-US" altLang="ja-JP" dirty="0"/>
              <a:t>Simulation of loading compensation</a:t>
            </a:r>
            <a:endParaRPr lang="ja-JP" altLang="en-US" dirty="0"/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A44A388A-3B34-4AB8-AF5F-823587076704}"/>
              </a:ext>
            </a:extLst>
          </p:cNvPr>
          <p:cNvSpPr txBox="1">
            <a:spLocks/>
          </p:cNvSpPr>
          <p:nvPr/>
        </p:nvSpPr>
        <p:spPr>
          <a:xfrm>
            <a:off x="561136" y="4013957"/>
            <a:ext cx="2583998" cy="795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Flux concentrator</a:t>
            </a:r>
          </a:p>
          <a:p>
            <a:pPr lvl="1"/>
            <a:r>
              <a:rPr lang="en-US" altLang="ja-JP" dirty="0"/>
              <a:t>Heat calculation</a:t>
            </a:r>
          </a:p>
          <a:p>
            <a:pPr lvl="1"/>
            <a:r>
              <a:rPr lang="en-US" altLang="ja-JP" dirty="0"/>
              <a:t>Cooling method</a:t>
            </a:r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9741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103</TotalTime>
  <Words>293</Words>
  <Application>Microsoft Office PowerPoint</Application>
  <PresentationFormat>画面に合わせる (4:3)</PresentationFormat>
  <Paragraphs>49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 Light</vt:lpstr>
      <vt:lpstr>Arial</vt:lpstr>
      <vt:lpstr>Wingdings</vt:lpstr>
      <vt:lpstr>Office テーマ</vt:lpstr>
      <vt:lpstr>Sources Subgroup Summary, Dec.13. 2021 K. Yokoya, for IDT-WG2 Jan.11.2022</vt:lpstr>
      <vt:lpstr>Undulator positron source status</vt:lpstr>
      <vt:lpstr>e-Driven positron source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8</cp:revision>
  <dcterms:created xsi:type="dcterms:W3CDTF">2022-01-11T02:03:43Z</dcterms:created>
  <dcterms:modified xsi:type="dcterms:W3CDTF">2022-01-11T03:58:04Z</dcterms:modified>
</cp:coreProperties>
</file>