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553" r:id="rId3"/>
    <p:sldId id="482" r:id="rId4"/>
    <p:sldId id="572" r:id="rId5"/>
    <p:sldId id="573" r:id="rId6"/>
    <p:sldId id="574" r:id="rId7"/>
    <p:sldId id="575" r:id="rId8"/>
    <p:sldId id="596" r:id="rId9"/>
    <p:sldId id="598" r:id="rId10"/>
    <p:sldId id="599" r:id="rId11"/>
    <p:sldId id="597" r:id="rId12"/>
    <p:sldId id="600" r:id="rId13"/>
    <p:sldId id="601" r:id="rId14"/>
    <p:sldId id="602" r:id="rId15"/>
    <p:sldId id="603" r:id="rId16"/>
    <p:sldId id="604" r:id="rId17"/>
    <p:sldId id="550" r:id="rId18"/>
  </p:sldIdLst>
  <p:sldSz cx="12192000" cy="6858000"/>
  <p:notesSz cx="7023100" cy="93091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55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FF"/>
    <a:srgbClr val="FF0000"/>
    <a:srgbClr val="FF6600"/>
    <a:srgbClr val="FFFF00"/>
    <a:srgbClr val="66FF33"/>
    <a:srgbClr val="808080"/>
    <a:srgbClr val="FFFF66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18" autoAdjust="0"/>
    <p:restoredTop sz="94948" autoAdjust="0"/>
  </p:normalViewPr>
  <p:slideViewPr>
    <p:cSldViewPr>
      <p:cViewPr varScale="1">
        <p:scale>
          <a:sx n="110" d="100"/>
          <a:sy n="110" d="100"/>
        </p:scale>
        <p:origin x="360" y="184"/>
      </p:cViewPr>
      <p:guideLst>
        <p:guide orient="horz" pos="3552"/>
        <p:guide pos="3840"/>
      </p:guideLst>
    </p:cSldViewPr>
  </p:slideViewPr>
  <p:outlineViewPr>
    <p:cViewPr>
      <p:scale>
        <a:sx n="25" d="100"/>
        <a:sy n="25" d="100"/>
      </p:scale>
      <p:origin x="0" y="-5938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-70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30213" y="703263"/>
            <a:ext cx="6183312" cy="34798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22775"/>
            <a:ext cx="5151437" cy="4187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4845" tIns="46622" rIns="94845" bIns="466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0"/>
            <a:r>
              <a:rPr lang="en-GB" noProof="0"/>
              <a:t>Second level</a:t>
            </a:r>
          </a:p>
          <a:p>
            <a:pPr lvl="0"/>
            <a:r>
              <a:rPr lang="en-GB" noProof="0"/>
              <a:t>Third level</a:t>
            </a:r>
          </a:p>
          <a:p>
            <a:pPr lvl="0"/>
            <a:r>
              <a:rPr lang="en-GB" noProof="0"/>
              <a:t>Fourth level</a:t>
            </a:r>
          </a:p>
          <a:p>
            <a:pPr lvl="0"/>
            <a:r>
              <a:rPr lang="en-GB" noProof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30347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44206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60341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8025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24786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98001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24471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8020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6436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82440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3077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91171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7480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46235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56133" y="457200"/>
            <a:ext cx="2726267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3" y="457200"/>
            <a:ext cx="7975600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072758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267" y="457200"/>
            <a:ext cx="10363200" cy="8001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77334" y="1657350"/>
            <a:ext cx="5350933" cy="3371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1467" y="1657350"/>
            <a:ext cx="5350933" cy="3371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11726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  <a:lvl2pPr marL="742950" indent="-285750">
              <a:buFontTx/>
              <a:buBlip>
                <a:blip r:embed="rId2"/>
              </a:buBlip>
              <a:defRPr/>
            </a:lvl2pPr>
            <a:lvl3pPr marL="1143000" indent="-228600">
              <a:buFontTx/>
              <a:buBlip>
                <a:blip r:embed="rId2"/>
              </a:buBlip>
              <a:defRPr/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72012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3294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2823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1657350"/>
            <a:ext cx="5350933" cy="337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1467" y="1657350"/>
            <a:ext cx="5350933" cy="337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0919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9594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 b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7247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1059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3200"/>
            </a:lvl1pPr>
            <a:lvl2pPr marL="7429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 sz="2800"/>
            </a:lvl2pPr>
            <a:lvl3pPr marL="12573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 sz="2400"/>
            </a:lvl3pPr>
            <a:lvl4pPr marL="17145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 sz="2000"/>
            </a:lvl4pPr>
            <a:lvl5pPr marL="21717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2045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48267" y="457200"/>
            <a:ext cx="103632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7333" y="1657350"/>
            <a:ext cx="10905067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 </a:t>
            </a: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4343400" y="6305550"/>
            <a:ext cx="3962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GB" altLang="en-US" sz="1200" dirty="0">
                <a:solidFill>
                  <a:schemeClr val="tx1"/>
                </a:solidFill>
                <a:latin typeface="Verdana"/>
                <a:cs typeface="Verdana"/>
              </a:rPr>
              <a:t>Peter</a:t>
            </a:r>
            <a:r>
              <a:rPr lang="en-GB" altLang="en-US" sz="1200" baseline="0" dirty="0">
                <a:solidFill>
                  <a:schemeClr val="tx1"/>
                </a:solidFill>
                <a:latin typeface="Verdana"/>
                <a:cs typeface="Verdana"/>
              </a:rPr>
              <a:t> </a:t>
            </a:r>
            <a:r>
              <a:rPr lang="en-GB" altLang="en-US" sz="1200" baseline="0" dirty="0" err="1">
                <a:solidFill>
                  <a:schemeClr val="tx1"/>
                </a:solidFill>
                <a:latin typeface="Verdana"/>
                <a:cs typeface="Verdana"/>
              </a:rPr>
              <a:t>Kluit</a:t>
            </a:r>
            <a:r>
              <a:rPr lang="en-GB" altLang="en-US" sz="1200" baseline="0" dirty="0">
                <a:solidFill>
                  <a:schemeClr val="tx1"/>
                </a:solidFill>
                <a:latin typeface="Verdana"/>
                <a:cs typeface="Verdana"/>
              </a:rPr>
              <a:t> (</a:t>
            </a:r>
            <a:r>
              <a:rPr lang="en-GB" altLang="en-US" sz="1200" baseline="0" dirty="0" err="1">
                <a:solidFill>
                  <a:schemeClr val="tx1"/>
                </a:solidFill>
                <a:latin typeface="Verdana"/>
                <a:cs typeface="Verdana"/>
              </a:rPr>
              <a:t>Nikhef</a:t>
            </a:r>
            <a:r>
              <a:rPr lang="en-GB" altLang="en-US" sz="1200" baseline="0" dirty="0">
                <a:solidFill>
                  <a:schemeClr val="tx1"/>
                </a:solidFill>
                <a:latin typeface="Verdana"/>
                <a:cs typeface="Verdana"/>
              </a:rPr>
              <a:t>)</a:t>
            </a:r>
            <a:endParaRPr lang="en-GB" altLang="en-US" sz="120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8940800" y="622935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GB" altLang="en-US" sz="800">
                <a:solidFill>
                  <a:schemeClr val="bg2"/>
                </a:solidFill>
              </a:rPr>
              <a:t> </a:t>
            </a:r>
            <a:fld id="{50F9948D-FA28-478D-A82E-F93DDFBE36D5}" type="slidenum">
              <a:rPr lang="en-GB" altLang="en-US" sz="800" smtClean="0">
                <a:solidFill>
                  <a:schemeClr val="bg2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GB" altLang="en-US" sz="800">
              <a:solidFill>
                <a:schemeClr val="bg2"/>
              </a:solidFill>
            </a:endParaRPr>
          </a:p>
        </p:txBody>
      </p:sp>
      <p:sp>
        <p:nvSpPr>
          <p:cNvPr id="1030" name="Rectangle 8"/>
          <p:cNvSpPr>
            <a:spLocks noChangeArrowheads="1"/>
          </p:cNvSpPr>
          <p:nvPr/>
        </p:nvSpPr>
        <p:spPr bwMode="auto">
          <a:xfrm>
            <a:off x="533400" y="6460282"/>
            <a:ext cx="4906061" cy="245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700" dirty="0">
                <a:solidFill>
                  <a:schemeClr val="bg2"/>
                </a:solidFill>
                <a:latin typeface="Verdana"/>
                <a:cs typeface="Verdana"/>
              </a:rPr>
              <a:t> </a:t>
            </a:r>
            <a:r>
              <a:rPr lang="en-US" altLang="en-US" sz="1200" kern="120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LCTPC 2022</a:t>
            </a:r>
            <a:endParaRPr lang="en-GB" altLang="en-US" sz="900" dirty="0">
              <a:latin typeface="Verdana"/>
              <a:cs typeface="Verdan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Monotype Sorts"/>
        <a:buChar char="u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Monotype Sorts"/>
        <a:buChar char="l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/>
        <a:buChar char="n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Monotype Sorts"/>
        <a:buChar char="u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/>
        <a:buChar char="l"/>
        <a:defRPr sz="1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emf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2.pn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9774" y="711200"/>
            <a:ext cx="2232026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854598" y="836712"/>
            <a:ext cx="7203802" cy="1080120"/>
          </a:xfrm>
        </p:spPr>
        <p:txBody>
          <a:bodyPr anchor="ctr"/>
          <a:lstStyle/>
          <a:p>
            <a:r>
              <a:rPr lang="en-GB" altLang="en-US" sz="36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Pixel TPC </a:t>
            </a:r>
            <a:r>
              <a:rPr lang="en-GB" altLang="en-US" sz="3600" b="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testbeam</a:t>
            </a:r>
            <a:r>
              <a:rPr lang="en-GB" altLang="en-US" sz="3600" b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results</a:t>
            </a:r>
          </a:p>
        </p:txBody>
      </p:sp>
      <p:sp>
        <p:nvSpPr>
          <p:cNvPr id="307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126232" y="2647580"/>
            <a:ext cx="4249688" cy="2509612"/>
          </a:xfrm>
        </p:spPr>
        <p:txBody>
          <a:bodyPr/>
          <a:lstStyle/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dirty="0" err="1">
                <a:latin typeface="Verdana"/>
                <a:cs typeface="Verdana"/>
              </a:rPr>
              <a:t>Yevgen</a:t>
            </a:r>
            <a:r>
              <a:rPr lang="en-GB" altLang="en-US" dirty="0">
                <a:latin typeface="Verdana"/>
                <a:cs typeface="Verdana"/>
              </a:rPr>
              <a:t> </a:t>
            </a:r>
            <a:r>
              <a:rPr lang="en-GB" altLang="en-US" dirty="0" err="1">
                <a:latin typeface="Verdana"/>
                <a:cs typeface="Verdana"/>
              </a:rPr>
              <a:t>Bilevych</a:t>
            </a:r>
            <a:r>
              <a:rPr lang="en-GB" altLang="en-US" dirty="0">
                <a:latin typeface="Verdana"/>
                <a:cs typeface="Verdana"/>
              </a:rPr>
              <a:t>, Klaus </a:t>
            </a:r>
            <a:r>
              <a:rPr lang="en-GB" altLang="en-US" dirty="0" err="1">
                <a:latin typeface="Verdana"/>
                <a:cs typeface="Verdana"/>
              </a:rPr>
              <a:t>Desch</a:t>
            </a:r>
            <a:r>
              <a:rPr lang="en-GB" altLang="en-US" dirty="0">
                <a:latin typeface="Verdana"/>
                <a:cs typeface="Verdana"/>
              </a:rPr>
              <a:t>, Harry van der Graaf, Fred </a:t>
            </a:r>
            <a:r>
              <a:rPr lang="en-GB" altLang="en-US" dirty="0" err="1">
                <a:latin typeface="Verdana"/>
                <a:cs typeface="Verdana"/>
              </a:rPr>
              <a:t>Hartjes</a:t>
            </a:r>
            <a:r>
              <a:rPr lang="en-GB" altLang="en-US" dirty="0">
                <a:latin typeface="Verdana"/>
                <a:cs typeface="Verdana"/>
              </a:rPr>
              <a:t>, Jochen Kaminski, Peter </a:t>
            </a:r>
            <a:r>
              <a:rPr lang="en-GB" altLang="en-US" dirty="0" err="1">
                <a:latin typeface="Verdana"/>
                <a:cs typeface="Verdana"/>
              </a:rPr>
              <a:t>Kluit</a:t>
            </a:r>
            <a:r>
              <a:rPr lang="en-GB" altLang="en-US" dirty="0">
                <a:latin typeface="Verdana"/>
                <a:cs typeface="Verdana"/>
              </a:rPr>
              <a:t>, Naomi van der Kolk, </a:t>
            </a:r>
          </a:p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dirty="0">
                <a:latin typeface="Verdana"/>
                <a:cs typeface="Verdana"/>
              </a:rPr>
              <a:t>Cornelis </a:t>
            </a:r>
            <a:r>
              <a:rPr lang="en-GB" altLang="en-US" dirty="0" err="1">
                <a:latin typeface="Verdana"/>
                <a:cs typeface="Verdana"/>
              </a:rPr>
              <a:t>Ligtenberg</a:t>
            </a:r>
            <a:r>
              <a:rPr lang="en-GB" altLang="en-US" dirty="0">
                <a:latin typeface="Verdana"/>
                <a:cs typeface="Verdana"/>
              </a:rPr>
              <a:t>, </a:t>
            </a:r>
          </a:p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dirty="0">
                <a:latin typeface="Verdana"/>
                <a:cs typeface="Verdana"/>
              </a:rPr>
              <a:t>Gerhard Raven, and </a:t>
            </a:r>
          </a:p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dirty="0">
                <a:latin typeface="Verdana"/>
                <a:cs typeface="Verdana"/>
              </a:rPr>
              <a:t>Jan </a:t>
            </a:r>
            <a:r>
              <a:rPr lang="en-GB" altLang="en-US" dirty="0" err="1">
                <a:latin typeface="Verdana"/>
                <a:cs typeface="Verdana"/>
              </a:rPr>
              <a:t>Timmermans</a:t>
            </a:r>
            <a:endParaRPr lang="en-GB" altLang="en-US" dirty="0">
              <a:latin typeface="Verdana"/>
              <a:cs typeface="Verdana"/>
            </a:endParaRPr>
          </a:p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dirty="0"/>
              <a:t> </a:t>
            </a:r>
          </a:p>
        </p:txBody>
      </p:sp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2927350" y="6011864"/>
            <a:ext cx="65976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100000"/>
              <a:buFont typeface="Monotype Sorts"/>
              <a:buChar char="u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0000"/>
              <a:buFont typeface="Monotype Sorts"/>
              <a:buChar char="l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100000"/>
              <a:buFont typeface="Monotype Sorts"/>
              <a:buChar char="n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100000"/>
              <a:buFont typeface="Monotype Sorts"/>
              <a:buChar char="u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-US" sz="1600" dirty="0">
                <a:latin typeface="Verdana"/>
                <a:cs typeface="Verdana"/>
              </a:rPr>
              <a:t>LCTPC January 2022</a:t>
            </a:r>
            <a:endParaRPr lang="en-GB" altLang="en-US" sz="1600" i="1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00" y="652463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838200" y="553847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51592" y="5733256"/>
            <a:ext cx="1089024" cy="696976"/>
          </a:xfrm>
          <a:prstGeom prst="rect">
            <a:avLst/>
          </a:prstGeom>
        </p:spPr>
      </p:pic>
      <p:pic>
        <p:nvPicPr>
          <p:cNvPr id="12" name="Afbeelding 6">
            <a:extLst>
              <a:ext uri="{FF2B5EF4-FFF2-40B4-BE49-F238E27FC236}">
                <a16:creationId xmlns:a16="http://schemas.microsoft.com/office/drawing/2014/main" id="{89DD31EB-077E-5144-9133-CFC5CC90E3D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224" t="5416" r="10487" b="5393"/>
          <a:stretch/>
        </p:blipFill>
        <p:spPr>
          <a:xfrm>
            <a:off x="6845282" y="2175806"/>
            <a:ext cx="3285893" cy="263033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BA6D5FF-49DB-2B4F-A60A-90C302FA7A7A}"/>
              </a:ext>
            </a:extLst>
          </p:cNvPr>
          <p:cNvSpPr/>
          <p:nvPr/>
        </p:nvSpPr>
        <p:spPr>
          <a:xfrm>
            <a:off x="7543899" y="5033030"/>
            <a:ext cx="2515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dirty="0">
                <a:latin typeface="Verdana"/>
                <a:cs typeface="Verdana"/>
              </a:rPr>
              <a:t>8 Quad Module</a:t>
            </a:r>
            <a:endParaRPr lang="en-NL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903639" y="363130"/>
            <a:ext cx="57022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Telescope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Alignment</a:t>
            </a:r>
            <a:endParaRPr lang="nl-NL" sz="3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5E37A0-484C-B849-AA3C-08E05567BFCE}"/>
              </a:ext>
            </a:extLst>
          </p:cNvPr>
          <p:cNvSpPr/>
          <p:nvPr/>
        </p:nvSpPr>
        <p:spPr>
          <a:xfrm>
            <a:off x="5079870" y="998352"/>
            <a:ext cx="27735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Verdana"/>
                <a:cs typeface="Verdana"/>
              </a:rPr>
              <a:t>B=0 T run 6905 </a:t>
            </a:r>
            <a:endParaRPr lang="en-NL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3B6649B-2724-3B42-8B6E-2FDADB99EF4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96119" y="245581"/>
            <a:ext cx="4642126" cy="717189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4EB3F35-ABFB-4247-8FF6-F15C700CEE8C}"/>
              </a:ext>
            </a:extLst>
          </p:cNvPr>
          <p:cNvSpPr/>
          <p:nvPr/>
        </p:nvSpPr>
        <p:spPr>
          <a:xfrm rot="18271489">
            <a:off x="377840" y="2966548"/>
            <a:ext cx="1933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L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3751206165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359696" y="363130"/>
            <a:ext cx="6773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Module Analysis</a:t>
            </a:r>
            <a:endParaRPr lang="nl-NL" sz="3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9CFB2A5-5830-6943-B454-247EA29B7158}"/>
              </a:ext>
            </a:extLst>
          </p:cNvPr>
          <p:cNvSpPr/>
          <p:nvPr/>
        </p:nvSpPr>
        <p:spPr>
          <a:xfrm>
            <a:off x="1487488" y="1412653"/>
            <a:ext cx="9361040" cy="4536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Preliminary results for Run 6916 B=0 T p =6 GeV will be presented</a:t>
            </a: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Tracks are preselected using the Mimosa Telescope</a:t>
            </a: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Matching between Telescope track and hits local x 2 mm and z 5 mm</a:t>
            </a: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Performed an alignment of the 8 quad module: 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local frame </a:t>
            </a:r>
            <a:r>
              <a:rPr lang="en-US" sz="2000" dirty="0" err="1">
                <a:latin typeface="Verdana"/>
                <a:cs typeface="Verdana"/>
              </a:rPr>
              <a:t>xy</a:t>
            </a:r>
            <a:r>
              <a:rPr lang="en-US" sz="2000" dirty="0">
                <a:latin typeface="Verdana"/>
                <a:cs typeface="Verdana"/>
              </a:rPr>
              <a:t> and z (drift) positions; angles dx/</a:t>
            </a:r>
            <a:r>
              <a:rPr lang="en-US" sz="2000" dirty="0" err="1">
                <a:latin typeface="Verdana"/>
                <a:cs typeface="Verdana"/>
              </a:rPr>
              <a:t>dy</a:t>
            </a:r>
            <a:r>
              <a:rPr lang="en-US" sz="2000" dirty="0">
                <a:latin typeface="Verdana"/>
                <a:cs typeface="Verdana"/>
              </a:rPr>
              <a:t> and </a:t>
            </a:r>
            <a:r>
              <a:rPr lang="en-US" sz="2000" dirty="0" err="1">
                <a:latin typeface="Verdana"/>
                <a:cs typeface="Verdana"/>
              </a:rPr>
              <a:t>dz</a:t>
            </a:r>
            <a:r>
              <a:rPr lang="en-US" sz="2000" dirty="0">
                <a:latin typeface="Verdana"/>
                <a:cs typeface="Verdana"/>
              </a:rPr>
              <a:t>/</a:t>
            </a:r>
            <a:r>
              <a:rPr lang="en-US" sz="2000" dirty="0" err="1">
                <a:latin typeface="Verdana"/>
                <a:cs typeface="Verdana"/>
              </a:rPr>
              <a:t>dy</a:t>
            </a:r>
            <a:r>
              <a:rPr lang="en-US" sz="2000" dirty="0">
                <a:latin typeface="Verdana"/>
                <a:cs typeface="Verdana"/>
              </a:rPr>
              <a:t> 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Adjusted t0 and x per chip</a:t>
            </a: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Time slewing applied using </a:t>
            </a:r>
            <a:r>
              <a:rPr lang="en-US" sz="2000" dirty="0" err="1">
                <a:latin typeface="Verdana"/>
                <a:cs typeface="Verdana"/>
              </a:rPr>
              <a:t>ToT</a:t>
            </a:r>
            <a:r>
              <a:rPr lang="en-US" sz="2000" dirty="0">
                <a:latin typeface="Verdana"/>
                <a:cs typeface="Verdana"/>
              </a:rPr>
              <a:t>: 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Symbol" pitchFamily="2" charset="2"/>
                <a:cs typeface="Verdana"/>
              </a:rPr>
              <a:t>d</a:t>
            </a:r>
            <a:r>
              <a:rPr lang="en-US" sz="2000" dirty="0">
                <a:latin typeface="Verdana"/>
                <a:cs typeface="Verdana"/>
              </a:rPr>
              <a:t>t (ns)= 18.6/ (0.1577+ToT(</a:t>
            </a:r>
            <a:r>
              <a:rPr lang="en-US" sz="2000" dirty="0" err="1">
                <a:latin typeface="Symbol" pitchFamily="2" charset="2"/>
                <a:cs typeface="Verdana"/>
              </a:rPr>
              <a:t>m</a:t>
            </a:r>
            <a:r>
              <a:rPr lang="en-US" sz="2000" dirty="0" err="1">
                <a:latin typeface="Verdana"/>
                <a:cs typeface="Verdana"/>
              </a:rPr>
              <a:t>s</a:t>
            </a:r>
            <a:r>
              <a:rPr lang="en-US" sz="2000" dirty="0">
                <a:latin typeface="Verdana"/>
                <a:cs typeface="Verdana"/>
              </a:rPr>
              <a:t>))</a:t>
            </a: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Drift velocity (E=280 V/cm) 78 </a:t>
            </a:r>
            <a:r>
              <a:rPr lang="en-US" sz="2000" dirty="0">
                <a:latin typeface="Symbol" pitchFamily="2" charset="2"/>
                <a:cs typeface="Verdana"/>
              </a:rPr>
              <a:t>m</a:t>
            </a:r>
            <a:r>
              <a:rPr lang="en-US" sz="2000" dirty="0">
                <a:latin typeface="Verdana"/>
                <a:cs typeface="Verdana"/>
              </a:rPr>
              <a:t>m/ns</a:t>
            </a: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A local fit is performed to the track hits using errors: 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Symbol" pitchFamily="2" charset="2"/>
                <a:cs typeface="Verdana"/>
              </a:rPr>
              <a:t>s</a:t>
            </a:r>
            <a:r>
              <a:rPr lang="en-US" sz="2000" baseline="-25000" dirty="0" err="1">
                <a:latin typeface="Verdana"/>
                <a:cs typeface="Verdana"/>
              </a:rPr>
              <a:t>xy</a:t>
            </a:r>
            <a:r>
              <a:rPr lang="en-US" sz="2000" baseline="-25000" dirty="0">
                <a:latin typeface="Verdana"/>
                <a:cs typeface="Verdana"/>
              </a:rPr>
              <a:t> </a:t>
            </a:r>
            <a:r>
              <a:rPr lang="en-US" sz="2000" dirty="0">
                <a:latin typeface="Verdana"/>
                <a:cs typeface="Verdana"/>
              </a:rPr>
              <a:t>=250 </a:t>
            </a:r>
            <a:r>
              <a:rPr lang="en-US" sz="2000" dirty="0">
                <a:latin typeface="Symbol" pitchFamily="2" charset="2"/>
                <a:cs typeface="Verdana"/>
              </a:rPr>
              <a:t>m</a:t>
            </a:r>
            <a:r>
              <a:rPr lang="en-US" sz="2000" dirty="0">
                <a:latin typeface="Verdana"/>
                <a:cs typeface="Verdana"/>
              </a:rPr>
              <a:t>m and </a:t>
            </a:r>
            <a:r>
              <a:rPr lang="en-US" sz="2000" dirty="0" err="1">
                <a:latin typeface="Symbol" pitchFamily="2" charset="2"/>
                <a:cs typeface="Verdana"/>
              </a:rPr>
              <a:t>s</a:t>
            </a:r>
            <a:r>
              <a:rPr lang="en-US" sz="2000" baseline="-25000" dirty="0" err="1">
                <a:latin typeface="Verdana"/>
                <a:cs typeface="Verdana"/>
              </a:rPr>
              <a:t>z</a:t>
            </a:r>
            <a:r>
              <a:rPr lang="en-US" sz="2000" baseline="-25000" dirty="0">
                <a:latin typeface="Verdana"/>
                <a:cs typeface="Verdana"/>
              </a:rPr>
              <a:t> </a:t>
            </a:r>
            <a:r>
              <a:rPr lang="en-US" sz="2000" dirty="0">
                <a:latin typeface="Verdana"/>
                <a:cs typeface="Verdana"/>
              </a:rPr>
              <a:t>=425 </a:t>
            </a:r>
            <a:r>
              <a:rPr lang="en-US" sz="2000" dirty="0">
                <a:latin typeface="Symbol" pitchFamily="2" charset="2"/>
                <a:cs typeface="Verdana"/>
              </a:rPr>
              <a:t>m</a:t>
            </a:r>
            <a:r>
              <a:rPr lang="en-US" sz="2000" dirty="0">
                <a:latin typeface="Verdana"/>
                <a:cs typeface="Verdana"/>
              </a:rPr>
              <a:t>m (slight dependence on </a:t>
            </a:r>
            <a:r>
              <a:rPr lang="en-US" sz="2000" dirty="0" err="1">
                <a:latin typeface="Verdana"/>
                <a:cs typeface="Verdana"/>
              </a:rPr>
              <a:t>ToT</a:t>
            </a:r>
            <a:r>
              <a:rPr lang="en-US" sz="2000" dirty="0">
                <a:latin typeface="Verdana"/>
                <a:cs typeface="Verdana"/>
              </a:rPr>
              <a:t>)  </a:t>
            </a:r>
          </a:p>
          <a:p>
            <a:pPr>
              <a:spcBef>
                <a:spcPct val="20000"/>
              </a:spcBef>
              <a:buClr>
                <a:srgbClr val="FF6600"/>
              </a:buClr>
              <a:buSzPct val="100000"/>
            </a:pPr>
            <a:endParaRPr lang="en-US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961519816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F1CC99A-75FF-5546-B786-6B136FECD1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44296" y="317256"/>
            <a:ext cx="4838095" cy="6858000"/>
          </a:xfrm>
          <a:prstGeom prst="rect">
            <a:avLst/>
          </a:prstGeom>
        </p:spPr>
      </p:pic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359696" y="363130"/>
            <a:ext cx="6773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Module Analysis</a:t>
            </a:r>
            <a:endParaRPr lang="nl-NL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7AF08D-5671-CE43-BCAF-BCD5B319B4A5}"/>
              </a:ext>
            </a:extLst>
          </p:cNvPr>
          <p:cNvSpPr txBox="1"/>
          <p:nvPr/>
        </p:nvSpPr>
        <p:spPr>
          <a:xfrm>
            <a:off x="784649" y="2780928"/>
            <a:ext cx="1278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 global</a:t>
            </a:r>
            <a:endParaRPr lang="en-NL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7B4A1B2-8F7A-EF47-B410-00FE1D1DCBF2}"/>
              </a:ext>
            </a:extLst>
          </p:cNvPr>
          <p:cNvSpPr/>
          <p:nvPr/>
        </p:nvSpPr>
        <p:spPr>
          <a:xfrm rot="16200000">
            <a:off x="-155828" y="2081609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 global</a:t>
            </a:r>
            <a:endParaRPr lang="en-NL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6FCC25E-96C9-7B47-BDB3-236D24F1761D}"/>
              </a:ext>
            </a:extLst>
          </p:cNvPr>
          <p:cNvCxnSpPr/>
          <p:nvPr/>
        </p:nvCxnSpPr>
        <p:spPr bwMode="auto">
          <a:xfrm>
            <a:off x="695400" y="2780928"/>
            <a:ext cx="72008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0ED93A6-A1FB-404E-82BF-2B070B8164CC}"/>
              </a:ext>
            </a:extLst>
          </p:cNvPr>
          <p:cNvCxnSpPr>
            <a:cxnSpLocks/>
          </p:cNvCxnSpPr>
          <p:nvPr/>
        </p:nvCxnSpPr>
        <p:spPr bwMode="auto">
          <a:xfrm flipV="1">
            <a:off x="695400" y="1917740"/>
            <a:ext cx="0" cy="8631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77C815B-E72E-7D4F-8069-78423FD9B41C}"/>
              </a:ext>
            </a:extLst>
          </p:cNvPr>
          <p:cNvCxnSpPr>
            <a:cxnSpLocks/>
          </p:cNvCxnSpPr>
          <p:nvPr/>
        </p:nvCxnSpPr>
        <p:spPr bwMode="auto">
          <a:xfrm>
            <a:off x="695400" y="4436204"/>
            <a:ext cx="0" cy="72098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0277328-2639-8C43-AF7E-5CCC262FB249}"/>
              </a:ext>
            </a:extLst>
          </p:cNvPr>
          <p:cNvCxnSpPr/>
          <p:nvPr/>
        </p:nvCxnSpPr>
        <p:spPr bwMode="auto">
          <a:xfrm>
            <a:off x="695400" y="4436204"/>
            <a:ext cx="720080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41278747-E1B0-864E-BF02-D1DDE6E709C1}"/>
              </a:ext>
            </a:extLst>
          </p:cNvPr>
          <p:cNvSpPr/>
          <p:nvPr/>
        </p:nvSpPr>
        <p:spPr>
          <a:xfrm>
            <a:off x="695400" y="3949658"/>
            <a:ext cx="1082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 global</a:t>
            </a:r>
            <a:endParaRPr lang="en-NL" sz="18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A5A7B3E-EA7F-5746-A737-31E01D40F434}"/>
              </a:ext>
            </a:extLst>
          </p:cNvPr>
          <p:cNvSpPr/>
          <p:nvPr/>
        </p:nvSpPr>
        <p:spPr>
          <a:xfrm rot="16200000">
            <a:off x="-109662" y="4799925"/>
            <a:ext cx="1096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 global</a:t>
            </a:r>
            <a:endParaRPr lang="en-NL" sz="18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343BFBF-C561-1142-AD2A-C804F2E79932}"/>
              </a:ext>
            </a:extLst>
          </p:cNvPr>
          <p:cNvSpPr/>
          <p:nvPr/>
        </p:nvSpPr>
        <p:spPr>
          <a:xfrm>
            <a:off x="5959629" y="3563724"/>
            <a:ext cx="92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 local</a:t>
            </a:r>
            <a:endParaRPr lang="en-NL" sz="18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848488D-CE57-DC40-B283-73ED93F35D29}"/>
              </a:ext>
            </a:extLst>
          </p:cNvPr>
          <p:cNvSpPr/>
          <p:nvPr/>
        </p:nvSpPr>
        <p:spPr>
          <a:xfrm>
            <a:off x="6031637" y="6011996"/>
            <a:ext cx="92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 local</a:t>
            </a:r>
            <a:endParaRPr lang="en-NL" sz="18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12038CE-A329-ED4D-BCA0-C1C38DFE3123}"/>
              </a:ext>
            </a:extLst>
          </p:cNvPr>
          <p:cNvSpPr/>
          <p:nvPr/>
        </p:nvSpPr>
        <p:spPr>
          <a:xfrm rot="16200000">
            <a:off x="2134736" y="2155232"/>
            <a:ext cx="928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 local</a:t>
            </a:r>
            <a:endParaRPr lang="en-NL" sz="18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ECBE03E-768E-384D-98CF-EBBE3D28150C}"/>
              </a:ext>
            </a:extLst>
          </p:cNvPr>
          <p:cNvSpPr/>
          <p:nvPr/>
        </p:nvSpPr>
        <p:spPr>
          <a:xfrm rot="16200000">
            <a:off x="1956841" y="4715766"/>
            <a:ext cx="1475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8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 local drift</a:t>
            </a:r>
            <a:endParaRPr lang="en-NL" sz="18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2685E7F-256E-6D40-9F17-C3984944A24E}"/>
              </a:ext>
            </a:extLst>
          </p:cNvPr>
          <p:cNvSpPr txBox="1"/>
          <p:nvPr/>
        </p:nvSpPr>
        <p:spPr>
          <a:xfrm>
            <a:off x="9696400" y="2222862"/>
            <a:ext cx="22495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rack 1050 hits</a:t>
            </a:r>
          </a:p>
          <a:p>
            <a:endParaRPr lang="en-NL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NL" sz="18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en-NL" sz="1800" baseline="300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NL" sz="18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xy</a:t>
            </a:r>
            <a:r>
              <a:rPr lang="en-NL" sz="18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  = </a:t>
            </a:r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912/1048 </a:t>
            </a:r>
          </a:p>
          <a:p>
            <a:endParaRPr lang="en-NL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NL" sz="18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en-NL" sz="1800" baseline="300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NL" sz="18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</a:t>
            </a:r>
            <a:r>
              <a:rPr lang="en-NL" sz="18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  =  </a:t>
            </a:r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1740/1051</a:t>
            </a:r>
          </a:p>
          <a:p>
            <a:endParaRPr lang="en-NL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(no asymmetric tail or outlier removal applied)</a:t>
            </a:r>
          </a:p>
          <a:p>
            <a:endParaRPr lang="en-NL" sz="1800" dirty="0">
              <a:latin typeface="Symbol" pitchFamily="2" charset="2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96A561A-A626-4844-97E0-27EBD5EB8742}"/>
              </a:ext>
            </a:extLst>
          </p:cNvPr>
          <p:cNvSpPr/>
          <p:nvPr/>
        </p:nvSpPr>
        <p:spPr>
          <a:xfrm>
            <a:off x="5303912" y="1919823"/>
            <a:ext cx="1933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L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695625587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13D05B7-860F-A14C-A7DD-49BDAC8C24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54159" y="-445017"/>
            <a:ext cx="3227625" cy="8840887"/>
          </a:xfrm>
          <a:prstGeom prst="rect">
            <a:avLst/>
          </a:prstGeom>
        </p:spPr>
      </p:pic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359696" y="363130"/>
            <a:ext cx="6773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Module Analysis</a:t>
            </a:r>
            <a:endParaRPr lang="nl-NL" sz="3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E9684E-8CB2-5A4D-B68B-8F50C77B7B5F}"/>
              </a:ext>
            </a:extLst>
          </p:cNvPr>
          <p:cNvSpPr/>
          <p:nvPr/>
        </p:nvSpPr>
        <p:spPr>
          <a:xfrm>
            <a:off x="3081121" y="1340768"/>
            <a:ext cx="62552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>
              <a:latin typeface="Verdana"/>
              <a:cs typeface="Verdana"/>
            </a:endParaRPr>
          </a:p>
          <a:p>
            <a:r>
              <a:rPr lang="en-US" dirty="0" err="1">
                <a:latin typeface="Symbol" pitchFamily="2" charset="2"/>
                <a:cs typeface="Verdana"/>
              </a:rPr>
              <a:t>s</a:t>
            </a:r>
            <a:r>
              <a:rPr lang="en-US" baseline="-25000" dirty="0" err="1">
                <a:latin typeface="Verdana"/>
                <a:cs typeface="Verdana"/>
              </a:rPr>
              <a:t>xy</a:t>
            </a:r>
            <a:r>
              <a:rPr lang="en-US" baseline="-25000" dirty="0">
                <a:latin typeface="Verdana"/>
                <a:cs typeface="Verdana"/>
              </a:rPr>
              <a:t> </a:t>
            </a:r>
            <a:r>
              <a:rPr lang="en-US" dirty="0">
                <a:latin typeface="Verdana"/>
                <a:cs typeface="Verdana"/>
              </a:rPr>
              <a:t>=250 </a:t>
            </a:r>
            <a:r>
              <a:rPr lang="en-US" dirty="0">
                <a:latin typeface="Symbol" pitchFamily="2" charset="2"/>
                <a:cs typeface="Verdana"/>
              </a:rPr>
              <a:t>m</a:t>
            </a:r>
            <a:r>
              <a:rPr lang="en-US" dirty="0">
                <a:latin typeface="Verdana"/>
                <a:cs typeface="Verdana"/>
              </a:rPr>
              <a:t>m and </a:t>
            </a:r>
            <a:r>
              <a:rPr lang="en-US" dirty="0" err="1">
                <a:latin typeface="Symbol" pitchFamily="2" charset="2"/>
                <a:cs typeface="Verdana"/>
              </a:rPr>
              <a:t>s</a:t>
            </a:r>
            <a:r>
              <a:rPr lang="en-US" baseline="-25000" dirty="0" err="1">
                <a:latin typeface="Verdana"/>
                <a:cs typeface="Verdana"/>
              </a:rPr>
              <a:t>z</a:t>
            </a:r>
            <a:r>
              <a:rPr lang="en-US" baseline="-25000" dirty="0">
                <a:latin typeface="Verdana"/>
                <a:cs typeface="Verdana"/>
              </a:rPr>
              <a:t> </a:t>
            </a:r>
            <a:r>
              <a:rPr lang="en-US" dirty="0">
                <a:latin typeface="Verdana"/>
                <a:cs typeface="Verdana"/>
              </a:rPr>
              <a:t>=425 </a:t>
            </a:r>
            <a:r>
              <a:rPr lang="en-US" dirty="0">
                <a:latin typeface="Symbol" pitchFamily="2" charset="2"/>
                <a:cs typeface="Verdana"/>
              </a:rPr>
              <a:t>m</a:t>
            </a:r>
            <a:r>
              <a:rPr lang="en-US" dirty="0">
                <a:latin typeface="Verdana"/>
                <a:cs typeface="Verdana"/>
              </a:rPr>
              <a:t>m   1M hits </a:t>
            </a:r>
            <a:endParaRPr lang="en-NL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EEFF24-9354-4145-953E-EEE4B1801C40}"/>
              </a:ext>
            </a:extLst>
          </p:cNvPr>
          <p:cNvSpPr/>
          <p:nvPr/>
        </p:nvSpPr>
        <p:spPr>
          <a:xfrm>
            <a:off x="4312472" y="1099408"/>
            <a:ext cx="44520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Verdana"/>
                <a:cs typeface="Verdana"/>
              </a:rPr>
              <a:t>Run 6916 B=0 T p =6 GeV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08AF21-1B48-C24A-BE7B-4BB016B70C00}"/>
              </a:ext>
            </a:extLst>
          </p:cNvPr>
          <p:cNvSpPr txBox="1"/>
          <p:nvPr/>
        </p:nvSpPr>
        <p:spPr>
          <a:xfrm>
            <a:off x="8496299" y="5517232"/>
            <a:ext cx="2496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&lt;mean&gt; 6.4 mm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4415709-A2C6-BC49-8B77-2BCFCC2D9779}"/>
              </a:ext>
            </a:extLst>
          </p:cNvPr>
          <p:cNvSpPr/>
          <p:nvPr/>
        </p:nvSpPr>
        <p:spPr>
          <a:xfrm>
            <a:off x="5386593" y="2171765"/>
            <a:ext cx="1933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L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515165748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E594DECD-9CE5-DA42-A543-1FD68F3B07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42880" y="1553429"/>
            <a:ext cx="4118221" cy="5709124"/>
          </a:xfrm>
          <a:prstGeom prst="rect">
            <a:avLst/>
          </a:prstGeom>
        </p:spPr>
      </p:pic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359696" y="363130"/>
            <a:ext cx="6773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Module Analysis</a:t>
            </a:r>
            <a:endParaRPr lang="nl-NL" sz="3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6E9684E-8CB2-5A4D-B68B-8F50C77B7B5F}"/>
              </a:ext>
            </a:extLst>
          </p:cNvPr>
          <p:cNvSpPr/>
          <p:nvPr/>
        </p:nvSpPr>
        <p:spPr>
          <a:xfrm>
            <a:off x="2711624" y="1333217"/>
            <a:ext cx="663386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Track selection: </a:t>
            </a:r>
          </a:p>
          <a:p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more than 100 hits in concentrator 0 and 1  </a:t>
            </a:r>
          </a:p>
          <a:p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more than 50% of the hits shouldbe on the tracks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57AC25-F9CC-4542-8D97-7A2537A23311}"/>
              </a:ext>
            </a:extLst>
          </p:cNvPr>
          <p:cNvSpPr txBox="1"/>
          <p:nvPr/>
        </p:nvSpPr>
        <p:spPr>
          <a:xfrm>
            <a:off x="7320136" y="2858160"/>
            <a:ext cx="48718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1060 selected tracks</a:t>
            </a:r>
          </a:p>
          <a:p>
            <a:endParaRPr lang="en-NL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Impressive 900 hits / track</a:t>
            </a:r>
          </a:p>
          <a:p>
            <a:endParaRPr lang="en-NL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odule or tracklength 157.96 mm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A9B6007-45F2-B841-9E9F-9CEC80A25B73}"/>
              </a:ext>
            </a:extLst>
          </p:cNvPr>
          <p:cNvSpPr/>
          <p:nvPr/>
        </p:nvSpPr>
        <p:spPr>
          <a:xfrm>
            <a:off x="4421799" y="936155"/>
            <a:ext cx="44520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Verdana"/>
                <a:cs typeface="Verdana"/>
              </a:rPr>
              <a:t>Run 6916 B=0 T p =6 GeV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93EEA57-F59B-6946-9CA5-080B5CB83FEE}"/>
              </a:ext>
            </a:extLst>
          </p:cNvPr>
          <p:cNvSpPr/>
          <p:nvPr/>
        </p:nvSpPr>
        <p:spPr>
          <a:xfrm>
            <a:off x="4804025" y="2821359"/>
            <a:ext cx="1933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L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741920820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CC8E243-847C-7E4B-87CB-D0FC14EC4B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92534" y="1302799"/>
            <a:ext cx="4635983" cy="4744769"/>
          </a:xfrm>
          <a:prstGeom prst="rect">
            <a:avLst/>
          </a:prstGeom>
        </p:spPr>
      </p:pic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359696" y="363130"/>
            <a:ext cx="6773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Module Analysis</a:t>
            </a:r>
            <a:endParaRPr lang="nl-NL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57AC25-F9CC-4542-8D97-7A2537A23311}"/>
              </a:ext>
            </a:extLst>
          </p:cNvPr>
          <p:cNvSpPr txBox="1"/>
          <p:nvPr/>
        </p:nvSpPr>
        <p:spPr>
          <a:xfrm>
            <a:off x="6816080" y="2060848"/>
            <a:ext cx="493231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Tracking precision: </a:t>
            </a:r>
          </a:p>
          <a:p>
            <a:endParaRPr lang="en-NL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osition 9 </a:t>
            </a:r>
            <a:r>
              <a:rPr lang="en-NL" sz="20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 (xy) 13 </a:t>
            </a:r>
            <a:r>
              <a:rPr lang="en-NL" sz="20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 (z)</a:t>
            </a:r>
          </a:p>
          <a:p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ngle 0.19 mrad (dx/dy) 0.25 mrad</a:t>
            </a:r>
          </a:p>
          <a:p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odule tracklength = 157.96 mm </a:t>
            </a:r>
          </a:p>
          <a:p>
            <a:endParaRPr lang="en-NL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Note that in a B field because of the reduced diffusion the tracking precision will improve substantially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A9B6007-45F2-B841-9E9F-9CEC80A25B73}"/>
              </a:ext>
            </a:extLst>
          </p:cNvPr>
          <p:cNvSpPr/>
          <p:nvPr/>
        </p:nvSpPr>
        <p:spPr>
          <a:xfrm>
            <a:off x="4421799" y="936155"/>
            <a:ext cx="44520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Verdana"/>
                <a:cs typeface="Verdana"/>
              </a:rPr>
              <a:t>Run 6916 B=0 T p =6 GeV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E7702F2-243A-D641-81DF-70ACC2A2B173}"/>
              </a:ext>
            </a:extLst>
          </p:cNvPr>
          <p:cNvSpPr/>
          <p:nvPr/>
        </p:nvSpPr>
        <p:spPr>
          <a:xfrm>
            <a:off x="3359696" y="3501008"/>
            <a:ext cx="1933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L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846487391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2A6131-5760-4854-9184-A8DBAE0E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6" y="260648"/>
            <a:ext cx="10363200" cy="720080"/>
          </a:xfrm>
        </p:spPr>
        <p:txBody>
          <a:bodyPr/>
          <a:lstStyle/>
          <a:p>
            <a:r>
              <a:rPr lang="en-US" sz="4000" b="0" dirty="0">
                <a:solidFill>
                  <a:srgbClr val="FF0000"/>
                </a:solidFill>
                <a:latin typeface="Verdana"/>
                <a:cs typeface="Verdana"/>
              </a:rPr>
              <a:t>Pixel </a:t>
            </a:r>
            <a:r>
              <a:rPr lang="en-US" sz="4000" b="0">
                <a:solidFill>
                  <a:srgbClr val="FF0000"/>
                </a:solidFill>
                <a:latin typeface="Verdana"/>
                <a:cs typeface="Verdana"/>
              </a:rPr>
              <a:t>TPC conclusions</a:t>
            </a:r>
            <a:endParaRPr lang="en-US" sz="4000" b="0" dirty="0">
              <a:solidFill>
                <a:srgbClr val="FF0000"/>
              </a:solidFill>
              <a:latin typeface="Verdana"/>
              <a:cs typeface="Verdana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D65CE5-28D5-4BA6-93F2-E2172EAB07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9496" y="1219200"/>
            <a:ext cx="8784976" cy="5018112"/>
          </a:xfrm>
        </p:spPr>
        <p:txBody>
          <a:bodyPr/>
          <a:lstStyle/>
          <a:p>
            <a:r>
              <a:rPr lang="en-US" sz="2000" dirty="0">
                <a:latin typeface="Verdana"/>
                <a:cs typeface="Verdana"/>
              </a:rPr>
              <a:t>First preliminary results of the 8 Quad Module in the DESY test beam in June 2021 have been presented</a:t>
            </a:r>
          </a:p>
          <a:p>
            <a:r>
              <a:rPr lang="en-US" sz="2000" dirty="0">
                <a:latin typeface="Verdana"/>
                <a:cs typeface="Verdana"/>
              </a:rPr>
              <a:t>The run 6916 B=0 T with p=6 GeV has been </a:t>
            </a:r>
            <a:r>
              <a:rPr lang="en-US" sz="2000" dirty="0" err="1">
                <a:latin typeface="Verdana"/>
                <a:cs typeface="Verdana"/>
              </a:rPr>
              <a:t>analysed</a:t>
            </a:r>
            <a:endParaRPr lang="en-US" sz="2000" dirty="0">
              <a:latin typeface="Verdana"/>
              <a:cs typeface="Verdana"/>
            </a:endParaRPr>
          </a:p>
          <a:p>
            <a:r>
              <a:rPr lang="en-US" sz="2000" dirty="0">
                <a:latin typeface="Verdana"/>
                <a:cs typeface="Verdana"/>
              </a:rPr>
              <a:t>The Mimosa telescope has been aligned using the </a:t>
            </a:r>
            <a:r>
              <a:rPr lang="en-US" sz="2000" dirty="0" err="1">
                <a:latin typeface="Verdana"/>
                <a:cs typeface="Verdana"/>
              </a:rPr>
              <a:t>corryvrecan</a:t>
            </a:r>
            <a:r>
              <a:rPr lang="en-US" sz="2000" dirty="0">
                <a:latin typeface="Verdana"/>
                <a:cs typeface="Verdana"/>
              </a:rPr>
              <a:t> software and tracks fitted with the GBL package</a:t>
            </a:r>
          </a:p>
          <a:p>
            <a:r>
              <a:rPr lang="en-US" sz="2000" dirty="0">
                <a:latin typeface="Verdana"/>
                <a:cs typeface="Verdana"/>
              </a:rPr>
              <a:t>The 8 quad module data is decoded and matched to the tracks</a:t>
            </a:r>
          </a:p>
          <a:p>
            <a:r>
              <a:rPr lang="en-US" sz="2000" dirty="0">
                <a:latin typeface="Verdana"/>
                <a:cs typeface="Verdana"/>
              </a:rPr>
              <a:t>The single electron resolution is: </a:t>
            </a:r>
          </a:p>
          <a:p>
            <a:pPr lvl="1"/>
            <a:r>
              <a:rPr lang="en-US" sz="1800" dirty="0" err="1">
                <a:latin typeface="Symbol" pitchFamily="2" charset="2"/>
                <a:cs typeface="Verdana"/>
              </a:rPr>
              <a:t>s</a:t>
            </a:r>
            <a:r>
              <a:rPr lang="en-US" sz="1800" baseline="-25000" dirty="0" err="1">
                <a:latin typeface="Verdana"/>
                <a:cs typeface="Verdana"/>
              </a:rPr>
              <a:t>xy</a:t>
            </a:r>
            <a:r>
              <a:rPr lang="en-US" sz="1800" baseline="-25000" dirty="0">
                <a:latin typeface="Verdana"/>
                <a:cs typeface="Verdana"/>
              </a:rPr>
              <a:t> </a:t>
            </a:r>
            <a:r>
              <a:rPr lang="en-US" sz="1800" dirty="0">
                <a:latin typeface="Verdana"/>
                <a:cs typeface="Verdana"/>
              </a:rPr>
              <a:t>=250 </a:t>
            </a:r>
            <a:r>
              <a:rPr lang="en-US" sz="1800" dirty="0">
                <a:latin typeface="Symbol" pitchFamily="2" charset="2"/>
                <a:cs typeface="Verdana"/>
              </a:rPr>
              <a:t>m</a:t>
            </a:r>
            <a:r>
              <a:rPr lang="en-US" sz="1800" dirty="0">
                <a:latin typeface="Verdana"/>
                <a:cs typeface="Verdana"/>
              </a:rPr>
              <a:t>m and </a:t>
            </a:r>
            <a:r>
              <a:rPr lang="en-US" sz="1800" dirty="0" err="1">
                <a:latin typeface="Symbol" pitchFamily="2" charset="2"/>
                <a:cs typeface="Verdana"/>
              </a:rPr>
              <a:t>s</a:t>
            </a:r>
            <a:r>
              <a:rPr lang="en-US" sz="1800" baseline="-25000" dirty="0" err="1">
                <a:latin typeface="Verdana"/>
                <a:cs typeface="Verdana"/>
              </a:rPr>
              <a:t>z</a:t>
            </a:r>
            <a:r>
              <a:rPr lang="en-US" sz="1800" baseline="-25000" dirty="0">
                <a:latin typeface="Verdana"/>
                <a:cs typeface="Verdana"/>
              </a:rPr>
              <a:t> </a:t>
            </a:r>
            <a:r>
              <a:rPr lang="en-US" sz="1800" dirty="0">
                <a:latin typeface="Verdana"/>
                <a:cs typeface="Verdana"/>
              </a:rPr>
              <a:t>=425 </a:t>
            </a:r>
            <a:r>
              <a:rPr lang="en-US" sz="1800" dirty="0">
                <a:latin typeface="Symbol" pitchFamily="2" charset="2"/>
                <a:cs typeface="Verdana"/>
              </a:rPr>
              <a:t>m</a:t>
            </a:r>
            <a:r>
              <a:rPr lang="en-US" sz="1800" dirty="0">
                <a:latin typeface="Verdana"/>
                <a:cs typeface="Verdana"/>
              </a:rPr>
              <a:t>m (mean drift distance of 6.4 mm)</a:t>
            </a:r>
          </a:p>
          <a:p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total 1060 tracks were selected with 900 hits on track</a:t>
            </a:r>
          </a:p>
          <a:p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tracking precision: 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osition 9 </a:t>
            </a:r>
            <a:r>
              <a:rPr lang="en-NL" sz="20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 (xy) 13 </a:t>
            </a:r>
            <a:r>
              <a:rPr lang="en-NL" sz="2000" dirty="0"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 (z) in 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ngle 0.19 mrad (dx/dy) 0.25 mrad </a:t>
            </a:r>
          </a:p>
          <a:p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Note that the module or tracklength is 157.96 mm </a:t>
            </a:r>
          </a:p>
          <a:p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is very promising: more precise results can be extracted  </a:t>
            </a:r>
          </a:p>
          <a:p>
            <a:endParaRPr lang="en-US" sz="2000" dirty="0">
              <a:latin typeface="Verdana"/>
              <a:cs typeface="Verdana"/>
            </a:endParaRPr>
          </a:p>
          <a:p>
            <a:endParaRPr lang="en-US" sz="2000" dirty="0">
              <a:latin typeface="Verdana"/>
              <a:cs typeface="Verdana"/>
            </a:endParaRPr>
          </a:p>
          <a:p>
            <a:endParaRPr lang="en-US" sz="2000" dirty="0">
              <a:latin typeface="Verdana"/>
              <a:cs typeface="Verdana"/>
            </a:endParaRPr>
          </a:p>
          <a:p>
            <a:pPr lvl="1">
              <a:buNone/>
            </a:pPr>
            <a:endParaRPr lang="en-US" sz="18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3394695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2A6131-5760-4854-9184-A8DBAE0E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6" y="260648"/>
            <a:ext cx="10363200" cy="720080"/>
          </a:xfrm>
        </p:spPr>
        <p:txBody>
          <a:bodyPr/>
          <a:lstStyle/>
          <a:p>
            <a:r>
              <a:rPr lang="en-US" sz="3600" b="0" dirty="0">
                <a:solidFill>
                  <a:srgbClr val="0066FF"/>
                </a:solidFill>
                <a:latin typeface="Verdana"/>
                <a:cs typeface="Verdana"/>
              </a:rPr>
              <a:t>Backup General Pixel TPC conclusions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D65CE5-28D5-4BA6-93F2-E2172EAB07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219200"/>
            <a:ext cx="11407824" cy="5018112"/>
          </a:xfrm>
        </p:spPr>
        <p:txBody>
          <a:bodyPr/>
          <a:lstStyle/>
          <a:p>
            <a:r>
              <a:rPr lang="en-US" sz="2000" dirty="0">
                <a:latin typeface="Verdana"/>
                <a:cs typeface="Verdana"/>
              </a:rPr>
              <a:t>A single chip </a:t>
            </a:r>
            <a:r>
              <a:rPr lang="en-US" sz="2000" dirty="0" err="1">
                <a:latin typeface="Verdana"/>
                <a:cs typeface="Verdana"/>
              </a:rPr>
              <a:t>GridPix</a:t>
            </a:r>
            <a:r>
              <a:rPr lang="en-US" sz="2000" dirty="0">
                <a:latin typeface="Verdana"/>
                <a:cs typeface="Verdana"/>
              </a:rPr>
              <a:t> detector was reliably operated in a test beam in 2017</a:t>
            </a:r>
          </a:p>
          <a:p>
            <a:pPr lvl="1"/>
            <a:r>
              <a:rPr lang="en-US" sz="1800" dirty="0">
                <a:latin typeface="Verdana"/>
                <a:cs typeface="Verdana"/>
              </a:rPr>
              <a:t>Single electron detection =&gt; the resolution is primarily limited by diffusion</a:t>
            </a:r>
          </a:p>
          <a:p>
            <a:pPr lvl="1"/>
            <a:r>
              <a:rPr lang="en-US" sz="1800" dirty="0">
                <a:latin typeface="Verdana"/>
                <a:cs typeface="Verdana"/>
              </a:rPr>
              <a:t>Systematic uncertainties are low: &lt; 10 µm in the pixel </a:t>
            </a:r>
            <a:r>
              <a:rPr lang="en-US" sz="1800" dirty="0" err="1">
                <a:latin typeface="Verdana"/>
                <a:cs typeface="Verdana"/>
              </a:rPr>
              <a:t>xy</a:t>
            </a:r>
            <a:r>
              <a:rPr lang="en-US" sz="1800" dirty="0">
                <a:latin typeface="Verdana"/>
                <a:cs typeface="Verdana"/>
              </a:rPr>
              <a:t> plane</a:t>
            </a:r>
          </a:p>
          <a:p>
            <a:pPr lvl="1"/>
            <a:r>
              <a:rPr lang="en-US" sz="1800" dirty="0" err="1">
                <a:latin typeface="Verdana"/>
                <a:cs typeface="Verdana"/>
              </a:rPr>
              <a:t>dE/dx</a:t>
            </a:r>
            <a:r>
              <a:rPr lang="en-US" sz="1800" dirty="0">
                <a:latin typeface="Verdana"/>
                <a:cs typeface="Verdana"/>
              </a:rPr>
              <a:t> resolution for a 1 </a:t>
            </a:r>
            <a:r>
              <a:rPr lang="en-US" sz="1800" dirty="0" err="1">
                <a:latin typeface="Verdana"/>
                <a:cs typeface="Verdana"/>
              </a:rPr>
              <a:t>m</a:t>
            </a:r>
            <a:r>
              <a:rPr lang="en-US" sz="1800" dirty="0">
                <a:latin typeface="Verdana"/>
                <a:cs typeface="Verdana"/>
              </a:rPr>
              <a:t> track is 4.1%</a:t>
            </a:r>
          </a:p>
          <a:p>
            <a:pPr marL="342900" lvl="1" indent="-342900">
              <a:buClr>
                <a:schemeClr val="accent1"/>
              </a:buClr>
            </a:pPr>
            <a:r>
              <a:rPr lang="en-US" sz="2000" dirty="0">
                <a:latin typeface="Verdana"/>
                <a:cs typeface="Verdana"/>
              </a:rPr>
              <a:t>A Quad detector was designed and the results from the 2018 test beam presented</a:t>
            </a:r>
          </a:p>
          <a:p>
            <a:pPr lvl="1"/>
            <a:r>
              <a:rPr lang="en-US" dirty="0">
                <a:latin typeface="Verdana"/>
                <a:cs typeface="Verdana"/>
              </a:rPr>
              <a:t>Small edge deformations at the boundary between two chips are observed</a:t>
            </a:r>
          </a:p>
          <a:p>
            <a:pPr lvl="2"/>
            <a:r>
              <a:rPr lang="en-US" dirty="0">
                <a:latin typeface="Verdana"/>
                <a:cs typeface="Verdana"/>
              </a:rPr>
              <a:t>added guard wires to the module to obtain a homogeneous field</a:t>
            </a:r>
          </a:p>
          <a:p>
            <a:pPr marL="742950" lvl="2" indent="-342900">
              <a:buClr>
                <a:schemeClr val="accent1"/>
              </a:buClr>
            </a:pPr>
            <a:r>
              <a:rPr lang="en-US" sz="1800" dirty="0">
                <a:latin typeface="Verdana"/>
                <a:cs typeface="Verdana"/>
              </a:rPr>
              <a:t>After correcting the edges, deformations in the transverse plane shown to be &lt; 15 µ</a:t>
            </a:r>
            <a:r>
              <a:rPr lang="en-US" sz="1800" dirty="0" err="1">
                <a:latin typeface="Verdana"/>
                <a:cs typeface="Verdana"/>
              </a:rPr>
              <a:t>m</a:t>
            </a:r>
            <a:endParaRPr lang="en-US" sz="1800" dirty="0">
              <a:latin typeface="Verdana"/>
              <a:cs typeface="Verdana"/>
            </a:endParaRPr>
          </a:p>
          <a:p>
            <a:r>
              <a:rPr lang="en-US" sz="2000" dirty="0">
                <a:latin typeface="Verdana"/>
                <a:cs typeface="Verdana"/>
              </a:rPr>
              <a:t>An 8-Quad module has been designed with guard wires</a:t>
            </a:r>
          </a:p>
          <a:p>
            <a:pPr lvl="1"/>
            <a:r>
              <a:rPr lang="en-US" sz="1800" dirty="0">
                <a:latin typeface="Verdana"/>
                <a:cs typeface="Verdana"/>
              </a:rPr>
              <a:t>Deformations in the transverse plane for one quad are shown to be &lt; 15 µ</a:t>
            </a:r>
            <a:r>
              <a:rPr lang="en-US" sz="1800" dirty="0" err="1">
                <a:latin typeface="Verdana"/>
                <a:cs typeface="Verdana"/>
              </a:rPr>
              <a:t>m</a:t>
            </a:r>
            <a:endParaRPr lang="en-US" sz="1800" dirty="0">
              <a:latin typeface="Verdana"/>
              <a:cs typeface="Verdana"/>
            </a:endParaRPr>
          </a:p>
          <a:p>
            <a:r>
              <a:rPr lang="en-US" sz="2000" dirty="0">
                <a:latin typeface="Verdana"/>
                <a:cs typeface="Verdana"/>
              </a:rPr>
              <a:t>Test beam data taken at DESY in 2021 are being </a:t>
            </a:r>
            <a:r>
              <a:rPr lang="en-US" sz="2000" dirty="0" err="1">
                <a:latin typeface="Verdana"/>
                <a:cs typeface="Verdana"/>
              </a:rPr>
              <a:t>analysed</a:t>
            </a:r>
            <a:r>
              <a:rPr lang="en-US" sz="2000" dirty="0">
                <a:latin typeface="Verdana"/>
                <a:cs typeface="Verdana"/>
              </a:rPr>
              <a:t> </a:t>
            </a:r>
          </a:p>
          <a:p>
            <a:r>
              <a:rPr lang="en-US" sz="2000" dirty="0">
                <a:latin typeface="Verdana"/>
                <a:cs typeface="Verdana"/>
              </a:rPr>
              <a:t>A pixel TPC has become a realistic viable option for experiments</a:t>
            </a:r>
          </a:p>
          <a:p>
            <a:pPr lvl="1"/>
            <a:r>
              <a:rPr lang="en-US" sz="1600" dirty="0">
                <a:latin typeface="Verdana"/>
                <a:cs typeface="Verdana"/>
              </a:rPr>
              <a:t>High precision tracking in the transverse and longitudinal planes, </a:t>
            </a:r>
            <a:r>
              <a:rPr lang="en-US" sz="1600" dirty="0" err="1">
                <a:latin typeface="Verdana"/>
                <a:cs typeface="Verdana"/>
              </a:rPr>
              <a:t>dE</a:t>
            </a:r>
            <a:r>
              <a:rPr lang="en-US" sz="1600" dirty="0">
                <a:latin typeface="Verdana"/>
                <a:cs typeface="Verdana"/>
              </a:rPr>
              <a:t>/dx by electron and cluster counting, excellent two track resolution, digital readout that </a:t>
            </a:r>
            <a:r>
              <a:rPr lang="en-US" dirty="0">
                <a:latin typeface="Verdana"/>
                <a:cs typeface="Verdana"/>
              </a:rPr>
              <a:t>can deal with high rates</a:t>
            </a:r>
          </a:p>
          <a:p>
            <a:pPr lvl="1"/>
            <a:r>
              <a:rPr lang="en-US" sz="1600" dirty="0">
                <a:latin typeface="Verdana"/>
                <a:cs typeface="Verdana"/>
              </a:rPr>
              <a:t>A double grid will allow to reduce</a:t>
            </a:r>
            <a:r>
              <a:rPr lang="en-US" dirty="0">
                <a:latin typeface="Verdana"/>
                <a:cs typeface="Verdana"/>
              </a:rPr>
              <a:t> the Ion back flow distortions substantially</a:t>
            </a:r>
            <a:endParaRPr lang="en-US" sz="1600" dirty="0">
              <a:latin typeface="Verdana"/>
              <a:cs typeface="Verdana"/>
            </a:endParaRPr>
          </a:p>
          <a:p>
            <a:pPr lvl="1">
              <a:buNone/>
            </a:pPr>
            <a:endParaRPr lang="en-US" sz="18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003610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Afbeelding 6">
            <a:extLst>
              <a:ext uri="{FF2B5EF4-FFF2-40B4-BE49-F238E27FC236}">
                <a16:creationId xmlns:a16="http://schemas.microsoft.com/office/drawing/2014/main" id="{19E5753D-E35C-C74E-ADEB-0D1E9D42B0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5590" y="2604950"/>
            <a:ext cx="2497034" cy="2467010"/>
          </a:xfrm>
          <a:prstGeom prst="rect">
            <a:avLst/>
          </a:prstGeom>
        </p:spPr>
      </p:pic>
      <p:pic>
        <p:nvPicPr>
          <p:cNvPr id="26" name="Afbeelding 6">
            <a:extLst>
              <a:ext uri="{FF2B5EF4-FFF2-40B4-BE49-F238E27FC236}">
                <a16:creationId xmlns:a16="http://schemas.microsoft.com/office/drawing/2014/main" id="{3B2F6128-E4B0-AF4D-B59E-5964AFCCC13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224" t="5416" r="10487" b="5393"/>
          <a:stretch/>
        </p:blipFill>
        <p:spPr>
          <a:xfrm rot="17763818">
            <a:off x="5190999" y="1703082"/>
            <a:ext cx="3285893" cy="2630331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311798" y="291480"/>
            <a:ext cx="5208042" cy="1080120"/>
          </a:xfrm>
        </p:spPr>
        <p:txBody>
          <a:bodyPr anchor="ctr"/>
          <a:lstStyle/>
          <a:p>
            <a:r>
              <a:rPr lang="en-GB" altLang="en-US" sz="4000" b="0" dirty="0">
                <a:latin typeface="Verdana"/>
                <a:cs typeface="Verdana"/>
              </a:rPr>
              <a:t>Pixel TPC</a:t>
            </a:r>
          </a:p>
        </p:txBody>
      </p:sp>
      <p:pic>
        <p:nvPicPr>
          <p:cNvPr id="3079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9" t="5901" r="5202" b="18501"/>
          <a:stretch>
            <a:fillRect/>
          </a:stretch>
        </p:blipFill>
        <p:spPr bwMode="auto">
          <a:xfrm flipH="1">
            <a:off x="3295347" y="2298086"/>
            <a:ext cx="2191053" cy="242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Afbeelding 44">
            <a:extLst>
              <a:ext uri="{FF2B5EF4-FFF2-40B4-BE49-F238E27FC236}">
                <a16:creationId xmlns:a16="http://schemas.microsoft.com/office/drawing/2014/main" id="{CDEDC3A7-1097-49CA-8924-8BB5F0DD655C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r="55828"/>
          <a:stretch>
            <a:fillRect/>
          </a:stretch>
        </p:blipFill>
        <p:spPr>
          <a:xfrm>
            <a:off x="1646118" y="2667000"/>
            <a:ext cx="1401882" cy="178009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Straight Arrow Connector 11"/>
          <p:cNvCxnSpPr/>
          <p:nvPr/>
        </p:nvCxnSpPr>
        <p:spPr bwMode="auto">
          <a:xfrm flipV="1">
            <a:off x="2438400" y="2743200"/>
            <a:ext cx="1524000" cy="762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/>
          <p:cNvCxnSpPr>
            <a:cxnSpLocks/>
          </p:cNvCxnSpPr>
          <p:nvPr/>
        </p:nvCxnSpPr>
        <p:spPr bwMode="auto">
          <a:xfrm flipV="1">
            <a:off x="4343400" y="2514600"/>
            <a:ext cx="2274352" cy="33833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152400" y="5100935"/>
            <a:ext cx="1173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Verdana"/>
                <a:cs typeface="Verdana"/>
              </a:rPr>
              <a:t>(TimePix1)    </a:t>
            </a:r>
            <a:r>
              <a:rPr lang="en-US" dirty="0">
                <a:latin typeface="Verdana"/>
                <a:cs typeface="Verdana"/>
              </a:rPr>
              <a:t>TPX3 chip     Quad             Module                  TPC plane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8600" y="5634335"/>
            <a:ext cx="1021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Verdana"/>
                <a:cs typeface="Verdana"/>
              </a:rPr>
              <a:t>(2007-14)      </a:t>
            </a:r>
            <a:r>
              <a:rPr lang="en-US">
                <a:latin typeface="Verdana"/>
                <a:cs typeface="Verdana"/>
              </a:rPr>
              <a:t>2017           </a:t>
            </a:r>
            <a:r>
              <a:rPr lang="en-US" dirty="0">
                <a:latin typeface="Verdana"/>
                <a:cs typeface="Verdana"/>
              </a:rPr>
              <a:t>2018              2019                   </a:t>
            </a:r>
          </a:p>
        </p:txBody>
      </p:sp>
      <p:pic>
        <p:nvPicPr>
          <p:cNvPr id="14" name="Afbeelding 6">
            <a:extLst>
              <a:ext uri="{FF2B5EF4-FFF2-40B4-BE49-F238E27FC236}">
                <a16:creationId xmlns:a16="http://schemas.microsoft.com/office/drawing/2014/main" id="{7BF66A80-5CC3-41F5-949C-307378DC09C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lum/>
            <a:alphaModFix amt="64000"/>
          </a:blip>
          <a:srcRect l="8327" r="4591" b="4133"/>
          <a:stretch/>
        </p:blipFill>
        <p:spPr>
          <a:xfrm>
            <a:off x="8534400" y="228600"/>
            <a:ext cx="3147508" cy="237386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" name="Straight Arrow Connector 20"/>
          <p:cNvCxnSpPr>
            <a:cxnSpLocks/>
          </p:cNvCxnSpPr>
          <p:nvPr/>
        </p:nvCxnSpPr>
        <p:spPr bwMode="auto">
          <a:xfrm>
            <a:off x="6400533" y="3816151"/>
            <a:ext cx="3984737" cy="14009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6324600" y="1834951"/>
            <a:ext cx="4572000" cy="1981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4" name="Picture 23" descr="ildlogoTransparant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10600" y="228600"/>
            <a:ext cx="838200" cy="536448"/>
          </a:xfrm>
          <a:prstGeom prst="rect">
            <a:avLst/>
          </a:prstGeom>
        </p:spPr>
      </p:pic>
      <p:pic>
        <p:nvPicPr>
          <p:cNvPr id="16" name="Picture 2" descr="D:\Freiburg\Octopuce\P101002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0"/>
            <a:ext cx="1181301" cy="885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152400" y="4114800"/>
            <a:ext cx="1474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latin typeface="Verdana"/>
                <a:cs typeface="Verdana"/>
              </a:rPr>
              <a:t>(</a:t>
            </a:r>
            <a:r>
              <a:rPr lang="en-US" sz="1800" dirty="0" err="1">
                <a:latin typeface="Verdana"/>
                <a:cs typeface="Verdana"/>
              </a:rPr>
              <a:t>Octopuce</a:t>
            </a:r>
            <a:r>
              <a:rPr lang="en-US" sz="1800" dirty="0">
                <a:latin typeface="Verdana"/>
                <a:cs typeface="Verdana"/>
              </a:rPr>
              <a:t>)</a:t>
            </a:r>
            <a:endParaRPr lang="en-US" sz="1800" dirty="0"/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2286000" y="744315"/>
            <a:ext cx="9906000" cy="452437"/>
          </a:xfrm>
        </p:spPr>
        <p:txBody>
          <a:bodyPr/>
          <a:lstStyle/>
          <a:p>
            <a:pPr algn="l"/>
            <a:br>
              <a:rPr lang="en-US" sz="3600" dirty="0"/>
            </a:br>
            <a:r>
              <a:rPr lang="en-US" sz="3600" b="0" dirty="0">
                <a:solidFill>
                  <a:srgbClr val="000000"/>
                </a:solidFill>
                <a:latin typeface="Verdana"/>
                <a:cs typeface="Verdana"/>
              </a:rPr>
              <a:t>8-QUAD module with field cage</a:t>
            </a:r>
            <a:endParaRPr lang="en-GB" altLang="en-US" sz="3600" b="0" dirty="0">
              <a:latin typeface="Verdana"/>
              <a:cs typeface="Verdana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296400" y="4876800"/>
            <a:ext cx="25314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in </a:t>
            </a:r>
            <a:r>
              <a:rPr lang="en-US" sz="2000" kern="0" dirty="0">
                <a:solidFill>
                  <a:srgbClr val="FF0000"/>
                </a:solidFill>
                <a:latin typeface="Verdana"/>
                <a:cs typeface="Verdana"/>
              </a:rPr>
              <a:t>red </a:t>
            </a:r>
            <a:r>
              <a:rPr lang="en-US" sz="2000" kern="0" dirty="0">
                <a:solidFill>
                  <a:srgbClr val="000000"/>
                </a:solidFill>
                <a:latin typeface="Verdana"/>
                <a:cs typeface="Verdana"/>
              </a:rPr>
              <a:t>guard wires</a:t>
            </a:r>
            <a:endParaRPr lang="en-US" dirty="0"/>
          </a:p>
        </p:txBody>
      </p:sp>
      <p:pic>
        <p:nvPicPr>
          <p:cNvPr id="11" name="Afbeelding 6">
            <a:extLst>
              <a:ext uri="{FF2B5EF4-FFF2-40B4-BE49-F238E27FC236}">
                <a16:creationId xmlns:a16="http://schemas.microsoft.com/office/drawing/2014/main" id="{A3663150-FDC6-42A0-9BEF-032111CE23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24" t="5416" r="10487" b="5393"/>
          <a:stretch/>
        </p:blipFill>
        <p:spPr>
          <a:xfrm>
            <a:off x="533400" y="2314927"/>
            <a:ext cx="3676330" cy="2942873"/>
          </a:xfrm>
          <a:prstGeom prst="rect">
            <a:avLst/>
          </a:prstGeom>
        </p:spPr>
      </p:pic>
      <p:pic>
        <p:nvPicPr>
          <p:cNvPr id="12" name="Afbeelding 5">
            <a:extLst>
              <a:ext uri="{FF2B5EF4-FFF2-40B4-BE49-F238E27FC236}">
                <a16:creationId xmlns:a16="http://schemas.microsoft.com/office/drawing/2014/main" id="{288A1E8D-2AD8-4728-8AE3-14EF2A9068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077" t="3149" r="6930" b="5257"/>
          <a:stretch/>
        </p:blipFill>
        <p:spPr>
          <a:xfrm>
            <a:off x="4705669" y="2269066"/>
            <a:ext cx="3676331" cy="2912534"/>
          </a:xfrm>
          <a:prstGeom prst="rect">
            <a:avLst/>
          </a:prstGeom>
        </p:spPr>
      </p:pic>
      <p:pic>
        <p:nvPicPr>
          <p:cNvPr id="14" name="Afbeelding 7">
            <a:extLst>
              <a:ext uri="{FF2B5EF4-FFF2-40B4-BE49-F238E27FC236}">
                <a16:creationId xmlns:a16="http://schemas.microsoft.com/office/drawing/2014/main" id="{EEBE354F-5A94-46FE-AD12-A6A3113997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851230">
            <a:off x="8865197" y="2837268"/>
            <a:ext cx="2902191" cy="117417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505C20C-F0AD-8342-9005-8ECF99ED19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15" y="1710704"/>
            <a:ext cx="3524141" cy="26431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A9F342-C470-FC41-8D96-0D40434B9C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929" y="1700517"/>
            <a:ext cx="3524141" cy="264310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565119" y="363130"/>
            <a:ext cx="63273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6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</a:t>
            </a:r>
            <a:r>
              <a:rPr lang="nl-NL" sz="36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June</a:t>
            </a:r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2021</a:t>
            </a:r>
            <a:endParaRPr lang="nl-NL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3B8DC57-C87B-BC41-A2C9-2F98466BAE1F}"/>
              </a:ext>
            </a:extLst>
          </p:cNvPr>
          <p:cNvSpPr/>
          <p:nvPr/>
        </p:nvSpPr>
        <p:spPr>
          <a:xfrm>
            <a:off x="1991544" y="4686235"/>
            <a:ext cx="88617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err="1">
                <a:latin typeface="Verdana"/>
                <a:cs typeface="Verdana"/>
              </a:rPr>
              <a:t>Mounting</a:t>
            </a:r>
            <a:r>
              <a:rPr lang="nl-NL" dirty="0">
                <a:latin typeface="Verdana"/>
                <a:cs typeface="Verdana"/>
              </a:rPr>
              <a:t> </a:t>
            </a:r>
            <a:r>
              <a:rPr lang="nl-NL" dirty="0" err="1">
                <a:latin typeface="Verdana"/>
                <a:cs typeface="Verdana"/>
              </a:rPr>
              <a:t>the</a:t>
            </a:r>
            <a:r>
              <a:rPr lang="nl-NL" dirty="0">
                <a:latin typeface="Verdana"/>
                <a:cs typeface="Verdana"/>
              </a:rPr>
              <a:t> 8 quad module </a:t>
            </a:r>
            <a:r>
              <a:rPr lang="nl-NL" dirty="0" err="1">
                <a:latin typeface="Verdana"/>
                <a:cs typeface="Verdana"/>
              </a:rPr>
              <a:t>between</a:t>
            </a:r>
            <a:r>
              <a:rPr lang="nl-NL" dirty="0">
                <a:latin typeface="Verdana"/>
                <a:cs typeface="Verdana"/>
              </a:rPr>
              <a:t> </a:t>
            </a:r>
            <a:r>
              <a:rPr lang="nl-NL" dirty="0" err="1">
                <a:latin typeface="Verdana"/>
                <a:cs typeface="Verdana"/>
              </a:rPr>
              <a:t>the</a:t>
            </a:r>
            <a:r>
              <a:rPr lang="nl-NL" dirty="0">
                <a:latin typeface="Verdana"/>
                <a:cs typeface="Verdana"/>
              </a:rPr>
              <a:t> </a:t>
            </a:r>
            <a:r>
              <a:rPr lang="nl-NL" dirty="0" err="1">
                <a:latin typeface="Verdana"/>
                <a:cs typeface="Verdana"/>
              </a:rPr>
              <a:t>silicon</a:t>
            </a:r>
            <a:r>
              <a:rPr lang="nl-NL" dirty="0">
                <a:latin typeface="Verdana"/>
                <a:cs typeface="Verdana"/>
              </a:rPr>
              <a:t> </a:t>
            </a:r>
            <a:r>
              <a:rPr lang="nl-NL" dirty="0" err="1">
                <a:latin typeface="Verdana"/>
                <a:cs typeface="Verdana"/>
              </a:rPr>
              <a:t>planes</a:t>
            </a:r>
            <a:endParaRPr lang="nl-NL" dirty="0">
              <a:latin typeface="Verdana"/>
              <a:cs typeface="Verdana"/>
            </a:endParaRPr>
          </a:p>
          <a:p>
            <a:r>
              <a:rPr lang="nl-NL" dirty="0">
                <a:latin typeface="Verdana"/>
                <a:cs typeface="Verdana"/>
              </a:rPr>
              <a:t>         sliding </a:t>
            </a:r>
            <a:r>
              <a:rPr lang="nl-NL" dirty="0" err="1">
                <a:latin typeface="Verdana"/>
                <a:cs typeface="Verdana"/>
              </a:rPr>
              <a:t>it</a:t>
            </a:r>
            <a:r>
              <a:rPr lang="nl-NL" dirty="0">
                <a:latin typeface="Verdana"/>
                <a:cs typeface="Verdana"/>
              </a:rPr>
              <a:t> </a:t>
            </a:r>
            <a:r>
              <a:rPr lang="nl-NL" dirty="0" err="1">
                <a:latin typeface="Verdana"/>
                <a:cs typeface="Verdana"/>
              </a:rPr>
              <a:t>into</a:t>
            </a:r>
            <a:r>
              <a:rPr lang="nl-NL" dirty="0">
                <a:latin typeface="Verdana"/>
                <a:cs typeface="Verdana"/>
              </a:rPr>
              <a:t> </a:t>
            </a:r>
            <a:r>
              <a:rPr lang="nl-NL" dirty="0" err="1">
                <a:latin typeface="Verdana"/>
                <a:cs typeface="Verdana"/>
              </a:rPr>
              <a:t>the</a:t>
            </a:r>
            <a:r>
              <a:rPr lang="nl-NL" dirty="0">
                <a:latin typeface="Verdana"/>
                <a:cs typeface="Verdana"/>
              </a:rPr>
              <a:t> 1 T PCMAG </a:t>
            </a:r>
            <a:r>
              <a:rPr lang="nl-NL" dirty="0" err="1">
                <a:latin typeface="Verdana"/>
                <a:cs typeface="Verdana"/>
              </a:rPr>
              <a:t>solenoid</a:t>
            </a:r>
            <a:endParaRPr lang="nl-NL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008748D-6E52-4944-AA04-290BDAA30E9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625" y="1720891"/>
            <a:ext cx="3496975" cy="2622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657265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565119" y="363130"/>
            <a:ext cx="63273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6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</a:t>
            </a:r>
            <a:r>
              <a:rPr lang="nl-NL" sz="36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June</a:t>
            </a:r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2021</a:t>
            </a:r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C75074-5CB0-184A-91D3-592F31EE5AF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88739" y="-2542013"/>
            <a:ext cx="4214520" cy="1219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699468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565119" y="363130"/>
            <a:ext cx="63273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6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</a:t>
            </a:r>
            <a:r>
              <a:rPr lang="nl-NL" sz="36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June</a:t>
            </a:r>
            <a:r>
              <a:rPr lang="nl-NL" sz="36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2021</a:t>
            </a:r>
            <a:endParaRPr lang="nl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2640CE-BCCF-3646-B29E-70A4E1CB832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28989" y="-2501764"/>
            <a:ext cx="4193841" cy="1213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451568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903639" y="363130"/>
            <a:ext cx="51940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Analysis</a:t>
            </a:r>
            <a:endParaRPr lang="nl-NL" sz="3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9CFB2A5-5830-6943-B454-247EA29B7158}"/>
              </a:ext>
            </a:extLst>
          </p:cNvPr>
          <p:cNvSpPr/>
          <p:nvPr/>
        </p:nvSpPr>
        <p:spPr>
          <a:xfrm>
            <a:off x="1559496" y="1556792"/>
            <a:ext cx="908208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High statistics data taken with B=0, 0.5 and 1 T fields </a:t>
            </a: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Electron Beam momenta of 6, 5 and smaller sets  with 4,3,1 GeV</a:t>
            </a: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The stager allowed to move the 8 Quad Module</a:t>
            </a:r>
          </a:p>
          <a:p>
            <a:pPr marL="800100" lvl="1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3 positions x and 4 in z (drift)</a:t>
            </a: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Some data was taken with a rotated Module to allow studies of e.g. </a:t>
            </a:r>
            <a:r>
              <a:rPr lang="en-US" sz="2000" dirty="0" err="1">
                <a:latin typeface="Verdana"/>
                <a:cs typeface="Verdana"/>
              </a:rPr>
              <a:t>ExB</a:t>
            </a:r>
            <a:r>
              <a:rPr lang="en-US" sz="2000" dirty="0">
                <a:latin typeface="Verdana"/>
                <a:cs typeface="Verdana"/>
              </a:rPr>
              <a:t> deformations </a:t>
            </a:r>
          </a:p>
          <a:p>
            <a:pPr>
              <a:spcBef>
                <a:spcPct val="20000"/>
              </a:spcBef>
              <a:buClr>
                <a:srgbClr val="FF6600"/>
              </a:buClr>
              <a:buSzPct val="100000"/>
            </a:pPr>
            <a:endParaRPr lang="en-US" sz="2000" dirty="0">
              <a:latin typeface="Verdana"/>
              <a:cs typeface="Verdana"/>
            </a:endParaRPr>
          </a:p>
          <a:p>
            <a:pPr marL="342900" indent="-342900">
              <a:spcBef>
                <a:spcPct val="20000"/>
              </a:spcBef>
              <a:buClr>
                <a:srgbClr val="FF6600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sz="2000" dirty="0">
                <a:latin typeface="Verdana"/>
                <a:cs typeface="Verdana"/>
              </a:rPr>
              <a:t>The Mimosa Silicon telescope was described and aligned using the </a:t>
            </a:r>
            <a:r>
              <a:rPr lang="en-US" sz="2000" dirty="0" err="1">
                <a:latin typeface="Verdana"/>
                <a:cs typeface="Verdana"/>
              </a:rPr>
              <a:t>corryvreckan</a:t>
            </a:r>
            <a:r>
              <a:rPr lang="en-US" sz="2000" dirty="0">
                <a:latin typeface="Verdana"/>
                <a:cs typeface="Verdana"/>
              </a:rPr>
              <a:t> software with the General Broken Lines (GBL) track model. The ‘</a:t>
            </a:r>
            <a:r>
              <a:rPr lang="en-US" sz="2000" dirty="0" err="1">
                <a:latin typeface="Verdana"/>
                <a:cs typeface="Verdana"/>
              </a:rPr>
              <a:t>corryv</a:t>
            </a:r>
            <a:r>
              <a:rPr lang="en-US" sz="2000" dirty="0">
                <a:latin typeface="Verdana"/>
                <a:cs typeface="Verdana"/>
              </a:rPr>
              <a:t>’ software was updated to allow for a curved track fit </a:t>
            </a:r>
          </a:p>
        </p:txBody>
      </p:sp>
    </p:spTree>
    <p:extLst>
      <p:ext uri="{BB962C8B-B14F-4D97-AF65-F5344CB8AC3E}">
        <p14:creationId xmlns:p14="http://schemas.microsoft.com/office/powerpoint/2010/main" val="3384155021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512" y="44624"/>
            <a:ext cx="9073008" cy="800100"/>
          </a:xfrm>
        </p:spPr>
        <p:txBody>
          <a:bodyPr/>
          <a:lstStyle/>
          <a:p>
            <a:r>
              <a:rPr lang="nl-NL" sz="3200" b="0" dirty="0">
                <a:solidFill>
                  <a:srgbClr val="FF0000"/>
                </a:solidFill>
                <a:latin typeface="Verdana"/>
                <a:cs typeface="Verdana"/>
              </a:rPr>
              <a:t>Setup </a:t>
            </a:r>
            <a:r>
              <a:rPr lang="nl-NL" sz="3200" b="0" dirty="0" err="1">
                <a:solidFill>
                  <a:srgbClr val="FF0000"/>
                </a:solidFill>
                <a:latin typeface="Verdana"/>
                <a:cs typeface="Verdana"/>
              </a:rPr>
              <a:t>with</a:t>
            </a:r>
            <a:r>
              <a:rPr lang="nl-NL" sz="3200" b="0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lang="nl-NL" sz="3200" b="0" dirty="0" err="1">
                <a:solidFill>
                  <a:srgbClr val="FF0000"/>
                </a:solidFill>
                <a:latin typeface="Verdana"/>
                <a:cs typeface="Verdana"/>
              </a:rPr>
              <a:t>Telescope</a:t>
            </a:r>
            <a:r>
              <a:rPr lang="nl-NL" sz="3200" b="0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lang="nl-NL" sz="3200" b="0" dirty="0" err="1">
                <a:solidFill>
                  <a:srgbClr val="FF0000"/>
                </a:solidFill>
                <a:latin typeface="Verdana"/>
                <a:cs typeface="Verdana"/>
              </a:rPr>
              <a:t>planes</a:t>
            </a:r>
            <a:r>
              <a:rPr lang="nl-NL" sz="3200" b="0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1AE7A7D-8B1F-854E-8452-2075D826EC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79" t="37167" r="40987" b="52541"/>
          <a:stretch/>
        </p:blipFill>
        <p:spPr>
          <a:xfrm>
            <a:off x="506278" y="1453818"/>
            <a:ext cx="11685722" cy="39503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530DD5B-F809-F241-BA6D-9C12AD49974D}"/>
              </a:ext>
            </a:extLst>
          </p:cNvPr>
          <p:cNvSpPr txBox="1"/>
          <p:nvPr/>
        </p:nvSpPr>
        <p:spPr>
          <a:xfrm>
            <a:off x="9624392" y="836712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2     1    0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7B8A3E-D571-6247-9D77-813F939B7A09}"/>
              </a:ext>
            </a:extLst>
          </p:cNvPr>
          <p:cNvSpPr txBox="1"/>
          <p:nvPr/>
        </p:nvSpPr>
        <p:spPr>
          <a:xfrm>
            <a:off x="506278" y="5551611"/>
            <a:ext cx="116857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eam exit                                                                        beam entry</a:t>
            </a:r>
          </a:p>
          <a:p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                      </a:t>
            </a:r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 </a:t>
            </a:r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z axis                                    z=0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E2832F-E0D0-214D-96B3-1A8D16BA83EA}"/>
              </a:ext>
            </a:extLst>
          </p:cNvPr>
          <p:cNvSpPr/>
          <p:nvPr/>
        </p:nvSpPr>
        <p:spPr>
          <a:xfrm>
            <a:off x="1751309" y="908720"/>
            <a:ext cx="1752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5     4    3</a:t>
            </a:r>
          </a:p>
        </p:txBody>
      </p:sp>
    </p:spTree>
    <p:extLst>
      <p:ext uri="{BB962C8B-B14F-4D97-AF65-F5344CB8AC3E}">
        <p14:creationId xmlns:p14="http://schemas.microsoft.com/office/powerpoint/2010/main" val="2028211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903639" y="363130"/>
            <a:ext cx="570220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Telescope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Alignment</a:t>
            </a:r>
            <a:endParaRPr lang="nl-NL" sz="3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BF88F67-1A2F-8E41-A92E-79E2F2EA4FF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21191" y="186446"/>
            <a:ext cx="4764902" cy="736157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75E37A0-484C-B849-AA3C-08E05567BFCE}"/>
              </a:ext>
            </a:extLst>
          </p:cNvPr>
          <p:cNvSpPr/>
          <p:nvPr/>
        </p:nvSpPr>
        <p:spPr>
          <a:xfrm>
            <a:off x="5079870" y="998352"/>
            <a:ext cx="27735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Verdana"/>
                <a:cs typeface="Verdana"/>
              </a:rPr>
              <a:t>B=0 T run 6905 </a:t>
            </a:r>
            <a:endParaRPr lang="en-NL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448045-7C43-2A4A-9098-F594E32AC040}"/>
              </a:ext>
            </a:extLst>
          </p:cNvPr>
          <p:cNvSpPr txBox="1"/>
          <p:nvPr/>
        </p:nvSpPr>
        <p:spPr>
          <a:xfrm rot="18228559">
            <a:off x="695400" y="2420888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881720595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Como">
  <a:themeElements>
    <a:clrScheme name="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m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m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9092465</TotalTime>
  <Pages>11</Pages>
  <Words>930</Words>
  <Application>Microsoft Macintosh PowerPoint</Application>
  <PresentationFormat>Widescreen</PresentationFormat>
  <Paragraphs>133</Paragraphs>
  <Slides>17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Monotype Sorts</vt:lpstr>
      <vt:lpstr>Symbol</vt:lpstr>
      <vt:lpstr>Times New Roman</vt:lpstr>
      <vt:lpstr>Verdana</vt:lpstr>
      <vt:lpstr>Wingdings</vt:lpstr>
      <vt:lpstr>Como</vt:lpstr>
      <vt:lpstr>Pixel TPC testbeam results</vt:lpstr>
      <vt:lpstr>Pixel TPC</vt:lpstr>
      <vt:lpstr> 8-QUAD module with field cage</vt:lpstr>
      <vt:lpstr> </vt:lpstr>
      <vt:lpstr> </vt:lpstr>
      <vt:lpstr> </vt:lpstr>
      <vt:lpstr> </vt:lpstr>
      <vt:lpstr>Setup with Telescope planes </vt:lpstr>
      <vt:lpstr> </vt:lpstr>
      <vt:lpstr> </vt:lpstr>
      <vt:lpstr> </vt:lpstr>
      <vt:lpstr> </vt:lpstr>
      <vt:lpstr> </vt:lpstr>
      <vt:lpstr> </vt:lpstr>
      <vt:lpstr> </vt:lpstr>
      <vt:lpstr>Pixel TPC conclusions</vt:lpstr>
      <vt:lpstr>Backup General Pixel TPC conclusions</vt:lpstr>
    </vt:vector>
  </TitlesOfParts>
  <Manager/>
  <Company>NIKHEF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gaseous QUAD pixel detector</dc:title>
  <dc:subject/>
  <dc:creator>Peter Kluit </dc:creator>
  <cp:keywords/>
  <dc:description/>
  <cp:lastModifiedBy>Microsoft Office User</cp:lastModifiedBy>
  <cp:revision>2342</cp:revision>
  <cp:lastPrinted>2002-02-06T08:01:21Z</cp:lastPrinted>
  <dcterms:created xsi:type="dcterms:W3CDTF">2019-10-28T05:36:17Z</dcterms:created>
  <dcterms:modified xsi:type="dcterms:W3CDTF">2022-01-13T09:59:27Z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3</vt:i4>
  </property>
  <property fmtid="{D5CDD505-2E9C-101B-9397-08002B2CF9AE}" pid="7" name="MailAddress">
    <vt:lpwstr>F.Hartjes@nikhef.nl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\\Nikhefh\CT www\pub\techphys\diamond</vt:lpwstr>
  </property>
</Properties>
</file>