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553" r:id="rId3"/>
    <p:sldId id="605" r:id="rId4"/>
    <p:sldId id="606" r:id="rId5"/>
    <p:sldId id="607" r:id="rId6"/>
    <p:sldId id="257" r:id="rId7"/>
    <p:sldId id="259" r:id="rId8"/>
    <p:sldId id="323" r:id="rId9"/>
    <p:sldId id="325" r:id="rId10"/>
    <p:sldId id="326" r:id="rId11"/>
    <p:sldId id="324" r:id="rId12"/>
    <p:sldId id="597" r:id="rId13"/>
    <p:sldId id="608" r:id="rId14"/>
  </p:sldIdLst>
  <p:sldSz cx="12192000" cy="6858000"/>
  <p:notesSz cx="7023100" cy="93091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55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0066FF"/>
    <a:srgbClr val="FF6600"/>
    <a:srgbClr val="FFFF00"/>
    <a:srgbClr val="66FF33"/>
    <a:srgbClr val="808080"/>
    <a:srgbClr val="FFFF66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55" autoAdjust="0"/>
    <p:restoredTop sz="94955" autoAdjust="0"/>
  </p:normalViewPr>
  <p:slideViewPr>
    <p:cSldViewPr>
      <p:cViewPr varScale="1">
        <p:scale>
          <a:sx n="111" d="100"/>
          <a:sy n="111" d="100"/>
        </p:scale>
        <p:origin x="440" y="192"/>
      </p:cViewPr>
      <p:guideLst>
        <p:guide orient="horz" pos="3552"/>
        <p:guide pos="3840"/>
      </p:guideLst>
    </p:cSldViewPr>
  </p:slideViewPr>
  <p:outlineViewPr>
    <p:cViewPr>
      <p:scale>
        <a:sx n="25" d="100"/>
        <a:sy n="25" d="100"/>
      </p:scale>
      <p:origin x="0" y="-5938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-70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30213" y="703263"/>
            <a:ext cx="6183312" cy="34798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22775"/>
            <a:ext cx="5151437" cy="4187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4845" tIns="46622" rIns="94845" bIns="466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0"/>
            <a:r>
              <a:rPr lang="en-GB" noProof="0"/>
              <a:t>Second level</a:t>
            </a:r>
          </a:p>
          <a:p>
            <a:pPr lvl="0"/>
            <a:r>
              <a:rPr lang="en-GB" noProof="0"/>
              <a:t>Third level</a:t>
            </a:r>
          </a:p>
          <a:p>
            <a:pPr lvl="0"/>
            <a:r>
              <a:rPr lang="en-GB" noProof="0"/>
              <a:t>Fourth level</a:t>
            </a:r>
          </a:p>
          <a:p>
            <a:pPr lvl="0"/>
            <a:r>
              <a:rPr lang="en-GB" noProof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266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51181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71332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6555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12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46169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27010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60592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47589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4681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91171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7480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46235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56133" y="457200"/>
            <a:ext cx="2726267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3" y="457200"/>
            <a:ext cx="7975600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072758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267" y="457200"/>
            <a:ext cx="10363200" cy="8001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77334" y="1657350"/>
            <a:ext cx="5350933" cy="3371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1467" y="1657350"/>
            <a:ext cx="5350933" cy="3371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11726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  <a:lvl2pPr marL="742950" indent="-285750">
              <a:buFontTx/>
              <a:buBlip>
                <a:blip r:embed="rId2"/>
              </a:buBlip>
              <a:defRPr/>
            </a:lvl2pPr>
            <a:lvl3pPr marL="1143000" indent="-228600">
              <a:buFontTx/>
              <a:buBlip>
                <a:blip r:embed="rId2"/>
              </a:buBlip>
              <a:defRPr/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72012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3294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2823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1657350"/>
            <a:ext cx="5350933" cy="337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1467" y="1657350"/>
            <a:ext cx="5350933" cy="337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0919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9594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 b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7247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1059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3200"/>
            </a:lvl1pPr>
            <a:lvl2pPr marL="7429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 sz="2800"/>
            </a:lvl2pPr>
            <a:lvl3pPr marL="12573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 sz="2400"/>
            </a:lvl3pPr>
            <a:lvl4pPr marL="17145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 sz="2000"/>
            </a:lvl4pPr>
            <a:lvl5pPr marL="21717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2045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48267" y="457200"/>
            <a:ext cx="103632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7333" y="1657350"/>
            <a:ext cx="10905067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 </a:t>
            </a: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4343400" y="6305550"/>
            <a:ext cx="3962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GB" altLang="en-US" sz="1200" dirty="0">
                <a:solidFill>
                  <a:schemeClr val="tx1"/>
                </a:solidFill>
                <a:latin typeface="Verdana"/>
                <a:cs typeface="Verdana"/>
              </a:rPr>
              <a:t>Peter</a:t>
            </a:r>
            <a:r>
              <a:rPr lang="en-GB" altLang="en-US" sz="1200" baseline="0" dirty="0">
                <a:solidFill>
                  <a:schemeClr val="tx1"/>
                </a:solidFill>
                <a:latin typeface="Verdana"/>
                <a:cs typeface="Verdana"/>
              </a:rPr>
              <a:t> </a:t>
            </a:r>
            <a:r>
              <a:rPr lang="en-GB" altLang="en-US" sz="1200" baseline="0" dirty="0" err="1">
                <a:solidFill>
                  <a:schemeClr val="tx1"/>
                </a:solidFill>
                <a:latin typeface="Verdana"/>
                <a:cs typeface="Verdana"/>
              </a:rPr>
              <a:t>Kluit</a:t>
            </a:r>
            <a:r>
              <a:rPr lang="en-GB" altLang="en-US" sz="1200" baseline="0" dirty="0">
                <a:solidFill>
                  <a:schemeClr val="tx1"/>
                </a:solidFill>
                <a:latin typeface="Verdana"/>
                <a:cs typeface="Verdana"/>
              </a:rPr>
              <a:t> (</a:t>
            </a:r>
            <a:r>
              <a:rPr lang="en-GB" altLang="en-US" sz="1200" baseline="0" dirty="0" err="1">
                <a:solidFill>
                  <a:schemeClr val="tx1"/>
                </a:solidFill>
                <a:latin typeface="Verdana"/>
                <a:cs typeface="Verdana"/>
              </a:rPr>
              <a:t>Nikhef</a:t>
            </a:r>
            <a:r>
              <a:rPr lang="en-GB" altLang="en-US" sz="1200" baseline="0" dirty="0">
                <a:solidFill>
                  <a:schemeClr val="tx1"/>
                </a:solidFill>
                <a:latin typeface="Verdana"/>
                <a:cs typeface="Verdana"/>
              </a:rPr>
              <a:t>)</a:t>
            </a:r>
            <a:endParaRPr lang="en-GB" altLang="en-US" sz="120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8940800" y="622935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GB" altLang="en-US" sz="800">
                <a:solidFill>
                  <a:schemeClr val="bg2"/>
                </a:solidFill>
              </a:rPr>
              <a:t> </a:t>
            </a:r>
            <a:fld id="{50F9948D-FA28-478D-A82E-F93DDFBE36D5}" type="slidenum">
              <a:rPr lang="en-GB" altLang="en-US" sz="800" smtClean="0">
                <a:solidFill>
                  <a:schemeClr val="bg2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GB" altLang="en-US" sz="800">
              <a:solidFill>
                <a:schemeClr val="bg2"/>
              </a:solidFill>
            </a:endParaRPr>
          </a:p>
        </p:txBody>
      </p:sp>
      <p:sp>
        <p:nvSpPr>
          <p:cNvPr id="1030" name="Rectangle 8"/>
          <p:cNvSpPr>
            <a:spLocks noChangeArrowheads="1"/>
          </p:cNvSpPr>
          <p:nvPr/>
        </p:nvSpPr>
        <p:spPr bwMode="auto">
          <a:xfrm>
            <a:off x="533400" y="6460282"/>
            <a:ext cx="4906061" cy="245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900" dirty="0">
                <a:latin typeface="Verdana"/>
                <a:cs typeface="Verdana"/>
              </a:rPr>
              <a:t>LCTPC</a:t>
            </a:r>
            <a:r>
              <a:rPr lang="en-GB" altLang="en-US" sz="900" baseline="0" dirty="0">
                <a:latin typeface="Verdana"/>
                <a:cs typeface="Verdana"/>
              </a:rPr>
              <a:t> meeting January 2022</a:t>
            </a:r>
            <a:endParaRPr lang="en-GB" altLang="en-US" sz="900" dirty="0">
              <a:latin typeface="Verdana"/>
              <a:cs typeface="Verdan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Monotype Sorts"/>
        <a:buChar char="u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Monotype Sorts"/>
        <a:buChar char="l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/>
        <a:buChar char="n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Monotype Sorts"/>
        <a:buChar char="u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/>
        <a:buChar char="l"/>
        <a:defRPr sz="1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agenda.linearcollider.org/event/9533/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emf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ciencedirect.com/science/article/pii/S0168900221006914?via%3Dihub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3.jpg"/><Relationship Id="rId5" Type="http://schemas.openxmlformats.org/officeDocument/2006/relationships/image" Target="../media/image4.png"/><Relationship Id="rId10" Type="http://schemas.openxmlformats.org/officeDocument/2006/relationships/image" Target="../media/image12.png"/><Relationship Id="rId4" Type="http://schemas.openxmlformats.org/officeDocument/2006/relationships/image" Target="../media/image3.png"/><Relationship Id="rId9" Type="http://schemas.openxmlformats.org/officeDocument/2006/relationships/hyperlink" Target="https://agenda.linearcollider.org/event/9533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2.png"/><Relationship Id="rId7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2.png"/><Relationship Id="rId7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17.png"/><Relationship Id="rId4" Type="http://schemas.openxmlformats.org/officeDocument/2006/relationships/image" Target="../media/image3.png"/><Relationship Id="rId9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image" Target="../media/image2.png"/><Relationship Id="rId7" Type="http://schemas.openxmlformats.org/officeDocument/2006/relationships/hyperlink" Target="https://indico.nikhef.nl/event/2243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854598" y="748680"/>
            <a:ext cx="7508602" cy="775320"/>
          </a:xfrm>
        </p:spPr>
        <p:txBody>
          <a:bodyPr anchor="ctr"/>
          <a:lstStyle/>
          <a:p>
            <a:pPr marL="342900" indent="-342900">
              <a:spcBef>
                <a:spcPct val="20000"/>
              </a:spcBef>
            </a:pPr>
            <a:r>
              <a:rPr lang="en-US" sz="3200" b="0" dirty="0">
                <a:solidFill>
                  <a:srgbClr val="000000"/>
                </a:solidFill>
                <a:latin typeface="Verdana"/>
                <a:cs typeface="Verdana"/>
              </a:rPr>
              <a:t>Pixel TPC status and research plans </a:t>
            </a:r>
            <a:br>
              <a:rPr lang="en-US" sz="2000" b="0" dirty="0">
                <a:solidFill>
                  <a:srgbClr val="000000"/>
                </a:solidFill>
                <a:latin typeface="Verdana"/>
                <a:ea typeface="+mn-e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600200" y="1683907"/>
            <a:ext cx="9677400" cy="174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57200">
              <a:lnSpc>
                <a:spcPct val="120000"/>
              </a:lnSpc>
              <a:defRPr/>
            </a:pPr>
            <a:r>
              <a:rPr lang="en-GB" altLang="en-US" sz="1800" dirty="0" err="1">
                <a:latin typeface="Verdana"/>
                <a:cs typeface="Verdana"/>
              </a:rPr>
              <a:t>Yevgen</a:t>
            </a:r>
            <a:r>
              <a:rPr lang="en-GB" altLang="en-US" sz="1800" dirty="0">
                <a:latin typeface="Verdana"/>
                <a:cs typeface="Verdana"/>
              </a:rPr>
              <a:t> </a:t>
            </a:r>
            <a:r>
              <a:rPr lang="en-GB" altLang="en-US" sz="1800" dirty="0" err="1">
                <a:latin typeface="Verdana"/>
                <a:cs typeface="Verdana"/>
              </a:rPr>
              <a:t>Bilevych</a:t>
            </a:r>
            <a:r>
              <a:rPr lang="en-GB" altLang="en-US" sz="1800" dirty="0">
                <a:latin typeface="Verdana"/>
                <a:cs typeface="Verdana"/>
              </a:rPr>
              <a:t>, Klaus </a:t>
            </a:r>
            <a:r>
              <a:rPr lang="en-GB" altLang="en-US" sz="1800" dirty="0" err="1">
                <a:latin typeface="Verdana"/>
                <a:cs typeface="Verdana"/>
              </a:rPr>
              <a:t>Desch</a:t>
            </a:r>
            <a:r>
              <a:rPr lang="en-GB" altLang="en-US" sz="1800" dirty="0">
                <a:latin typeface="Verdana"/>
                <a:cs typeface="Verdana"/>
              </a:rPr>
              <a:t>, Sander van </a:t>
            </a:r>
            <a:r>
              <a:rPr lang="en-GB" altLang="en-US" sz="1800" dirty="0" err="1">
                <a:latin typeface="Verdana"/>
                <a:cs typeface="Verdana"/>
              </a:rPr>
              <a:t>Doesburg</a:t>
            </a:r>
            <a:r>
              <a:rPr lang="en-GB" altLang="en-US" sz="1800" dirty="0">
                <a:latin typeface="Verdana"/>
                <a:cs typeface="Verdana"/>
              </a:rPr>
              <a:t>, Jean-Paul </a:t>
            </a:r>
            <a:r>
              <a:rPr lang="en-GB" altLang="en-US" sz="1800" dirty="0" err="1">
                <a:latin typeface="Verdana"/>
                <a:cs typeface="Verdana"/>
              </a:rPr>
              <a:t>Fransen</a:t>
            </a:r>
            <a:r>
              <a:rPr lang="en-GB" altLang="en-US" sz="1800" dirty="0">
                <a:latin typeface="Verdana"/>
                <a:cs typeface="Verdana"/>
              </a:rPr>
              <a:t>, Harry van </a:t>
            </a:r>
            <a:r>
              <a:rPr lang="en-GB" altLang="en-US" sz="1800" dirty="0" err="1">
                <a:latin typeface="Verdana"/>
                <a:cs typeface="Verdana"/>
              </a:rPr>
              <a:t>der</a:t>
            </a:r>
            <a:r>
              <a:rPr lang="en-GB" altLang="en-US" sz="1800" dirty="0">
                <a:latin typeface="Verdana"/>
                <a:cs typeface="Verdana"/>
              </a:rPr>
              <a:t> </a:t>
            </a:r>
            <a:r>
              <a:rPr lang="en-GB" altLang="en-US" sz="1800" dirty="0" err="1">
                <a:latin typeface="Verdana"/>
                <a:cs typeface="Verdana"/>
              </a:rPr>
              <a:t>Graaf</a:t>
            </a:r>
            <a:r>
              <a:rPr lang="en-GB" altLang="en-US" sz="1800" dirty="0">
                <a:latin typeface="Verdana"/>
                <a:cs typeface="Verdana"/>
              </a:rPr>
              <a:t>, Markus Gruber, Fred </a:t>
            </a:r>
            <a:r>
              <a:rPr lang="en-GB" altLang="en-US" sz="1800" dirty="0" err="1">
                <a:latin typeface="Verdana"/>
                <a:cs typeface="Verdana"/>
              </a:rPr>
              <a:t>Hartjes</a:t>
            </a:r>
            <a:r>
              <a:rPr lang="en-GB" altLang="en-US" sz="1800" dirty="0">
                <a:latin typeface="Verdana"/>
                <a:cs typeface="Verdana"/>
              </a:rPr>
              <a:t>, Bas van </a:t>
            </a:r>
            <a:r>
              <a:rPr lang="en-GB" altLang="en-US" sz="1800" dirty="0" err="1">
                <a:latin typeface="Verdana"/>
                <a:cs typeface="Verdana"/>
              </a:rPr>
              <a:t>der</a:t>
            </a:r>
            <a:r>
              <a:rPr lang="en-GB" altLang="en-US" sz="1800" dirty="0">
                <a:latin typeface="Verdana"/>
                <a:cs typeface="Verdana"/>
              </a:rPr>
              <a:t> </a:t>
            </a:r>
            <a:r>
              <a:rPr lang="en-GB" altLang="en-US" sz="1800" dirty="0" err="1">
                <a:latin typeface="Verdana"/>
                <a:cs typeface="Verdana"/>
              </a:rPr>
              <a:t>Heijden</a:t>
            </a:r>
            <a:r>
              <a:rPr lang="en-GB" altLang="en-US" sz="1800" dirty="0">
                <a:latin typeface="Verdana"/>
                <a:cs typeface="Verdana"/>
              </a:rPr>
              <a:t>, Kevin </a:t>
            </a:r>
            <a:r>
              <a:rPr lang="en-GB" altLang="en-US" sz="1800" dirty="0" err="1">
                <a:latin typeface="Verdana"/>
                <a:cs typeface="Verdana"/>
              </a:rPr>
              <a:t>Heijhoff</a:t>
            </a:r>
            <a:r>
              <a:rPr lang="en-GB" altLang="en-US" sz="1800" dirty="0">
                <a:latin typeface="Verdana"/>
                <a:cs typeface="Verdana"/>
              </a:rPr>
              <a:t>, Charles </a:t>
            </a:r>
            <a:r>
              <a:rPr lang="en-GB" altLang="en-US" sz="1800" dirty="0" err="1">
                <a:latin typeface="Verdana"/>
                <a:cs typeface="Verdana"/>
              </a:rPr>
              <a:t>Ietswaard</a:t>
            </a:r>
            <a:r>
              <a:rPr lang="en-GB" altLang="en-US" sz="1800" dirty="0">
                <a:latin typeface="Verdana"/>
                <a:cs typeface="Verdana"/>
              </a:rPr>
              <a:t>, </a:t>
            </a:r>
            <a:r>
              <a:rPr lang="en-GB" altLang="en-US" sz="1800" dirty="0" err="1">
                <a:latin typeface="Verdana"/>
                <a:cs typeface="Verdana"/>
              </a:rPr>
              <a:t>Dimitri</a:t>
            </a:r>
            <a:r>
              <a:rPr lang="en-GB" altLang="en-US" sz="1800" dirty="0">
                <a:latin typeface="Verdana"/>
                <a:cs typeface="Verdana"/>
              </a:rPr>
              <a:t> John, </a:t>
            </a:r>
            <a:r>
              <a:rPr lang="en-GB" altLang="en-US" sz="1800" dirty="0" err="1">
                <a:latin typeface="Verdana"/>
                <a:cs typeface="Verdana"/>
              </a:rPr>
              <a:t>Jochen</a:t>
            </a:r>
            <a:r>
              <a:rPr lang="en-GB" altLang="en-US" sz="1800" dirty="0">
                <a:latin typeface="Verdana"/>
                <a:cs typeface="Verdana"/>
              </a:rPr>
              <a:t> Kaminski, Peter </a:t>
            </a:r>
            <a:r>
              <a:rPr lang="en-GB" altLang="en-US" sz="1800" dirty="0" err="1">
                <a:latin typeface="Verdana"/>
                <a:cs typeface="Verdana"/>
              </a:rPr>
              <a:t>Kluit</a:t>
            </a:r>
            <a:r>
              <a:rPr lang="en-GB" altLang="en-US" sz="1800" dirty="0">
                <a:latin typeface="Verdana"/>
                <a:cs typeface="Verdana"/>
              </a:rPr>
              <a:t>, Naomi van </a:t>
            </a:r>
            <a:r>
              <a:rPr lang="en-GB" altLang="en-US" sz="1800" dirty="0" err="1">
                <a:latin typeface="Verdana"/>
                <a:cs typeface="Verdana"/>
              </a:rPr>
              <a:t>der</a:t>
            </a:r>
            <a:r>
              <a:rPr lang="en-GB" altLang="en-US" sz="1800" dirty="0">
                <a:latin typeface="Verdana"/>
                <a:cs typeface="Verdana"/>
              </a:rPr>
              <a:t> </a:t>
            </a:r>
            <a:r>
              <a:rPr lang="en-GB" altLang="en-US" sz="1800" dirty="0" err="1">
                <a:latin typeface="Verdana"/>
                <a:cs typeface="Verdana"/>
              </a:rPr>
              <a:t>Kolk</a:t>
            </a:r>
            <a:r>
              <a:rPr lang="en-GB" altLang="en-US" sz="1800" dirty="0">
                <a:latin typeface="Verdana"/>
                <a:cs typeface="Verdana"/>
              </a:rPr>
              <a:t>, </a:t>
            </a:r>
            <a:r>
              <a:rPr lang="en-GB" altLang="en-US" sz="1800" dirty="0" err="1">
                <a:latin typeface="Verdana"/>
                <a:cs typeface="Verdana"/>
              </a:rPr>
              <a:t>Auke</a:t>
            </a:r>
            <a:r>
              <a:rPr lang="en-GB" altLang="en-US" sz="1800" dirty="0">
                <a:latin typeface="Verdana"/>
                <a:cs typeface="Verdana"/>
              </a:rPr>
              <a:t> </a:t>
            </a:r>
            <a:r>
              <a:rPr lang="en-GB" altLang="en-US" sz="1800" dirty="0" err="1">
                <a:latin typeface="Verdana"/>
                <a:cs typeface="Verdana"/>
              </a:rPr>
              <a:t>Korporaal</a:t>
            </a:r>
            <a:r>
              <a:rPr lang="en-GB" altLang="en-US" sz="1800" dirty="0">
                <a:latin typeface="Verdana"/>
                <a:cs typeface="Verdana"/>
              </a:rPr>
              <a:t>, </a:t>
            </a:r>
            <a:r>
              <a:rPr lang="en-GB" altLang="en-US" sz="1800" dirty="0" err="1">
                <a:latin typeface="Verdana"/>
                <a:cs typeface="Verdana"/>
              </a:rPr>
              <a:t>Cornelis</a:t>
            </a:r>
            <a:r>
              <a:rPr lang="en-GB" altLang="en-US" sz="1800" dirty="0">
                <a:latin typeface="Verdana"/>
                <a:cs typeface="Verdana"/>
              </a:rPr>
              <a:t> </a:t>
            </a:r>
            <a:r>
              <a:rPr lang="en-GB" altLang="en-US" sz="1800" dirty="0" err="1">
                <a:latin typeface="Verdana"/>
                <a:cs typeface="Verdana"/>
              </a:rPr>
              <a:t>Ligtenberg</a:t>
            </a:r>
            <a:r>
              <a:rPr lang="en-GB" altLang="en-US" sz="1800" dirty="0">
                <a:latin typeface="Verdana"/>
                <a:cs typeface="Verdana"/>
              </a:rPr>
              <a:t>, Oscar van </a:t>
            </a:r>
            <a:r>
              <a:rPr lang="en-GB" altLang="en-US" sz="1800" dirty="0" err="1">
                <a:latin typeface="Verdana"/>
                <a:cs typeface="Verdana"/>
              </a:rPr>
              <a:t>Petten</a:t>
            </a:r>
            <a:r>
              <a:rPr lang="en-GB" altLang="en-US" sz="1800" dirty="0">
                <a:latin typeface="Verdana"/>
                <a:cs typeface="Verdana"/>
              </a:rPr>
              <a:t>, Gerhard Raven, </a:t>
            </a:r>
            <a:r>
              <a:rPr lang="en-GB" altLang="en-US" sz="1800" dirty="0" err="1">
                <a:latin typeface="Verdana"/>
                <a:cs typeface="Verdana"/>
              </a:rPr>
              <a:t>Joop</a:t>
            </a:r>
            <a:r>
              <a:rPr lang="en-GB" altLang="en-US" sz="1800" dirty="0">
                <a:latin typeface="Verdana"/>
                <a:cs typeface="Verdana"/>
              </a:rPr>
              <a:t> </a:t>
            </a:r>
            <a:r>
              <a:rPr lang="en-GB" altLang="en-US" sz="1800" dirty="0" err="1">
                <a:latin typeface="Verdana"/>
                <a:cs typeface="Verdana"/>
              </a:rPr>
              <a:t>Rövekamp</a:t>
            </a:r>
            <a:r>
              <a:rPr lang="en-GB" altLang="en-US" sz="1800" dirty="0">
                <a:latin typeface="Verdana"/>
                <a:cs typeface="Verdana"/>
              </a:rPr>
              <a:t>, Tobias </a:t>
            </a:r>
            <a:r>
              <a:rPr lang="en-GB" altLang="en-US" sz="1800" dirty="0" err="1">
                <a:latin typeface="Verdana"/>
                <a:cs typeface="Verdana"/>
              </a:rPr>
              <a:t>Schiffer</a:t>
            </a:r>
            <a:r>
              <a:rPr lang="en-GB" altLang="en-US" sz="1800" dirty="0">
                <a:latin typeface="Verdana"/>
                <a:cs typeface="Verdana"/>
              </a:rPr>
              <a:t> and Jan </a:t>
            </a:r>
            <a:r>
              <a:rPr lang="en-GB" altLang="en-US" sz="1800" dirty="0" err="1">
                <a:latin typeface="Verdana"/>
                <a:cs typeface="Verdana"/>
              </a:rPr>
              <a:t>Timmermans</a:t>
            </a:r>
            <a:endParaRPr lang="en-GB" altLang="en-US" sz="1800" dirty="0">
              <a:latin typeface="Verdana"/>
              <a:cs typeface="Verdana"/>
            </a:endParaRPr>
          </a:p>
        </p:txBody>
      </p:sp>
      <p:pic>
        <p:nvPicPr>
          <p:cNvPr id="9" name="Afbeelding 6">
            <a:extLst>
              <a:ext uri="{FF2B5EF4-FFF2-40B4-BE49-F238E27FC236}">
                <a16:creationId xmlns:a16="http://schemas.microsoft.com/office/drawing/2014/main" id="{4497039E-D1A6-C548-BC25-F03E2364A8D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224" t="5416" r="10487" b="5393"/>
          <a:stretch/>
        </p:blipFill>
        <p:spPr>
          <a:xfrm>
            <a:off x="4223792" y="3685721"/>
            <a:ext cx="3285893" cy="263033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4ECE4D6-A373-2744-B5D8-4D36519C36CB}"/>
              </a:ext>
            </a:extLst>
          </p:cNvPr>
          <p:cNvSpPr/>
          <p:nvPr/>
        </p:nvSpPr>
        <p:spPr>
          <a:xfrm>
            <a:off x="8184232" y="4528462"/>
            <a:ext cx="2515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altLang="en-US" dirty="0">
                <a:solidFill>
                  <a:srgbClr val="000000"/>
                </a:solidFill>
                <a:latin typeface="Verdana"/>
                <a:cs typeface="Verdana"/>
              </a:rPr>
              <a:t>8 Quad Module</a:t>
            </a:r>
            <a:endParaRPr lang="en-NL" dirty="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940198" y="493440"/>
            <a:ext cx="7508602" cy="775320"/>
          </a:xfrm>
        </p:spPr>
        <p:txBody>
          <a:bodyPr anchor="ctr"/>
          <a:lstStyle/>
          <a:p>
            <a:pPr marL="1257300" lvl="2" indent="-342900">
              <a:spcBef>
                <a:spcPct val="20000"/>
              </a:spcBef>
            </a:pPr>
            <a:r>
              <a:rPr lang="en-US" sz="3200" b="0" dirty="0" err="1">
                <a:solidFill>
                  <a:srgbClr val="000000"/>
                </a:solidFill>
                <a:latin typeface="Verdana"/>
                <a:cs typeface="Verdana"/>
              </a:rPr>
              <a:t>TimePix</a:t>
            </a:r>
            <a:r>
              <a:rPr lang="en-US" sz="3200" b="0" dirty="0">
                <a:solidFill>
                  <a:srgbClr val="000000"/>
                </a:solidFill>
                <a:latin typeface="Verdana"/>
                <a:cs typeface="Verdana"/>
              </a:rPr>
              <a:t> 4 potential TPC applications </a:t>
            </a: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371600" y="1887210"/>
            <a:ext cx="944880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Assembly due to the layout of the TPX4 will be much easier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latin typeface="Verdana"/>
                <a:cs typeface="Verdana"/>
              </a:rPr>
              <a:t>The use of Through Silicon Via’s will </a:t>
            </a:r>
            <a:r>
              <a:rPr lang="en-US" sz="2000" kern="0" dirty="0" err="1">
                <a:latin typeface="Verdana"/>
                <a:cs typeface="Verdana"/>
              </a:rPr>
              <a:t>alllow</a:t>
            </a:r>
            <a:r>
              <a:rPr lang="en-US" sz="2000" kern="0" dirty="0">
                <a:latin typeface="Verdana"/>
                <a:cs typeface="Verdana"/>
              </a:rPr>
              <a:t> to improve the coverage substantially: potentially up to 96%. It is interesting to follow the TSV developments 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Several years effort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It all starts with post-processing of a TPX4 wafer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At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Nikhef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there is only support for TPX4 silicon tracking applications and the read out SPDR software for TPX4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Support will be easier with ILC approved, CEPC,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FCCee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funding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endParaRPr lang="en-US" sz="2000" kern="0" dirty="0">
              <a:latin typeface="Verdana"/>
              <a:cs typeface="Verdana"/>
            </a:endParaRP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546899324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533400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r>
              <a:rPr lang="en-US" sz="3200" b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Pixel TPC 8-Quad Module performance</a:t>
            </a:r>
            <a:br>
              <a:rPr lang="en-US" sz="2000" b="0" dirty="0">
                <a:solidFill>
                  <a:srgbClr val="000000"/>
                </a:solidFill>
                <a:latin typeface="Verdana"/>
                <a:ea typeface="+mn-e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127448" y="1844824"/>
            <a:ext cx="10873208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kern="0" dirty="0">
                <a:solidFill>
                  <a:srgbClr val="000000"/>
                </a:solidFill>
                <a:latin typeface="Verdana"/>
                <a:cs typeface="Verdana"/>
              </a:rPr>
              <a:t>The first </a:t>
            </a:r>
            <a:r>
              <a:rPr lang="en-US" kern="0" dirty="0" err="1">
                <a:solidFill>
                  <a:srgbClr val="000000"/>
                </a:solidFill>
                <a:latin typeface="Verdana"/>
                <a:cs typeface="Verdana"/>
              </a:rPr>
              <a:t>prelimary</a:t>
            </a:r>
            <a:r>
              <a:rPr lang="en-US" kern="0" dirty="0">
                <a:solidFill>
                  <a:srgbClr val="000000"/>
                </a:solidFill>
                <a:latin typeface="Verdana"/>
                <a:cs typeface="Verdana"/>
              </a:rPr>
              <a:t> results of the measurements of the 8 quad module using the data taken at the </a:t>
            </a:r>
            <a:r>
              <a:rPr lang="en-US" kern="0" dirty="0" err="1">
                <a:solidFill>
                  <a:srgbClr val="000000"/>
                </a:solidFill>
                <a:latin typeface="Verdana"/>
                <a:cs typeface="Verdana"/>
              </a:rPr>
              <a:t>testbeam</a:t>
            </a:r>
            <a:r>
              <a:rPr lang="en-US" kern="0" dirty="0">
                <a:solidFill>
                  <a:srgbClr val="000000"/>
                </a:solidFill>
                <a:latin typeface="Verdana"/>
                <a:cs typeface="Verdana"/>
              </a:rPr>
              <a:t> at DESY have been presented in the LCPTC Collaboration meeting ‘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First Results on the pixel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testbeam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’ </a:t>
            </a:r>
            <a:r>
              <a:rPr lang="en-US" sz="1600" kern="0" dirty="0">
                <a:solidFill>
                  <a:srgbClr val="000000"/>
                </a:solidFill>
                <a:latin typeface="Verdana"/>
                <a:cs typeface="Verdana"/>
                <a:hlinkClick r:id="rId8"/>
              </a:rPr>
              <a:t>https://agenda.linearcollider.org/event/9533/</a:t>
            </a:r>
            <a:endParaRPr lang="en-US" sz="1600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lvl="1">
              <a:spcBef>
                <a:spcPct val="20000"/>
              </a:spcBef>
              <a:buClr>
                <a:srgbClr val="FF6600"/>
              </a:buClr>
              <a:buSzPct val="100000"/>
            </a:pPr>
            <a:endParaRPr lang="en-US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kern="0" dirty="0">
                <a:solidFill>
                  <a:srgbClr val="000000"/>
                </a:solidFill>
                <a:latin typeface="Verdana"/>
                <a:cs typeface="Verdana"/>
              </a:rPr>
              <a:t>The analysis of the data will be further pursued, presented in different LCTPC meeting and conferences before publishing the final results</a:t>
            </a:r>
          </a:p>
        </p:txBody>
      </p:sp>
    </p:spTree>
    <p:extLst>
      <p:ext uri="{BB962C8B-B14F-4D97-AF65-F5344CB8AC3E}">
        <p14:creationId xmlns:p14="http://schemas.microsoft.com/office/powerpoint/2010/main" val="16729650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493440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r>
              <a:rPr lang="en-US" sz="3200" b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Pixel TPC Summary</a:t>
            </a:r>
            <a:br>
              <a:rPr lang="en-US" sz="2000" b="0" dirty="0">
                <a:solidFill>
                  <a:srgbClr val="000000"/>
                </a:solidFill>
                <a:latin typeface="Verdana"/>
                <a:ea typeface="+mn-e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295400" y="1628800"/>
            <a:ext cx="10363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Highlights of 2021: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Test beam 8 quad Module at DESY in June 2021 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Publication and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defence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of thesis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Kees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Ligtenberg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	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Publication of the Negative Ion Pixel TPC paper in NIM A </a:t>
            </a:r>
            <a:endParaRPr lang="nl-NL" dirty="0">
              <a:solidFill>
                <a:srgbClr val="0000FF"/>
              </a:solidFill>
              <a:latin typeface="Verdana"/>
              <a:cs typeface="Verdana"/>
            </a:endParaRP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Bonn has a new R&amp;D lab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Status: 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Nikhef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directorate decided to stop the development of gaseous detectors (and focus on silicon)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Some technical support for the quads will be provided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Equipment and tools for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GridPixes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were transferred to Bonn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Resources are rather limited (post doc Naomi and PhD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Kees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left)  </a:t>
            </a:r>
          </a:p>
          <a:p>
            <a:pPr lvl="1">
              <a:spcBef>
                <a:spcPct val="20000"/>
              </a:spcBef>
              <a:buClr>
                <a:srgbClr val="FF6600"/>
              </a:buClr>
              <a:buSzPct val="100000"/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313674715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493440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r>
              <a:rPr lang="en-US" sz="3200" b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Pixel TPC Summary</a:t>
            </a:r>
            <a:br>
              <a:rPr lang="en-US" sz="2000" b="0" dirty="0">
                <a:solidFill>
                  <a:srgbClr val="000000"/>
                </a:solidFill>
                <a:latin typeface="Verdana"/>
                <a:ea typeface="+mn-e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271464" y="1772816"/>
            <a:ext cx="1036320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Research plans: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Improvement of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SiN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layer and production of TPX3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GridPixes</a:t>
            </a: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Ion Back Flow: Testing of a double grid structure 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TPX4: follow the ongoing developments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dirty="0">
                <a:solidFill>
                  <a:srgbClr val="000000"/>
                </a:solidFill>
                <a:latin typeface="Verdana"/>
                <a:cs typeface="Verdana"/>
              </a:rPr>
              <a:t>Analysis of the Pixel TPC and 8-Quad Module data and publication of the results</a:t>
            </a:r>
          </a:p>
          <a:p>
            <a:pPr lvl="2">
              <a:spcBef>
                <a:spcPct val="20000"/>
              </a:spcBef>
              <a:buClr>
                <a:srgbClr val="FF6600"/>
              </a:buClr>
              <a:buSzPct val="100000"/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We are contacted by groups that show interest for: X ray polarimetry in space, TPC for Dark Matter searches. Pixel TPC at CEPC and upcoming a Heavy Ion experiment at the Electron Ion Collider (Brookhaven)</a:t>
            </a:r>
          </a:p>
          <a:p>
            <a:pPr lvl="1">
              <a:spcBef>
                <a:spcPct val="20000"/>
              </a:spcBef>
              <a:buClr>
                <a:srgbClr val="FF6600"/>
              </a:buClr>
              <a:buSzPct val="100000"/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392136752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Afbeelding 6">
            <a:extLst>
              <a:ext uri="{FF2B5EF4-FFF2-40B4-BE49-F238E27FC236}">
                <a16:creationId xmlns:a16="http://schemas.microsoft.com/office/drawing/2014/main" id="{19E5753D-E35C-C74E-ADEB-0D1E9D42B0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5590" y="2604950"/>
            <a:ext cx="2497034" cy="2467010"/>
          </a:xfrm>
          <a:prstGeom prst="rect">
            <a:avLst/>
          </a:prstGeom>
        </p:spPr>
      </p:pic>
      <p:pic>
        <p:nvPicPr>
          <p:cNvPr id="26" name="Afbeelding 6">
            <a:extLst>
              <a:ext uri="{FF2B5EF4-FFF2-40B4-BE49-F238E27FC236}">
                <a16:creationId xmlns:a16="http://schemas.microsoft.com/office/drawing/2014/main" id="{3B2F6128-E4B0-AF4D-B59E-5964AFCCC13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224" t="5416" r="10487" b="5393"/>
          <a:stretch/>
        </p:blipFill>
        <p:spPr>
          <a:xfrm rot="17763818">
            <a:off x="5190999" y="1703082"/>
            <a:ext cx="3285893" cy="2630331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311798" y="291480"/>
            <a:ext cx="5208042" cy="1080120"/>
          </a:xfrm>
        </p:spPr>
        <p:txBody>
          <a:bodyPr anchor="ctr"/>
          <a:lstStyle/>
          <a:p>
            <a:r>
              <a:rPr lang="en-GB" altLang="en-US" sz="4000" b="0" dirty="0">
                <a:latin typeface="Verdana"/>
                <a:cs typeface="Verdana"/>
              </a:rPr>
              <a:t>Pixel TPC</a:t>
            </a:r>
          </a:p>
        </p:txBody>
      </p:sp>
      <p:pic>
        <p:nvPicPr>
          <p:cNvPr id="3079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9" t="5901" r="5202" b="18501"/>
          <a:stretch>
            <a:fillRect/>
          </a:stretch>
        </p:blipFill>
        <p:spPr bwMode="auto">
          <a:xfrm flipH="1">
            <a:off x="3295347" y="2298086"/>
            <a:ext cx="2191053" cy="242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Afbeelding 44">
            <a:extLst>
              <a:ext uri="{FF2B5EF4-FFF2-40B4-BE49-F238E27FC236}">
                <a16:creationId xmlns:a16="http://schemas.microsoft.com/office/drawing/2014/main" id="{CDEDC3A7-1097-49CA-8924-8BB5F0DD655C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r="55828"/>
          <a:stretch>
            <a:fillRect/>
          </a:stretch>
        </p:blipFill>
        <p:spPr>
          <a:xfrm>
            <a:off x="1646118" y="2667000"/>
            <a:ext cx="1401882" cy="178009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Straight Arrow Connector 11"/>
          <p:cNvCxnSpPr/>
          <p:nvPr/>
        </p:nvCxnSpPr>
        <p:spPr bwMode="auto">
          <a:xfrm flipV="1">
            <a:off x="2438400" y="2743200"/>
            <a:ext cx="1524000" cy="762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/>
          <p:cNvCxnSpPr>
            <a:cxnSpLocks/>
          </p:cNvCxnSpPr>
          <p:nvPr/>
        </p:nvCxnSpPr>
        <p:spPr bwMode="auto">
          <a:xfrm flipV="1">
            <a:off x="4343400" y="2514600"/>
            <a:ext cx="2274352" cy="33833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152400" y="5100935"/>
            <a:ext cx="1173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Verdana"/>
                <a:cs typeface="Verdana"/>
              </a:rPr>
              <a:t>(TimePix1)    </a:t>
            </a:r>
            <a:r>
              <a:rPr lang="en-US" dirty="0">
                <a:latin typeface="Verdana"/>
                <a:cs typeface="Verdana"/>
              </a:rPr>
              <a:t>TPX3 chip     Quad             Module                  TPC plane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8600" y="5634335"/>
            <a:ext cx="1021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Verdana"/>
                <a:cs typeface="Verdana"/>
              </a:rPr>
              <a:t>(2007-14)      </a:t>
            </a:r>
            <a:r>
              <a:rPr lang="en-US">
                <a:latin typeface="Verdana"/>
                <a:cs typeface="Verdana"/>
              </a:rPr>
              <a:t>2017           </a:t>
            </a:r>
            <a:r>
              <a:rPr lang="en-US" dirty="0">
                <a:latin typeface="Verdana"/>
                <a:cs typeface="Verdana"/>
              </a:rPr>
              <a:t>2018              2019                   </a:t>
            </a:r>
          </a:p>
        </p:txBody>
      </p:sp>
      <p:pic>
        <p:nvPicPr>
          <p:cNvPr id="14" name="Afbeelding 6">
            <a:extLst>
              <a:ext uri="{FF2B5EF4-FFF2-40B4-BE49-F238E27FC236}">
                <a16:creationId xmlns:a16="http://schemas.microsoft.com/office/drawing/2014/main" id="{7BF66A80-5CC3-41F5-949C-307378DC09C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lum/>
            <a:alphaModFix amt="64000"/>
          </a:blip>
          <a:srcRect l="8327" r="4591" b="4133"/>
          <a:stretch/>
        </p:blipFill>
        <p:spPr>
          <a:xfrm>
            <a:off x="8534400" y="228600"/>
            <a:ext cx="3147508" cy="237386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" name="Straight Arrow Connector 20"/>
          <p:cNvCxnSpPr>
            <a:cxnSpLocks/>
          </p:cNvCxnSpPr>
          <p:nvPr/>
        </p:nvCxnSpPr>
        <p:spPr bwMode="auto">
          <a:xfrm>
            <a:off x="6400533" y="3816151"/>
            <a:ext cx="3984737" cy="14009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6324600" y="1834951"/>
            <a:ext cx="4572000" cy="1981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4" name="Picture 23" descr="ildlogoTransparant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10600" y="228600"/>
            <a:ext cx="838200" cy="536448"/>
          </a:xfrm>
          <a:prstGeom prst="rect">
            <a:avLst/>
          </a:prstGeom>
        </p:spPr>
      </p:pic>
      <p:pic>
        <p:nvPicPr>
          <p:cNvPr id="16" name="Picture 2" descr="D:\Freiburg\Octopuce\P101002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0"/>
            <a:ext cx="1181301" cy="885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152400" y="4114800"/>
            <a:ext cx="1474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latin typeface="Verdana"/>
                <a:cs typeface="Verdana"/>
              </a:rPr>
              <a:t>(</a:t>
            </a:r>
            <a:r>
              <a:rPr lang="en-US" sz="1800" dirty="0" err="1">
                <a:latin typeface="Verdana"/>
                <a:cs typeface="Verdana"/>
              </a:rPr>
              <a:t>Octopuce</a:t>
            </a:r>
            <a:r>
              <a:rPr lang="en-US" sz="1800" dirty="0">
                <a:latin typeface="Verdana"/>
                <a:cs typeface="Verdana"/>
              </a:rPr>
              <a:t>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62538171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854598" y="748680"/>
            <a:ext cx="7508602" cy="775320"/>
          </a:xfrm>
        </p:spPr>
        <p:txBody>
          <a:bodyPr anchor="ctr"/>
          <a:lstStyle/>
          <a:p>
            <a:pPr marL="342900" indent="-342900">
              <a:spcBef>
                <a:spcPct val="20000"/>
              </a:spcBef>
            </a:pPr>
            <a:r>
              <a:rPr lang="en-US" sz="3200" b="0" dirty="0">
                <a:solidFill>
                  <a:srgbClr val="000000"/>
                </a:solidFill>
                <a:latin typeface="Verdana"/>
                <a:cs typeface="Verdana"/>
              </a:rPr>
              <a:t>Pixel TPC </a:t>
            </a:r>
            <a:r>
              <a:rPr lang="en-US" sz="3200" b="0" dirty="0">
                <a:solidFill>
                  <a:srgbClr val="FF0000"/>
                </a:solidFill>
                <a:latin typeface="Verdana"/>
                <a:cs typeface="Verdana"/>
              </a:rPr>
              <a:t>highlights</a:t>
            </a:r>
            <a:br>
              <a:rPr lang="en-US" sz="2000" b="0" dirty="0">
                <a:solidFill>
                  <a:srgbClr val="000000"/>
                </a:solidFill>
                <a:latin typeface="Verdana"/>
                <a:ea typeface="+mn-e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33402" y="1526711"/>
            <a:ext cx="11504461" cy="4444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Highlights of 2021:</a:t>
            </a:r>
          </a:p>
          <a:p>
            <a:pPr marL="1714500" lvl="3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Test beam 8-Quad Module at DESY in June 2021 </a:t>
            </a:r>
          </a:p>
          <a:p>
            <a:pPr marL="1714500" lvl="3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Publication and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defence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of thesis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Kees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Ligtenberg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	</a:t>
            </a:r>
          </a:p>
          <a:p>
            <a:pPr marL="2171700" lvl="4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“A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GridPix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TPC readout for the ILD experiment at the future International Linear Collider” </a:t>
            </a:r>
            <a:r>
              <a:rPr lang="en-GB" sz="2000" dirty="0">
                <a:solidFill>
                  <a:srgbClr val="777777"/>
                </a:solidFill>
                <a:latin typeface="Roboto"/>
              </a:rPr>
              <a:t>https://</a:t>
            </a:r>
            <a:r>
              <a:rPr lang="en-GB" sz="2000" dirty="0" err="1">
                <a:solidFill>
                  <a:srgbClr val="777777"/>
                </a:solidFill>
                <a:latin typeface="Roboto"/>
              </a:rPr>
              <a:t>www.nikhef.nl</a:t>
            </a:r>
            <a:r>
              <a:rPr lang="en-GB" sz="2000" dirty="0">
                <a:solidFill>
                  <a:srgbClr val="777777"/>
                </a:solidFill>
                <a:latin typeface="Roboto"/>
              </a:rPr>
              <a:t>/pub/services/</a:t>
            </a:r>
            <a:r>
              <a:rPr lang="en-GB" sz="2000" dirty="0" err="1">
                <a:solidFill>
                  <a:srgbClr val="777777"/>
                </a:solidFill>
                <a:latin typeface="Roboto"/>
              </a:rPr>
              <a:t>biblio</a:t>
            </a:r>
            <a:r>
              <a:rPr lang="en-GB" sz="2000" dirty="0">
                <a:solidFill>
                  <a:srgbClr val="777777"/>
                </a:solidFill>
                <a:latin typeface="Roboto"/>
              </a:rPr>
              <a:t>/</a:t>
            </a:r>
            <a:r>
              <a:rPr lang="en-GB" sz="2000" dirty="0" err="1">
                <a:solidFill>
                  <a:srgbClr val="777777"/>
                </a:solidFill>
                <a:latin typeface="Roboto"/>
              </a:rPr>
              <a:t>theses_pdf</a:t>
            </a:r>
            <a:r>
              <a:rPr lang="en-GB" sz="2000" dirty="0">
                <a:solidFill>
                  <a:srgbClr val="777777"/>
                </a:solidFill>
                <a:latin typeface="Roboto"/>
              </a:rPr>
              <a:t>/</a:t>
            </a:r>
            <a:r>
              <a:rPr lang="en-GB" sz="2000" dirty="0" err="1">
                <a:solidFill>
                  <a:srgbClr val="777777"/>
                </a:solidFill>
                <a:latin typeface="Roboto"/>
              </a:rPr>
              <a:t>thesis_C_Ligtenberg.pdf</a:t>
            </a: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714500" lvl="3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Publication of the Negative Ion Pixel TPC paper in NIM A </a:t>
            </a:r>
            <a:endParaRPr lang="nl-NL" dirty="0">
              <a:solidFill>
                <a:srgbClr val="0000FF"/>
              </a:solidFill>
              <a:latin typeface="Verdana"/>
              <a:cs typeface="Verdana"/>
            </a:endParaRPr>
          </a:p>
          <a:p>
            <a:r>
              <a:rPr lang="nl-NL" sz="1400" dirty="0">
                <a:solidFill>
                  <a:srgbClr val="0000FF"/>
                </a:solidFill>
                <a:latin typeface="Verdana"/>
                <a:cs typeface="Verdana"/>
              </a:rPr>
              <a:t>                            </a:t>
            </a:r>
            <a:r>
              <a:rPr lang="nl-NL" sz="1400" dirty="0">
                <a:solidFill>
                  <a:srgbClr val="0000FF"/>
                </a:solidFill>
                <a:latin typeface="Verdana"/>
                <a:cs typeface="Verdana"/>
                <a:hlinkClick r:id="rId8"/>
              </a:rPr>
              <a:t>https://www.sciencedirect.com/science/article/pii/S0168900221006914?via%3Dihub</a:t>
            </a:r>
            <a:endParaRPr lang="nl-NL" sz="1400" dirty="0">
              <a:solidFill>
                <a:srgbClr val="0000FF"/>
              </a:solidFill>
              <a:latin typeface="Verdana"/>
              <a:cs typeface="Verdana"/>
            </a:endParaRPr>
          </a:p>
          <a:p>
            <a:pPr marL="1714500" lvl="3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First preliminary 8-Quad Module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testbeam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results </a:t>
            </a:r>
          </a:p>
          <a:p>
            <a:pPr lvl="3">
              <a:spcBef>
                <a:spcPct val="20000"/>
              </a:spcBef>
              <a:buClr>
                <a:srgbClr val="FF6600"/>
              </a:buClr>
              <a:buSzPct val="100000"/>
            </a:pPr>
            <a:r>
              <a:rPr lang="en-US" sz="1400" kern="0" dirty="0">
                <a:solidFill>
                  <a:srgbClr val="000000"/>
                </a:solidFill>
                <a:latin typeface="Verdana"/>
                <a:cs typeface="Verdana"/>
                <a:hlinkClick r:id="rId9"/>
              </a:rPr>
              <a:t>      https://agenda.linearcollider.org/event/9533/</a:t>
            </a:r>
            <a:r>
              <a:rPr lang="en-US" sz="1400" kern="0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</a:p>
          <a:p>
            <a:pPr marL="1714500" lvl="3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Bonn has a new Detector lab that is commissioned </a:t>
            </a:r>
            <a:endParaRPr lang="en-US" sz="1800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1B5FDF-D83B-0E4F-8F11-EDCF2B2E46C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8341" y="4198100"/>
            <a:ext cx="2071493" cy="11751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E46CE63-1084-9F4B-91E0-E0F75F795559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58"/>
          <a:stretch/>
        </p:blipFill>
        <p:spPr>
          <a:xfrm rot="5400000">
            <a:off x="10619592" y="2252996"/>
            <a:ext cx="1429393" cy="138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227192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854598" y="748680"/>
            <a:ext cx="7508602" cy="775320"/>
          </a:xfrm>
        </p:spPr>
        <p:txBody>
          <a:bodyPr anchor="ctr"/>
          <a:lstStyle/>
          <a:p>
            <a:pPr marL="342900" indent="-342900">
              <a:spcBef>
                <a:spcPct val="20000"/>
              </a:spcBef>
            </a:pPr>
            <a:r>
              <a:rPr lang="en-US" sz="3200" b="0" dirty="0">
                <a:solidFill>
                  <a:srgbClr val="000000"/>
                </a:solidFill>
                <a:latin typeface="Verdana"/>
                <a:cs typeface="Verdana"/>
              </a:rPr>
              <a:t>Pixel TPC </a:t>
            </a:r>
            <a:r>
              <a:rPr lang="en-US" sz="3200" b="0" dirty="0">
                <a:solidFill>
                  <a:srgbClr val="FF0000"/>
                </a:solidFill>
                <a:latin typeface="Verdana"/>
                <a:cs typeface="Verdana"/>
              </a:rPr>
              <a:t>status</a:t>
            </a:r>
            <a:br>
              <a:rPr lang="en-US" sz="2000" b="0" dirty="0">
                <a:solidFill>
                  <a:srgbClr val="000000"/>
                </a:solidFill>
                <a:latin typeface="Verdana"/>
                <a:ea typeface="+mn-e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33402" y="1379437"/>
            <a:ext cx="11504461" cy="442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1800" kern="0" dirty="0" err="1">
                <a:solidFill>
                  <a:srgbClr val="000000"/>
                </a:solidFill>
                <a:latin typeface="Verdana"/>
                <a:cs typeface="Verdana"/>
              </a:rPr>
              <a:t>Nikhef</a:t>
            </a:r>
            <a:r>
              <a:rPr lang="en-US" sz="1800" kern="0" dirty="0">
                <a:solidFill>
                  <a:srgbClr val="000000"/>
                </a:solidFill>
                <a:latin typeface="Verdana"/>
                <a:cs typeface="Verdana"/>
              </a:rPr>
              <a:t> directorate decided to stop the R&amp;D on gaseous detectors and </a:t>
            </a:r>
            <a:r>
              <a:rPr lang="en-US" sz="1800" kern="0" dirty="0" err="1">
                <a:solidFill>
                  <a:srgbClr val="000000"/>
                </a:solidFill>
                <a:latin typeface="Verdana"/>
                <a:cs typeface="Verdana"/>
              </a:rPr>
              <a:t>GridPix</a:t>
            </a:r>
            <a:r>
              <a:rPr lang="en-US" sz="1800" kern="0" dirty="0">
                <a:solidFill>
                  <a:srgbClr val="000000"/>
                </a:solidFill>
                <a:latin typeface="Verdana"/>
                <a:cs typeface="Verdana"/>
              </a:rPr>
              <a:t> detectors </a:t>
            </a:r>
          </a:p>
          <a:p>
            <a:pPr marL="1714500" lvl="3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1800" kern="0" dirty="0">
                <a:solidFill>
                  <a:srgbClr val="000000"/>
                </a:solidFill>
                <a:latin typeface="Verdana"/>
                <a:cs typeface="Verdana"/>
              </a:rPr>
              <a:t>Active Detector R&amp;D continues on Silicon tracking based on TPX3, </a:t>
            </a:r>
            <a:r>
              <a:rPr lang="en-US" sz="1800" kern="0" dirty="0" err="1">
                <a:solidFill>
                  <a:srgbClr val="000000"/>
                </a:solidFill>
                <a:latin typeface="Verdana"/>
                <a:cs typeface="Verdana"/>
              </a:rPr>
              <a:t>VeloPix</a:t>
            </a:r>
            <a:r>
              <a:rPr lang="en-US" sz="1800" kern="0" dirty="0">
                <a:solidFill>
                  <a:srgbClr val="000000"/>
                </a:solidFill>
                <a:latin typeface="Verdana"/>
                <a:cs typeface="Verdana"/>
              </a:rPr>
              <a:t> and TPX4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1800" kern="0" dirty="0">
                <a:solidFill>
                  <a:srgbClr val="000000"/>
                </a:solidFill>
                <a:latin typeface="Verdana"/>
                <a:cs typeface="Verdana"/>
              </a:rPr>
              <a:t>The </a:t>
            </a:r>
            <a:r>
              <a:rPr lang="en-US" sz="1800" kern="0" dirty="0" err="1">
                <a:solidFill>
                  <a:srgbClr val="000000"/>
                </a:solidFill>
                <a:latin typeface="Verdana"/>
                <a:cs typeface="Verdana"/>
              </a:rPr>
              <a:t>Nikhef</a:t>
            </a:r>
            <a:r>
              <a:rPr lang="en-US" sz="1800" kern="0" dirty="0">
                <a:solidFill>
                  <a:srgbClr val="000000"/>
                </a:solidFill>
                <a:latin typeface="Verdana"/>
                <a:cs typeface="Verdana"/>
              </a:rPr>
              <a:t> building will be renovated and we had to empty the lab room(s) before half November 2020. The gas mixing station was removed.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1800" kern="0" dirty="0">
                <a:solidFill>
                  <a:srgbClr val="000000"/>
                </a:solidFill>
                <a:latin typeface="Verdana"/>
                <a:cs typeface="Verdana"/>
              </a:rPr>
              <a:t>The laser setup was transported to </a:t>
            </a:r>
            <a:r>
              <a:rPr lang="en-US" sz="1800" kern="0" dirty="0" err="1">
                <a:solidFill>
                  <a:srgbClr val="000000"/>
                </a:solidFill>
                <a:latin typeface="Verdana"/>
                <a:cs typeface="Verdana"/>
              </a:rPr>
              <a:t>Nikhef</a:t>
            </a:r>
            <a:r>
              <a:rPr lang="en-US" sz="1800" kern="0" dirty="0">
                <a:solidFill>
                  <a:srgbClr val="000000"/>
                </a:solidFill>
                <a:latin typeface="Verdana"/>
                <a:cs typeface="Verdana"/>
              </a:rPr>
              <a:t> Nijmegen where it will be used in a setup with quad detectors.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1800" kern="0" dirty="0">
                <a:solidFill>
                  <a:srgbClr val="000000"/>
                </a:solidFill>
                <a:latin typeface="Verdana"/>
                <a:cs typeface="Verdana"/>
              </a:rPr>
              <a:t>The equipment and tools for the construction of quads. All </a:t>
            </a:r>
            <a:r>
              <a:rPr lang="en-US" sz="1800" kern="0" dirty="0" err="1">
                <a:solidFill>
                  <a:srgbClr val="000000"/>
                </a:solidFill>
                <a:latin typeface="Verdana"/>
                <a:cs typeface="Verdana"/>
              </a:rPr>
              <a:t>testbeam</a:t>
            </a:r>
            <a:r>
              <a:rPr lang="en-US" sz="1800" kern="0" dirty="0">
                <a:solidFill>
                  <a:srgbClr val="000000"/>
                </a:solidFill>
                <a:latin typeface="Verdana"/>
                <a:cs typeface="Verdana"/>
              </a:rPr>
              <a:t> equipment for the quad and 8 quad module including DAQ and gas control systems was transported to Bonn.   </a:t>
            </a:r>
          </a:p>
          <a:p>
            <a:pPr marL="1714500" lvl="3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1800" kern="0" dirty="0">
                <a:solidFill>
                  <a:srgbClr val="000000"/>
                </a:solidFill>
                <a:latin typeface="Verdana"/>
                <a:cs typeface="Verdana"/>
              </a:rPr>
              <a:t>The experimental setup with the 8 quad module and DAQ will be installed in the new Detector Lab in Bonn	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48190849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854598" y="748680"/>
            <a:ext cx="7508602" cy="775320"/>
          </a:xfrm>
        </p:spPr>
        <p:txBody>
          <a:bodyPr anchor="ctr"/>
          <a:lstStyle/>
          <a:p>
            <a:pPr marL="342900" indent="-342900">
              <a:spcBef>
                <a:spcPct val="20000"/>
              </a:spcBef>
            </a:pPr>
            <a:r>
              <a:rPr lang="en-US" sz="3200" b="0" dirty="0">
                <a:solidFill>
                  <a:srgbClr val="000000"/>
                </a:solidFill>
                <a:latin typeface="Verdana"/>
                <a:cs typeface="Verdana"/>
              </a:rPr>
              <a:t>Pixel TPC </a:t>
            </a:r>
            <a:r>
              <a:rPr lang="en-US" sz="3200" b="0" dirty="0">
                <a:solidFill>
                  <a:srgbClr val="FF0000"/>
                </a:solidFill>
                <a:latin typeface="Verdana"/>
                <a:cs typeface="Verdana"/>
              </a:rPr>
              <a:t>research plans</a:t>
            </a:r>
            <a:br>
              <a:rPr lang="en-US" sz="2000" b="0" dirty="0">
                <a:solidFill>
                  <a:srgbClr val="FF0000"/>
                </a:solidFill>
                <a:latin typeface="Verdana"/>
                <a:ea typeface="+mn-ea"/>
                <a:cs typeface="Verdana"/>
              </a:rPr>
            </a:br>
            <a:endParaRPr lang="en-GB" altLang="en-US" sz="4000" b="0" dirty="0">
              <a:solidFill>
                <a:srgbClr val="FF0000"/>
              </a:solidFill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04800" y="1982216"/>
            <a:ext cx="11480800" cy="3243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kern="0" dirty="0">
                <a:solidFill>
                  <a:srgbClr val="000000"/>
                </a:solidFill>
                <a:latin typeface="Verdana"/>
                <a:cs typeface="Verdana"/>
              </a:rPr>
              <a:t>TPX3 </a:t>
            </a:r>
            <a:r>
              <a:rPr lang="en-US" kern="0" dirty="0" err="1">
                <a:solidFill>
                  <a:srgbClr val="000000"/>
                </a:solidFill>
                <a:latin typeface="Verdana"/>
                <a:cs typeface="Verdana"/>
              </a:rPr>
              <a:t>GridPix</a:t>
            </a:r>
            <a:r>
              <a:rPr lang="en-US" kern="0" dirty="0">
                <a:solidFill>
                  <a:srgbClr val="000000"/>
                </a:solidFill>
                <a:latin typeface="Verdana"/>
                <a:cs typeface="Verdana"/>
              </a:rPr>
              <a:t> production and improvement of resistivity </a:t>
            </a:r>
            <a:r>
              <a:rPr lang="en-US" kern="0" dirty="0" err="1">
                <a:solidFill>
                  <a:srgbClr val="000000"/>
                </a:solidFill>
                <a:latin typeface="Verdana"/>
                <a:cs typeface="Verdana"/>
              </a:rPr>
              <a:t>SiN</a:t>
            </a:r>
            <a:r>
              <a:rPr lang="en-US" kern="0" dirty="0">
                <a:solidFill>
                  <a:srgbClr val="000000"/>
                </a:solidFill>
                <a:latin typeface="Verdana"/>
                <a:cs typeface="Verdana"/>
              </a:rPr>
              <a:t> layer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kern="0" dirty="0">
                <a:solidFill>
                  <a:srgbClr val="000000"/>
                </a:solidFill>
                <a:latin typeface="Verdana"/>
                <a:cs typeface="Verdana"/>
              </a:rPr>
              <a:t>A Double Grid to reduce the Ion Back Flow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kern="0" dirty="0">
                <a:solidFill>
                  <a:srgbClr val="000000"/>
                </a:solidFill>
                <a:latin typeface="Verdana"/>
                <a:cs typeface="Verdana"/>
              </a:rPr>
              <a:t>TimePix4 potential TPC applications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dirty="0">
                <a:solidFill>
                  <a:srgbClr val="000000"/>
                </a:solidFill>
                <a:latin typeface="Verdana"/>
                <a:cs typeface="Verdana"/>
              </a:rPr>
              <a:t>Analysis of the Pixel TPC and 8-Quad Module data and publication of the results</a:t>
            </a:r>
            <a:endParaRPr lang="en-US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endParaRPr lang="en-US" sz="1800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647972577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79576" y="853480"/>
            <a:ext cx="8208912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1800" dirty="0">
                <a:solidFill>
                  <a:srgbClr val="000000"/>
                </a:solidFill>
                <a:latin typeface="Verdana"/>
                <a:cs typeface="Verdana"/>
              </a:rPr>
            </a:br>
            <a:r>
              <a:rPr lang="en-US" b="0" dirty="0">
                <a:solidFill>
                  <a:srgbClr val="000000"/>
                </a:solidFill>
                <a:latin typeface="Verdana"/>
                <a:cs typeface="Verdana"/>
              </a:rPr>
              <a:t>TPX3 </a:t>
            </a:r>
            <a:r>
              <a:rPr lang="en-US" b="0" dirty="0" err="1">
                <a:solidFill>
                  <a:srgbClr val="000000"/>
                </a:solidFill>
                <a:latin typeface="Verdana"/>
                <a:cs typeface="Verdana"/>
              </a:rPr>
              <a:t>GridPix</a:t>
            </a:r>
            <a:r>
              <a:rPr lang="en-US" b="0" dirty="0">
                <a:solidFill>
                  <a:srgbClr val="000000"/>
                </a:solidFill>
                <a:latin typeface="Verdana"/>
                <a:cs typeface="Verdana"/>
              </a:rPr>
              <a:t> production and improvement of resistivity </a:t>
            </a:r>
            <a:r>
              <a:rPr lang="en-US" b="0" dirty="0" err="1">
                <a:solidFill>
                  <a:srgbClr val="000000"/>
                </a:solidFill>
                <a:latin typeface="Verdana"/>
                <a:cs typeface="Verdana"/>
              </a:rPr>
              <a:t>SiN</a:t>
            </a:r>
            <a:r>
              <a:rPr lang="en-US" b="0" dirty="0">
                <a:solidFill>
                  <a:srgbClr val="000000"/>
                </a:solidFill>
                <a:latin typeface="Verdana"/>
                <a:cs typeface="Verdana"/>
              </a:rPr>
              <a:t> layer </a:t>
            </a:r>
            <a:br>
              <a:rPr lang="en-US" sz="2000" b="0" dirty="0">
                <a:solidFill>
                  <a:srgbClr val="000000"/>
                </a:solidFill>
                <a:latin typeface="Verdana"/>
                <a:ea typeface="+mn-e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066800" y="1844824"/>
            <a:ext cx="100584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In the post-processing step a resistive layer is put on the TPX3 chip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This protects the device from sparks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In the quad beam tests it was found that the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SiN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layer charges up at very high rates (&gt; 10 kHz)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Yevgen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is investigating how to reduce significantly the resistivity of the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SiN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layer; this will reduce the charge up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Different trial samples were made but can be made easier in the new Lab;  The equipment to measure the resistivity is now at Bonn 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Production of TPX3 wafers with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InGrids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@ IZM Berlin or in Bonn is under discussion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79576" y="533400"/>
            <a:ext cx="8159824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1800" dirty="0">
                <a:solidFill>
                  <a:srgbClr val="000000"/>
                </a:solidFill>
                <a:latin typeface="Verdana"/>
                <a:cs typeface="Verdana"/>
              </a:rPr>
            </a:br>
            <a:r>
              <a:rPr lang="nl-NL" b="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Reducing</a:t>
            </a:r>
            <a:r>
              <a:rPr lang="nl-NL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b="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Ion Back Flow in a Pixel TPC</a:t>
            </a:r>
            <a:br>
              <a:rPr lang="en-US" sz="2000" b="0" dirty="0">
                <a:solidFill>
                  <a:srgbClr val="000000"/>
                </a:solidFill>
                <a:latin typeface="Verdana"/>
                <a:ea typeface="+mn-e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066800" y="1755973"/>
            <a:ext cx="10363200" cy="3884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TPC applications at a circular collider e.g. CEPC</a:t>
            </a:r>
            <a:r>
              <a:rPr lang="en-US" sz="2000" kern="0" dirty="0">
                <a:solidFill>
                  <a:srgbClr val="000000"/>
                </a:solidFill>
                <a:latin typeface="Verdana"/>
                <a:ea typeface="Verdana" panose="020B0604030504040204" pitchFamily="34" charset="0"/>
                <a:cs typeface="Verdana"/>
              </a:rPr>
              <a:t> or FCC-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ea typeface="Verdana" panose="020B0604030504040204" pitchFamily="34" charset="0"/>
                <a:cs typeface="Verdana"/>
              </a:rPr>
              <a:t>ee</a:t>
            </a:r>
            <a:r>
              <a:rPr lang="en-US" sz="2000" kern="0" dirty="0">
                <a:solidFill>
                  <a:srgbClr val="000000"/>
                </a:solidFill>
                <a:latin typeface="Verdana"/>
                <a:ea typeface="Verdana" panose="020B0604030504040204" pitchFamily="34" charset="0"/>
                <a:cs typeface="Verdana"/>
              </a:rPr>
              <a:t> or for heavy ion experiments it is interesting to reduce the Ion Back Flow IBF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1400" kern="0" dirty="0">
                <a:solidFill>
                  <a:srgbClr val="000000"/>
                </a:solidFill>
                <a:latin typeface="Verdana"/>
                <a:ea typeface="Verdana" panose="020B0604030504040204" pitchFamily="34" charset="0"/>
                <a:cs typeface="Verdana"/>
              </a:rPr>
              <a:t>At the ILC the IBF can be reduced by adding a gating device on top of the readout module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ea typeface="Verdana" panose="020B0604030504040204" pitchFamily="34" charset="0"/>
                <a:cs typeface="Verdana"/>
              </a:rPr>
              <a:t>The basic idea to test is to make a double Grid (see next slide)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ea typeface="Verdana" panose="020B0604030504040204" pitchFamily="34" charset="0"/>
                <a:cs typeface="Verdana"/>
              </a:rPr>
              <a:t>This can be tested in a simple form by adding by hand a grid on top of a single chip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ea typeface="Verdana" panose="020B0604030504040204" pitchFamily="34" charset="0"/>
                <a:cs typeface="Verdana"/>
              </a:rPr>
              <a:t>More involved and challenging is to make a double Grid in post processing. This is possible in the new Detector lab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1800" kern="0" dirty="0">
                <a:solidFill>
                  <a:srgbClr val="000000"/>
                </a:solidFill>
                <a:latin typeface="Verdana"/>
                <a:ea typeface="Verdana" panose="020B0604030504040204" pitchFamily="34" charset="0"/>
                <a:cs typeface="Verdana"/>
              </a:rPr>
              <a:t>Note that a double grid device (called “</a:t>
            </a:r>
            <a:r>
              <a:rPr lang="en-US" sz="1800" kern="0" dirty="0" err="1">
                <a:solidFill>
                  <a:srgbClr val="000000"/>
                </a:solidFill>
                <a:latin typeface="Verdana"/>
                <a:ea typeface="Verdana" panose="020B0604030504040204" pitchFamily="34" charset="0"/>
                <a:cs typeface="Verdana"/>
              </a:rPr>
              <a:t>TwinGrid</a:t>
            </a:r>
            <a:r>
              <a:rPr lang="en-US" sz="1800" kern="0" dirty="0">
                <a:solidFill>
                  <a:srgbClr val="000000"/>
                </a:solidFill>
                <a:latin typeface="Verdana"/>
                <a:ea typeface="Verdana" panose="020B0604030504040204" pitchFamily="34" charset="0"/>
                <a:cs typeface="Verdana"/>
              </a:rPr>
              <a:t>”) was made by postprocessing using the </a:t>
            </a:r>
            <a:r>
              <a:rPr lang="en-US" sz="1800" kern="0" dirty="0" err="1">
                <a:solidFill>
                  <a:srgbClr val="000000"/>
                </a:solidFill>
                <a:latin typeface="Verdana"/>
                <a:ea typeface="Verdana" panose="020B0604030504040204" pitchFamily="34" charset="0"/>
                <a:cs typeface="Verdana"/>
              </a:rPr>
              <a:t>TimePix</a:t>
            </a:r>
            <a:r>
              <a:rPr lang="en-US" sz="1800" kern="0" dirty="0">
                <a:solidFill>
                  <a:srgbClr val="000000"/>
                </a:solidFill>
                <a:latin typeface="Verdana"/>
                <a:ea typeface="Verdana" panose="020B0604030504040204" pitchFamily="34" charset="0"/>
                <a:cs typeface="Verdana"/>
              </a:rPr>
              <a:t> chip by Victor Blanco Cavallo </a:t>
            </a:r>
            <a:r>
              <a:rPr lang="en-US" sz="1400" kern="0" dirty="0">
                <a:solidFill>
                  <a:srgbClr val="000000"/>
                </a:solidFill>
                <a:latin typeface="Verdana"/>
                <a:ea typeface="Verdana" panose="020B0604030504040204" pitchFamily="34" charset="0"/>
                <a:cs typeface="Verdana"/>
              </a:rPr>
              <a:t>https://</a:t>
            </a:r>
            <a:r>
              <a:rPr lang="en-US" sz="1400" kern="0" dirty="0" err="1">
                <a:solidFill>
                  <a:srgbClr val="000000"/>
                </a:solidFill>
                <a:latin typeface="Verdana"/>
                <a:ea typeface="Verdana" panose="020B0604030504040204" pitchFamily="34" charset="0"/>
                <a:cs typeface="Verdana"/>
              </a:rPr>
              <a:t>www.nikhef.nl</a:t>
            </a:r>
            <a:r>
              <a:rPr lang="en-US" sz="1400" kern="0" dirty="0">
                <a:solidFill>
                  <a:srgbClr val="000000"/>
                </a:solidFill>
                <a:latin typeface="Verdana"/>
                <a:ea typeface="Verdana" panose="020B0604030504040204" pitchFamily="34" charset="0"/>
                <a:cs typeface="Verdana"/>
              </a:rPr>
              <a:t>/pub/services/</a:t>
            </a:r>
            <a:r>
              <a:rPr lang="en-US" sz="1400" kern="0" dirty="0" err="1">
                <a:solidFill>
                  <a:srgbClr val="000000"/>
                </a:solidFill>
                <a:latin typeface="Verdana"/>
                <a:ea typeface="Verdana" panose="020B0604030504040204" pitchFamily="34" charset="0"/>
                <a:cs typeface="Verdana"/>
              </a:rPr>
              <a:t>biblio</a:t>
            </a:r>
            <a:r>
              <a:rPr lang="en-US" sz="1400" kern="0" dirty="0">
                <a:solidFill>
                  <a:srgbClr val="000000"/>
                </a:solidFill>
                <a:latin typeface="Verdana"/>
                <a:ea typeface="Verdana" panose="020B0604030504040204" pitchFamily="34" charset="0"/>
                <a:cs typeface="Verdana"/>
              </a:rPr>
              <a:t>/</a:t>
            </a:r>
            <a:r>
              <a:rPr lang="en-US" sz="1400" kern="0" dirty="0" err="1">
                <a:solidFill>
                  <a:srgbClr val="000000"/>
                </a:solidFill>
                <a:latin typeface="Verdana"/>
                <a:ea typeface="Verdana" panose="020B0604030504040204" pitchFamily="34" charset="0"/>
                <a:cs typeface="Verdana"/>
              </a:rPr>
              <a:t>theses_pdf</a:t>
            </a:r>
            <a:r>
              <a:rPr lang="en-US" sz="1400" kern="0" dirty="0">
                <a:solidFill>
                  <a:srgbClr val="000000"/>
                </a:solidFill>
                <a:latin typeface="Verdana"/>
                <a:ea typeface="Verdana" panose="020B0604030504040204" pitchFamily="34" charset="0"/>
                <a:cs typeface="Verdana"/>
              </a:rPr>
              <a:t>/</a:t>
            </a:r>
            <a:r>
              <a:rPr lang="en-GB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thesis_V_Blanco_Carballo.pdf</a:t>
            </a:r>
            <a:endParaRPr lang="en-GB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spcBef>
                <a:spcPct val="20000"/>
              </a:spcBef>
              <a:buClr>
                <a:srgbClr val="FF6600"/>
              </a:buClr>
              <a:buSzPct val="100000"/>
            </a:pPr>
            <a:r>
              <a:rPr lang="en-US" sz="2000" kern="0" dirty="0">
                <a:solidFill>
                  <a:srgbClr val="000000"/>
                </a:solidFill>
                <a:latin typeface="Verdana"/>
                <a:ea typeface="Verdana" panose="020B0604030504040204" pitchFamily="34" charset="0"/>
                <a:cs typeface="Verdana"/>
              </a:rPr>
              <a:t>    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93FDDD7-8503-404B-9694-3940291501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80700" y="5168042"/>
            <a:ext cx="1993900" cy="14986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6407264-79C9-DB41-B447-8CBC1E2C6F65}"/>
              </a:ext>
            </a:extLst>
          </p:cNvPr>
          <p:cNvSpPr txBox="1"/>
          <p:nvPr/>
        </p:nvSpPr>
        <p:spPr>
          <a:xfrm>
            <a:off x="7060726" y="5441035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TwinGrid</a:t>
            </a:r>
          </a:p>
          <a:p>
            <a:r>
              <a:rPr lang="en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NIMA (2009) 644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58874" y="493440"/>
            <a:ext cx="826192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1800" dirty="0">
                <a:solidFill>
                  <a:srgbClr val="000000"/>
                </a:solidFill>
                <a:latin typeface="Verdana"/>
                <a:cs typeface="Verdana"/>
              </a:rPr>
            </a:br>
            <a:r>
              <a:rPr lang="nl-NL" b="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Reducing</a:t>
            </a:r>
            <a:r>
              <a:rPr lang="nl-NL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b="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Ion Back Flow in a Pixel TPC</a:t>
            </a:r>
            <a:br>
              <a:rPr lang="en-US" sz="2000" b="0" dirty="0">
                <a:solidFill>
                  <a:srgbClr val="000000"/>
                </a:solidFill>
                <a:latin typeface="Verdana"/>
                <a:ea typeface="+mn-e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066800" y="1454235"/>
            <a:ext cx="10363200" cy="240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Ion back flow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reduced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adding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second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grid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device. It is important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that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holes of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grids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are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aligned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The Ion back Flow is a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function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electric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field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ratios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regions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Detailed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simulations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–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validated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data - have been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presented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LCTPC in April 2020 WP 326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shown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at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International Workshop on the High Energy Circular Electron Positron Collider Shanghai in October 2020 </a:t>
            </a:r>
            <a:endParaRPr lang="nl-NL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hole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size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25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μm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IBF of  3 10</a:t>
            </a:r>
            <a:r>
              <a:rPr lang="en-US" sz="1600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-4 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achieved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value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IBF*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Gain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would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0.6.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Simulation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without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magnetic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field,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assuming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equal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 field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ratios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16.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interesting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pursue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further</a:t>
            </a: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EF386FD-12DE-AD48-BF8C-E87C72AA0A3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5360" y="4581128"/>
            <a:ext cx="4956658" cy="21122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C4E7F62-AEE1-434D-B85F-6C9F43793E4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89260" y="3933056"/>
            <a:ext cx="5879976" cy="251357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16D6DD6-6FD9-5F4C-939B-817087F9CD58}"/>
              </a:ext>
            </a:extLst>
          </p:cNvPr>
          <p:cNvSpPr/>
          <p:nvPr/>
        </p:nvSpPr>
        <p:spPr>
          <a:xfrm>
            <a:off x="1451254" y="4005064"/>
            <a:ext cx="30636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test a second </a:t>
            </a:r>
          </a:p>
          <a:p>
            <a:pPr algn="ctr"/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grid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measure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IBF </a:t>
            </a:r>
            <a:endParaRPr lang="en-NL" dirty="0">
              <a:solidFill>
                <a:srgbClr val="0066FF"/>
              </a:solidFill>
            </a:endParaRPr>
          </a:p>
        </p:txBody>
      </p:sp>
      <p:pic>
        <p:nvPicPr>
          <p:cNvPr id="12" name="Picture 11" descr="CEPC_logo.png">
            <a:extLst>
              <a:ext uri="{FF2B5EF4-FFF2-40B4-BE49-F238E27FC236}">
                <a16:creationId xmlns:a16="http://schemas.microsoft.com/office/drawing/2014/main" id="{88001CC3-6825-6C43-9B37-C6F310F2C85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92544" y="2408319"/>
            <a:ext cx="1048663" cy="61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621302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940198" y="493440"/>
            <a:ext cx="7508602" cy="775320"/>
          </a:xfrm>
        </p:spPr>
        <p:txBody>
          <a:bodyPr anchor="ctr"/>
          <a:lstStyle/>
          <a:p>
            <a:pPr marL="1257300" lvl="2" indent="-342900">
              <a:spcBef>
                <a:spcPct val="20000"/>
              </a:spcBef>
            </a:pPr>
            <a:r>
              <a:rPr lang="en-US" sz="3200" b="0" dirty="0" err="1">
                <a:solidFill>
                  <a:srgbClr val="000000"/>
                </a:solidFill>
                <a:latin typeface="Verdana"/>
                <a:cs typeface="Verdana"/>
              </a:rPr>
              <a:t>TimePix</a:t>
            </a:r>
            <a:r>
              <a:rPr lang="en-US" sz="3200" b="0" dirty="0">
                <a:solidFill>
                  <a:srgbClr val="000000"/>
                </a:solidFill>
                <a:latin typeface="Verdana"/>
                <a:cs typeface="Verdana"/>
              </a:rPr>
              <a:t> 4 potential pixel TPC applications </a:t>
            </a: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371600" y="1700808"/>
            <a:ext cx="97649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ct val="20000"/>
              </a:spcBef>
              <a:buClr>
                <a:srgbClr val="FF6600"/>
              </a:buClr>
              <a:buSzPct val="100000"/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In April 2020 we held a brainstorm meeting to discuss the construction of a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GridPix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detector based on Timepix4 </a:t>
            </a:r>
            <a:r>
              <a:rPr lang="en-US" sz="1400" kern="0" dirty="0">
                <a:solidFill>
                  <a:srgbClr val="000000"/>
                </a:solidFill>
                <a:latin typeface="Verdana"/>
                <a:cs typeface="Verdana"/>
              </a:rPr>
              <a:t>(</a:t>
            </a:r>
            <a:r>
              <a:rPr lang="en-US" sz="1400" kern="0" dirty="0">
                <a:solidFill>
                  <a:srgbClr val="000000"/>
                </a:solidFill>
                <a:latin typeface="Verdana"/>
                <a:cs typeface="Verdana"/>
                <a:hlinkClick r:id="rId7"/>
              </a:rPr>
              <a:t>https://indico.nikhef.nl/event/2243/</a:t>
            </a:r>
            <a:r>
              <a:rPr lang="en-US" sz="1400" kern="0" dirty="0">
                <a:solidFill>
                  <a:srgbClr val="000000"/>
                </a:solidFill>
                <a:latin typeface="Verdana"/>
                <a:cs typeface="Verdana"/>
              </a:rPr>
              <a:t>)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8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The TPX4 has the size of a typical Quad (3.5/4)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8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The layout Fred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Hartjes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proposed will have a larger coverage than the Quad. Quad coverage is about 69%. Still there will be an area (˜1+3.5 mm) where the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wirebonds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are connected to the PCB - with a guard on top of it. Estimated coverage is 73%.  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8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The layout will not need an expensive flex/PCB. That is a large improvement with respect to TPX3. 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8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For TPX4 a multiplexer board for a module is not needed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8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Lower power consumption (0.55 W/cm</a:t>
            </a:r>
            <a:r>
              <a:rPr lang="en-US" sz="2000" kern="0" baseline="30000" dirty="0">
                <a:solidFill>
                  <a:srgbClr val="000000"/>
                </a:solidFill>
                <a:latin typeface="Verdana"/>
                <a:cs typeface="Verdana"/>
              </a:rPr>
              <a:t>2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) than TPX3  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875430607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Como">
  <a:themeElements>
    <a:clrScheme name="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m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m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9094557</TotalTime>
  <Pages>11</Pages>
  <Words>1330</Words>
  <Application>Microsoft Macintosh PowerPoint</Application>
  <PresentationFormat>Widescreen</PresentationFormat>
  <Paragraphs>93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Monotype Sorts</vt:lpstr>
      <vt:lpstr>Roboto</vt:lpstr>
      <vt:lpstr>Times New Roman</vt:lpstr>
      <vt:lpstr>Verdana</vt:lpstr>
      <vt:lpstr>Wingdings</vt:lpstr>
      <vt:lpstr>Como</vt:lpstr>
      <vt:lpstr>Pixel TPC status and research plans  </vt:lpstr>
      <vt:lpstr>Pixel TPC</vt:lpstr>
      <vt:lpstr>Pixel TPC highlights </vt:lpstr>
      <vt:lpstr>Pixel TPC status </vt:lpstr>
      <vt:lpstr>Pixel TPC research plans </vt:lpstr>
      <vt:lpstr> TPX3 GridPix production and improvement of resistivity SiN layer  </vt:lpstr>
      <vt:lpstr> Reducing the Ion Back Flow in a Pixel TPC </vt:lpstr>
      <vt:lpstr> Reducing the Ion Back Flow in a Pixel TPC </vt:lpstr>
      <vt:lpstr>TimePix 4 potential pixel TPC applications </vt:lpstr>
      <vt:lpstr>TimePix 4 potential TPC applications </vt:lpstr>
      <vt:lpstr> Pixel TPC 8-Quad Module performance </vt:lpstr>
      <vt:lpstr> Pixel TPC Summary </vt:lpstr>
      <vt:lpstr> Pixel TPC Summary </vt:lpstr>
    </vt:vector>
  </TitlesOfParts>
  <Manager/>
  <Company>NIKHEF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gaseous QUAD pixel detector</dc:title>
  <dc:subject/>
  <dc:creator>Peter Kluit </dc:creator>
  <cp:keywords/>
  <dc:description/>
  <cp:lastModifiedBy>Microsoft Office User</cp:lastModifiedBy>
  <cp:revision>2436</cp:revision>
  <cp:lastPrinted>2002-02-06T08:01:21Z</cp:lastPrinted>
  <dcterms:created xsi:type="dcterms:W3CDTF">2020-01-15T07:59:37Z</dcterms:created>
  <dcterms:modified xsi:type="dcterms:W3CDTF">2022-01-18T07:46:31Z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3</vt:i4>
  </property>
  <property fmtid="{D5CDD505-2E9C-101B-9397-08002B2CF9AE}" pid="7" name="MailAddress">
    <vt:lpwstr>F.Hartjes@nikhef.nl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\\Nikhefh\CT www\pub\techphys\diamond</vt:lpwstr>
  </property>
</Properties>
</file>