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4660"/>
  </p:normalViewPr>
  <p:slideViewPr>
    <p:cSldViewPr snapToGrid="0">
      <p:cViewPr varScale="1">
        <p:scale>
          <a:sx n="92" d="100"/>
          <a:sy n="92" d="100"/>
        </p:scale>
        <p:origin x="32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26D4BF-359E-4252-8D39-874397563618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35414-D061-4E07-AAAD-75D5E27502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23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B8FE36-922C-4D27-AC04-606E53A682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C55BE21-AF65-4877-869F-EC21573CE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C0DF39-894D-4B6D-9A68-80C3C0BB7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4527B0-A1C3-464C-A6E9-F0E467A58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BEBCFA-6BB4-4E64-903A-3F9A0EA3B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053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059C6-2E6C-4ADD-93D9-835199DA0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BBE318-36D9-46D9-9110-6BC5903C2D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4929A8-0DAB-4AAD-A844-52A25A5F4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B1492E-E3D2-468A-8140-485C7C4BD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8B6984-93C9-49F2-8AF7-E4665CF53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30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5195311-6BFA-4465-92E9-70DDFEB9B5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5648BCF-0520-4D82-B5F8-615C3571B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CD70D3-E075-4751-A924-753647A10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B08C49-B27A-418E-AA41-6D13AD2C7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C3CB56-6273-4641-B1D7-4D75A97A8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24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890772-2839-4BF9-BE8D-1596D3D7C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0A1AAA-C368-43EA-A67E-BAED6BF82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AFDBCE-A47B-47ED-BCEA-A927FBBD7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474CEE-A805-4925-BB16-6D7AEF2FA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5A686F-55F1-4602-B579-7323A4BEB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344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1718A6-7BEC-43D9-A9DD-24300D762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E864C5-9CB5-48E4-AFE6-831B193F6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EB4995-D68F-4365-BACD-41A43CB0E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C7C4AE-4AC7-4A0F-843A-85EE0E300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7B6EF1-9C0E-481A-A6CD-0E30FD690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56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32114-8C72-4E40-8C90-FA970D4CD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A6EFCE-4F86-4E5F-B68D-9BB2EFFDF0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7369663-BD8D-47C7-B84B-3339638A7B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0FA3E1-0341-4102-B6ED-CE6351027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FDF5D85-B759-46AF-953B-CF87D01D2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E5DF28-6BE7-4995-90C1-6FD1769AA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875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1BE438-BFEF-4B15-BA85-A96F488D6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46977D-C040-4224-BF2C-E28541243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B79537-E82D-4DBC-9A54-903BE096EF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A865778-A4A0-4865-B081-4D0B38EFDD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16E1EB-7323-48AF-9B02-5D54E56C8A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AC9FE9E-58CA-4AFB-B204-A10D88B60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943B4C-B73D-4003-B706-DC9478CFB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CE82A1B-BE18-477F-B29B-D2C961D1F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5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E54558-8F1C-4041-9FAB-E76B435C5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D0CAFDD-1E2C-47AE-9419-CE426ED36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6D7D26-88DA-4BE8-A32F-976F74532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FAD5711-75B1-41ED-AE1D-2E8F3214A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49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86B34CD-5E55-4A22-971A-857AA26E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264114-FCB7-454E-AC83-7EA9085DC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9027A4-34B6-4344-ADCB-38D2F2B22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40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AA691E-778D-4987-95A0-7C8D61DF2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F707AD-EBAB-441A-8DA5-146EE9549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14F4B2-D3AD-4B27-AC79-F84E25A51E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2EBE98-2B95-4BC8-BAEE-D19C1C0FD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C4CEBA-D15F-4838-AE38-F751F6D0A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F568E9-E4A2-4BBD-A557-13FCD0837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57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D63E8B-F5CB-408F-8AF1-26CF81C71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615E71A-6A4C-4D02-A1F0-D4C2D217FA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2D2945B-09CD-4DA8-BDE1-2D285AAC1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9F6C7F-CC53-4881-A33D-6C5830890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7C87671-3611-4D32-A3F5-759B48909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BD6D18-8601-49FF-9544-6FB84E237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103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485544-F478-41F2-B742-EF12D1C01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87E947-B6BC-4943-8DE9-0603587BE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A6F545-1B9C-4597-8774-13B6B6EEEE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42FCAC-8910-4EAE-90EE-47CCD2F79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C81344-117E-4602-A0C1-9923C2C48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71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genda.linearcollider.org/event/9556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591162-45BD-4EDE-9AF8-0924B966B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369" y="1477108"/>
            <a:ext cx="8269793" cy="4522247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Jan</a:t>
            </a:r>
            <a:r>
              <a:rPr lang="en-US" altLang="ja-JP" sz="2800" kern="100" dirty="0"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31</a:t>
            </a:r>
            <a:r>
              <a:rPr lang="en-US" altLang="ja-JP" sz="2800" kern="100" dirty="0">
                <a:latin typeface="+mn-ea"/>
                <a:cs typeface="Times New Roman" panose="02020603050405020304" pitchFamily="18" charset="0"/>
              </a:rPr>
              <a:t> 24th</a:t>
            </a:r>
            <a:r>
              <a:rPr lang="en-US" altLang="ja-JP" sz="2800" kern="100" dirty="0">
                <a:effectLst/>
                <a:latin typeface="+mn-ea"/>
                <a:cs typeface="Times New Roman" panose="02020603050405020304" pitchFamily="18" charset="0"/>
              </a:rPr>
              <a:t> Regular meeting</a:t>
            </a:r>
          </a:p>
          <a:p>
            <a:pPr lvl="1"/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Masao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Kuriki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Gudi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 Moortgat-Pick, Joe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Grames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Kaoru Yokoya, Gregor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Loisch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Carmen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Tenholt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Sabine Riemann,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Tsunehiko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 Omori,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Tohru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 Takahashi, Peter Sievers, Steffen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Doebert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Phil Burrows, Hitoshi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Hayano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Jenny List, Andrea Latina, Andy Lankford,  (Some </a:t>
            </a:r>
            <a:r>
              <a:rPr lang="en-US" altLang="ja-JP" sz="2400" kern="100" dirty="0">
                <a:latin typeface="+mn-ea"/>
                <a:cs typeface="Times New Roman" panose="02020603050405020304" pitchFamily="18" charset="0"/>
              </a:rPr>
              <a:t>may be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 missing)</a:t>
            </a:r>
          </a:p>
          <a:p>
            <a:pPr lvl="1"/>
            <a:r>
              <a:rPr lang="en-US" altLang="ja-JP" sz="2400" kern="100" dirty="0">
                <a:latin typeface="+mn-ea"/>
                <a:cs typeface="Times New Roman" panose="02020603050405020304" pitchFamily="18" charset="0"/>
              </a:rPr>
              <a:t>Indico </a:t>
            </a:r>
            <a:r>
              <a:rPr lang="en-US" altLang="ja-JP" sz="2400" kern="100" dirty="0">
                <a:latin typeface="+mn-ea"/>
                <a:cs typeface="Times New Roman" panose="02020603050405020304" pitchFamily="18" charset="0"/>
                <a:hlinkClick r:id="rId2"/>
              </a:rPr>
              <a:t>https://agenda.linearcollider.org/event/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  <a:hlinkClick r:id="rId2"/>
              </a:rPr>
              <a:t>9556</a:t>
            </a:r>
            <a:r>
              <a:rPr lang="en-US" altLang="ja-JP" sz="2400" kern="100" dirty="0">
                <a:latin typeface="+mn-ea"/>
                <a:cs typeface="Times New Roman" panose="02020603050405020304" pitchFamily="18" charset="0"/>
                <a:hlinkClick r:id="rId2"/>
              </a:rPr>
              <a:t>/</a:t>
            </a:r>
            <a:endParaRPr lang="en-US" altLang="ja-JP" sz="2400" kern="100" dirty="0">
              <a:latin typeface="+mn-ea"/>
              <a:cs typeface="Times New Roman" panose="02020603050405020304" pitchFamily="18" charset="0"/>
            </a:endParaRPr>
          </a:p>
          <a:p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Presentation on pulsed solenoid</a:t>
            </a:r>
          </a:p>
          <a:p>
            <a:pPr lvl="1"/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Gregor </a:t>
            </a:r>
            <a:r>
              <a:rPr lang="en-US" altLang="ja-JP" kern="100" dirty="0" err="1">
                <a:latin typeface="+mn-ea"/>
                <a:cs typeface="Times New Roman" panose="02020603050405020304" pitchFamily="18" charset="0"/>
              </a:rPr>
              <a:t>Loisch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, Carmen </a:t>
            </a:r>
            <a:r>
              <a:rPr lang="en-US" altLang="ja-JP" kern="100" dirty="0" err="1">
                <a:latin typeface="+mn-ea"/>
                <a:cs typeface="Times New Roman" panose="02020603050405020304" pitchFamily="18" charset="0"/>
              </a:rPr>
              <a:t>Tenholt</a:t>
            </a:r>
            <a:endParaRPr lang="en-US" altLang="ja-JP" kern="100" dirty="0">
              <a:latin typeface="+mn-ea"/>
              <a:cs typeface="Times New Roman" panose="02020603050405020304" pitchFamily="18" charset="0"/>
            </a:endParaRPr>
          </a:p>
          <a:p>
            <a:pPr lvl="1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“A tapered pulsed solenoid as optical matching device for the undulator-based ILC positron source”</a:t>
            </a:r>
          </a:p>
          <a:p>
            <a:pPr lvl="1"/>
            <a:r>
              <a:rPr lang="fr-FR" altLang="ja-JP" kern="100">
                <a:latin typeface="+mn-ea"/>
                <a:cs typeface="Times New Roman" panose="02020603050405020304" pitchFamily="18" charset="0"/>
              </a:rPr>
              <a:t>Uploaded </a:t>
            </a:r>
            <a:r>
              <a:rPr lang="fr-FR" altLang="ja-JP" kern="100" dirty="0">
                <a:latin typeface="+mn-ea"/>
                <a:cs typeface="Times New Roman" panose="02020603050405020304" pitchFamily="18" charset="0"/>
              </a:rPr>
              <a:t>i</a:t>
            </a:r>
            <a:r>
              <a:rPr lang="fr-FR" altLang="ja-JP" kern="100">
                <a:latin typeface="+mn-ea"/>
                <a:cs typeface="Times New Roman" panose="02020603050405020304" pitchFamily="18" charset="0"/>
              </a:rPr>
              <a:t>n </a:t>
            </a:r>
            <a:r>
              <a:rPr lang="fr-FR" altLang="ja-JP" kern="100" dirty="0">
                <a:latin typeface="+mn-ea"/>
                <a:cs typeface="Times New Roman" panose="02020603050405020304" pitchFamily="18" charset="0"/>
              </a:rPr>
              <a:t>the above indico </a:t>
            </a:r>
            <a:r>
              <a:rPr lang="fr-FR" altLang="ja-JP" kern="100">
                <a:latin typeface="+mn-ea"/>
                <a:cs typeface="Times New Roman" panose="02020603050405020304" pitchFamily="18" charset="0"/>
              </a:rPr>
              <a:t>page  </a:t>
            </a:r>
            <a:br>
              <a:rPr lang="fr-FR" altLang="ja-JP" kern="100">
                <a:latin typeface="+mn-ea"/>
                <a:cs typeface="Times New Roman" panose="02020603050405020304" pitchFamily="18" charset="0"/>
              </a:rPr>
            </a:br>
            <a:r>
              <a:rPr lang="fr-FR" altLang="ja-JP" kern="100">
                <a:latin typeface="+mn-ea"/>
                <a:cs typeface="Times New Roman" panose="02020603050405020304" pitchFamily="18" charset="0"/>
              </a:rPr>
              <a:t>220128</a:t>
            </a:r>
            <a:r>
              <a:rPr lang="fr-FR" altLang="ja-JP" kern="100" dirty="0">
                <a:latin typeface="+mn-ea"/>
                <a:cs typeface="Times New Roman" panose="02020603050405020304" pitchFamily="18" charset="0"/>
              </a:rPr>
              <a:t>_ILC_Sources_Solenoid_Mk2.pdf</a:t>
            </a:r>
          </a:p>
          <a:p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Next meeting</a:t>
            </a:r>
          </a:p>
          <a:p>
            <a:pPr lvl="1"/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Not decided yet</a:t>
            </a:r>
            <a:endParaRPr lang="en-US" altLang="ja-JP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lvl="1"/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There was steering panel meeting yesterday (Feb.7). Discussed on </a:t>
            </a:r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WP prioritization</a:t>
            </a:r>
          </a:p>
          <a:p>
            <a:pPr lvl="1"/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Will continue on next Monday</a:t>
            </a:r>
            <a:endParaRPr lang="en-US" altLang="ja-JP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endParaRPr kumimoji="1" lang="ja-JP" altLang="en-US" dirty="0"/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0C0074D9-CEB9-42AA-83A0-22761129A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4019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kumimoji="1" lang="en-US" altLang="ja-JP" sz="2400" dirty="0">
                <a:ea typeface="ＭＳ Ｐゴシック" panose="020B0600070205080204" pitchFamily="50" charset="-128"/>
              </a:rPr>
              <a:t>Sources Subgroup Summary, </a:t>
            </a:r>
            <a:r>
              <a:rPr lang="en-US" altLang="ja-JP" sz="2400" dirty="0">
                <a:ea typeface="ＭＳ Ｐゴシック" panose="020B0600070205080204" pitchFamily="50" charset="-128"/>
              </a:rPr>
              <a:t>Jan</a:t>
            </a:r>
            <a:r>
              <a:rPr kumimoji="1" lang="en-US" altLang="ja-JP" sz="2400" dirty="0">
                <a:ea typeface="ＭＳ Ｐゴシック" panose="020B0600070205080204" pitchFamily="50" charset="-128"/>
              </a:rPr>
              <a:t>.31. 2022</a:t>
            </a:r>
            <a:br>
              <a:rPr kumimoji="1" lang="en-US" altLang="ja-JP" sz="2400" dirty="0">
                <a:ea typeface="ＭＳ Ｐゴシック" panose="020B0600070205080204" pitchFamily="50" charset="-128"/>
              </a:rPr>
            </a:br>
            <a:r>
              <a:rPr kumimoji="1" lang="en-US" altLang="ja-JP" sz="1600" dirty="0">
                <a:ea typeface="ＭＳ Ｐゴシック" panose="020B0600070205080204" pitchFamily="50" charset="-128"/>
              </a:rPr>
              <a:t>K. Yokoya, for IDT-WG2 </a:t>
            </a:r>
            <a:r>
              <a:rPr lang="en-US" altLang="ja-JP" sz="1600" dirty="0">
                <a:ea typeface="ＭＳ Ｐゴシック" panose="020B0600070205080204" pitchFamily="50" charset="-128"/>
              </a:rPr>
              <a:t>Feb</a:t>
            </a:r>
            <a:r>
              <a:rPr kumimoji="1" lang="en-US" altLang="ja-JP" sz="1600" dirty="0">
                <a:ea typeface="ＭＳ Ｐゴシック" panose="020B0600070205080204" pitchFamily="50" charset="-128"/>
              </a:rPr>
              <a:t>.</a:t>
            </a:r>
            <a:r>
              <a:rPr lang="en-US" altLang="ja-JP" sz="1600" dirty="0">
                <a:ea typeface="ＭＳ Ｐゴシック" panose="020B0600070205080204" pitchFamily="50" charset="-128"/>
              </a:rPr>
              <a:t>08.2022</a:t>
            </a:r>
            <a:endParaRPr kumimoji="1" lang="ja-JP" altLang="en-US" sz="1600" dirty="0">
              <a:ea typeface="ＭＳ Ｐゴシック" panose="020B0600070205080204" pitchFamily="50" charset="-128"/>
            </a:endParaRP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DC8F334-0723-4336-A8F3-BD33D5F75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3647974-24D7-4FB3-BEEA-1EC395D78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757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A6D050-DF75-483F-83DD-C434C8E2F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30154"/>
            <a:ext cx="7886700" cy="62440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Pulsed Solenoid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120EB6-7FCE-4ABA-98BE-20057FD91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832" y="1088314"/>
            <a:ext cx="7886700" cy="1442396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/>
              <a:t>Pulsed solenoid being studied as the optical matching device for the undulator scheme</a:t>
            </a:r>
          </a:p>
          <a:p>
            <a:pPr lvl="1"/>
            <a:r>
              <a:rPr lang="en-US" altLang="ja-JP" dirty="0"/>
              <a:t>Flux concentrator: time-dependence problem of the field</a:t>
            </a:r>
          </a:p>
          <a:p>
            <a:pPr lvl="1"/>
            <a:r>
              <a:rPr lang="en-US" altLang="ja-JP" dirty="0"/>
              <a:t>QWT: positron yield is not sufficient</a:t>
            </a:r>
            <a:endParaRPr kumimoji="1" lang="ja-JP" alt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FC0E8741-BB1C-4801-B9E7-59D6E5C20F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468" y="2424615"/>
            <a:ext cx="3141717" cy="1902676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D7168BE4-A980-49FE-94AF-30C502988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429543"/>
            <a:ext cx="2544514" cy="1897748"/>
          </a:xfrm>
          <a:prstGeom prst="rect">
            <a:avLst/>
          </a:prstGeom>
        </p:spPr>
      </p:pic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A2BFF26E-675B-40C5-B70C-1B753FEBBC99}"/>
              </a:ext>
            </a:extLst>
          </p:cNvPr>
          <p:cNvSpPr txBox="1">
            <a:spLocks/>
          </p:cNvSpPr>
          <p:nvPr/>
        </p:nvSpPr>
        <p:spPr>
          <a:xfrm>
            <a:off x="481124" y="4437660"/>
            <a:ext cx="6994121" cy="180832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Preliminary parameters</a:t>
            </a:r>
          </a:p>
          <a:p>
            <a:pPr lvl="1"/>
            <a:r>
              <a:rPr lang="en-US" altLang="ja-JP" dirty="0"/>
              <a:t>Peak current ~50kA</a:t>
            </a:r>
          </a:p>
          <a:p>
            <a:pPr lvl="1"/>
            <a:r>
              <a:rPr lang="en-US" altLang="ja-JP" dirty="0"/>
              <a:t>4ms half sine plus 1ms flattop,  5Hz</a:t>
            </a:r>
          </a:p>
          <a:p>
            <a:pPr lvl="1"/>
            <a:r>
              <a:rPr lang="en-US" altLang="ja-JP" dirty="0"/>
              <a:t>Peak field ~5T</a:t>
            </a:r>
            <a:br>
              <a:rPr lang="en-US" altLang="ja-JP" dirty="0"/>
            </a:br>
            <a:r>
              <a:rPr lang="en-US" altLang="ja-JP" dirty="0"/>
              <a:t> (compare LEP positron source: 2.5kA, 20</a:t>
            </a:r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lang="en-US" altLang="ja-JP" dirty="0"/>
              <a:t>s, 100Hz, 0.83T)</a:t>
            </a:r>
          </a:p>
          <a:p>
            <a:pPr lvl="1"/>
            <a:r>
              <a:rPr lang="en-US" altLang="ja-JP" dirty="0"/>
              <a:t>7 turns, linear taper 20mm </a:t>
            </a:r>
            <a:r>
              <a:rPr lang="en-US" altLang="ja-JP" dirty="0">
                <a:sym typeface="Wingdings" panose="05000000000000000000" pitchFamily="2" charset="2"/>
              </a:rPr>
              <a:t> 80mm</a:t>
            </a:r>
            <a:endParaRPr lang="en-US" altLang="ja-JP" dirty="0"/>
          </a:p>
          <a:p>
            <a:pPr lvl="1"/>
            <a:r>
              <a:rPr lang="en-US" altLang="ja-JP" dirty="0"/>
              <a:t>With ferrite shielding to reduce the field on target</a:t>
            </a:r>
            <a:endParaRPr lang="ja-JP" altLang="en-US" dirty="0"/>
          </a:p>
        </p:txBody>
      </p:sp>
      <p:sp>
        <p:nvSpPr>
          <p:cNvPr id="13" name="日付プレースホルダー 12">
            <a:extLst>
              <a:ext uri="{FF2B5EF4-FFF2-40B4-BE49-F238E27FC236}">
                <a16:creationId xmlns:a16="http://schemas.microsoft.com/office/drawing/2014/main" id="{0C3B19FA-8B28-40A0-8912-CA24CC52F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14" name="スライド番号プレースホルダー 13">
            <a:extLst>
              <a:ext uri="{FF2B5EF4-FFF2-40B4-BE49-F238E27FC236}">
                <a16:creationId xmlns:a16="http://schemas.microsoft.com/office/drawing/2014/main" id="{419E3425-C5D8-440A-844C-840135AC1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AAC3DB0-0B42-4769-ADBC-2AEEBE12F9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6515" y="5140999"/>
            <a:ext cx="1961580" cy="13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541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BC9EAE-FDAF-4DE7-AD5A-3AF6FDAA7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666995"/>
            <a:ext cx="7886700" cy="3456118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/>
              <a:t>Skin depth effect</a:t>
            </a:r>
          </a:p>
          <a:p>
            <a:pPr lvl="1"/>
            <a:r>
              <a:rPr lang="en-US" altLang="ja-JP" dirty="0"/>
              <a:t>Skin depth at 125Hz ~ 6mm </a:t>
            </a:r>
          </a:p>
          <a:p>
            <a:pPr lvl="2"/>
            <a:r>
              <a:rPr lang="en-US" altLang="ja-JP" dirty="0"/>
              <a:t>Larger than the coil diameter. </a:t>
            </a:r>
          </a:p>
          <a:p>
            <a:pPr lvl="2"/>
            <a:r>
              <a:rPr lang="en-US" altLang="ja-JP" dirty="0"/>
              <a:t>The current is effectively DC</a:t>
            </a:r>
          </a:p>
          <a:p>
            <a:pPr lvl="1"/>
            <a:r>
              <a:rPr lang="en-US" altLang="ja-JP" dirty="0"/>
              <a:t>Field intensity variation less than 1% </a:t>
            </a:r>
            <a:endParaRPr kumimoji="1" lang="en-US" altLang="ja-JP" dirty="0"/>
          </a:p>
          <a:p>
            <a:r>
              <a:rPr kumimoji="1" lang="en-US" altLang="ja-JP" dirty="0"/>
              <a:t>Effects of ferrite shielding</a:t>
            </a:r>
          </a:p>
          <a:p>
            <a:pPr lvl="1"/>
            <a:r>
              <a:rPr lang="en-US" altLang="ja-JP" dirty="0"/>
              <a:t>Added to reduce the field and force on target</a:t>
            </a:r>
          </a:p>
          <a:p>
            <a:pPr lvl="2"/>
            <a:r>
              <a:rPr lang="en-US" altLang="ja-JP" dirty="0"/>
              <a:t>Distance target </a:t>
            </a:r>
            <a:r>
              <a:rPr lang="en-US" altLang="ja-JP" dirty="0">
                <a:sym typeface="Wingdings" panose="05000000000000000000" pitchFamily="2" charset="2"/>
              </a:rPr>
              <a:t> coil ~4mm right now (to be further optimized)</a:t>
            </a:r>
            <a:r>
              <a:rPr lang="en-US" altLang="ja-JP" dirty="0"/>
              <a:t> </a:t>
            </a:r>
          </a:p>
          <a:p>
            <a:pPr lvl="1"/>
            <a:r>
              <a:rPr kumimoji="1" lang="en-US" altLang="ja-JP" dirty="0"/>
              <a:t>Target heat load due to rotation 711W </a:t>
            </a:r>
            <a:r>
              <a:rPr kumimoji="1" lang="en-US" altLang="ja-JP" dirty="0">
                <a:sym typeface="Wingdings" panose="05000000000000000000" pitchFamily="2" charset="2"/>
              </a:rPr>
              <a:t> 298W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Target head load by time-dependent field 73W  31W</a:t>
            </a:r>
          </a:p>
          <a:p>
            <a:pPr lvl="1"/>
            <a:r>
              <a:rPr kumimoji="1" lang="en-US" altLang="ja-JP" dirty="0">
                <a:sym typeface="Wingdings" panose="05000000000000000000" pitchFamily="2" charset="2"/>
              </a:rPr>
              <a:t>Peak force on target  612N  263N</a:t>
            </a:r>
            <a:endParaRPr kumimoji="1" lang="ja-JP" alt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69678C9-C91F-406B-971D-6173A3E95A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2800" y="3992136"/>
            <a:ext cx="3803932" cy="2465997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768FBA1F-830B-412E-8609-91C7FB0B6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8795" y="3980985"/>
            <a:ext cx="2264005" cy="2390663"/>
          </a:xfrm>
          <a:prstGeom prst="rect">
            <a:avLst/>
          </a:prstGeom>
        </p:spPr>
      </p:pic>
      <p:sp>
        <p:nvSpPr>
          <p:cNvPr id="12" name="日付プレースホルダー 11">
            <a:extLst>
              <a:ext uri="{FF2B5EF4-FFF2-40B4-BE49-F238E27FC236}">
                <a16:creationId xmlns:a16="http://schemas.microsoft.com/office/drawing/2014/main" id="{504303AB-B066-4088-A13A-E642F8BE3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13" name="スライド番号プレースホルダー 12">
            <a:extLst>
              <a:ext uri="{FF2B5EF4-FFF2-40B4-BE49-F238E27FC236}">
                <a16:creationId xmlns:a16="http://schemas.microsoft.com/office/drawing/2014/main" id="{0263F981-0B69-4FB1-8570-48E1BD364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4129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F0A3843-063E-4937-B494-D3AF28F77EAD}"/>
              </a:ext>
            </a:extLst>
          </p:cNvPr>
          <p:cNvGrpSpPr/>
          <p:nvPr/>
        </p:nvGrpSpPr>
        <p:grpSpPr>
          <a:xfrm>
            <a:off x="5992300" y="3910807"/>
            <a:ext cx="3151700" cy="2573119"/>
            <a:chOff x="2673794" y="2516476"/>
            <a:chExt cx="4898059" cy="3703083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0D72FEE8-E503-46A5-BFEA-51414D89D1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73794" y="2690267"/>
              <a:ext cx="4687436" cy="3529292"/>
            </a:xfrm>
            <a:prstGeom prst="rect">
              <a:avLst/>
            </a:prstGeom>
          </p:spPr>
        </p:pic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C1724053-25F1-429F-A5E7-E09576260D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73960" y="2516476"/>
              <a:ext cx="597893" cy="1983890"/>
            </a:xfrm>
            <a:prstGeom prst="rect">
              <a:avLst/>
            </a:prstGeom>
          </p:spPr>
        </p:pic>
      </p:grp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1E42B4-17AE-4CFA-B4B8-6C17513A65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543235"/>
            <a:ext cx="7886700" cy="2322628"/>
          </a:xfrm>
        </p:spPr>
        <p:txBody>
          <a:bodyPr/>
          <a:lstStyle/>
          <a:p>
            <a:r>
              <a:rPr kumimoji="1" lang="en-US" altLang="ja-JP" dirty="0"/>
              <a:t>Yield Simulation</a:t>
            </a:r>
          </a:p>
          <a:p>
            <a:pPr lvl="1"/>
            <a:r>
              <a:rPr kumimoji="1" lang="en-US" altLang="ja-JP" dirty="0"/>
              <a:t>Done by Fukuda and </a:t>
            </a:r>
            <a:r>
              <a:rPr kumimoji="1" lang="en-US" altLang="ja-JP" dirty="0" err="1"/>
              <a:t>Okugi</a:t>
            </a:r>
            <a:r>
              <a:rPr kumimoji="1" lang="en-US" altLang="ja-JP" dirty="0"/>
              <a:t> (KEK)</a:t>
            </a:r>
            <a:endParaRPr kumimoji="1" lang="ja-JP" altLang="en-US" dirty="0"/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64224D0A-20F0-4328-847E-5A4B716A127F}"/>
              </a:ext>
            </a:extLst>
          </p:cNvPr>
          <p:cNvSpPr txBox="1">
            <a:spLocks/>
          </p:cNvSpPr>
          <p:nvPr/>
        </p:nvSpPr>
        <p:spPr>
          <a:xfrm>
            <a:off x="628650" y="4364386"/>
            <a:ext cx="5504521" cy="154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Coil stress</a:t>
            </a:r>
          </a:p>
          <a:p>
            <a:pPr lvl="1"/>
            <a:r>
              <a:rPr lang="en-US" altLang="ja-JP" dirty="0"/>
              <a:t>Max. peak von-Mises stress ~ 146 </a:t>
            </a:r>
            <a:r>
              <a:rPr lang="en-US" altLang="ja-JP" dirty="0" err="1"/>
              <a:t>Mpa</a:t>
            </a:r>
            <a:endParaRPr lang="en-US" altLang="ja-JP" dirty="0"/>
          </a:p>
          <a:p>
            <a:pPr lvl="1"/>
            <a:r>
              <a:rPr lang="en-US" altLang="ja-JP" dirty="0"/>
              <a:t>Average power dissipation ~11.5kW</a:t>
            </a:r>
          </a:p>
          <a:p>
            <a:pPr lvl="1"/>
            <a:r>
              <a:rPr lang="en-US" altLang="ja-JP" dirty="0"/>
              <a:t>Manageable level</a:t>
            </a:r>
          </a:p>
          <a:p>
            <a:r>
              <a:rPr lang="en-US" altLang="ja-JP" dirty="0"/>
              <a:t>Mechanical design at start</a:t>
            </a:r>
            <a:endParaRPr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D27DD1E8-F8B7-482A-A91F-C30CEA2400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2147" y="1432652"/>
            <a:ext cx="6262804" cy="2724760"/>
          </a:xfrm>
          <a:prstGeom prst="rect">
            <a:avLst/>
          </a:prstGeom>
        </p:spPr>
      </p:pic>
      <p:sp>
        <p:nvSpPr>
          <p:cNvPr id="14" name="日付プレースホルダー 13">
            <a:extLst>
              <a:ext uri="{FF2B5EF4-FFF2-40B4-BE49-F238E27FC236}">
                <a16:creationId xmlns:a16="http://schemas.microsoft.com/office/drawing/2014/main" id="{421E53BD-328E-41FB-A953-DDEFB3BF2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15" name="スライド番号プレースホルダー 14">
            <a:extLst>
              <a:ext uri="{FF2B5EF4-FFF2-40B4-BE49-F238E27FC236}">
                <a16:creationId xmlns:a16="http://schemas.microsoft.com/office/drawing/2014/main" id="{694D5C7C-9768-4B3A-B276-CFCB12FD2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0215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template.pptx" id="{68146737-3B26-4DAA-806E-DBD010D6862E}" vid="{242A8082-7276-4E23-9135-6A91634C271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PPTtemplate</Template>
  <TotalTime>214</TotalTime>
  <Words>375</Words>
  <Application>Microsoft Office PowerPoint</Application>
  <PresentationFormat>画面に合わせる (4:3)</PresentationFormat>
  <Paragraphs>48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游ゴシック</vt:lpstr>
      <vt:lpstr>游ゴシック Light</vt:lpstr>
      <vt:lpstr>Arial</vt:lpstr>
      <vt:lpstr>Symbol</vt:lpstr>
      <vt:lpstr>Wingdings</vt:lpstr>
      <vt:lpstr>Office テーマ</vt:lpstr>
      <vt:lpstr>Sources Subgroup Summary, Jan.31. 2022 K. Yokoya, for IDT-WG2 Feb.08.2022</vt:lpstr>
      <vt:lpstr>Pulsed Solenoid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 Kaoru</dc:creator>
  <cp:lastModifiedBy>Yokoya Kaoru</cp:lastModifiedBy>
  <cp:revision>19</cp:revision>
  <dcterms:created xsi:type="dcterms:W3CDTF">2022-01-11T02:03:43Z</dcterms:created>
  <dcterms:modified xsi:type="dcterms:W3CDTF">2022-02-08T02:21:03Z</dcterms:modified>
</cp:coreProperties>
</file>