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480"/>
    <p:restoredTop sz="95728"/>
  </p:normalViewPr>
  <p:slideViewPr>
    <p:cSldViewPr snapToGrid="0" snapToObjects="1">
      <p:cViewPr>
        <p:scale>
          <a:sx n="110" d="100"/>
          <a:sy n="110" d="100"/>
        </p:scale>
        <p:origin x="13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A89E4-5484-3648-996E-57A95BB08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50D9A-725B-9740-B30B-6BFEE52EC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A5D7B-DAAA-1F41-9510-2113D7801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1E4DF-5ABA-1240-A412-CCD5B160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3FC88-816B-9145-93A4-CD02AD0A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8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FC512-1850-3548-905E-1E4F5A224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F438C5-D376-574F-AD08-13D722509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72306-346D-0A4F-987D-B249C51D5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B56F2-0B5B-8C46-9871-BB53D6242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ACCF9-3B02-D64F-99F9-0AA8904B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0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C390FF-43F9-8C42-BE57-70CEC95003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E71D77-2D86-864C-B447-16D39580C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AC4E1-C564-DE40-B1B3-A11252A8F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050D1-293A-F144-BD23-BB0615337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0A418-96AC-F14A-8E3E-CC05972F0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4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7ED9D-78D0-8D48-AB2E-B4013D13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CDB87-1CAC-1444-981C-CB516C35A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E2C2-937E-F047-A557-8D8351A73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B1B34-A2A6-2741-BE7B-20A5049FA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C98A3-5D5F-4543-8BCB-C181D6D7C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7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083D0-7FD0-3C49-86A0-D8ED885EB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F21D7-A371-944E-BF54-B7C335EAC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4D393-45F4-014D-B9FD-A584C7896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3D604-1F95-E34E-8F0C-B0C401E33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F1950-A2FD-C644-96DE-A446C1215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8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23828-D1B8-F949-AF30-002F59244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74BC7-F5DE-F24A-BE0D-3C39FD5706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3805D6-9F27-0440-BDC6-A3B291D9AE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96936-B43D-4547-B006-D3D78A16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1EC9C-9F40-1D4C-A82C-D9F8BCAC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AF4C5D-43B6-0242-BB39-E36FB0C4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1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E471-3408-F140-8D94-C4FC3C11E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A6DFE-D482-8F47-AB20-359404631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C4C8A5-0F66-0940-89AC-EDAC60474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51C97-D474-F24D-9D29-6274E02A3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141B97-EE2C-A84C-9245-A4862AB71C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86636F-F5FD-8349-A7B7-1312A39B0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8B3E3D-1ED3-DD41-858E-976A5FF5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3D92D5-B509-9544-A541-3FCE41E88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36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DACF5-1AAF-AF40-AE3F-527C1D37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EF61AE-9715-8E40-B5CE-BE8FD78F8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CEBE3-D62E-984E-87C3-2E79EE5CD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EC241-EE8E-E449-82E2-82F2FFE93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2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B137D6-E677-1646-8C74-B6D4AA6E9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1DCED-9AAF-8F49-8BAD-8A4815741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1822D-88F6-BA41-8107-720DDC5F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3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967E6-79A7-EC45-B075-1BC4138CE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A436A-7DCB-0F4C-A602-0FACDC30E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3EE8C9-E13A-6240-8FDF-19A1E77F6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C8740-8BE8-D04E-B8F1-2CF9D8DF3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729A6-759D-1B4C-BCCA-0AF39978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9974E-7735-7644-876F-462375877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1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2313A-C37B-7B4B-9074-C64AE9E3B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D237C-D82E-024C-815A-48AC46AE8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805E4-055F-A249-B0F0-E55B422EB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C731B-F506-2043-A364-5463FCE4F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758D2-FCD0-584C-B47D-5F5644F54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20A293-C66C-A644-88DC-76A8DEAD4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01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5E56B1-435C-244A-BFB8-EAE0A37E3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CFAC8-C419-7743-A26F-B82BC0519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BF2DE-ED40-1D48-9813-EE48481824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3F1C7-34F7-8241-B624-B8DB75038819}" type="datetimeFigureOut">
              <a:rPr lang="en-US" smtClean="0"/>
              <a:t>2/14/22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FAFD1-D343-CF4B-A212-807F09FAD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A4C7A-C69A-5E49-B482-44C5790B3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C8D84-E4F7-154A-B2E7-BA3B8590B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86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964D6B-29CC-3649-89CF-A4F27DC03383}"/>
              </a:ext>
            </a:extLst>
          </p:cNvPr>
          <p:cNvGrpSpPr/>
          <p:nvPr/>
        </p:nvGrpSpPr>
        <p:grpSpPr>
          <a:xfrm>
            <a:off x="7049591" y="2065715"/>
            <a:ext cx="4575883" cy="4573757"/>
            <a:chOff x="6935908" y="1917980"/>
            <a:chExt cx="4575883" cy="4573757"/>
          </a:xfrm>
        </p:grpSpPr>
        <p:pic>
          <p:nvPicPr>
            <p:cNvPr id="4" name="Picture 2" descr="M:\inj_group\INV_GUN_2009\photos in tunnel\inv_gun1.JPG">
              <a:extLst>
                <a:ext uri="{FF2B5EF4-FFF2-40B4-BE49-F238E27FC236}">
                  <a16:creationId xmlns:a16="http://schemas.microsoft.com/office/drawing/2014/main" id="{69F5B906-BAA0-7E44-B418-576F4471EA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75950" y="1917980"/>
              <a:ext cx="4495800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EB282A0-6B87-6F44-94C2-A4A1E9787E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33744" y="1953074"/>
              <a:ext cx="919005" cy="1135586"/>
            </a:xfrm>
            <a:prstGeom prst="rect">
              <a:avLst/>
            </a:prstGeom>
          </p:spPr>
        </p:pic>
        <p:sp>
          <p:nvSpPr>
            <p:cNvPr id="6" name="Text Box 18">
              <a:extLst>
                <a:ext uri="{FF2B5EF4-FFF2-40B4-BE49-F238E27FC236}">
                  <a16:creationId xmlns:a16="http://schemas.microsoft.com/office/drawing/2014/main" id="{9A40681D-3071-1748-B481-3F32DAA13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5908" y="5414519"/>
              <a:ext cx="4575883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Jefferson Lab has built </a:t>
              </a:r>
              <a:r>
                <a:rPr lang="en-US" sz="1600" dirty="0">
                  <a:solidFill>
                    <a:srgbClr val="FF0000"/>
                  </a:solidFill>
                </a:rPr>
                <a:t>two 200 kV DC-HV photo-guns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Large grain </a:t>
              </a:r>
              <a:r>
                <a:rPr lang="en-US" sz="1600" dirty="0" err="1"/>
                <a:t>Nb</a:t>
              </a:r>
              <a:r>
                <a:rPr lang="en-US" sz="1600" dirty="0"/>
                <a:t> tested 225 kV (&gt;18 MV/m)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Stainless steel now at CEBAF 200 kV (no FE)</a:t>
              </a:r>
            </a:p>
            <a:p>
              <a:r>
                <a:rPr lang="en-US" sz="1600" dirty="0"/>
                <a:t>Both demonstrated &lt;2e-12 Torr (N2 equivalent)</a:t>
              </a:r>
            </a:p>
          </p:txBody>
        </p:sp>
      </p:grpSp>
      <p:sp>
        <p:nvSpPr>
          <p:cNvPr id="8" name="Text Box 18">
            <a:extLst>
              <a:ext uri="{FF2B5EF4-FFF2-40B4-BE49-F238E27FC236}">
                <a16:creationId xmlns:a16="http://schemas.microsoft.com/office/drawing/2014/main" id="{F45B7EE6-943A-2244-B0D3-71FA9C61D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307" y="3787547"/>
            <a:ext cx="34614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Assume d=3 cm cathode/anode gap</a:t>
            </a:r>
          </a:p>
          <a:p>
            <a:pPr algn="ctr"/>
            <a:r>
              <a:rPr lang="en-US" sz="1600" b="1" dirty="0"/>
              <a:t>Peak current : </a:t>
            </a:r>
            <a:r>
              <a:rPr lang="en-US" sz="1600" b="1" dirty="0">
                <a:solidFill>
                  <a:srgbClr val="FF0000"/>
                </a:solidFill>
              </a:rPr>
              <a:t>GDE (4.8 A)</a:t>
            </a:r>
            <a:r>
              <a:rPr lang="en-US" sz="1600" b="1" dirty="0"/>
              <a:t>, </a:t>
            </a:r>
            <a:r>
              <a:rPr lang="en-US" sz="1600" b="1" dirty="0">
                <a:solidFill>
                  <a:srgbClr val="0070C0"/>
                </a:solidFill>
              </a:rPr>
              <a:t>TDR (11 A)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8BB405F3-C1E4-774D-8163-8266D8982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307" y="3447571"/>
            <a:ext cx="1511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Child’s Law:</a:t>
            </a:r>
          </a:p>
        </p:txBody>
      </p:sp>
      <p:graphicFrame>
        <p:nvGraphicFramePr>
          <p:cNvPr id="10" name="Group 57">
            <a:extLst>
              <a:ext uri="{FF2B5EF4-FFF2-40B4-BE49-F238E27FC236}">
                <a16:creationId xmlns:a16="http://schemas.microsoft.com/office/drawing/2014/main" id="{38B6C1B0-7728-B64A-80FB-41EBCD6DA0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5703383"/>
              </p:ext>
            </p:extLst>
          </p:nvPr>
        </p:nvGraphicFramePr>
        <p:xfrm>
          <a:off x="802918" y="4416374"/>
          <a:ext cx="2460812" cy="2273286"/>
        </p:xfrm>
        <a:graphic>
          <a:graphicData uri="http://schemas.openxmlformats.org/drawingml/2006/table">
            <a:tbl>
              <a:tblPr/>
              <a:tblGrid>
                <a:gridCol w="1044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6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6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V (kV)</a:t>
                      </a:r>
                      <a:endParaRPr kumimoji="0" lang="en-U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j</a:t>
                      </a:r>
                      <a:r>
                        <a:rPr kumimoji="0" lang="en-US" sz="2000" b="1" i="1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0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(A/cm</a:t>
                      </a:r>
                      <a:r>
                        <a:rPr kumimoji="0" 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1" u="none" strike="noStrike" cap="none" normalizeH="0" baseline="-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8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8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350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53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F55160FB-86C2-8D49-ACB2-FBD5B65F1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4393" y="3470987"/>
            <a:ext cx="2283385" cy="353278"/>
          </a:xfrm>
          <a:prstGeom prst="rect">
            <a:avLst/>
          </a:prstGeom>
        </p:spPr>
      </p:pic>
      <p:grpSp>
        <p:nvGrpSpPr>
          <p:cNvPr id="12" name="Group 74">
            <a:extLst>
              <a:ext uri="{FF2B5EF4-FFF2-40B4-BE49-F238E27FC236}">
                <a16:creationId xmlns:a16="http://schemas.microsoft.com/office/drawing/2014/main" id="{4C19185C-9D4C-584A-BF47-FDFCEC5A48A9}"/>
              </a:ext>
            </a:extLst>
          </p:cNvPr>
          <p:cNvGrpSpPr>
            <a:grpSpLocks/>
          </p:cNvGrpSpPr>
          <p:nvPr/>
        </p:nvGrpSpPr>
        <p:grpSpPr bwMode="auto">
          <a:xfrm>
            <a:off x="3401476" y="5873704"/>
            <a:ext cx="2903089" cy="369888"/>
            <a:chOff x="4305" y="2397"/>
            <a:chExt cx="2110" cy="233"/>
          </a:xfrm>
        </p:grpSpPr>
        <p:sp>
          <p:nvSpPr>
            <p:cNvPr id="13" name="Line 66">
              <a:extLst>
                <a:ext uri="{FF2B5EF4-FFF2-40B4-BE49-F238E27FC236}">
                  <a16:creationId xmlns:a16="http://schemas.microsoft.com/office/drawing/2014/main" id="{D5954701-06FD-8045-8B2D-1C541823B6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05" y="2524"/>
              <a:ext cx="2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14" name="Text Box 70">
              <a:extLst>
                <a:ext uri="{FF2B5EF4-FFF2-40B4-BE49-F238E27FC236}">
                  <a16:creationId xmlns:a16="http://schemas.microsoft.com/office/drawing/2014/main" id="{CF19BC54-F38E-AC45-B7A5-A746F0C7B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6" y="2397"/>
              <a:ext cx="179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GDE ~ 16 A/cm</a:t>
              </a:r>
              <a:r>
                <a:rPr lang="en-US" baseline="30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F101E24-E8B5-A644-89A8-056B5598AB2F}"/>
              </a:ext>
            </a:extLst>
          </p:cNvPr>
          <p:cNvSpPr/>
          <p:nvPr/>
        </p:nvSpPr>
        <p:spPr>
          <a:xfrm>
            <a:off x="3263730" y="5446246"/>
            <a:ext cx="22524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400" dirty="0">
                <a:solidFill>
                  <a:srgbClr val="0070C0"/>
                </a:solidFill>
              </a:rPr>
              <a:t>14 A/cm</a:t>
            </a:r>
            <a:r>
              <a:rPr lang="en-US" sz="1400" baseline="30000" dirty="0">
                <a:solidFill>
                  <a:srgbClr val="0070C0"/>
                </a:solidFill>
              </a:rPr>
              <a:t>2</a:t>
            </a:r>
            <a:r>
              <a:rPr lang="en-US" sz="1400" dirty="0">
                <a:solidFill>
                  <a:srgbClr val="0070C0"/>
                </a:solidFill>
              </a:rPr>
              <a:t> (10 mm dia. laser)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2BBCD7-D7AF-8B44-8DCB-D0D8E386A6AD}"/>
              </a:ext>
            </a:extLst>
          </p:cNvPr>
          <p:cNvSpPr/>
          <p:nvPr/>
        </p:nvSpPr>
        <p:spPr>
          <a:xfrm>
            <a:off x="3314373" y="6331695"/>
            <a:ext cx="35051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400" dirty="0">
                <a:solidFill>
                  <a:srgbClr val="0070C0"/>
                </a:solidFill>
              </a:rPr>
              <a:t>Current density </a:t>
            </a:r>
            <a:r>
              <a:rPr lang="en-US" sz="1400" i="1" dirty="0">
                <a:solidFill>
                  <a:srgbClr val="0070C0"/>
                </a:solidFill>
              </a:rPr>
              <a:t>j </a:t>
            </a:r>
            <a:r>
              <a:rPr lang="en-US" sz="1400" dirty="0">
                <a:solidFill>
                  <a:srgbClr val="0070C0"/>
                </a:solidFill>
              </a:rPr>
              <a:t>= 56 A/cm</a:t>
            </a:r>
            <a:r>
              <a:rPr lang="en-US" sz="1400" baseline="30000" dirty="0">
                <a:solidFill>
                  <a:srgbClr val="0070C0"/>
                </a:solidFill>
              </a:rPr>
              <a:t>2</a:t>
            </a:r>
            <a:r>
              <a:rPr lang="en-US" sz="1400" dirty="0">
                <a:solidFill>
                  <a:srgbClr val="0070C0"/>
                </a:solidFill>
              </a:rPr>
              <a:t> (5 mm dia. laser)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39BFE6-6E41-7342-91CA-BFF2A530CFD4}"/>
              </a:ext>
            </a:extLst>
          </p:cNvPr>
          <p:cNvSpPr txBox="1"/>
          <p:nvPr/>
        </p:nvSpPr>
        <p:spPr>
          <a:xfrm>
            <a:off x="214688" y="728758"/>
            <a:ext cx="69701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Defer to </a:t>
            </a:r>
            <a:r>
              <a:rPr lang="en-US" b="1" u="sng" dirty="0" err="1"/>
              <a:t>PreLab</a:t>
            </a:r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and build narrow-band gain-switch fiber laser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Collaborate with industry to develop and characterize GaAs/</a:t>
            </a:r>
            <a:r>
              <a:rPr lang="en-US" dirty="0" err="1"/>
              <a:t>GaAsP</a:t>
            </a:r>
            <a:r>
              <a:rPr lang="en-US" dirty="0"/>
              <a:t> SL</a:t>
            </a:r>
          </a:p>
          <a:p>
            <a:endParaRPr lang="en-US" dirty="0"/>
          </a:p>
          <a:p>
            <a:pPr>
              <a:tabLst>
                <a:tab pos="3306763" algn="l"/>
              </a:tabLst>
            </a:pPr>
            <a:r>
              <a:rPr lang="en-US" b="1" u="sng" dirty="0">
                <a:solidFill>
                  <a:srgbClr val="FF0000"/>
                </a:solidFill>
              </a:rPr>
              <a:t>Consider for </a:t>
            </a:r>
            <a:r>
              <a:rPr lang="en-US" b="1" u="sng" dirty="0" err="1">
                <a:solidFill>
                  <a:srgbClr val="FF0000"/>
                </a:solidFill>
              </a:rPr>
              <a:t>PrePreLab</a:t>
            </a:r>
            <a:endParaRPr lang="en-US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During GDE, </a:t>
            </a:r>
            <a:r>
              <a:rPr lang="en-US" dirty="0" err="1"/>
              <a:t>JLab</a:t>
            </a:r>
            <a:r>
              <a:rPr lang="en-US" dirty="0"/>
              <a:t> built two XHV inverted 200 KV guns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Now, consider an inverted 350 KV for higher peak current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E538C2-4359-B344-83BA-F9364DEAF159}"/>
              </a:ext>
            </a:extLst>
          </p:cNvPr>
          <p:cNvSpPr txBox="1"/>
          <p:nvPr/>
        </p:nvSpPr>
        <p:spPr>
          <a:xfrm>
            <a:off x="214688" y="105277"/>
            <a:ext cx="8486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ILC-IDT WG2 Steering Meeting #2 (Feb 14, 2022) – J. </a:t>
            </a:r>
            <a:r>
              <a:rPr lang="en-US" sz="2400" dirty="0" err="1"/>
              <a:t>Grames</a:t>
            </a:r>
            <a:r>
              <a:rPr lang="en-US" sz="2400" dirty="0"/>
              <a:t> (</a:t>
            </a:r>
            <a:r>
              <a:rPr lang="en-US" sz="2400" dirty="0" err="1"/>
              <a:t>JLab</a:t>
            </a:r>
            <a:r>
              <a:rPr lang="en-US" sz="2400" dirty="0"/>
              <a:t>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8A8D76-70D3-0144-B354-4EA41BC9E186}"/>
              </a:ext>
            </a:extLst>
          </p:cNvPr>
          <p:cNvCxnSpPr/>
          <p:nvPr/>
        </p:nvCxnSpPr>
        <p:spPr>
          <a:xfrm flipV="1">
            <a:off x="106680" y="609077"/>
            <a:ext cx="11902440" cy="31578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98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9CDF9C3-761D-C14D-8FE7-00C07F2D0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380" y="242507"/>
            <a:ext cx="5940839" cy="638357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3B33A0-98B8-4844-98C8-73C72DA8704D}"/>
              </a:ext>
            </a:extLst>
          </p:cNvPr>
          <p:cNvSpPr/>
          <p:nvPr/>
        </p:nvSpPr>
        <p:spPr>
          <a:xfrm>
            <a:off x="3260028" y="481047"/>
            <a:ext cx="31407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Design (Scientist)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Beam dynamics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Electrostatic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Vacuum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Engineering (Scientist + ½ </a:t>
            </a:r>
            <a:r>
              <a:rPr lang="en-US" sz="1600" b="1" kern="100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Eng</a:t>
            </a: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Vacuum chamber</a:t>
            </a: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/NEGs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HV </a:t>
            </a: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</a:t>
            </a:r>
            <a:r>
              <a:rPr lang="en-US" sz="1600" b="1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nsulator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Cathode/triple point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Anode/support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52756A6-BEF6-AA4F-A020-263A2C74A382}"/>
              </a:ext>
            </a:extLst>
          </p:cNvPr>
          <p:cNvSpPr/>
          <p:nvPr/>
        </p:nvSpPr>
        <p:spPr>
          <a:xfrm>
            <a:off x="3001604" y="242508"/>
            <a:ext cx="278301" cy="279308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5B5989-26F5-E842-BDB7-1685359A1221}"/>
              </a:ext>
            </a:extLst>
          </p:cNvPr>
          <p:cNvSpPr/>
          <p:nvPr/>
        </p:nvSpPr>
        <p:spPr>
          <a:xfrm>
            <a:off x="3260028" y="3793245"/>
            <a:ext cx="31407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kern="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Fabrication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1600" b="1" kern="1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1600" b="1" kern="1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Assembly &amp; Testing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CDB199-D0EA-8C4D-870B-F691EF4F5FA0}"/>
              </a:ext>
            </a:extLst>
          </p:cNvPr>
          <p:cNvSpPr txBox="1"/>
          <p:nvPr/>
        </p:nvSpPr>
        <p:spPr>
          <a:xfrm>
            <a:off x="-19887" y="1296654"/>
            <a:ext cx="3021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PrePreLab</a:t>
            </a:r>
            <a:r>
              <a:rPr lang="en-US" b="1" dirty="0"/>
              <a:t> (Years 1 and 2) </a:t>
            </a:r>
            <a:r>
              <a:rPr lang="en-US" dirty="0"/>
              <a:t>to model, simulate, produce engineering documents for ILC 350 kV gun; requires 2 FTE Sci + 0.5 FTE </a:t>
            </a:r>
            <a:r>
              <a:rPr lang="en-US" dirty="0" err="1"/>
              <a:t>Eng</a:t>
            </a:r>
            <a:endParaRPr lang="en-US" dirty="0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38EA79B6-D879-524D-A6E3-6AC12E13AA42}"/>
              </a:ext>
            </a:extLst>
          </p:cNvPr>
          <p:cNvSpPr/>
          <p:nvPr/>
        </p:nvSpPr>
        <p:spPr>
          <a:xfrm>
            <a:off x="3001604" y="3368118"/>
            <a:ext cx="278301" cy="303162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7F142F-0F91-454A-B993-7C6D1C942BC2}"/>
              </a:ext>
            </a:extLst>
          </p:cNvPr>
          <p:cNvSpPr txBox="1"/>
          <p:nvPr/>
        </p:nvSpPr>
        <p:spPr>
          <a:xfrm>
            <a:off x="-19888" y="4224131"/>
            <a:ext cx="30214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PreLab</a:t>
            </a:r>
            <a:r>
              <a:rPr lang="en-US" b="1" dirty="0"/>
              <a:t> (Year 3) </a:t>
            </a:r>
            <a:r>
              <a:rPr lang="en-US" dirty="0"/>
              <a:t>to fabricate, assemble gun; developing cost estimate, est. $250k (no overhead) + 0.5 Sci</a:t>
            </a:r>
          </a:p>
        </p:txBody>
      </p:sp>
    </p:spTree>
    <p:extLst>
      <p:ext uri="{BB962C8B-B14F-4D97-AF65-F5344CB8AC3E}">
        <p14:creationId xmlns:p14="http://schemas.microsoft.com/office/powerpoint/2010/main" val="1943106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268</Words>
  <Application>Microsoft Macintosh PowerPoint</Application>
  <PresentationFormat>Widescreen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MS Mincho</vt:lpstr>
      <vt:lpstr>Arial</vt:lpstr>
      <vt:lpstr>Calibri</vt:lpstr>
      <vt:lpstr>Calibri Light</vt:lpstr>
      <vt:lpstr>Comic Sans MS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Grames</dc:creator>
  <cp:lastModifiedBy>Joe Grames</cp:lastModifiedBy>
  <cp:revision>7</cp:revision>
  <dcterms:created xsi:type="dcterms:W3CDTF">2022-02-13T18:01:25Z</dcterms:created>
  <dcterms:modified xsi:type="dcterms:W3CDTF">2022-02-14T13:41:19Z</dcterms:modified>
</cp:coreProperties>
</file>