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3"/>
  </p:notesMasterIdLst>
  <p:sldIdLst>
    <p:sldId id="256" r:id="rId3"/>
    <p:sldId id="301" r:id="rId4"/>
    <p:sldId id="293" r:id="rId5"/>
    <p:sldId id="283" r:id="rId6"/>
    <p:sldId id="289" r:id="rId7"/>
    <p:sldId id="403" r:id="rId8"/>
    <p:sldId id="406" r:id="rId9"/>
    <p:sldId id="408" r:id="rId10"/>
    <p:sldId id="409" r:id="rId11"/>
    <p:sldId id="410" r:id="rId12"/>
    <p:sldId id="411" r:id="rId13"/>
    <p:sldId id="416" r:id="rId14"/>
    <p:sldId id="417" r:id="rId15"/>
    <p:sldId id="412" r:id="rId16"/>
    <p:sldId id="413" r:id="rId17"/>
    <p:sldId id="414" r:id="rId18"/>
    <p:sldId id="415" r:id="rId19"/>
    <p:sldId id="401" r:id="rId20"/>
    <p:sldId id="397" r:id="rId21"/>
    <p:sldId id="376" r:id="rId22"/>
    <p:sldId id="380" r:id="rId23"/>
    <p:sldId id="373" r:id="rId24"/>
    <p:sldId id="370" r:id="rId25"/>
    <p:sldId id="371" r:id="rId26"/>
    <p:sldId id="372" r:id="rId27"/>
    <p:sldId id="374" r:id="rId28"/>
    <p:sldId id="381" r:id="rId29"/>
    <p:sldId id="382" r:id="rId30"/>
    <p:sldId id="383" r:id="rId31"/>
    <p:sldId id="375" r:id="rId32"/>
    <p:sldId id="384" r:id="rId33"/>
    <p:sldId id="385" r:id="rId34"/>
    <p:sldId id="386" r:id="rId35"/>
    <p:sldId id="387" r:id="rId36"/>
    <p:sldId id="388" r:id="rId37"/>
    <p:sldId id="389" r:id="rId38"/>
    <p:sldId id="390" r:id="rId39"/>
    <p:sldId id="391" r:id="rId40"/>
    <p:sldId id="392" r:id="rId41"/>
    <p:sldId id="393" r:id="rId42"/>
    <p:sldId id="396" r:id="rId43"/>
    <p:sldId id="394" r:id="rId44"/>
    <p:sldId id="395" r:id="rId45"/>
    <p:sldId id="378" r:id="rId46"/>
    <p:sldId id="377" r:id="rId47"/>
    <p:sldId id="359" r:id="rId48"/>
    <p:sldId id="362" r:id="rId49"/>
    <p:sldId id="366" r:id="rId50"/>
    <p:sldId id="367" r:id="rId51"/>
    <p:sldId id="361" r:id="rId52"/>
    <p:sldId id="364" r:id="rId53"/>
    <p:sldId id="365" r:id="rId54"/>
    <p:sldId id="354" r:id="rId55"/>
    <p:sldId id="330" r:id="rId56"/>
    <p:sldId id="327" r:id="rId57"/>
    <p:sldId id="328" r:id="rId58"/>
    <p:sldId id="300" r:id="rId59"/>
    <p:sldId id="324" r:id="rId60"/>
    <p:sldId id="262" r:id="rId61"/>
    <p:sldId id="323" r:id="rId62"/>
    <p:sldId id="271" r:id="rId63"/>
    <p:sldId id="304" r:id="rId64"/>
    <p:sldId id="299" r:id="rId65"/>
    <p:sldId id="294" r:id="rId66"/>
    <p:sldId id="273" r:id="rId67"/>
    <p:sldId id="302" r:id="rId68"/>
    <p:sldId id="303" r:id="rId69"/>
    <p:sldId id="298" r:id="rId70"/>
    <p:sldId id="288" r:id="rId71"/>
    <p:sldId id="295" r:id="rId72"/>
    <p:sldId id="280" r:id="rId73"/>
    <p:sldId id="296" r:id="rId74"/>
    <p:sldId id="281" r:id="rId75"/>
    <p:sldId id="284" r:id="rId76"/>
    <p:sldId id="291" r:id="rId77"/>
    <p:sldId id="290" r:id="rId78"/>
    <p:sldId id="276" r:id="rId79"/>
    <p:sldId id="275" r:id="rId80"/>
    <p:sldId id="338" r:id="rId81"/>
    <p:sldId id="341" r:id="rId82"/>
    <p:sldId id="340" r:id="rId83"/>
    <p:sldId id="272" r:id="rId84"/>
    <p:sldId id="260" r:id="rId85"/>
    <p:sldId id="348" r:id="rId86"/>
    <p:sldId id="351" r:id="rId87"/>
    <p:sldId id="352" r:id="rId88"/>
    <p:sldId id="369" r:id="rId89"/>
    <p:sldId id="282" r:id="rId90"/>
    <p:sldId id="423" r:id="rId91"/>
    <p:sldId id="422" r:id="rId92"/>
    <p:sldId id="419" r:id="rId93"/>
    <p:sldId id="418" r:id="rId94"/>
    <p:sldId id="407" r:id="rId95"/>
    <p:sldId id="405" r:id="rId96"/>
    <p:sldId id="404" r:id="rId97"/>
    <p:sldId id="398" r:id="rId98"/>
    <p:sldId id="379" r:id="rId99"/>
    <p:sldId id="368" r:id="rId100"/>
    <p:sldId id="360" r:id="rId101"/>
    <p:sldId id="349" r:id="rId102"/>
    <p:sldId id="347" r:id="rId103"/>
    <p:sldId id="345" r:id="rId104"/>
    <p:sldId id="335" r:id="rId105"/>
    <p:sldId id="331" r:id="rId106"/>
    <p:sldId id="329" r:id="rId107"/>
    <p:sldId id="325" r:id="rId108"/>
    <p:sldId id="306" r:id="rId109"/>
    <p:sldId id="297" r:id="rId110"/>
    <p:sldId id="292" r:id="rId111"/>
    <p:sldId id="285" r:id="rId11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mamoto Akira" initials="YA" lastIdx="1" clrIdx="0">
    <p:extLst>
      <p:ext uri="{19B8F6BF-5375-455C-9EA6-DF929625EA0E}">
        <p15:presenceInfo xmlns:p15="http://schemas.microsoft.com/office/powerpoint/2012/main" userId="2dc024468f2e1927" providerId="Windows Live"/>
      </p:ext>
    </p:extLst>
  </p:cmAuthor>
  <p:cmAuthor id="2" name="山本 康史" initials="山本" lastIdx="1" clrIdx="1">
    <p:extLst>
      <p:ext uri="{19B8F6BF-5375-455C-9EA6-DF929625EA0E}">
        <p15:presenceInfo xmlns:p15="http://schemas.microsoft.com/office/powerpoint/2012/main" userId="761d810f7ffa07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339933"/>
    <a:srgbClr val="006699"/>
    <a:srgbClr val="666699"/>
    <a:srgbClr val="009999"/>
    <a:srgbClr val="993366"/>
    <a:srgbClr val="0033CC"/>
    <a:srgbClr val="00CC99"/>
    <a:srgbClr val="0000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53" autoAdjust="0"/>
    <p:restoredTop sz="94660"/>
  </p:normalViewPr>
  <p:slideViewPr>
    <p:cSldViewPr snapToGrid="0">
      <p:cViewPr varScale="1">
        <p:scale>
          <a:sx n="73" d="100"/>
          <a:sy n="73" d="100"/>
        </p:scale>
        <p:origin x="67" y="44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heme" Target="theme/theme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notesMaster" Target="notesMasters/notesMaster1.xml"/><Relationship Id="rId118" Type="http://schemas.openxmlformats.org/officeDocument/2006/relationships/tableStyles" Target="tableStyle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2022/2/16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BB0559-ADEB-F843-91DF-99243ABCE7B4}" type="slidenum">
              <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1" lang="en-US" altLang="ja-JP" sz="1200" b="0" i="0" u="none" strike="noStrike" kern="1200" cap="none" spc="0" normalizeH="0" baseline="0" noProof="0">
              <a:ln>
                <a:noFill/>
              </a:ln>
              <a:solidFill>
                <a:prstClr val="black"/>
              </a:solidFill>
              <a:effectLst/>
              <a:uLnTx/>
              <a:uFillTx/>
              <a:latin typeface="Arial" pitchFamily="-112" charset="0"/>
              <a:ea typeface="Arial Unicode MS" pitchFamily="-112" charset="0"/>
              <a:cs typeface="Arial Unicode MS" pitchFamily="-112" charset="0"/>
            </a:endParaRPr>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a:spcBef>
                <a:spcPct val="0"/>
              </a:spcBef>
            </a:pPr>
            <a:endParaRPr kumimoji="0" lang="en-US">
              <a:latin typeface="Times" pitchFamily="-112" charset="0"/>
              <a:ea typeface="Osaka" pitchFamily="-112" charset="-128"/>
              <a:cs typeface="Osaka" pitchFamily="-112" charset="-128"/>
            </a:endParaRPr>
          </a:p>
        </p:txBody>
      </p:sp>
    </p:spTree>
    <p:extLst>
      <p:ext uri="{BB962C8B-B14F-4D97-AF65-F5344CB8AC3E}">
        <p14:creationId xmlns:p14="http://schemas.microsoft.com/office/powerpoint/2010/main" val="443338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
        <p:nvSpPr>
          <p:cNvPr id="6" name="Text Box 8"/>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6096000"/>
            <a:ext cx="12192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endParaRPr lang="en-GB"/>
          </a:p>
        </p:txBody>
      </p:sp>
      <p:sp>
        <p:nvSpPr>
          <p:cNvPr id="5130" name="Rectangle 10"/>
          <p:cNvSpPr>
            <a:spLocks noGrp="1" noChangeArrowheads="1"/>
          </p:cNvSpPr>
          <p:nvPr>
            <p:ph type="ctrTitle"/>
          </p:nvPr>
        </p:nvSpPr>
        <p:spPr>
          <a:xfrm>
            <a:off x="1016000" y="2286000"/>
            <a:ext cx="10363200" cy="1143000"/>
          </a:xfrm>
        </p:spPr>
        <p:txBody>
          <a:bodyPr/>
          <a:lstStyle>
            <a:lvl1pPr>
              <a:defRPr sz="4800"/>
            </a:lvl1pPr>
          </a:lstStyle>
          <a:p>
            <a:r>
              <a:rPr lang="en-US"/>
              <a:t>Click to edit Master title style</a:t>
            </a:r>
            <a:endParaRPr lang="en-GB"/>
          </a:p>
        </p:txBody>
      </p:sp>
      <p:sp>
        <p:nvSpPr>
          <p:cNvPr id="9" name="Rectangle 3"/>
          <p:cNvSpPr>
            <a:spLocks noGrp="1" noChangeArrowheads="1"/>
          </p:cNvSpPr>
          <p:nvPr>
            <p:ph type="dt" sz="half" idx="10"/>
          </p:nvPr>
        </p:nvSpPr>
        <p:spPr>
          <a:xfrm>
            <a:off x="0" y="6248400"/>
            <a:ext cx="4165600" cy="457200"/>
          </a:xfrm>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4165600" y="6248400"/>
            <a:ext cx="3860800" cy="457200"/>
          </a:xfrm>
        </p:spPr>
        <p:txBody>
          <a:bodyPr/>
          <a:lstStyle>
            <a:lvl1pPr>
              <a:defRPr/>
            </a:lvl1pPr>
          </a:lstStyle>
          <a:p>
            <a:r>
              <a:rPr lang="en-US">
                <a:latin typeface="Arial"/>
                <a:ea typeface="Arial Unicode MS"/>
                <a:cs typeface="Arial Unicode MS"/>
              </a:rPr>
              <a:t>26th meeting of SRF subgroup in IDT/WG2</a:t>
            </a:r>
          </a:p>
        </p:txBody>
      </p:sp>
      <p:sp>
        <p:nvSpPr>
          <p:cNvPr id="11" name="Rectangle 5"/>
          <p:cNvSpPr>
            <a:spLocks noGrp="1" noChangeArrowheads="1"/>
          </p:cNvSpPr>
          <p:nvPr>
            <p:ph type="sldNum" sz="quarter" idx="12"/>
          </p:nvPr>
        </p:nvSpPr>
        <p:spPr>
          <a:xfrm>
            <a:off x="8737600" y="6248400"/>
            <a:ext cx="31496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8414460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xfrm>
            <a:off x="3131671" y="6400800"/>
            <a:ext cx="5928659" cy="457200"/>
          </a:xfrm>
          <a:ln/>
        </p:spPr>
        <p:txBody>
          <a:bodyPr/>
          <a:lstStyle>
            <a:lvl1pPr>
              <a:defRPr sz="1200" b="0"/>
            </a:lvl1pPr>
          </a:lstStyle>
          <a:p>
            <a:r>
              <a:rPr lang="en-US">
                <a:latin typeface="Arial"/>
                <a:ea typeface="Arial Unicode MS"/>
                <a:cs typeface="Arial Unicode MS"/>
              </a:rPr>
              <a:t>26th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8712436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1530187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144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371600"/>
            <a:ext cx="508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sz="1100" b="0"/>
            </a:lvl1pPr>
          </a:lstStyle>
          <a:p>
            <a:r>
              <a:rPr lang="en-US">
                <a:latin typeface="Arial"/>
                <a:ea typeface="Arial Unicode MS"/>
                <a:cs typeface="Arial Unicode MS"/>
              </a:rPr>
              <a:t>26th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4534107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2584957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893328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387911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29085120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0626365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0164615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76200"/>
            <a:ext cx="2590800" cy="60960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14400" y="76200"/>
            <a:ext cx="75692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altLang="ja-JP">
                <a:solidFill>
                  <a:srgbClr val="000000"/>
                </a:solidFill>
                <a:latin typeface="Arial"/>
                <a:ea typeface="Arial Unicode MS"/>
                <a:cs typeface="Arial Unicode MS"/>
              </a:rPr>
              <a:t>15/Feb/2022</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a:latin typeface="Arial"/>
                <a:ea typeface="Arial Unicode MS"/>
                <a:cs typeface="Arial Unicode MS"/>
              </a:rPr>
              <a:t>26th meeting of SRF subgroup in IDT/WG2</a:t>
            </a: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9595947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09600" y="1600200"/>
            <a:ext cx="10972800" cy="4498975"/>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a:t>15/Feb/2022</a:t>
            </a: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26th meeting of SRF subgroup in IDT/WG2</a:t>
            </a: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pPr>
                <a:defRPr/>
              </a:pPr>
              <a:t>‹#›</a:t>
            </a:fld>
            <a:endParaRPr lang="en-US" altLang="ja-JP"/>
          </a:p>
        </p:txBody>
      </p:sp>
    </p:spTree>
    <p:extLst>
      <p:ext uri="{BB962C8B-B14F-4D97-AF65-F5344CB8AC3E}">
        <p14:creationId xmlns:p14="http://schemas.microsoft.com/office/powerpoint/2010/main" val="2964652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609600" y="274638"/>
            <a:ext cx="10972800" cy="1143000"/>
          </a:xfrm>
        </p:spPr>
        <p:txBody>
          <a:bodyPr/>
          <a:lstStyle/>
          <a:p>
            <a:r>
              <a:rPr lang="ja-JP" altLang="en-US"/>
              <a:t>マスタ タイトルの書式設定</a:t>
            </a:r>
          </a:p>
        </p:txBody>
      </p:sp>
      <p:sp>
        <p:nvSpPr>
          <p:cNvPr id="3" name="コンテンツ プレースホルダ 2"/>
          <p:cNvSpPr>
            <a:spLocks noGrp="1"/>
          </p:cNvSpPr>
          <p:nvPr>
            <p:ph sz="quarter" idx="1"/>
          </p:nvPr>
        </p:nvSpPr>
        <p:spPr>
          <a:xfrm>
            <a:off x="609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6197600" y="1600200"/>
            <a:ext cx="5384800" cy="2173288"/>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609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コンテンツ プレースホルダ 5"/>
          <p:cNvSpPr>
            <a:spLocks noGrp="1"/>
          </p:cNvSpPr>
          <p:nvPr>
            <p:ph sz="quarter" idx="4"/>
          </p:nvPr>
        </p:nvSpPr>
        <p:spPr>
          <a:xfrm>
            <a:off x="6197600" y="3925889"/>
            <a:ext cx="5384800" cy="2173287"/>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a:t>15/Feb/2022</a:t>
            </a: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26th meeting of SRF subgroup in IDT/WG2</a:t>
            </a: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pPr>
                <a:defRPr/>
              </a:pPr>
              <a:t>‹#›</a:t>
            </a:fld>
            <a:endParaRPr lang="en-US" altLang="ja-JP"/>
          </a:p>
        </p:txBody>
      </p:sp>
    </p:spTree>
    <p:extLst>
      <p:ext uri="{BB962C8B-B14F-4D97-AF65-F5344CB8AC3E}">
        <p14:creationId xmlns:p14="http://schemas.microsoft.com/office/powerpoint/2010/main" val="38585362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10" name="Text Placeholder 9"/>
          <p:cNvSpPr>
            <a:spLocks noGrp="1"/>
          </p:cNvSpPr>
          <p:nvPr>
            <p:ph type="body" sz="quarter" idx="13"/>
          </p:nvPr>
        </p:nvSpPr>
        <p:spPr>
          <a:xfrm>
            <a:off x="609600" y="1066800"/>
            <a:ext cx="109728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5"/>
          <p:cNvSpPr>
            <a:spLocks noGrp="1" noChangeArrowheads="1"/>
          </p:cNvSpPr>
          <p:nvPr>
            <p:ph type="sldNum" sz="quarter" idx="14"/>
          </p:nvPr>
        </p:nvSpPr>
        <p:spPr/>
        <p:txBody>
          <a:bodyPr/>
          <a:lstStyle>
            <a:lvl1pPr>
              <a:defRPr/>
            </a:lvl1pPr>
          </a:lstStyle>
          <a:p>
            <a:pPr>
              <a:defRPr/>
            </a:pPr>
            <a:fld id="{6C0BC3EA-FCB8-4388-B3F2-D1215F9A174A}" type="slidenum">
              <a:rPr lang="en-US"/>
              <a:pPr>
                <a:defRPr/>
              </a:pPr>
              <a:t>‹#›</a:t>
            </a:fld>
            <a:endParaRPr lang="en-US"/>
          </a:p>
        </p:txBody>
      </p:sp>
      <p:sp>
        <p:nvSpPr>
          <p:cNvPr id="5" name="Date Placeholder 1"/>
          <p:cNvSpPr>
            <a:spLocks noGrp="1"/>
          </p:cNvSpPr>
          <p:nvPr>
            <p:ph type="dt" sz="half" idx="15"/>
          </p:nvPr>
        </p:nvSpPr>
        <p:spPr/>
        <p:txBody>
          <a:bodyPr/>
          <a:lstStyle>
            <a:lvl1pPr>
              <a:defRPr/>
            </a:lvl1pPr>
          </a:lstStyle>
          <a:p>
            <a:pPr>
              <a:defRPr/>
            </a:pPr>
            <a:r>
              <a:rPr lang="en-US" altLang="ja-JP"/>
              <a:t>15/Feb/2022</a:t>
            </a:r>
            <a:endParaRPr lang="en-US" dirty="0"/>
          </a:p>
        </p:txBody>
      </p:sp>
      <p:sp>
        <p:nvSpPr>
          <p:cNvPr id="6" name="Footer Placeholder 2"/>
          <p:cNvSpPr>
            <a:spLocks noGrp="1"/>
          </p:cNvSpPr>
          <p:nvPr>
            <p:ph type="ftr" sz="quarter" idx="16"/>
          </p:nvPr>
        </p:nvSpPr>
        <p:spPr/>
        <p:txBody>
          <a:bodyPr/>
          <a:lstStyle>
            <a:lvl1pPr>
              <a:defRPr/>
            </a:lvl1pPr>
          </a:lstStyle>
          <a:p>
            <a:pPr>
              <a:defRPr/>
            </a:pPr>
            <a:r>
              <a:rPr lang="en-US"/>
              <a:t>26th meeting of SRF subgroup in IDT/WG2</a:t>
            </a:r>
            <a:endParaRPr lang="en-US" dirty="0"/>
          </a:p>
        </p:txBody>
      </p:sp>
    </p:spTree>
    <p:extLst>
      <p:ext uri="{BB962C8B-B14F-4D97-AF65-F5344CB8AC3E}">
        <p14:creationId xmlns:p14="http://schemas.microsoft.com/office/powerpoint/2010/main" val="38158592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ly numbering">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lvl1pPr>
              <a:defRPr/>
            </a:lvl1pPr>
          </a:lstStyle>
          <a:p>
            <a:pPr>
              <a:defRPr/>
            </a:pPr>
            <a:r>
              <a:rPr lang="en-US" altLang="ja-JP"/>
              <a:t>15/Feb/2022</a:t>
            </a:r>
            <a:endParaRPr lang="it-IT"/>
          </a:p>
        </p:txBody>
      </p:sp>
      <p:sp>
        <p:nvSpPr>
          <p:cNvPr id="5" name="Segnaposto piè di pagina 4"/>
          <p:cNvSpPr>
            <a:spLocks noGrp="1"/>
          </p:cNvSpPr>
          <p:nvPr>
            <p:ph type="ftr" sz="quarter" idx="11"/>
          </p:nvPr>
        </p:nvSpPr>
        <p:spPr/>
        <p:txBody>
          <a:bodyPr/>
          <a:lstStyle>
            <a:lvl1pPr>
              <a:defRPr/>
            </a:lvl1pPr>
          </a:lstStyle>
          <a:p>
            <a:pPr>
              <a:defRPr/>
            </a:pPr>
            <a:r>
              <a:rPr lang="en-US"/>
              <a:t>26th meeting of SRF subgroup in IDT/WG2</a:t>
            </a:r>
            <a:endParaRPr lang="it-IT"/>
          </a:p>
        </p:txBody>
      </p:sp>
      <p:sp>
        <p:nvSpPr>
          <p:cNvPr id="6" name="Segnaposto numero diapositiva 5"/>
          <p:cNvSpPr>
            <a:spLocks noGrp="1"/>
          </p:cNvSpPr>
          <p:nvPr>
            <p:ph type="sldNum" sz="quarter" idx="12"/>
          </p:nvPr>
        </p:nvSpPr>
        <p:spPr/>
        <p:txBody>
          <a:bodyPr/>
          <a:lstStyle>
            <a:lvl1pPr>
              <a:defRPr/>
            </a:lvl1pPr>
          </a:lstStyle>
          <a:p>
            <a:pPr>
              <a:defRPr/>
            </a:pPr>
            <a:fld id="{80150B6A-EECE-4C3C-9D7F-14B52D3C779A}" type="slidenum">
              <a:rPr lang="it-IT"/>
              <a:pPr>
                <a:defRPr/>
              </a:pPr>
              <a:t>‹#›</a:t>
            </a:fld>
            <a:endParaRPr lang="it-IT" dirty="0"/>
          </a:p>
        </p:txBody>
      </p:sp>
      <p:sp>
        <p:nvSpPr>
          <p:cNvPr id="7" name="Segnaposto contenuto 2"/>
          <p:cNvSpPr>
            <a:spLocks noGrp="1"/>
          </p:cNvSpPr>
          <p:nvPr>
            <p:ph sz="half" idx="1"/>
          </p:nvPr>
        </p:nvSpPr>
        <p:spPr>
          <a:xfrm>
            <a:off x="609600" y="428605"/>
            <a:ext cx="11010939" cy="5697559"/>
          </a:xfrm>
        </p:spPr>
        <p:txBody>
          <a:bodyPr/>
          <a:lstStyle>
            <a:lvl1pPr marL="274320" indent="-274320">
              <a:spcBef>
                <a:spcPts val="600"/>
              </a:spcBef>
              <a:buFont typeface="+mj-lt"/>
              <a:buAutoNum type="arabicPeriod"/>
              <a:defRPr sz="2000"/>
            </a:lvl1pPr>
            <a:lvl2pPr marL="731520" indent="-274320">
              <a:spcBef>
                <a:spcPts val="600"/>
              </a:spcBef>
              <a:buFont typeface="+mj-lt"/>
              <a:buAutoNum type="arabicPeriod"/>
              <a:defRPr sz="2000"/>
            </a:lvl2pPr>
            <a:lvl3pPr marL="1188720" indent="-274320">
              <a:spcBef>
                <a:spcPts val="600"/>
              </a:spcBef>
              <a:buFont typeface="+mj-lt"/>
              <a:buAutoNum type="arabicPeriod"/>
              <a:defRPr sz="2000"/>
            </a:lvl3pPr>
            <a:lvl4pPr marL="1645920" indent="-274320">
              <a:spcBef>
                <a:spcPts val="600"/>
              </a:spcBef>
              <a:buFont typeface="+mj-lt"/>
              <a:buAutoNum type="arabicPeriod"/>
              <a:defRPr sz="2000"/>
            </a:lvl4pPr>
            <a:lvl5pPr marL="2103120" indent="-274320">
              <a:spcBef>
                <a:spcPts val="600"/>
              </a:spcBef>
              <a:buFont typeface="+mj-lt"/>
              <a:buAutoNum type="arabicPeriod"/>
              <a:defRPr sz="2000"/>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extLst>
      <p:ext uri="{BB962C8B-B14F-4D97-AF65-F5344CB8AC3E}">
        <p14:creationId xmlns:p14="http://schemas.microsoft.com/office/powerpoint/2010/main" val="1811749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15/Feb/2022</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15/Feb/2022</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15/Feb/2022</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15/Feb/2022</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15/Feb/2022</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15/Feb/2022</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26th meeting of SRF subgroup in IDT/WG2</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15/Feb/2022</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26th meeting of SRF subgroup in IDT/WG2</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914400" y="1371600"/>
            <a:ext cx="103632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508000" y="6400800"/>
            <a:ext cx="32512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altLang="ja-JP">
                <a:solidFill>
                  <a:srgbClr val="000000"/>
                </a:solidFill>
                <a:latin typeface="Arial"/>
                <a:ea typeface="Arial Unicode MS"/>
                <a:cs typeface="Arial Unicode MS"/>
              </a:rPr>
              <a:t>15/Feb/2022</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4165600" y="64008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a:latin typeface="Arial"/>
                <a:ea typeface="Arial Unicode MS"/>
                <a:cs typeface="Arial Unicode MS"/>
              </a:rPr>
              <a:t>26th meeting of SRF subgroup in IDT/WG2</a:t>
            </a:r>
          </a:p>
        </p:txBody>
      </p:sp>
      <p:sp>
        <p:nvSpPr>
          <p:cNvPr id="4101" name="Rectangle 5"/>
          <p:cNvSpPr>
            <a:spLocks noGrp="1" noChangeArrowheads="1"/>
          </p:cNvSpPr>
          <p:nvPr>
            <p:ph type="sldNum" sz="quarter" idx="4"/>
          </p:nvPr>
        </p:nvSpPr>
        <p:spPr bwMode="auto">
          <a:xfrm>
            <a:off x="8737600" y="64008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727200" y="0"/>
            <a:ext cx="1016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2438400" y="0"/>
            <a:ext cx="88392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727200" y="76200"/>
            <a:ext cx="94488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pic>
        <p:nvPicPr>
          <p:cNvPr id="2057" name="Picture 9" descr="1024_greendot_divide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48400"/>
            <a:ext cx="12192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152401"/>
            <a:ext cx="16256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727200" y="838200"/>
            <a:ext cx="10464800" cy="153988"/>
          </a:xfrm>
          <a:prstGeom prst="rect">
            <a:avLst/>
          </a:prstGeom>
          <a:noFill/>
          <a:ln w="9525">
            <a:noFill/>
            <a:miter lim="800000"/>
            <a:headEnd/>
            <a:tailEnd/>
          </a:ln>
        </p:spPr>
      </p:pic>
    </p:spTree>
    <p:extLst>
      <p:ext uri="{BB962C8B-B14F-4D97-AF65-F5344CB8AC3E}">
        <p14:creationId xmlns:p14="http://schemas.microsoft.com/office/powerpoint/2010/main" val="819144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tmp"/><Relationship Id="rId1" Type="http://schemas.openxmlformats.org/officeDocument/2006/relationships/slideLayout" Target="../slideLayouts/slideLayout1.xml"/><Relationship Id="rId4" Type="http://schemas.openxmlformats.org/officeDocument/2006/relationships/image" Target="../media/image11.tmp"/></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mp"/><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tmp"/><Relationship Id="rId1" Type="http://schemas.openxmlformats.org/officeDocument/2006/relationships/slideLayout" Target="../slideLayouts/slideLayout1.xml"/><Relationship Id="rId5" Type="http://schemas.openxmlformats.org/officeDocument/2006/relationships/image" Target="../media/image21.tmp"/><Relationship Id="rId4" Type="http://schemas.openxmlformats.org/officeDocument/2006/relationships/image" Target="../media/image20.tmp"/></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1.xml"/><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image" Target="../media/image51.tmp"/><Relationship Id="rId1" Type="http://schemas.openxmlformats.org/officeDocument/2006/relationships/slideLayout" Target="../slideLayouts/slideLayout1.xml"/><Relationship Id="rId4" Type="http://schemas.openxmlformats.org/officeDocument/2006/relationships/image" Target="../media/image48.tmp"/></Relationships>
</file>

<file path=ppt/slides/_rels/slide36.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jpeg"/></Relationships>
</file>

<file path=ppt/slides/_rels/slide3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6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1.xml"/><Relationship Id="rId4" Type="http://schemas.openxmlformats.org/officeDocument/2006/relationships/image" Target="../media/image7.tmp"/></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xml"/><Relationship Id="rId4" Type="http://schemas.openxmlformats.org/officeDocument/2006/relationships/image" Target="../media/image69.jpeg"/></Relationships>
</file>

<file path=ppt/slides/_rels/slide43.xml.rels><?xml version="1.0" encoding="UTF-8" standalone="yes"?>
<Relationships xmlns="http://schemas.openxmlformats.org/package/2006/relationships"><Relationship Id="rId2" Type="http://schemas.openxmlformats.org/officeDocument/2006/relationships/image" Target="../media/image70.tif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hyperlink" Target="https://accelconf.web.cern.ch/pac2009/papers/tu3rai04.pdf" TargetMode="External"/><Relationship Id="rId2" Type="http://schemas.openxmlformats.org/officeDocument/2006/relationships/hyperlink" Target="https://accelconf.web.cern.ch/SRF2013/papers/thp087.pdf"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mailto:Peter.Sievers@cern.ch" TargetMode="External"/><Relationship Id="rId2" Type="http://schemas.openxmlformats.org/officeDocument/2006/relationships/hyperlink" Target="https://agenda.linearcollider.org/category/256/" TargetMode="External"/><Relationship Id="rId1" Type="http://schemas.openxmlformats.org/officeDocument/2006/relationships/slideLayout" Target="../slideLayouts/slideLayout1.xml"/><Relationship Id="rId4" Type="http://schemas.openxmlformats.org/officeDocument/2006/relationships/hyperlink" Target="mailto:ivan.podadera@ciemat.es"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38.tiff"/><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85.tiff"/><Relationship Id="rId5" Type="http://schemas.openxmlformats.org/officeDocument/2006/relationships/image" Target="../media/image84.tiff"/><Relationship Id="rId4" Type="http://schemas.openxmlformats.org/officeDocument/2006/relationships/image" Target="../media/image83.jpeg"/></Relationships>
</file>

<file path=ppt/slides/_rels/slide6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86.png"/></Relationships>
</file>

<file path=ppt/slides/_rels/slide6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0.wmf"/><Relationship Id="rId5" Type="http://schemas.openxmlformats.org/officeDocument/2006/relationships/oleObject" Target="../embeddings/oleObject1.bin"/><Relationship Id="rId4" Type="http://schemas.openxmlformats.org/officeDocument/2006/relationships/image" Target="../media/image9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tmp"/><Relationship Id="rId4" Type="http://schemas.openxmlformats.org/officeDocument/2006/relationships/image" Target="../media/image6.tmp"/></Relationships>
</file>

<file path=ppt/slides/_rels/slide8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xml"/><Relationship Id="rId4" Type="http://schemas.openxmlformats.org/officeDocument/2006/relationships/image" Target="../media/image100.png"/></Relationships>
</file>

<file path=ppt/slides/_rels/slide82.xml.rels><?xml version="1.0" encoding="UTF-8" standalone="yes"?>
<Relationships xmlns="http://schemas.openxmlformats.org/package/2006/relationships"><Relationship Id="rId3" Type="http://schemas.openxmlformats.org/officeDocument/2006/relationships/image" Target="../media/image102.jpg"/><Relationship Id="rId2" Type="http://schemas.openxmlformats.org/officeDocument/2006/relationships/image" Target="../media/image101.jpeg"/><Relationship Id="rId1" Type="http://schemas.openxmlformats.org/officeDocument/2006/relationships/slideLayout" Target="../slideLayouts/slideLayout2.xml"/><Relationship Id="rId4" Type="http://schemas.openxmlformats.org/officeDocument/2006/relationships/image" Target="../media/image103.jpg"/></Relationships>
</file>

<file path=ppt/slides/_rels/slide8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1.xml"/><Relationship Id="rId5" Type="http://schemas.openxmlformats.org/officeDocument/2006/relationships/image" Target="../media/image107.PNG"/><Relationship Id="rId4" Type="http://schemas.openxmlformats.org/officeDocument/2006/relationships/image" Target="../media/image106.PNG"/></Relationships>
</file>

<file path=ppt/slides/_rels/slide84.xml.rels><?xml version="1.0" encoding="UTF-8" standalone="yes"?>
<Relationships xmlns="http://schemas.openxmlformats.org/package/2006/relationships"><Relationship Id="rId3" Type="http://schemas.openxmlformats.org/officeDocument/2006/relationships/image" Target="../media/image109.tiff"/><Relationship Id="rId2" Type="http://schemas.openxmlformats.org/officeDocument/2006/relationships/image" Target="../media/image108.tiff"/><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xml"/><Relationship Id="rId4" Type="http://schemas.openxmlformats.org/officeDocument/2006/relationships/image" Target="../media/image112.png"/></Relationships>
</file>

<file path=ppt/slides/_rels/slide8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tmp"/><Relationship Id="rId4" Type="http://schemas.openxmlformats.org/officeDocument/2006/relationships/image" Target="../media/image10.tmp"/></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3979"/>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26</a:t>
            </a:r>
            <a:r>
              <a:rPr lang="en-US" altLang="ja-JP" sz="4800" baseline="30000" dirty="0">
                <a:latin typeface="Times New Roman" panose="02020603050405020304" pitchFamily="18" charset="0"/>
                <a:cs typeface="Times New Roman" panose="02020603050405020304" pitchFamily="18" charset="0"/>
              </a:rPr>
              <a:t>th</a:t>
            </a:r>
            <a:r>
              <a:rPr lang="en-US" altLang="ja-JP" sz="4800" dirty="0">
                <a:latin typeface="Times New Roman" panose="02020603050405020304" pitchFamily="18" charset="0"/>
                <a:cs typeface="Times New Roman" panose="02020603050405020304" pitchFamily="18" charset="0"/>
              </a:rPr>
              <a:t> M</a:t>
            </a:r>
            <a:r>
              <a:rPr kumimoji="1" lang="en-US" altLang="ja-JP" sz="4800" dirty="0">
                <a:latin typeface="Times New Roman" panose="02020603050405020304" pitchFamily="18" charset="0"/>
                <a:cs typeface="Times New Roman" panose="02020603050405020304" pitchFamily="18" charset="0"/>
              </a:rPr>
              <a:t>eeting of SRF </a:t>
            </a:r>
            <a:r>
              <a:rPr lang="en-US" altLang="ja-JP" sz="4800" dirty="0">
                <a:latin typeface="Times New Roman" panose="02020603050405020304" pitchFamily="18" charset="0"/>
                <a:cs typeface="Times New Roman" panose="02020603050405020304" pitchFamily="18" charset="0"/>
              </a:rPr>
              <a:t>G</a:t>
            </a:r>
            <a:r>
              <a:rPr kumimoji="1" lang="en-US" altLang="ja-JP" sz="4800" dirty="0">
                <a:latin typeface="Times New Roman" panose="02020603050405020304" pitchFamily="18" charset="0"/>
                <a:cs typeface="Times New Roman" panose="02020603050405020304" pitchFamily="18" charset="0"/>
              </a:rPr>
              <a:t>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013842" y="2002869"/>
            <a:ext cx="10164315" cy="1870536"/>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High Pressure Gas Safety Regulation for ILC (</a:t>
            </a:r>
            <a:r>
              <a:rPr lang="en-US" altLang="ja-JP" sz="2800" dirty="0" err="1">
                <a:latin typeface="Times New Roman" panose="02020603050405020304" pitchFamily="18" charset="0"/>
                <a:cs typeface="Times New Roman" panose="02020603050405020304" pitchFamily="18" charset="0"/>
              </a:rPr>
              <a:t>Kensei</a:t>
            </a:r>
            <a:r>
              <a:rPr lang="en-US" altLang="ja-JP" sz="2800" dirty="0">
                <a:latin typeface="Times New Roman" panose="02020603050405020304" pitchFamily="18" charset="0"/>
                <a:cs typeface="Times New Roman" panose="02020603050405020304" pitchFamily="18" charset="0"/>
              </a:rPr>
              <a:t> </a:t>
            </a:r>
            <a:r>
              <a:rPr lang="en-US" altLang="ja-JP" sz="2800" dirty="0" err="1">
                <a:latin typeface="Times New Roman" panose="02020603050405020304" pitchFamily="18" charset="0"/>
                <a:cs typeface="Times New Roman" panose="02020603050405020304" pitchFamily="18" charset="0"/>
              </a:rPr>
              <a:t>Umemori</a:t>
            </a:r>
            <a:r>
              <a:rPr lang="en-US" altLang="ja-JP" sz="2800" dirty="0">
                <a:latin typeface="Times New Roman" panose="02020603050405020304" pitchFamily="18" charset="0"/>
                <a:cs typeface="Times New Roman" panose="02020603050405020304" pitchFamily="18" charset="0"/>
              </a:rPr>
              <a:t>)</a:t>
            </a: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chemeClr val="accent4">
                    <a:lumMod val="75000"/>
                  </a:schemeClr>
                </a:solidFill>
                <a:latin typeface="Times New Roman" panose="02020603050405020304" pitchFamily="18" charset="0"/>
                <a:cs typeface="Times New Roman" panose="02020603050405020304" pitchFamily="18" charset="0"/>
              </a:rPr>
              <a:t>Kirk</a:t>
            </a:r>
            <a:endParaRPr kumimoji="1" lang="ja-JP" altLang="en-US" sz="2400" b="1" i="1" dirty="0">
              <a:solidFill>
                <a:schemeClr val="accent4">
                  <a:lumMod val="75000"/>
                </a:schemeClr>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0" y="4962852"/>
            <a:ext cx="12192000" cy="307777"/>
          </a:xfrm>
          <a:prstGeom prst="rect">
            <a:avLst/>
          </a:prstGeom>
          <a:noFill/>
        </p:spPr>
        <p:txBody>
          <a:bodyPr wrap="squar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Attendees: A. Yamamoto</a:t>
            </a:r>
            <a:r>
              <a:rPr lang="en-US" altLang="ja-JP" sz="1400" dirty="0">
                <a:latin typeface="Times New Roman" panose="02020603050405020304" pitchFamily="18" charset="0"/>
                <a:cs typeface="Times New Roman" panose="02020603050405020304" pitchFamily="18" charset="0"/>
              </a:rPr>
              <a:t>,</a:t>
            </a:r>
            <a:r>
              <a:rPr lang="ja-JP" altLang="en-US" sz="1400" dirty="0">
                <a:latin typeface="Times New Roman" panose="02020603050405020304" pitchFamily="18" charset="0"/>
                <a:cs typeface="Times New Roman" panose="02020603050405020304" pitchFamily="18" charset="0"/>
              </a:rPr>
              <a:t> </a:t>
            </a:r>
            <a:r>
              <a:rPr lang="en-US" altLang="ja-JP" sz="1400" dirty="0">
                <a:latin typeface="Times New Roman" panose="02020603050405020304" pitchFamily="18" charset="0"/>
                <a:cs typeface="Times New Roman" panose="02020603050405020304" pitchFamily="18" charset="0"/>
              </a:rPr>
              <a:t>S. </a:t>
            </a:r>
            <a:r>
              <a:rPr lang="en-US" altLang="ja-JP" sz="1400" dirty="0" err="1">
                <a:latin typeface="Times New Roman" panose="02020603050405020304" pitchFamily="18" charset="0"/>
                <a:cs typeface="Times New Roman" panose="02020603050405020304" pitchFamily="18" charset="0"/>
              </a:rPr>
              <a:t>Michizono</a:t>
            </a:r>
            <a:r>
              <a:rPr lang="en-US" altLang="ja-JP" sz="1400" dirty="0">
                <a:latin typeface="Times New Roman" panose="02020603050405020304" pitchFamily="18" charset="0"/>
                <a:cs typeface="Times New Roman" panose="02020603050405020304" pitchFamily="18" charset="0"/>
              </a:rPr>
              <a:t>, K. </a:t>
            </a:r>
            <a:r>
              <a:rPr lang="en-US" altLang="ja-JP" sz="1400" dirty="0" err="1">
                <a:latin typeface="Times New Roman" panose="02020603050405020304" pitchFamily="18" charset="0"/>
                <a:cs typeface="Times New Roman" panose="02020603050405020304" pitchFamily="18" charset="0"/>
              </a:rPr>
              <a:t>Umemori</a:t>
            </a:r>
            <a:r>
              <a:rPr lang="en-US" altLang="ja-JP" sz="1400" dirty="0">
                <a:latin typeface="Times New Roman" panose="02020603050405020304" pitchFamily="18" charset="0"/>
                <a:cs typeface="Times New Roman" panose="02020603050405020304" pitchFamily="18" charset="0"/>
              </a:rPr>
              <a:t>, S. </a:t>
            </a:r>
            <a:r>
              <a:rPr lang="en-US" altLang="ja-JP" sz="1400" dirty="0" err="1">
                <a:latin typeface="Times New Roman" panose="02020603050405020304" pitchFamily="18" charset="0"/>
                <a:cs typeface="Times New Roman" panose="02020603050405020304" pitchFamily="18" charset="0"/>
              </a:rPr>
              <a:t>Belomestnykh</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Rimmer</a:t>
            </a:r>
            <a:r>
              <a:rPr lang="en-US" altLang="ja-JP" sz="1400" dirty="0">
                <a:latin typeface="Times New Roman" panose="02020603050405020304" pitchFamily="18" charset="0"/>
                <a:cs typeface="Times New Roman" panose="02020603050405020304" pitchFamily="18" charset="0"/>
              </a:rPr>
              <a:t>, R. </a:t>
            </a:r>
            <a:r>
              <a:rPr lang="en-US" altLang="ja-JP" sz="1400" dirty="0" err="1">
                <a:latin typeface="Times New Roman" panose="02020603050405020304" pitchFamily="18" charset="0"/>
                <a:cs typeface="Times New Roman" panose="02020603050405020304" pitchFamily="18" charset="0"/>
              </a:rPr>
              <a:t>Geng</a:t>
            </a:r>
            <a:r>
              <a:rPr lang="en-US" altLang="ja-JP" sz="1400" dirty="0">
                <a:latin typeface="Times New Roman" panose="02020603050405020304" pitchFamily="18" charset="0"/>
                <a:cs typeface="Times New Roman" panose="02020603050405020304" pitchFamily="18" charset="0"/>
              </a:rPr>
              <a:t>, M. </a:t>
            </a:r>
            <a:r>
              <a:rPr lang="en-US" altLang="ja-JP" sz="1400" dirty="0" err="1">
                <a:latin typeface="Times New Roman" panose="02020603050405020304" pitchFamily="18" charset="0"/>
                <a:cs typeface="Times New Roman" panose="02020603050405020304" pitchFamily="18" charset="0"/>
              </a:rPr>
              <a:t>Liepe</a:t>
            </a:r>
            <a:r>
              <a:rPr lang="en-US" altLang="ja-JP" sz="1400" dirty="0">
                <a:latin typeface="Times New Roman" panose="02020603050405020304" pitchFamily="18" charset="0"/>
                <a:cs typeface="Times New Roman" panose="02020603050405020304" pitchFamily="18" charset="0"/>
              </a:rPr>
              <a:t>, P. McIntosh, D. </a:t>
            </a:r>
            <a:r>
              <a:rPr lang="en-US" altLang="ja-JP" sz="1400" dirty="0" err="1">
                <a:latin typeface="Times New Roman" panose="02020603050405020304" pitchFamily="18" charset="0"/>
                <a:cs typeface="Times New Roman" panose="02020603050405020304" pitchFamily="18" charset="0"/>
              </a:rPr>
              <a:t>Delikaris</a:t>
            </a:r>
            <a:r>
              <a:rPr lang="en-US" altLang="ja-JP" sz="1400" dirty="0">
                <a:latin typeface="Times New Roman" panose="02020603050405020304" pitchFamily="18" charset="0"/>
                <a:cs typeface="Times New Roman" panose="02020603050405020304" pitchFamily="18" charset="0"/>
              </a:rPr>
              <a:t>, B. List, Kirk</a:t>
            </a:r>
            <a:endParaRPr kumimoji="1" lang="ja-JP" altLang="en-US" sz="14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0" y="5754208"/>
            <a:ext cx="12192000" cy="369332"/>
          </a:xfrm>
          <a:prstGeom prst="rect">
            <a:avLst/>
          </a:prstGeom>
          <a:noFill/>
        </p:spPr>
        <p:txBody>
          <a:bodyPr wrap="squar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8" descr="A picture containing music, purple, bassoon&#10;&#10;Description automatically generated">
            <a:extLst>
              <a:ext uri="{FF2B5EF4-FFF2-40B4-BE49-F238E27FC236}">
                <a16:creationId xmlns:a16="http://schemas.microsoft.com/office/drawing/2014/main" id="{9EF7A17F-699B-4264-8D31-6A7F5F2E4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49" y="981719"/>
            <a:ext cx="5953551" cy="2770464"/>
          </a:xfrm>
          <a:prstGeom prst="rect">
            <a:avLst/>
          </a:prstGeom>
        </p:spPr>
      </p:pic>
      <p:pic>
        <p:nvPicPr>
          <p:cNvPr id="8" name="図 7">
            <a:extLst>
              <a:ext uri="{FF2B5EF4-FFF2-40B4-BE49-F238E27FC236}">
                <a16:creationId xmlns:a16="http://schemas.microsoft.com/office/drawing/2014/main" id="{400B4CD3-AB81-40C6-9A24-E2C00BAC8F0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01375" y="2865358"/>
            <a:ext cx="4294595" cy="3335228"/>
          </a:xfrm>
          <a:prstGeom prst="rect">
            <a:avLst/>
          </a:prstGeom>
        </p:spPr>
      </p:pic>
      <p:sp>
        <p:nvSpPr>
          <p:cNvPr id="9" name="タイトル 3">
            <a:extLst>
              <a:ext uri="{FF2B5EF4-FFF2-40B4-BE49-F238E27FC236}">
                <a16:creationId xmlns:a16="http://schemas.microsoft.com/office/drawing/2014/main" id="{8CD4826E-74C2-48E2-9133-E4BF9ADEF9B5}"/>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Drawing for Type A and Type B</a:t>
            </a:r>
            <a:endParaRPr lang="ja-JP" altLang="en-US" sz="4800" dirty="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A1840BF2-AFA6-44B8-B1B8-582B6C967B3A}"/>
              </a:ext>
            </a:extLst>
          </p:cNvPr>
          <p:cNvSpPr/>
          <p:nvPr/>
        </p:nvSpPr>
        <p:spPr>
          <a:xfrm>
            <a:off x="8731239" y="3606545"/>
            <a:ext cx="3164732" cy="4553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Content Placeholder 4" descr="Diagram, schematic&#10;&#10;Description automatically generated">
            <a:extLst>
              <a:ext uri="{FF2B5EF4-FFF2-40B4-BE49-F238E27FC236}">
                <a16:creationId xmlns:a16="http://schemas.microsoft.com/office/drawing/2014/main" id="{E09DC3F2-AC27-423E-B030-4F01F1A71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34" y="3977141"/>
            <a:ext cx="6360088" cy="2223445"/>
          </a:xfrm>
          <a:prstGeom prst="rect">
            <a:avLst/>
          </a:prstGeom>
        </p:spPr>
      </p:pic>
      <p:sp>
        <p:nvSpPr>
          <p:cNvPr id="12" name="TextBox 13">
            <a:extLst>
              <a:ext uri="{FF2B5EF4-FFF2-40B4-BE49-F238E27FC236}">
                <a16:creationId xmlns:a16="http://schemas.microsoft.com/office/drawing/2014/main" id="{1FE8928F-9931-4F01-8FA7-120F5CEB97FA}"/>
              </a:ext>
            </a:extLst>
          </p:cNvPr>
          <p:cNvSpPr txBox="1"/>
          <p:nvPr/>
        </p:nvSpPr>
        <p:spPr>
          <a:xfrm>
            <a:off x="383148" y="1591273"/>
            <a:ext cx="854658"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Type B</a:t>
            </a:r>
          </a:p>
        </p:txBody>
      </p:sp>
      <p:sp>
        <p:nvSpPr>
          <p:cNvPr id="13" name="吹き出し: 角を丸めた四角形 12">
            <a:extLst>
              <a:ext uri="{FF2B5EF4-FFF2-40B4-BE49-F238E27FC236}">
                <a16:creationId xmlns:a16="http://schemas.microsoft.com/office/drawing/2014/main" id="{CBF9B36F-3A8D-46BD-9F65-95EB7033E196}"/>
              </a:ext>
            </a:extLst>
          </p:cNvPr>
          <p:cNvSpPr/>
          <p:nvPr/>
        </p:nvSpPr>
        <p:spPr>
          <a:xfrm>
            <a:off x="6178315" y="1068546"/>
            <a:ext cx="5871236" cy="572017"/>
          </a:xfrm>
          <a:prstGeom prst="wedgeRoundRectCallout">
            <a:avLst>
              <a:gd name="adj1" fmla="val -50949"/>
              <a:gd name="adj2" fmla="val 14020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 already requested </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to develop drawing of Type A CM</a:t>
            </a:r>
          </a:p>
        </p:txBody>
      </p:sp>
    </p:spTree>
    <p:extLst>
      <p:ext uri="{BB962C8B-B14F-4D97-AF65-F5344CB8AC3E}">
        <p14:creationId xmlns:p14="http://schemas.microsoft.com/office/powerpoint/2010/main" val="103686309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2462213"/>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 of TPD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Presented the changed part in WP-1, 2, 3</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presented WP-3 on behalf of Peter , and discussed with Sergey and Bob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Rimmer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to modify the sentences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Updated TPD should be finalized in this week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response from Peter about WP-3, Kirk will upload the SRF part as the final version on INDICO</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 question/comment by the end of this week</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progress in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KEK already started to negotiate with the local government in Ibaraki prefecture, and will visit to the main office on April</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parts (not only SRF, but Sources, BDS/DR/Dump) of TPD should be finalized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EDR preparation will start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@13</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875244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401205"/>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chair person is Dr. Tor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Raubenheimer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at SLAC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presenters were fixed in this meeting, because we don’t have enough time to prepare for the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Peter will present WP-3 including the proposals from the other institutes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Dates not fixed yet, but at the end of Feb. or early Mar. (under progress)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Each presentation has 30 min including questions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What is the criteria for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will explain again at the introduction of the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SLAC/BNL/LBNL will join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Anyone will be assigned as a coordinator, or co-organizers after this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Focus on technical issues, not decisions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Final circular including the zoom link will be delivered soon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Version 4 was released just before this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Authors and participating laboratories list were checked by the SRF subgroup members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Akira Yamamoto-san explained the recent progress about HPG safety act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Recent SRF applications were presented, IFMIF, RILAC, LCLS-II, HL-LHC 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Communication with QST, CERN, FNAL, JLAB, SLAC has been done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9275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workshop date is fixed on 18/Feb</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All speakers agreed to join and present their proposals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Technical preparation document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document is separated into public part and confidential part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/Participating labs. are included in the confidential as appendix</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is committed? Authorized by DG?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international review, cost estimation will be reviewed. First of all, this has to be done by bottom-up scheme.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the situation to get budget is too complicated. Negotiation should be done each by each country.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document, general cost/FTE-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are shown regardless of individual circumstances, but local cost is different at each region.</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date is not fixed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Presenter for WP-3 will be decided in the crab cavity workshop</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High pressure gas safety act in Japan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presentation was given by Akira Yamamoto-san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Nakai</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-san’s slide is also useful to understand)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cavity/CM to transport to Japan is manufactured abroad, we (KEK/Abroad Labs or Company) need to visit to KHK (High-pressure gas authority of Japan) and local government (Ibaraki-ken, Iwate-ken and etc.) to discuss something “before production”. After their agreement to produce cavity/CM or construct SRF accelerator, we can start the production. We have to submit a lot of documents, drawings, inspection sheets, and etc. We need to get High-pressure gas safety act diploma (KEK can support instead of abroad labs.).</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55091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461664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situation and proposal can be presented, not status of each region and R&amp;D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Technology topics are included?</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background can be presented</a:t>
            </a:r>
          </a:p>
          <a:p>
            <a:pPr marL="1657350" lvl="3"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Recipe for surface treatment, Nb material, design of tuner/coupler/SCQ-Mag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FNAL can present about WP-1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the crab cavity workshop, this review will be held, and someone will present about WP-3 (to be discussed in the workshop)</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Detailed explanation on cost estimation based on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MILCU is used up to when?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Translation table should be added in the table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much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MILCU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expectedly</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increased in 2022-2025?</a:t>
            </a:r>
          </a:p>
          <a:p>
            <a:pPr marL="1200150" lvl="2"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20-30%, or 10-15%?</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 workshop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Should be held before the international review</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At 17/Feb, Snowmass will be held in US, 18/Feb is much better</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is the chair person for this workshop, but after this, we have to discuss who leads the activity of crab cavity?</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And, also who will present in the international review?</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Other technical items should be discussed</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LCWS2021</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Not fixed yet, but there are four parallel sessions incl. CLIC</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Until the end of Jan, it will be fixed</a:t>
            </a:r>
          </a:p>
        </p:txBody>
      </p:sp>
    </p:spTree>
    <p:extLst>
      <p:ext uri="{BB962C8B-B14F-4D97-AF65-F5344CB8AC3E}">
        <p14:creationId xmlns:p14="http://schemas.microsoft.com/office/powerpoint/2010/main" val="230195022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909310"/>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Transport of crab cavity CM</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of crab cavity CM transport looks reasonable</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TRIUMF has a plan to transport the CMs of crab cavity for HL-LHC, on the ground and by plane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Cage and shock damper will be designed and developed</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Infrastructure of hub-lab</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request from each lab.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ill be summarized, very complicated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US, FNAL/JLAB have some new ideas for CM production at the double rate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of SC-Q</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Additional explanation for the changed items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Coupler cost includes mainly mechanical production, quite different from cavity production (incl. surface treatment, He-tank, magnetic shield, VT, etc.)</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CM in US may be doubled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necessary to consider well-balance among three regions or more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ideal case, 1/3 at Asia, 1/3 at Americas, 1/3 at Europe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Baseline (Maximum/minimum success?) can be presented in the draft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Success yield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means the success yield after 2</a:t>
            </a:r>
            <a:r>
              <a:rPr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in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90% should be hold, even if the cost reduction will be successful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we find revolutionary idea/method, how to proceed to be discussed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After 3</a:t>
            </a:r>
            <a:r>
              <a:rPr kumimoji="1" lang="en-US" altLang="ja-JP" sz="1400" baseline="30000" dirty="0">
                <a:latin typeface="Times New Roman" panose="02020603050405020304" pitchFamily="18" charset="0"/>
                <a:ea typeface="ＭＳ Ｐゴシック" panose="020B0600070205080204" pitchFamily="50" charset="-128"/>
                <a:cs typeface="Times New Roman" panose="02020603050405020304" pitchFamily="18" charset="0"/>
              </a:rPr>
              <a:t>rd</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pass, to be discussed, but those cavities can/should be used for ILC because of lower cost dissipation</a:t>
            </a: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workshop is necessary early 2021, LCWS2021?</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Mid.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 February can be good candidate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UK, CERN, FNAL, JLAB and TRIUMF will join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of Japan is three times higher than abroad?</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Original number was decided in the ILC action plan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this draft, FTE-</a:t>
            </a:r>
            <a:r>
              <a:rPr kumimoji="1"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based on the ILC action plan, but we changed a little from that</a:t>
            </a:r>
          </a:p>
          <a:p>
            <a:pPr marL="285750" indent="-285750">
              <a:buFont typeface="Wingdings" panose="05000000000000000000" pitchFamily="2" charset="2"/>
              <a:buChar char="l"/>
            </a:pP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22795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586811"/>
            <a:ext cx="12191999" cy="5847755"/>
          </a:xfrm>
          <a:prstGeom prst="rect">
            <a:avLst/>
          </a:prstGeom>
          <a:noFill/>
        </p:spPr>
        <p:txBody>
          <a:bodyPr wrap="square" rtlCol="0">
            <a:spAutoFit/>
          </a:bodyPr>
          <a:lstStyle/>
          <a:p>
            <a:pPr marL="285750"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cavity production includes everything from production to cavity string excluding infrastructure as hub-laboratory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Helium tank, magnetic shield, surface treatment, clean room work, high pressure gas regulation, VT (after 2</a:t>
            </a:r>
            <a:r>
              <a:rPr lang="en-US" altLang="ja-JP" sz="11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pass)</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lecture/meeting is necessary for high pressure gas regulation of Japan (not this year, but needs to be hurried)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Unit cost is preferable?</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Cavity and coupler cost looks valid</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Coupler production includes preparation work, waveguide system to connect between two couplers for RF processing at test bench excluding klystron/modulator</a:t>
            </a:r>
          </a:p>
          <a:p>
            <a:pPr marL="742950" lvl="1"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Number of CM in abroad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US, as we already presented in the previous subgroup meeting, totally four CMs will be produced (FNAL/J-LAB), the number is increased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The number of abroad production needs to be discussed well in Europe</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Remaining cavities (not used for CM production) and bad performance cavities</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good and HPG is satisfied, those cavities can be in stock for ILC (may be not used in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satisfied, those cavities can be repeatedly surface-treated and tested to achieve the good performance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the performance is bad and HPG is not satisfied, those cavities can be used for the other purpose</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a cavity with poor performance appears, it is necessary to discuss in advance whether or not the cavity equips a helium tank in production</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Additional infrastructure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need some additional items, you can put them into hub-lab. infrastructure in ML-SRF-2</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ex) klystron/modulator, CM test cave, coupler test area, clean room, pre-tuning machine, EP facility, vacuum furnace for heat treatment, etc.</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UK team needs the CM test area (cave?) as the additionally necessary infrastructure for crab cavity</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Japan may/can not control the management for this, because too many labs. have strong interest</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Candidate labs: UK, FNAL, J-LAB, TRIUMF, CERN?</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In the current budget request, only abroad has some number in budget/FTE-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Simulation and support from DESY are necessary</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cage/shock damper looks reasonable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ground transportation to be checked</a:t>
            </a:r>
          </a:p>
          <a:p>
            <a:pPr marL="1200150" lvl="2"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Cost of sea shipment may be increased, if a special container is necessary (because CM length for ILC is longer than E-XFEL)</a:t>
            </a:r>
          </a:p>
          <a:p>
            <a:pPr marL="1657350" lvl="3"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KEK will have the meeting with a transportation company this month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Breakdown is necessary for each quantity and 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abroad</a:t>
            </a: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FTE-</a:t>
            </a:r>
            <a:r>
              <a:rPr kumimoji="1"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EDR needs some people, then we put 10 FTE-</a:t>
            </a:r>
            <a:r>
              <a:rPr lang="en-US" altLang="ja-JP" sz="11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 for each</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Release</a:t>
            </a:r>
          </a:p>
          <a:p>
            <a:pPr marL="1200150" lvl="2" indent="-285750">
              <a:buFont typeface="Wingdings" panose="05000000000000000000" pitchFamily="2" charset="2"/>
              <a:buChar char="l"/>
            </a:pPr>
            <a:r>
              <a:rPr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rPr>
              <a:t>If you keep this sheet confidentially, we can release → already done</a:t>
            </a:r>
            <a:endParaRPr kumimoji="1" lang="en-US" altLang="ja-JP" sz="11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6056592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2000" cy="6124754"/>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design should be selected. More than two types, we need two jigs, and will experience complicated situation.</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decide only flanges of cavity and CM, it dose not mean two types are used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Relation</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between surface treatment and cost increase</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think</a:t>
            </a:r>
            <a:r>
              <a:rPr kumimoji="1"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selection of surface treatment is flexible, but we also need to think about the cost increase related to the selected method</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words of “mass production” may be misunderstood, it’s much better to use the other ones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SCQ is included in CM production?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Yes, Spain is added as the new contributor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Steiner will organize the meeting in Europe to discuss cavity/CM production and test, how shared, how proceeding</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unknown to discuss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Local</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or</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global to be submitted?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much</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precise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draft?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Japanese case, we need to submit by August of the previous fiscal year. We need to complete the draft by the end of this year, discuss it with EB, and go to each lab. for consultation.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Americas and Europe, it will be a different process. At least, the process will be slower than in Japan.</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Europe, we need to hold a meeting because we have to discuss the proposal first</a:t>
            </a:r>
          </a:p>
          <a:p>
            <a:pPr marL="742950" lvl="1"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budget request does not include the cost of infrastructure as function of hub-lab, but FNAL and J-LAB plan to construct new experimental facilities. If it is built during the technical preparation period, the new experimental facility will be available only around the final fiscal year, and there will not be enough time to demonstrate its function as a facility.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There are various approaches in each lab and each region, and it is difficult to unify all of them. Of course, it may be behind the expected plan, so you don't have to think so seriously.</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SRF subgroup concluded that there are three main tasks (cavity/CM production, global CM transfer, crab cavity) during the technical preparation period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there is more input from Europe and Americas, we think it can be added later</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How about the SRF subgroup meeting on 22/Dec?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CERN and Spain are on Christmas holidays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has no problem</a:t>
            </a:r>
            <a:endParaRPr kumimoji="1"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162333726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6C9AE0E1-7D4D-4689-A6F2-DE3FC03D703B}"/>
              </a:ext>
            </a:extLst>
          </p:cNvPr>
          <p:cNvSpPr txBox="1"/>
          <p:nvPr/>
        </p:nvSpPr>
        <p:spPr>
          <a:xfrm>
            <a:off x="0" y="530278"/>
            <a:ext cx="12191999" cy="6186309"/>
          </a:xfrm>
          <a:prstGeom prst="rect">
            <a:avLst/>
          </a:prstGeom>
          <a:noFill/>
        </p:spPr>
        <p:txBody>
          <a:bodyPr wrap="square" rtlCol="0">
            <a:spAutoFit/>
          </a:bodyPr>
          <a:lstStyle/>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Reports from U.S.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M. </a:t>
            </a:r>
            <a:r>
              <a:rPr kumimoji="1" lang="en-US" altLang="ja-JP" sz="1100" dirty="0" err="1">
                <a:latin typeface="Times New Roman" panose="02020603050405020304" pitchFamily="18" charset="0"/>
                <a:cs typeface="Times New Roman" panose="02020603050405020304" pitchFamily="18" charset="0"/>
              </a:rPr>
              <a:t>Liepe</a:t>
            </a:r>
            <a:r>
              <a:rPr kumimoji="1" lang="en-US" altLang="ja-JP" sz="1100" dirty="0">
                <a:latin typeface="Times New Roman" panose="02020603050405020304" pitchFamily="18" charset="0"/>
                <a:cs typeface="Times New Roman" panose="02020603050405020304" pitchFamily="18" charset="0"/>
              </a:rPr>
              <a:t> presented the schedule/task list</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There are two stages of cavity production; yield study (1) and yield study (2), totally 60 new 9-cell cavities produced</a:t>
            </a:r>
          </a:p>
          <a:p>
            <a:pPr marL="1657350" lvl="3"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To be discussed yield study (2)</a:t>
            </a:r>
          </a:p>
          <a:p>
            <a:pPr marL="2114550" lvl="4"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Really necessary? By new vendor in US? By new recipe?</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Global CM transfer done in 4</a:t>
            </a:r>
            <a:r>
              <a:rPr kumimoji="1" lang="en-US" altLang="ja-JP" sz="1100" baseline="30000" dirty="0">
                <a:latin typeface="Times New Roman" panose="02020603050405020304" pitchFamily="18" charset="0"/>
                <a:cs typeface="Times New Roman" panose="02020603050405020304" pitchFamily="18" charset="0"/>
              </a:rPr>
              <a:t>th</a:t>
            </a:r>
            <a:r>
              <a:rPr kumimoji="1" lang="en-US" altLang="ja-JP" sz="1100" dirty="0">
                <a:latin typeface="Times New Roman" panose="02020603050405020304" pitchFamily="18" charset="0"/>
                <a:cs typeface="Times New Roman" panose="02020603050405020304" pitchFamily="18" charset="0"/>
              </a:rPr>
              <a:t> year of technical preparation period. It’s also to be discussed.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S. Posen presented the infrastructure of CM assembly in FNAL</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Two lines of cavity string assembly available in clean room enlarged for PIP-II</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CM test area, one CM test available. For second, space of klystron to be checked</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Test stand of power coupler to be discussed/checked</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B. </a:t>
            </a:r>
            <a:r>
              <a:rPr kumimoji="1" lang="en-US" altLang="ja-JP" sz="1100" dirty="0" err="1">
                <a:latin typeface="Times New Roman" panose="02020603050405020304" pitchFamily="18" charset="0"/>
                <a:cs typeface="Times New Roman" panose="02020603050405020304" pitchFamily="18" charset="0"/>
              </a:rPr>
              <a:t>Rimmer</a:t>
            </a:r>
            <a:r>
              <a:rPr kumimoji="1" lang="en-US" altLang="ja-JP"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presented</a:t>
            </a:r>
            <a:r>
              <a:rPr kumimoji="1" lang="en-US" altLang="ja-JP" sz="1100" dirty="0">
                <a:latin typeface="Times New Roman" panose="02020603050405020304" pitchFamily="18" charset="0"/>
                <a:cs typeface="Times New Roman" panose="02020603050405020304" pitchFamily="18" charset="0"/>
              </a:rPr>
              <a:t> the present infrastructure of CM assembly/test, and upgraded plan for ILC in J-LAB</a:t>
            </a:r>
          </a:p>
          <a:p>
            <a:pPr marL="1200150" lvl="2"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Three assembly lines of CM and one cave for CM test at present for CEBAF, LCLS-II-HE, and SNS</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Possibly additional clean room, and test cave to be constructed in the same building</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Requests from Akira and Kirk</a:t>
            </a:r>
          </a:p>
          <a:p>
            <a:pPr marL="1200150" lvl="2"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Tuner should be put to the list, and we need to discuss the final design between Japan and U.S. before the technical preparation period</a:t>
            </a:r>
          </a:p>
          <a:p>
            <a:pPr marL="1200150" lvl="2"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Please consider the preparation area/test stand of power coupler in U.S. labs. (one klystron maybe available for both CM test and power coupler test)</a:t>
            </a:r>
          </a:p>
          <a:p>
            <a:pPr marL="285750"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Task list to be fixed in the next SRF subgroup meeting on 24/Nov</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Any other than cavity/cryomodule production, and cryomodule transport recommended in ILC project implementation?</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Cost down R&amp;D</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Think about the balance between cost increase and performance improvement</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LCLS-II-HE, EP x 3 and HT x 2 (In TDR, EP x 2 and HT x 1), but may be reduced the number in future</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the number of final EP was limited to up to twice to evaluate the success yield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In TDR, 10 % margin in RF power</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For higher gradient operation than TDR (above 35 MV/m @CM operation), piezo should be improved for wider frequency range</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We should not change number of cavity/CM/klystron from TDR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To be discussed in the next LCWS, and TTC meeting 2021, and to be reconfirmed</a:t>
            </a:r>
          </a:p>
          <a:p>
            <a:pPr marL="285750"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Crab cavity</a:t>
            </a:r>
          </a:p>
          <a:p>
            <a:pPr marL="742950" lvl="1" indent="-285750">
              <a:buFont typeface="Wingdings" panose="05000000000000000000" pitchFamily="2" charset="2"/>
              <a:buChar char="l"/>
            </a:pPr>
            <a:r>
              <a:rPr lang="en-US" altLang="ja-JP" sz="1100" b="1" dirty="0">
                <a:solidFill>
                  <a:srgbClr val="FF0000"/>
                </a:solidFill>
                <a:latin typeface="Times New Roman" panose="02020603050405020304" pitchFamily="18" charset="0"/>
                <a:cs typeface="Times New Roman" panose="02020603050405020304" pitchFamily="18" charset="0"/>
              </a:rPr>
              <a:t>Kick-off meeting held on 24/Nov 30 min earlier the SRF subgroup meeting, organized by </a:t>
            </a:r>
            <a:r>
              <a:rPr lang="en-US" altLang="ja-JP" sz="1100" b="1" dirty="0" err="1">
                <a:solidFill>
                  <a:srgbClr val="FF0000"/>
                </a:solidFill>
                <a:latin typeface="Times New Roman" panose="02020603050405020304" pitchFamily="18" charset="0"/>
                <a:cs typeface="Times New Roman" panose="02020603050405020304" pitchFamily="18" charset="0"/>
              </a:rPr>
              <a:t>Okugi</a:t>
            </a:r>
            <a:r>
              <a:rPr lang="en-US" altLang="ja-JP" sz="1100" b="1" dirty="0">
                <a:solidFill>
                  <a:srgbClr val="FF0000"/>
                </a:solidFill>
                <a:latin typeface="Times New Roman" panose="02020603050405020304" pitchFamily="18" charset="0"/>
                <a:cs typeface="Times New Roman" panose="02020603050405020304" pitchFamily="18" charset="0"/>
              </a:rPr>
              <a:t>-san (as the leader of BDS Gr.) and Kirk</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Design of cavity, coupler, tuner, CM to be discussed, establishment of collaborators, possible schedule, what we can do before technical preparation period</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Every member of SRF and BDS subgroup can join, and Kirk will send the invitation to G. Burt and R. </a:t>
            </a:r>
            <a:r>
              <a:rPr lang="en-US" altLang="ja-JP" sz="1100" dirty="0" err="1">
                <a:latin typeface="Times New Roman" panose="02020603050405020304" pitchFamily="18" charset="0"/>
                <a:cs typeface="Times New Roman" panose="02020603050405020304" pitchFamily="18" charset="0"/>
              </a:rPr>
              <a:t>Calaga</a:t>
            </a:r>
            <a:endParaRPr lang="en-US" altLang="ja-JP" sz="1100" dirty="0">
              <a:latin typeface="Times New Roman" panose="02020603050405020304" pitchFamily="18" charset="0"/>
              <a:cs typeface="Times New Roman" panose="02020603050405020304" pitchFamily="18" charset="0"/>
            </a:endParaRP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If you know any other candidate person, please tell me before the next meeting</a:t>
            </a:r>
          </a:p>
          <a:p>
            <a:pPr marL="285750"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High pressure gas regulation</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Kirk explained very shortly (the time is over)</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Necessary for longer time to discuss in the future meetings</a:t>
            </a:r>
          </a:p>
          <a:p>
            <a:pPr marL="742950" lvl="1" indent="-285750">
              <a:buFont typeface="Wingdings" panose="05000000000000000000" pitchFamily="2" charset="2"/>
              <a:buChar char="l"/>
            </a:pPr>
            <a:r>
              <a:rPr lang="en-US" altLang="ja-JP" sz="1100" dirty="0">
                <a:latin typeface="Times New Roman" panose="02020603050405020304" pitchFamily="18" charset="0"/>
                <a:cs typeface="Times New Roman" panose="02020603050405020304" pitchFamily="18" charset="0"/>
              </a:rPr>
              <a:t>Before cavity/CM production in Japan, we have to visit to KHK (authority) and discuss with them; need to pass each by each step (too complicated processes)</a:t>
            </a:r>
          </a:p>
          <a:p>
            <a:pPr marL="742950" lvl="1" indent="-285750">
              <a:buFont typeface="Wingdings" panose="05000000000000000000" pitchFamily="2" charset="2"/>
              <a:buChar char="l"/>
            </a:pPr>
            <a:r>
              <a:rPr kumimoji="1" lang="en-US" altLang="ja-JP" sz="1100" dirty="0">
                <a:latin typeface="Times New Roman" panose="02020603050405020304" pitchFamily="18" charset="0"/>
                <a:cs typeface="Times New Roman" panose="02020603050405020304" pitchFamily="18" charset="0"/>
              </a:rPr>
              <a:t>CEA has the experiences for HPG of Japan, </a:t>
            </a:r>
            <a:r>
              <a:rPr lang="en-US" altLang="ja-JP" sz="1100" dirty="0">
                <a:latin typeface="Times New Roman" panose="02020603050405020304" pitchFamily="18" charset="0"/>
                <a:cs typeface="Times New Roman" panose="02020603050405020304" pitchFamily="18" charset="0"/>
              </a:rPr>
              <a:t>and</a:t>
            </a:r>
            <a:r>
              <a:rPr kumimoji="1" lang="en-US" altLang="ja-JP" sz="1100" dirty="0">
                <a:latin typeface="Times New Roman" panose="02020603050405020304" pitchFamily="18" charset="0"/>
                <a:cs typeface="Times New Roman" panose="02020603050405020304" pitchFamily="18" charset="0"/>
              </a:rPr>
              <a:t> U.S. labs. have different situation (DG in each lab. can make a decision for </a:t>
            </a:r>
            <a:r>
              <a:rPr lang="en-US" altLang="ja-JP" sz="1100" dirty="0">
                <a:latin typeface="Times New Roman" panose="02020603050405020304" pitchFamily="18" charset="0"/>
                <a:cs typeface="Times New Roman" panose="02020603050405020304" pitchFamily="18" charset="0"/>
              </a:rPr>
              <a:t>HPG</a:t>
            </a:r>
            <a:r>
              <a:rPr kumimoji="1" lang="en-US" altLang="ja-JP" sz="1100" dirty="0">
                <a:latin typeface="Times New Roman" panose="02020603050405020304" pitchFamily="18" charset="0"/>
                <a:cs typeface="Times New Roman" panose="02020603050405020304" pitchFamily="18" charset="0"/>
              </a:rPr>
              <a:t>)</a:t>
            </a:r>
            <a:endParaRPr kumimoji="1" lang="ja-JP" altLang="en-US"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4775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 vendors, but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593495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5509200"/>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production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Existing CM or New CM?</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Japan, before production, we have to discuss with KHK (authority of high pressure gas in Japan)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During production, inspection by KHK is necessary</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transfer</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Shipping/High pressure gas regulation can be separated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Also rechecking cavity performance after shipping</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cavity vendor in U.S., but same process as LCLS-II can be used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cavities are produced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20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minimum</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It depends on budget.</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Fabrication (incl. Nb material)/surface treatment to be discussed</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TDR, second pass was available. How many times in surface treatment is available? It also depends on cost, and to be discussed.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Reliability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Cost-effectiveness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Same method of fabrication and surface treatment as technical preparation period has to be used in construction of ILC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 among Japan/U.S./EU to be discussed (Japan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U.S./EU?)</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For fair international collaboration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There are strict rules in high pressure gas regulation of Japan</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It may take longer time to solve this</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many prototypes do we need?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 prototype CM in LCLS-II → The construction started immediately (some of existing cavities are used)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Three prototype CMs in E-XFEL (PXFEL series)</a:t>
            </a:r>
          </a:p>
          <a:p>
            <a:pPr marL="457200" indent="-457200">
              <a:buFont typeface="Wingdings" panose="05000000000000000000" pitchFamily="2" charset="2"/>
              <a:buChar char="l"/>
            </a:pP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1708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a:t>
            </a:fld>
            <a:endParaRPr kumimoji="1" lang="ja-JP" altLang="en-US" sz="1400">
              <a:latin typeface="Times New Roman" panose="02020603050405020304" pitchFamily="18" charset="0"/>
              <a:cs typeface="Times New Roman" panose="02020603050405020304" pitchFamily="18" charset="0"/>
            </a:endParaRPr>
          </a:p>
        </p:txBody>
      </p:sp>
      <p:pic>
        <p:nvPicPr>
          <p:cNvPr id="7" name="Content Placeholder 4">
            <a:extLst>
              <a:ext uri="{FF2B5EF4-FFF2-40B4-BE49-F238E27FC236}">
                <a16:creationId xmlns:a16="http://schemas.microsoft.com/office/drawing/2014/main" id="{2157A7C0-33F9-43C6-8B7D-E11173F56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71286" y="1330323"/>
            <a:ext cx="5093320" cy="4525963"/>
          </a:xfrm>
          <a:prstGeom prst="rect">
            <a:avLst/>
          </a:prstGeom>
        </p:spPr>
      </p:pic>
      <p:pic>
        <p:nvPicPr>
          <p:cNvPr id="3" name="図 2">
            <a:extLst>
              <a:ext uri="{FF2B5EF4-FFF2-40B4-BE49-F238E27FC236}">
                <a16:creationId xmlns:a16="http://schemas.microsoft.com/office/drawing/2014/main" id="{BC9A97E9-CF34-40EA-969E-0AB7245D37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94" y="1330323"/>
            <a:ext cx="6608793" cy="4525963"/>
          </a:xfrm>
          <a:prstGeom prst="rect">
            <a:avLst/>
          </a:prstGeom>
        </p:spPr>
      </p:pic>
      <p:sp>
        <p:nvSpPr>
          <p:cNvPr id="8" name="タイトル 3">
            <a:extLst>
              <a:ext uri="{FF2B5EF4-FFF2-40B4-BE49-F238E27FC236}">
                <a16:creationId xmlns:a16="http://schemas.microsoft.com/office/drawing/2014/main" id="{E6BA92BA-2585-4524-B820-E1FD5CDF3D82}"/>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T4CM and renewed ILC CM</a:t>
            </a:r>
            <a:endParaRPr lang="ja-JP" altLang="en-US" sz="4800" dirty="0">
              <a:latin typeface="Times New Roman" panose="02020603050405020304" pitchFamily="18" charset="0"/>
              <a:cs typeface="Times New Roman" panose="02020603050405020304" pitchFamily="18" charset="0"/>
            </a:endParaRPr>
          </a:p>
        </p:txBody>
      </p:sp>
      <p:sp>
        <p:nvSpPr>
          <p:cNvPr id="9" name="TextBox 12">
            <a:extLst>
              <a:ext uri="{FF2B5EF4-FFF2-40B4-BE49-F238E27FC236}">
                <a16:creationId xmlns:a16="http://schemas.microsoft.com/office/drawing/2014/main" id="{1AE80C8C-B565-449B-8B63-9A30E44555FC}"/>
              </a:ext>
            </a:extLst>
          </p:cNvPr>
          <p:cNvSpPr txBox="1"/>
          <p:nvPr/>
        </p:nvSpPr>
        <p:spPr>
          <a:xfrm>
            <a:off x="469492" y="2520022"/>
            <a:ext cx="800219"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T4CM</a:t>
            </a:r>
          </a:p>
        </p:txBody>
      </p:sp>
      <p:sp>
        <p:nvSpPr>
          <p:cNvPr id="10" name="TextBox 13">
            <a:extLst>
              <a:ext uri="{FF2B5EF4-FFF2-40B4-BE49-F238E27FC236}">
                <a16:creationId xmlns:a16="http://schemas.microsoft.com/office/drawing/2014/main" id="{6F9C9FA0-B6AE-40F3-96EF-06825E976709}"/>
              </a:ext>
            </a:extLst>
          </p:cNvPr>
          <p:cNvSpPr txBox="1"/>
          <p:nvPr/>
        </p:nvSpPr>
        <p:spPr>
          <a:xfrm>
            <a:off x="10546803" y="1513180"/>
            <a:ext cx="1460656"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Renewed CM</a:t>
            </a:r>
          </a:p>
        </p:txBody>
      </p:sp>
      <p:sp>
        <p:nvSpPr>
          <p:cNvPr id="11" name="吹き出し: 角を丸めた四角形 10">
            <a:extLst>
              <a:ext uri="{FF2B5EF4-FFF2-40B4-BE49-F238E27FC236}">
                <a16:creationId xmlns:a16="http://schemas.microsoft.com/office/drawing/2014/main" id="{1A7A5DDD-A299-4505-8256-31A169D38F0A}"/>
              </a:ext>
            </a:extLst>
          </p:cNvPr>
          <p:cNvSpPr/>
          <p:nvPr/>
        </p:nvSpPr>
        <p:spPr>
          <a:xfrm>
            <a:off x="1966836" y="5947410"/>
            <a:ext cx="9150690" cy="454339"/>
          </a:xfrm>
          <a:prstGeom prst="wedgeRoundRectCallout">
            <a:avLst>
              <a:gd name="adj1" fmla="val 26193"/>
              <a:gd name="adj2" fmla="val -16308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Tom Peterson can comment about the impact on the removal of 5K thermal shield (lower part)</a:t>
            </a:r>
          </a:p>
        </p:txBody>
      </p:sp>
    </p:spTree>
    <p:extLst>
      <p:ext uri="{BB962C8B-B14F-4D97-AF65-F5344CB8AC3E}">
        <p14:creationId xmlns:p14="http://schemas.microsoft.com/office/powerpoint/2010/main" val="10480410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a:t>
            </a:r>
            <a:r>
              <a:rPr lang="en-US" altLang="ja-JP" sz="3200" baseline="30000" dirty="0">
                <a:latin typeface="Times New Roman" panose="02020603050405020304" pitchFamily="18" charset="0"/>
                <a:cs typeface="Times New Roman" panose="02020603050405020304" pitchFamily="18" charset="0"/>
              </a:rPr>
              <a:t>st</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646331"/>
            <a:ext cx="12192000" cy="6186309"/>
          </a:xfrm>
          <a:prstGeom prst="rect">
            <a:avLst/>
          </a:prstGeom>
          <a:noFill/>
        </p:spPr>
        <p:txBody>
          <a:bodyPr wrap="square" rtlCol="0">
            <a:spAutoFit/>
          </a:bodyPr>
          <a:lstStyle/>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Which surface treatment method (EP, HT) is selected in mass production?</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Surface treatment method is flexible, rather, plug-compatible design of cavity package should be fixed</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investigate yield rate, same method should be used. One method in each region (Japan, US, EU)?</a:t>
            </a:r>
          </a:p>
          <a:p>
            <a:pPr marL="1371600" lvl="2"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Always think about which method is used in mass production (performance, cost effective)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371600" lvl="2"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Choice as advanced technology should be left, even though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method does not work well at present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Power coupler needs a lot of improvements for ILC</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Kostin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will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present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those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issues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and</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some</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suggestions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13 CMs wil</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 be transferred from EU to US by plane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PIP-II</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(2023-2024?)</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of ILC needs very large cage for marine transportation. After arrival at Japan, the cage may be sent back.</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aerial transportation is much higher than marine</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marine transportation is included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into budget of each region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Design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 cage and supporting jigs is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“CM transportation”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not appropriate, then</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is</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better?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to fix design of tuner/coupler until second year of technical preparation phase when technical review is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Additional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membership</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r>
              <a:rPr lang="en-US" altLang="ja-JP" sz="16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-san discussed with Andy and Steiner)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SRF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including</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technical</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Budget request</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subgroup → WG1 → each laboratory → Conclusion of MOU</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Mass production and Global CM transfer</a:t>
            </a:r>
            <a:r>
              <a:rPr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should be summarized to one page for each until end of this year</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Preparation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for</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conclusion of MOU after Feb/2021</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Introduction of activity of SRF subgroup will be presented in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AWLC2020</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Request</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upload</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meeting</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slide</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on</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INDICO</a:t>
            </a:r>
            <a:endPar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8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tuner</a:t>
            </a:r>
            <a:endParaRPr lang="ja-JP" altLang="en-US" sz="48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9B44400-4FC6-493E-AC92-026EFC44CBFE}"/>
              </a:ext>
            </a:extLst>
          </p:cNvPr>
          <p:cNvSpPr txBox="1"/>
          <p:nvPr/>
        </p:nvSpPr>
        <p:spPr>
          <a:xfrm>
            <a:off x="5012755" y="1300163"/>
            <a:ext cx="6779060"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err="1">
                <a:latin typeface="Times New Roman" panose="02020603050405020304" pitchFamily="18" charset="0"/>
                <a:cs typeface="Times New Roman" panose="02020603050405020304" pitchFamily="18" charset="0"/>
              </a:rPr>
              <a:t>Yuriy</a:t>
            </a:r>
            <a:r>
              <a:rPr kumimoji="1" lang="en-US" altLang="ja-JP" sz="2000" dirty="0">
                <a:latin typeface="Times New Roman" panose="02020603050405020304" pitchFamily="18" charset="0"/>
                <a:cs typeface="Times New Roman" panose="02020603050405020304" pitchFamily="18" charset="0"/>
              </a:rPr>
              <a:t> demonstrated the imitated LFD compensation by piezo at room temperature</a:t>
            </a:r>
            <a:endParaRPr kumimoji="1" lang="ja-JP" altLang="en-US" sz="2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0FF753B-4BC6-4A1B-9C50-99852CDF24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666" y="3918643"/>
            <a:ext cx="4648478" cy="2614281"/>
          </a:xfrm>
          <a:prstGeom prst="rect">
            <a:avLst/>
          </a:prstGeom>
        </p:spPr>
      </p:pic>
      <p:pic>
        <p:nvPicPr>
          <p:cNvPr id="11" name="図 10">
            <a:extLst>
              <a:ext uri="{FF2B5EF4-FFF2-40B4-BE49-F238E27FC236}">
                <a16:creationId xmlns:a16="http://schemas.microsoft.com/office/drawing/2014/main" id="{7AA43D7E-CFC8-410A-9332-978AC03773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17" y="1208066"/>
            <a:ext cx="4780727" cy="2688823"/>
          </a:xfrm>
          <a:prstGeom prst="rect">
            <a:avLst/>
          </a:prstGeom>
        </p:spPr>
      </p:pic>
      <p:pic>
        <p:nvPicPr>
          <p:cNvPr id="12" name="図 11">
            <a:extLst>
              <a:ext uri="{FF2B5EF4-FFF2-40B4-BE49-F238E27FC236}">
                <a16:creationId xmlns:a16="http://schemas.microsoft.com/office/drawing/2014/main" id="{919FE752-A51B-43BD-9FC2-B980161600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6156" y="2718162"/>
            <a:ext cx="6779060" cy="3814762"/>
          </a:xfrm>
          <a:prstGeom prst="rect">
            <a:avLst/>
          </a:prstGeom>
        </p:spPr>
      </p:pic>
    </p:spTree>
    <p:extLst>
      <p:ext uri="{BB962C8B-B14F-4D97-AF65-F5344CB8AC3E}">
        <p14:creationId xmlns:p14="http://schemas.microsoft.com/office/powerpoint/2010/main" val="1649394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13</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HPGS in KEK</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C14AE65-57BD-4CAA-9797-ADAE8E5C8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2" name="テキスト ボックス 1">
            <a:extLst>
              <a:ext uri="{FF2B5EF4-FFF2-40B4-BE49-F238E27FC236}">
                <a16:creationId xmlns:a16="http://schemas.microsoft.com/office/drawing/2014/main" id="{D9B44400-4FC6-493E-AC92-026EFC44CBFE}"/>
              </a:ext>
            </a:extLst>
          </p:cNvPr>
          <p:cNvSpPr txBox="1"/>
          <p:nvPr/>
        </p:nvSpPr>
        <p:spPr>
          <a:xfrm>
            <a:off x="5341675" y="2105561"/>
            <a:ext cx="6650779" cy="132343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Discussion with cryogenics group</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Negotiation with the local government</a:t>
            </a:r>
          </a:p>
          <a:p>
            <a:pPr marL="285750"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Refrigeration safety regulation is preferable for ILC</a:t>
            </a:r>
          </a:p>
          <a:p>
            <a:pPr marL="285750"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KEK </a:t>
            </a:r>
            <a:r>
              <a:rPr lang="en-US" altLang="ja-JP" sz="2000" dirty="0">
                <a:latin typeface="Times New Roman" panose="02020603050405020304" pitchFamily="18" charset="0"/>
                <a:cs typeface="Times New Roman" panose="02020603050405020304" pitchFamily="18" charset="0"/>
              </a:rPr>
              <a:t>will visit to KHK as authority of HPGS soon</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642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AC74A111-784D-4007-8B3D-5990CE715EB1}"/>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Joint between different metals</a:t>
            </a:r>
            <a:endParaRPr lang="ja-JP" altLang="en-US" sz="4800" dirty="0">
              <a:latin typeface="Times New Roman" panose="02020603050405020304" pitchFamily="18" charset="0"/>
              <a:cs typeface="Times New Roman" panose="02020603050405020304" pitchFamily="18" charset="0"/>
            </a:endParaRPr>
          </a:p>
        </p:txBody>
      </p:sp>
      <p:pic>
        <p:nvPicPr>
          <p:cNvPr id="8" name="Content Placeholder 10" descr="A close-up of a microscope&#10;&#10;Description automatically generated with medium confidence">
            <a:extLst>
              <a:ext uri="{FF2B5EF4-FFF2-40B4-BE49-F238E27FC236}">
                <a16:creationId xmlns:a16="http://schemas.microsoft.com/office/drawing/2014/main" id="{20421616-038D-4F11-99B8-B534F9BFDA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215" y="1333523"/>
            <a:ext cx="4309501" cy="2992460"/>
          </a:xfrm>
          <a:prstGeom prst="rect">
            <a:avLst/>
          </a:prstGeom>
        </p:spPr>
      </p:pic>
      <p:sp>
        <p:nvSpPr>
          <p:cNvPr id="9" name="TextBox 9">
            <a:extLst>
              <a:ext uri="{FF2B5EF4-FFF2-40B4-BE49-F238E27FC236}">
                <a16:creationId xmlns:a16="http://schemas.microsoft.com/office/drawing/2014/main" id="{11350524-7A75-4C0E-8E2F-6E7A1CF34CDD}"/>
              </a:ext>
            </a:extLst>
          </p:cNvPr>
          <p:cNvSpPr txBox="1"/>
          <p:nvPr/>
        </p:nvSpPr>
        <p:spPr>
          <a:xfrm>
            <a:off x="3711918" y="1284911"/>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0" name="Straight Arrow Connector 11">
            <a:extLst>
              <a:ext uri="{FF2B5EF4-FFF2-40B4-BE49-F238E27FC236}">
                <a16:creationId xmlns:a16="http://schemas.microsoft.com/office/drawing/2014/main" id="{D6A09858-3C86-4458-8DB6-836ECEB8B273}"/>
              </a:ext>
            </a:extLst>
          </p:cNvPr>
          <p:cNvCxnSpPr>
            <a:cxnSpLocks/>
          </p:cNvCxnSpPr>
          <p:nvPr/>
        </p:nvCxnSpPr>
        <p:spPr>
          <a:xfrm flipH="1">
            <a:off x="2651650" y="1466768"/>
            <a:ext cx="1060268" cy="616124"/>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1" name="TextBox 12">
            <a:extLst>
              <a:ext uri="{FF2B5EF4-FFF2-40B4-BE49-F238E27FC236}">
                <a16:creationId xmlns:a16="http://schemas.microsoft.com/office/drawing/2014/main" id="{A03BA959-4F4A-4E23-8102-141A7B8CA055}"/>
              </a:ext>
            </a:extLst>
          </p:cNvPr>
          <p:cNvSpPr txBox="1"/>
          <p:nvPr/>
        </p:nvSpPr>
        <p:spPr>
          <a:xfrm>
            <a:off x="829419" y="1284911"/>
            <a:ext cx="441146"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SS</a:t>
            </a:r>
          </a:p>
        </p:txBody>
      </p:sp>
      <p:cxnSp>
        <p:nvCxnSpPr>
          <p:cNvPr id="12" name="Straight Arrow Connector 14">
            <a:extLst>
              <a:ext uri="{FF2B5EF4-FFF2-40B4-BE49-F238E27FC236}">
                <a16:creationId xmlns:a16="http://schemas.microsoft.com/office/drawing/2014/main" id="{C32A743F-8C96-43C2-BF5E-7BDDCAC11CEC}"/>
              </a:ext>
            </a:extLst>
          </p:cNvPr>
          <p:cNvCxnSpPr>
            <a:cxnSpLocks/>
            <a:stCxn id="11" idx="2"/>
          </p:cNvCxnSpPr>
          <p:nvPr/>
        </p:nvCxnSpPr>
        <p:spPr>
          <a:xfrm>
            <a:off x="1049992" y="1654243"/>
            <a:ext cx="763458" cy="501825"/>
          </a:xfrm>
          <a:prstGeom prst="straightConnector1">
            <a:avLst/>
          </a:prstGeom>
          <a:ln w="19050">
            <a:solidFill>
              <a:schemeClr val="accent4"/>
            </a:solidFill>
            <a:tailEnd type="triangle"/>
          </a:ln>
        </p:spPr>
        <p:style>
          <a:lnRef idx="1">
            <a:schemeClr val="dk1"/>
          </a:lnRef>
          <a:fillRef idx="0">
            <a:schemeClr val="dk1"/>
          </a:fillRef>
          <a:effectRef idx="0">
            <a:schemeClr val="dk1"/>
          </a:effectRef>
          <a:fontRef idx="minor">
            <a:schemeClr val="tx1"/>
          </a:fontRef>
        </p:style>
      </p:cxnSp>
      <p:sp>
        <p:nvSpPr>
          <p:cNvPr id="13" name="TextBox 16">
            <a:extLst>
              <a:ext uri="{FF2B5EF4-FFF2-40B4-BE49-F238E27FC236}">
                <a16:creationId xmlns:a16="http://schemas.microsoft.com/office/drawing/2014/main" id="{5C63D886-1A6C-498A-8776-A141F6AEAD8B}"/>
              </a:ext>
            </a:extLst>
          </p:cNvPr>
          <p:cNvSpPr txBox="1"/>
          <p:nvPr/>
        </p:nvSpPr>
        <p:spPr>
          <a:xfrm>
            <a:off x="4456138" y="3086839"/>
            <a:ext cx="817275" cy="369332"/>
          </a:xfrm>
          <a:prstGeom prst="rect">
            <a:avLst/>
          </a:prstGeom>
          <a:solidFill>
            <a:schemeClr val="bg1"/>
          </a:solidFill>
          <a:ln w="19050">
            <a:solidFill>
              <a:schemeClr val="accent4"/>
            </a:solidFill>
          </a:ln>
        </p:spPr>
        <p:txBody>
          <a:bodyPr wrap="none" rtlCol="0">
            <a:spAutoFit/>
          </a:bodyPr>
          <a:lstStyle/>
          <a:p>
            <a:r>
              <a:rPr lang="en-US" dirty="0">
                <a:latin typeface="Times New Roman" panose="02020603050405020304" pitchFamily="18" charset="0"/>
                <a:cs typeface="Times New Roman" panose="02020603050405020304" pitchFamily="18" charset="0"/>
              </a:rPr>
              <a:t>Ti Gr2</a:t>
            </a:r>
          </a:p>
        </p:txBody>
      </p:sp>
      <p:cxnSp>
        <p:nvCxnSpPr>
          <p:cNvPr id="14" name="Straight Arrow Connector 18">
            <a:extLst>
              <a:ext uri="{FF2B5EF4-FFF2-40B4-BE49-F238E27FC236}">
                <a16:creationId xmlns:a16="http://schemas.microsoft.com/office/drawing/2014/main" id="{164B54EE-BED6-4E24-A874-E88D2B1FAE5F}"/>
              </a:ext>
            </a:extLst>
          </p:cNvPr>
          <p:cNvCxnSpPr>
            <a:cxnSpLocks/>
            <a:stCxn id="13" idx="1"/>
          </p:cNvCxnSpPr>
          <p:nvPr/>
        </p:nvCxnSpPr>
        <p:spPr>
          <a:xfrm flipH="1" flipV="1">
            <a:off x="3185050" y="3086839"/>
            <a:ext cx="1271088" cy="18466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5">
            <a:extLst>
              <a:ext uri="{FF2B5EF4-FFF2-40B4-BE49-F238E27FC236}">
                <a16:creationId xmlns:a16="http://schemas.microsoft.com/office/drawing/2014/main" id="{AA9F6F2C-38FC-48DC-8A63-51C1E9AAD9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789" y="4389844"/>
            <a:ext cx="2281503" cy="2041345"/>
          </a:xfrm>
          <a:prstGeom prst="rect">
            <a:avLst/>
          </a:prstGeom>
        </p:spPr>
      </p:pic>
      <p:sp>
        <p:nvSpPr>
          <p:cNvPr id="16" name="TextBox 29">
            <a:extLst>
              <a:ext uri="{FF2B5EF4-FFF2-40B4-BE49-F238E27FC236}">
                <a16:creationId xmlns:a16="http://schemas.microsoft.com/office/drawing/2014/main" id="{83D4F834-7D93-4732-ABC5-411274AAC8A6}"/>
              </a:ext>
            </a:extLst>
          </p:cNvPr>
          <p:cNvSpPr txBox="1"/>
          <p:nvPr/>
        </p:nvSpPr>
        <p:spPr>
          <a:xfrm>
            <a:off x="962036" y="6236138"/>
            <a:ext cx="1644874" cy="369332"/>
          </a:xfrm>
          <a:prstGeom prst="rect">
            <a:avLst/>
          </a:prstGeom>
          <a:solidFill>
            <a:schemeClr val="bg1"/>
          </a:solidFill>
          <a:ln w="19050">
            <a:solidFill>
              <a:schemeClr val="accent4"/>
            </a:solidFill>
          </a:ln>
        </p:spPr>
        <p:txBody>
          <a:bodyPr wrap="none" rtlCol="0">
            <a:spAutoFit/>
          </a:bodyPr>
          <a:lstStyle/>
          <a:p>
            <a:r>
              <a:rPr lang="en-US" dirty="0" err="1">
                <a:latin typeface="Times New Roman" panose="02020603050405020304" pitchFamily="18" charset="0"/>
                <a:cs typeface="Times New Roman" panose="02020603050405020304" pitchFamily="18" charset="0"/>
              </a:rPr>
              <a:t>Ti</a:t>
            </a:r>
            <a:r>
              <a:rPr lang="en-US" dirty="0">
                <a:latin typeface="Times New Roman" panose="02020603050405020304" pitchFamily="18" charset="0"/>
                <a:cs typeface="Times New Roman" panose="02020603050405020304" pitchFamily="18" charset="0"/>
              </a:rPr>
              <a:t>-SS transition</a:t>
            </a:r>
          </a:p>
        </p:txBody>
      </p:sp>
      <p:cxnSp>
        <p:nvCxnSpPr>
          <p:cNvPr id="17" name="Straight Arrow Connector 31">
            <a:extLst>
              <a:ext uri="{FF2B5EF4-FFF2-40B4-BE49-F238E27FC236}">
                <a16:creationId xmlns:a16="http://schemas.microsoft.com/office/drawing/2014/main" id="{C27D7D82-FF2C-4B10-BCBC-9F9FF248AA34}"/>
              </a:ext>
            </a:extLst>
          </p:cNvPr>
          <p:cNvCxnSpPr>
            <a:cxnSpLocks/>
            <a:stCxn id="16" idx="3"/>
          </p:cNvCxnSpPr>
          <p:nvPr/>
        </p:nvCxnSpPr>
        <p:spPr>
          <a:xfrm flipV="1">
            <a:off x="2606910" y="6061858"/>
            <a:ext cx="745414" cy="358946"/>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8" name="Content Placeholder 5" descr="A close-up of a machine&#10;&#10;Description automatically generated with low confidence">
            <a:extLst>
              <a:ext uri="{FF2B5EF4-FFF2-40B4-BE49-F238E27FC236}">
                <a16:creationId xmlns:a16="http://schemas.microsoft.com/office/drawing/2014/main" id="{756EDB53-526D-49C5-A2E7-B68CBFE371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613" y="1727967"/>
            <a:ext cx="3138636" cy="2449116"/>
          </a:xfrm>
          <a:prstGeom prst="rect">
            <a:avLst/>
          </a:prstGeom>
        </p:spPr>
      </p:pic>
      <p:cxnSp>
        <p:nvCxnSpPr>
          <p:cNvPr id="19" name="Straight Arrow Connector 14">
            <a:extLst>
              <a:ext uri="{FF2B5EF4-FFF2-40B4-BE49-F238E27FC236}">
                <a16:creationId xmlns:a16="http://schemas.microsoft.com/office/drawing/2014/main" id="{CD78CB0D-CA52-403E-99C4-229CBFB3C830}"/>
              </a:ext>
            </a:extLst>
          </p:cNvPr>
          <p:cNvCxnSpPr>
            <a:cxnSpLocks/>
          </p:cNvCxnSpPr>
          <p:nvPr/>
        </p:nvCxnSpPr>
        <p:spPr>
          <a:xfrm flipH="1">
            <a:off x="9683955" y="2830053"/>
            <a:ext cx="1376715" cy="697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73">
            <a:extLst>
              <a:ext uri="{FF2B5EF4-FFF2-40B4-BE49-F238E27FC236}">
                <a16:creationId xmlns:a16="http://schemas.microsoft.com/office/drawing/2014/main" id="{2BFA1781-1CF2-45D1-90DD-1FDE9686B00F}"/>
              </a:ext>
            </a:extLst>
          </p:cNvPr>
          <p:cNvSpPr txBox="1"/>
          <p:nvPr/>
        </p:nvSpPr>
        <p:spPr>
          <a:xfrm>
            <a:off x="7757085" y="1310726"/>
            <a:ext cx="1774845" cy="369332"/>
          </a:xfrm>
          <a:prstGeom prst="rect">
            <a:avLst/>
          </a:prstGeom>
          <a:solidFill>
            <a:schemeClr val="bg1"/>
          </a:solidFill>
          <a:ln w="19050">
            <a:solidFill>
              <a:srgbClr val="00B0F0"/>
            </a:solidFill>
          </a:ln>
        </p:spPr>
        <p:txBody>
          <a:bodyPr wrap="none" rtlCol="0">
            <a:spAutoFit/>
          </a:bodyPr>
          <a:lstStyle/>
          <a:p>
            <a:r>
              <a:rPr lang="en-US" dirty="0">
                <a:latin typeface="Times New Roman" panose="02020603050405020304" pitchFamily="18" charset="0"/>
                <a:cs typeface="Times New Roman" panose="02020603050405020304" pitchFamily="18" charset="0"/>
              </a:rPr>
              <a:t>Al thermal straps</a:t>
            </a:r>
          </a:p>
        </p:txBody>
      </p:sp>
      <p:cxnSp>
        <p:nvCxnSpPr>
          <p:cNvPr id="21" name="Straight Arrow Connector 75">
            <a:extLst>
              <a:ext uri="{FF2B5EF4-FFF2-40B4-BE49-F238E27FC236}">
                <a16:creationId xmlns:a16="http://schemas.microsoft.com/office/drawing/2014/main" id="{E5D099C2-F32E-48E9-84C2-0ECFC0345F55}"/>
              </a:ext>
            </a:extLst>
          </p:cNvPr>
          <p:cNvCxnSpPr>
            <a:cxnSpLocks/>
            <a:stCxn id="20" idx="3"/>
          </p:cNvCxnSpPr>
          <p:nvPr/>
        </p:nvCxnSpPr>
        <p:spPr>
          <a:xfrm>
            <a:off x="9531930" y="1495392"/>
            <a:ext cx="876841" cy="521635"/>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77">
            <a:extLst>
              <a:ext uri="{FF2B5EF4-FFF2-40B4-BE49-F238E27FC236}">
                <a16:creationId xmlns:a16="http://schemas.microsoft.com/office/drawing/2014/main" id="{AF43596D-FE30-4544-AC4F-6CFD73FDFB22}"/>
              </a:ext>
            </a:extLst>
          </p:cNvPr>
          <p:cNvCxnSpPr>
            <a:cxnSpLocks/>
            <a:stCxn id="20" idx="2"/>
          </p:cNvCxnSpPr>
          <p:nvPr/>
        </p:nvCxnSpPr>
        <p:spPr>
          <a:xfrm>
            <a:off x="8644508" y="1680058"/>
            <a:ext cx="1375155" cy="443513"/>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79">
            <a:extLst>
              <a:ext uri="{FF2B5EF4-FFF2-40B4-BE49-F238E27FC236}">
                <a16:creationId xmlns:a16="http://schemas.microsoft.com/office/drawing/2014/main" id="{8EDF3A42-BE43-4AC7-A558-34D823DED600}"/>
              </a:ext>
            </a:extLst>
          </p:cNvPr>
          <p:cNvCxnSpPr>
            <a:cxnSpLocks/>
            <a:stCxn id="20" idx="2"/>
          </p:cNvCxnSpPr>
          <p:nvPr/>
        </p:nvCxnSpPr>
        <p:spPr>
          <a:xfrm>
            <a:off x="8644508" y="1680058"/>
            <a:ext cx="1039447" cy="582689"/>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81">
            <a:extLst>
              <a:ext uri="{FF2B5EF4-FFF2-40B4-BE49-F238E27FC236}">
                <a16:creationId xmlns:a16="http://schemas.microsoft.com/office/drawing/2014/main" id="{89FB15B6-02B9-4838-95D6-0D0B02C01DBB}"/>
              </a:ext>
            </a:extLst>
          </p:cNvPr>
          <p:cNvCxnSpPr>
            <a:cxnSpLocks/>
            <a:stCxn id="20" idx="2"/>
          </p:cNvCxnSpPr>
          <p:nvPr/>
        </p:nvCxnSpPr>
        <p:spPr>
          <a:xfrm>
            <a:off x="8644508" y="1680058"/>
            <a:ext cx="615353" cy="785167"/>
          </a:xfrm>
          <a:prstGeom prst="straightConnector1">
            <a:avLst/>
          </a:prstGeom>
          <a:ln w="19050">
            <a:solidFill>
              <a:srgbClr val="00B0F0"/>
            </a:solidFill>
            <a:tailEnd type="triangle"/>
          </a:ln>
        </p:spPr>
        <p:style>
          <a:lnRef idx="1">
            <a:schemeClr val="dk1"/>
          </a:lnRef>
          <a:fillRef idx="0">
            <a:schemeClr val="dk1"/>
          </a:fillRef>
          <a:effectRef idx="0">
            <a:schemeClr val="dk1"/>
          </a:effectRef>
          <a:fontRef idx="minor">
            <a:schemeClr val="tx1"/>
          </a:fontRef>
        </p:style>
      </p:cxnSp>
      <p:pic>
        <p:nvPicPr>
          <p:cNvPr id="31" name="Picture 13" descr="Graphical user interface&#10;&#10;Description automatically generated with medium confidence">
            <a:extLst>
              <a:ext uri="{FF2B5EF4-FFF2-40B4-BE49-F238E27FC236}">
                <a16:creationId xmlns:a16="http://schemas.microsoft.com/office/drawing/2014/main" id="{3D05ACB5-E8FF-4793-B4E6-854CE53D80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2765" y="4362274"/>
            <a:ext cx="5414192" cy="1929601"/>
          </a:xfrm>
          <a:prstGeom prst="rect">
            <a:avLst/>
          </a:prstGeom>
        </p:spPr>
      </p:pic>
      <p:cxnSp>
        <p:nvCxnSpPr>
          <p:cNvPr id="32" name="Straight Connector 63">
            <a:extLst>
              <a:ext uri="{FF2B5EF4-FFF2-40B4-BE49-F238E27FC236}">
                <a16:creationId xmlns:a16="http://schemas.microsoft.com/office/drawing/2014/main" id="{EF1B46A9-BA3E-4C1F-87FD-791B3B62C543}"/>
              </a:ext>
            </a:extLst>
          </p:cNvPr>
          <p:cNvCxnSpPr/>
          <p:nvPr/>
        </p:nvCxnSpPr>
        <p:spPr>
          <a:xfrm>
            <a:off x="6746066" y="5888631"/>
            <a:ext cx="0" cy="68262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67">
            <a:extLst>
              <a:ext uri="{FF2B5EF4-FFF2-40B4-BE49-F238E27FC236}">
                <a16:creationId xmlns:a16="http://schemas.microsoft.com/office/drawing/2014/main" id="{FAE13229-9371-4D3E-BD90-60F24A643D39}"/>
              </a:ext>
            </a:extLst>
          </p:cNvPr>
          <p:cNvCxnSpPr/>
          <p:nvPr/>
        </p:nvCxnSpPr>
        <p:spPr>
          <a:xfrm>
            <a:off x="11165666" y="5888631"/>
            <a:ext cx="0" cy="609600"/>
          </a:xfrm>
          <a:prstGeom prst="line">
            <a:avLst/>
          </a:prstGeom>
        </p:spPr>
        <p:style>
          <a:lnRef idx="1">
            <a:schemeClr val="dk1"/>
          </a:lnRef>
          <a:fillRef idx="0">
            <a:schemeClr val="dk1"/>
          </a:fillRef>
          <a:effectRef idx="0">
            <a:schemeClr val="dk1"/>
          </a:effectRef>
          <a:fontRef idx="minor">
            <a:schemeClr val="tx1"/>
          </a:fontRef>
        </p:style>
      </p:cxnSp>
      <p:sp>
        <p:nvSpPr>
          <p:cNvPr id="34" name="TextBox 68">
            <a:extLst>
              <a:ext uri="{FF2B5EF4-FFF2-40B4-BE49-F238E27FC236}">
                <a16:creationId xmlns:a16="http://schemas.microsoft.com/office/drawing/2014/main" id="{84393FFA-FE25-4F64-9DEC-E0E3292DD6BD}"/>
              </a:ext>
            </a:extLst>
          </p:cNvPr>
          <p:cNvSpPr txBox="1"/>
          <p:nvPr/>
        </p:nvSpPr>
        <p:spPr>
          <a:xfrm>
            <a:off x="8331882" y="6265690"/>
            <a:ext cx="64633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1000</a:t>
            </a:r>
          </a:p>
        </p:txBody>
      </p:sp>
      <p:cxnSp>
        <p:nvCxnSpPr>
          <p:cNvPr id="35" name="Straight Arrow Connector 70">
            <a:extLst>
              <a:ext uri="{FF2B5EF4-FFF2-40B4-BE49-F238E27FC236}">
                <a16:creationId xmlns:a16="http://schemas.microsoft.com/office/drawing/2014/main" id="{2DC05D9A-256A-44AA-B3EA-ED71661F756D}"/>
              </a:ext>
            </a:extLst>
          </p:cNvPr>
          <p:cNvCxnSpPr>
            <a:stCxn id="34" idx="3"/>
          </p:cNvCxnSpPr>
          <p:nvPr/>
        </p:nvCxnSpPr>
        <p:spPr>
          <a:xfrm>
            <a:off x="8978213" y="6450356"/>
            <a:ext cx="21874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72">
            <a:extLst>
              <a:ext uri="{FF2B5EF4-FFF2-40B4-BE49-F238E27FC236}">
                <a16:creationId xmlns:a16="http://schemas.microsoft.com/office/drawing/2014/main" id="{F2D56E17-CA51-4794-B13B-78B226AE2E27}"/>
              </a:ext>
            </a:extLst>
          </p:cNvPr>
          <p:cNvCxnSpPr>
            <a:stCxn id="34" idx="1"/>
          </p:cNvCxnSpPr>
          <p:nvPr/>
        </p:nvCxnSpPr>
        <p:spPr>
          <a:xfrm flipH="1">
            <a:off x="6746066" y="6450356"/>
            <a:ext cx="15858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テキスト ボックス 1">
            <a:extLst>
              <a:ext uri="{FF2B5EF4-FFF2-40B4-BE49-F238E27FC236}">
                <a16:creationId xmlns:a16="http://schemas.microsoft.com/office/drawing/2014/main" id="{82C014E0-D005-447B-AAC8-D955C6B6FEE8}"/>
              </a:ext>
            </a:extLst>
          </p:cNvPr>
          <p:cNvSpPr txBox="1"/>
          <p:nvPr/>
        </p:nvSpPr>
        <p:spPr>
          <a:xfrm>
            <a:off x="0" y="776492"/>
            <a:ext cx="12192000" cy="400110"/>
          </a:xfrm>
          <a:prstGeom prst="rect">
            <a:avLst/>
          </a:prstGeom>
          <a:noFill/>
        </p:spPr>
        <p:txBody>
          <a:bodyPr wrap="square" rtlCol="0" anchor="ctr">
            <a:spAutoFit/>
          </a:bodyPr>
          <a:lstStyle/>
          <a:p>
            <a:pPr algn="ctr"/>
            <a:r>
              <a:rPr kumimoji="1" lang="en-US" altLang="ja-JP" sz="2000" dirty="0">
                <a:solidFill>
                  <a:srgbClr val="FF0000"/>
                </a:solidFill>
                <a:latin typeface="Times New Roman" panose="02020603050405020304" pitchFamily="18" charset="0"/>
                <a:cs typeface="Times New Roman" panose="02020603050405020304" pitchFamily="18" charset="0"/>
              </a:rPr>
              <a:t>Explosive bonding by ASAHI Chemical is available for these two typ</a:t>
            </a:r>
            <a:r>
              <a:rPr lang="en-US" altLang="ja-JP" sz="2000" dirty="0">
                <a:solidFill>
                  <a:srgbClr val="FF0000"/>
                </a:solidFill>
                <a:latin typeface="Times New Roman" panose="02020603050405020304" pitchFamily="18" charset="0"/>
                <a:cs typeface="Times New Roman" panose="02020603050405020304" pitchFamily="18" charset="0"/>
              </a:rPr>
              <a:t>es of joints</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37" name="吹き出し: 角を丸めた四角形 36">
            <a:extLst>
              <a:ext uri="{FF2B5EF4-FFF2-40B4-BE49-F238E27FC236}">
                <a16:creationId xmlns:a16="http://schemas.microsoft.com/office/drawing/2014/main" id="{FF2F317C-2561-4210-9AF7-8DA546DB2D3B}"/>
              </a:ext>
            </a:extLst>
          </p:cNvPr>
          <p:cNvSpPr/>
          <p:nvPr/>
        </p:nvSpPr>
        <p:spPr>
          <a:xfrm>
            <a:off x="5002776" y="1852521"/>
            <a:ext cx="3652271" cy="663025"/>
          </a:xfrm>
          <a:prstGeom prst="wedgeRoundRectCallout">
            <a:avLst>
              <a:gd name="adj1" fmla="val 48476"/>
              <a:gd name="adj2" fmla="val 9059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use Aluminum cooling pipe, </a:t>
            </a:r>
          </a:p>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joint between Al and SS here</a:t>
            </a:r>
          </a:p>
        </p:txBody>
      </p:sp>
    </p:spTree>
    <p:extLst>
      <p:ext uri="{BB962C8B-B14F-4D97-AF65-F5344CB8AC3E}">
        <p14:creationId xmlns:p14="http://schemas.microsoft.com/office/powerpoint/2010/main" val="4116267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44C7C988-B0F8-4B3E-A230-BC5DB9A3049D}"/>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Standard of cooling pipes</a:t>
            </a:r>
            <a:endParaRPr lang="ja-JP" altLang="en-US" sz="4800" dirty="0">
              <a:latin typeface="Times New Roman" panose="02020603050405020304" pitchFamily="18" charset="0"/>
              <a:cs typeface="Times New Roman" panose="02020603050405020304" pitchFamily="18" charset="0"/>
            </a:endParaRPr>
          </a:p>
        </p:txBody>
      </p:sp>
      <p:graphicFrame>
        <p:nvGraphicFramePr>
          <p:cNvPr id="8" name="表 7">
            <a:extLst>
              <a:ext uri="{FF2B5EF4-FFF2-40B4-BE49-F238E27FC236}">
                <a16:creationId xmlns:a16="http://schemas.microsoft.com/office/drawing/2014/main" id="{C66078D7-7975-47FB-BBEB-1C41AC1935B6}"/>
              </a:ext>
            </a:extLst>
          </p:cNvPr>
          <p:cNvGraphicFramePr>
            <a:graphicFrameLocks noGrp="1"/>
          </p:cNvGraphicFramePr>
          <p:nvPr>
            <p:extLst>
              <p:ext uri="{D42A27DB-BD31-4B8C-83A1-F6EECF244321}">
                <p14:modId xmlns:p14="http://schemas.microsoft.com/office/powerpoint/2010/main" val="3924547364"/>
              </p:ext>
            </p:extLst>
          </p:nvPr>
        </p:nvGraphicFramePr>
        <p:xfrm>
          <a:off x="0" y="955534"/>
          <a:ext cx="12163495" cy="5090462"/>
        </p:xfrm>
        <a:graphic>
          <a:graphicData uri="http://schemas.openxmlformats.org/drawingml/2006/table">
            <a:tbl>
              <a:tblPr/>
              <a:tblGrid>
                <a:gridCol w="1990725">
                  <a:extLst>
                    <a:ext uri="{9D8B030D-6E8A-4147-A177-3AD203B41FA5}">
                      <a16:colId xmlns:a16="http://schemas.microsoft.com/office/drawing/2014/main" val="1475045471"/>
                    </a:ext>
                  </a:extLst>
                </a:gridCol>
                <a:gridCol w="773180">
                  <a:extLst>
                    <a:ext uri="{9D8B030D-6E8A-4147-A177-3AD203B41FA5}">
                      <a16:colId xmlns:a16="http://schemas.microsoft.com/office/drawing/2014/main" val="2237457754"/>
                    </a:ext>
                  </a:extLst>
                </a:gridCol>
                <a:gridCol w="563563">
                  <a:extLst>
                    <a:ext uri="{9D8B030D-6E8A-4147-A177-3AD203B41FA5}">
                      <a16:colId xmlns:a16="http://schemas.microsoft.com/office/drawing/2014/main" val="1661948990"/>
                    </a:ext>
                  </a:extLst>
                </a:gridCol>
                <a:gridCol w="542925">
                  <a:extLst>
                    <a:ext uri="{9D8B030D-6E8A-4147-A177-3AD203B41FA5}">
                      <a16:colId xmlns:a16="http://schemas.microsoft.com/office/drawing/2014/main" val="3659929449"/>
                    </a:ext>
                  </a:extLst>
                </a:gridCol>
                <a:gridCol w="638175">
                  <a:extLst>
                    <a:ext uri="{9D8B030D-6E8A-4147-A177-3AD203B41FA5}">
                      <a16:colId xmlns:a16="http://schemas.microsoft.com/office/drawing/2014/main" val="3199800743"/>
                    </a:ext>
                  </a:extLst>
                </a:gridCol>
                <a:gridCol w="938213">
                  <a:extLst>
                    <a:ext uri="{9D8B030D-6E8A-4147-A177-3AD203B41FA5}">
                      <a16:colId xmlns:a16="http://schemas.microsoft.com/office/drawing/2014/main" val="3721209642"/>
                    </a:ext>
                  </a:extLst>
                </a:gridCol>
                <a:gridCol w="2508250">
                  <a:extLst>
                    <a:ext uri="{9D8B030D-6E8A-4147-A177-3AD203B41FA5}">
                      <a16:colId xmlns:a16="http://schemas.microsoft.com/office/drawing/2014/main" val="3776209047"/>
                    </a:ext>
                  </a:extLst>
                </a:gridCol>
                <a:gridCol w="179388">
                  <a:extLst>
                    <a:ext uri="{9D8B030D-6E8A-4147-A177-3AD203B41FA5}">
                      <a16:colId xmlns:a16="http://schemas.microsoft.com/office/drawing/2014/main" val="2173941678"/>
                    </a:ext>
                  </a:extLst>
                </a:gridCol>
                <a:gridCol w="760413">
                  <a:extLst>
                    <a:ext uri="{9D8B030D-6E8A-4147-A177-3AD203B41FA5}">
                      <a16:colId xmlns:a16="http://schemas.microsoft.com/office/drawing/2014/main" val="839576952"/>
                    </a:ext>
                  </a:extLst>
                </a:gridCol>
                <a:gridCol w="1141413">
                  <a:extLst>
                    <a:ext uri="{9D8B030D-6E8A-4147-A177-3AD203B41FA5}">
                      <a16:colId xmlns:a16="http://schemas.microsoft.com/office/drawing/2014/main" val="4110440156"/>
                    </a:ext>
                  </a:extLst>
                </a:gridCol>
                <a:gridCol w="1063625">
                  <a:extLst>
                    <a:ext uri="{9D8B030D-6E8A-4147-A177-3AD203B41FA5}">
                      <a16:colId xmlns:a16="http://schemas.microsoft.com/office/drawing/2014/main" val="317600916"/>
                    </a:ext>
                  </a:extLst>
                </a:gridCol>
                <a:gridCol w="1063625">
                  <a:extLst>
                    <a:ext uri="{9D8B030D-6E8A-4147-A177-3AD203B41FA5}">
                      <a16:colId xmlns:a16="http://schemas.microsoft.com/office/drawing/2014/main" val="1359590905"/>
                    </a:ext>
                  </a:extLst>
                </a:gridCol>
              </a:tblGrid>
              <a:tr h="391574">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Y. </a:t>
                      </a:r>
                      <a:r>
                        <a:rPr lang="en-US" altLang="ja-JP" sz="1100" b="0" i="0" u="none" strike="noStrike" dirty="0" err="1">
                          <a:solidFill>
                            <a:srgbClr val="000000"/>
                          </a:solidFill>
                          <a:effectLst/>
                          <a:latin typeface="游ゴシック" panose="020B0400000000000000" pitchFamily="50" charset="-128"/>
                          <a:ea typeface="游ゴシック" panose="020B0400000000000000" pitchFamily="50" charset="-128"/>
                        </a:rPr>
                        <a:t>Orlov</a:t>
                      </a:r>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ja-JP" altLang="en-US" sz="11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Tom P.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Calculation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By </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Ouchi-san</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ASME/ANSI </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selection</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347478030"/>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Cryigenic</a:t>
                      </a: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Line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ID,mm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Wall.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Material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ID,mm</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OD/ID/t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7012777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2.2K Subcooled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60.198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.065"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63.5/60.2/1.65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G3447</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63.5/59.5/2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99665412"/>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Gas helium return header,</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structural support</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312.000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300mm-OD, 6mm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312/300/6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84777158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Not used</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57.404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3.048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pl-PL" sz="1100" b="0" i="0" u="none" strike="noStrike" dirty="0">
                          <a:solidFill>
                            <a:srgbClr val="000000"/>
                          </a:solidFill>
                          <a:effectLst/>
                          <a:latin typeface="游ゴシック" panose="020B0400000000000000" pitchFamily="50" charset="-128"/>
                          <a:ea typeface="游ゴシック" panose="020B0400000000000000" pitchFamily="50" charset="-128"/>
                        </a:rPr>
                        <a:t>Tube, 2.5"-OD, .120"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endPar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29657214"/>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5K shield 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60.33/</a:t>
                      </a: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345028898"/>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8K shield 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3.5"-OD. .25" Wall, Al 6061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82.55/69.85/6.35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185743283"/>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supply</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71.984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pl-PL" sz="1100" b="0" i="0" u="none" strike="noStrike">
                          <a:solidFill>
                            <a:srgbClr val="000000"/>
                          </a:solidFill>
                          <a:effectLst/>
                          <a:latin typeface="游ゴシック" panose="020B0400000000000000" pitchFamily="50" charset="-128"/>
                          <a:ea typeface="游ゴシック" panose="020B0400000000000000" pitchFamily="50" charset="-128"/>
                        </a:rPr>
                        <a:t>Tube, 3"-OD, .083" Wall, 316L SS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72.0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76.2/71.98/2.11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ASME SA249</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76.2/72/2.1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50808417"/>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High temperature shield </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and intercept return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F</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88.900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76.200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6.350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Al 6061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Extrusion</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C6E7"/>
                    </a:solidFill>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79.4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92.08/79.38/6.35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ASTM B241</a:t>
                      </a:r>
                    </a:p>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88.9/76.2/6.35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H4080</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90/78/6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20662445"/>
                  </a:ext>
                </a:extLst>
              </a:tr>
              <a:tr h="391574">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2-Phase pipe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G, 2-phase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73.025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68.809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2.108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游ゴシック" panose="020B0400000000000000" pitchFamily="50" charset="-128"/>
                          <a:ea typeface="游ゴシック" panose="020B0400000000000000" pitchFamily="50" charset="-128"/>
                        </a:rPr>
                        <a:t>Pipe 2 1/2",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76.1/72.1/2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73.0/68.78/2.11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76.3/72.1/2.1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88920659"/>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54.9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583290535"/>
                  </a:ext>
                </a:extLst>
              </a:tr>
              <a:tr h="391574">
                <a:tc>
                  <a:txBody>
                    <a:bodyPr/>
                    <a:lstStyle/>
                    <a:p>
                      <a:pPr algn="l" fontAlgn="b"/>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"Chimney“</a:t>
                      </a:r>
                      <a:br>
                        <a:rPr lang="en-US" sz="1100" b="0" i="0" u="none" strike="noStrike" dirty="0">
                          <a:solidFill>
                            <a:srgbClr val="000000"/>
                          </a:solidFill>
                          <a:effectLst/>
                          <a:latin typeface="游ゴシック" panose="020B0400000000000000" pitchFamily="50" charset="-128"/>
                          <a:ea typeface="游ゴシック" panose="020B0400000000000000" pitchFamily="50" charset="-128"/>
                        </a:rPr>
                      </a:br>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a:t>
                      </a:r>
                      <a:r>
                        <a:rPr lang="en-US" sz="1100" b="0" i="0" u="none" strike="noStrike" dirty="0" err="1">
                          <a:solidFill>
                            <a:srgbClr val="000000"/>
                          </a:solidFill>
                          <a:effectLst/>
                          <a:latin typeface="游ゴシック" panose="020B0400000000000000" pitchFamily="50" charset="-128"/>
                          <a:ea typeface="游ゴシック" panose="020B0400000000000000" pitchFamily="50" charset="-128"/>
                        </a:rPr>
                        <a:t>Ti</a:t>
                      </a:r>
                      <a:endParaRPr lang="en-US" sz="11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60.325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a:solidFill>
                            <a:srgbClr val="000000"/>
                          </a:solidFill>
                          <a:effectLst/>
                          <a:latin typeface="游ゴシック" panose="020B0400000000000000" pitchFamily="50" charset="-128"/>
                          <a:ea typeface="游ゴシック" panose="020B0400000000000000" pitchFamily="50" charset="-128"/>
                        </a:rPr>
                        <a:t>57.023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游ゴシック" panose="020B0400000000000000" pitchFamily="50" charset="-128"/>
                          <a:ea typeface="游ゴシック" panose="020B0400000000000000" pitchFamily="50" charset="-128"/>
                        </a:rPr>
                        <a:t>Ti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游ゴシック" panose="020B0400000000000000" pitchFamily="50" charset="-128"/>
                          <a:ea typeface="游ゴシック" panose="020B0400000000000000" pitchFamily="50" charset="-128"/>
                        </a:rPr>
                        <a:t>Pipe 2",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60.33/56.11/2.11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ASME B36.10</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60.3/57/1.65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000000"/>
                          </a:solidFill>
                          <a:effectLst/>
                          <a:latin typeface="游ゴシック" panose="020B0400000000000000" pitchFamily="50" charset="-128"/>
                          <a:ea typeface="游ゴシック" panose="020B0400000000000000" pitchFamily="50" charset="-128"/>
                        </a:rPr>
                        <a:t>60.5/57.2/1.65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719178096"/>
                  </a:ext>
                </a:extLst>
              </a:tr>
              <a:tr h="391574">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Warm-up/cool-down line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H</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42.164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37.948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chemeClr val="tx1"/>
                          </a:solidFill>
                          <a:effectLst/>
                          <a:latin typeface="游ゴシック" panose="020B0400000000000000" pitchFamily="50" charset="-128"/>
                          <a:ea typeface="游ゴシック" panose="020B0400000000000000" pitchFamily="50" charset="-128"/>
                        </a:rPr>
                        <a:t>1.651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chemeClr val="tx1"/>
                          </a:solidFill>
                          <a:effectLst/>
                          <a:latin typeface="游ゴシック" panose="020B0400000000000000" pitchFamily="50" charset="-128"/>
                          <a:ea typeface="游ゴシック" panose="020B0400000000000000" pitchFamily="50" charset="-128"/>
                        </a:rPr>
                        <a:t>316L St. Steel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chemeClr val="tx1"/>
                          </a:solidFill>
                          <a:effectLst/>
                          <a:latin typeface="游ゴシック" panose="020B0400000000000000" pitchFamily="50" charset="-128"/>
                          <a:ea typeface="游ゴシック" panose="020B0400000000000000" pitchFamily="50" charset="-128"/>
                        </a:rPr>
                        <a:t>Pipe 1 1/4", SCH 5S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38.9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42.16/38.86/1.65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ASTM A312 </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42.16/38.9/1.65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JIS G3459</a:t>
                      </a:r>
                    </a:p>
                    <a:p>
                      <a:pPr algn="r" fontAlgn="b"/>
                      <a:r>
                        <a:rPr lang="en-US" altLang="ja-JP" sz="1100" b="0" i="0" u="none" strike="noStrike" dirty="0">
                          <a:solidFill>
                            <a:srgbClr val="FF0000"/>
                          </a:solidFill>
                          <a:effectLst/>
                          <a:latin typeface="游ゴシック" panose="020B0400000000000000" pitchFamily="50" charset="-128"/>
                          <a:ea typeface="游ゴシック" panose="020B0400000000000000" pitchFamily="50" charset="-128"/>
                        </a:rPr>
                        <a:t>42.7/39.4/1.65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631300784"/>
                  </a:ext>
                </a:extLst>
              </a:tr>
            </a:tbl>
          </a:graphicData>
        </a:graphic>
      </p:graphicFrame>
    </p:spTree>
    <p:extLst>
      <p:ext uri="{BB962C8B-B14F-4D97-AF65-F5344CB8AC3E}">
        <p14:creationId xmlns:p14="http://schemas.microsoft.com/office/powerpoint/2010/main" val="2894331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16</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087FD325-44AB-470F-8580-4008EA3209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9" y="1007784"/>
            <a:ext cx="4678203" cy="2421216"/>
          </a:xfrm>
          <a:prstGeom prst="rect">
            <a:avLst/>
          </a:prstGeom>
        </p:spPr>
      </p:pic>
      <p:pic>
        <p:nvPicPr>
          <p:cNvPr id="8" name="図 7">
            <a:extLst>
              <a:ext uri="{FF2B5EF4-FFF2-40B4-BE49-F238E27FC236}">
                <a16:creationId xmlns:a16="http://schemas.microsoft.com/office/drawing/2014/main" id="{9DEAED96-96A6-4F14-9A7E-3AD7991962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29" y="3793152"/>
            <a:ext cx="4674682" cy="2699720"/>
          </a:xfrm>
          <a:prstGeom prst="rect">
            <a:avLst/>
          </a:prstGeom>
        </p:spPr>
      </p:pic>
      <p:sp>
        <p:nvSpPr>
          <p:cNvPr id="11" name="タイトル 3">
            <a:extLst>
              <a:ext uri="{FF2B5EF4-FFF2-40B4-BE49-F238E27FC236}">
                <a16:creationId xmlns:a16="http://schemas.microsoft.com/office/drawing/2014/main" id="{ADA8D10F-78CE-402A-8220-AF0765469E1A}"/>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RF distribution system equipped with CM</a:t>
            </a:r>
            <a:endParaRPr lang="ja-JP" altLang="en-US" sz="4800" dirty="0">
              <a:latin typeface="Times New Roman" panose="02020603050405020304" pitchFamily="18" charset="0"/>
              <a:cs typeface="Times New Roman" panose="02020603050405020304" pitchFamily="18" charset="0"/>
            </a:endParaRPr>
          </a:p>
        </p:txBody>
      </p:sp>
      <p:pic>
        <p:nvPicPr>
          <p:cNvPr id="13" name="図 12">
            <a:extLst>
              <a:ext uri="{FF2B5EF4-FFF2-40B4-BE49-F238E27FC236}">
                <a16:creationId xmlns:a16="http://schemas.microsoft.com/office/drawing/2014/main" id="{EEAC364E-EF8D-4598-8169-585FB52660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4940" y="3429000"/>
            <a:ext cx="6383258" cy="2992227"/>
          </a:xfrm>
          <a:prstGeom prst="rect">
            <a:avLst/>
          </a:prstGeom>
        </p:spPr>
      </p:pic>
      <p:sp>
        <p:nvSpPr>
          <p:cNvPr id="14" name="吹き出し: 角を丸めた四角形 13">
            <a:extLst>
              <a:ext uri="{FF2B5EF4-FFF2-40B4-BE49-F238E27FC236}">
                <a16:creationId xmlns:a16="http://schemas.microsoft.com/office/drawing/2014/main" id="{ADD26427-05A6-4514-8729-0AAA9831C54C}"/>
              </a:ext>
            </a:extLst>
          </p:cNvPr>
          <p:cNvSpPr/>
          <p:nvPr/>
        </p:nvSpPr>
        <p:spPr>
          <a:xfrm>
            <a:off x="5460087" y="1480144"/>
            <a:ext cx="5874526" cy="537923"/>
          </a:xfrm>
          <a:prstGeom prst="wedgeRoundRectCallout">
            <a:avLst>
              <a:gd name="adj1" fmla="val -52766"/>
              <a:gd name="adj2" fmla="val 15607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Matsumoto-</a:t>
            </a:r>
            <a:r>
              <a:rPr lang="en-US" altLang="ja-JP" sz="1600"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has an idea to equip the waveguide system with CM</a:t>
            </a:r>
          </a:p>
        </p:txBody>
      </p:sp>
      <p:sp>
        <p:nvSpPr>
          <p:cNvPr id="15" name="TextBox 12">
            <a:extLst>
              <a:ext uri="{FF2B5EF4-FFF2-40B4-BE49-F238E27FC236}">
                <a16:creationId xmlns:a16="http://schemas.microsoft.com/office/drawing/2014/main" id="{A9DA4EE0-62B8-4B87-9BB3-D7BEF4EBF9EA}"/>
              </a:ext>
            </a:extLst>
          </p:cNvPr>
          <p:cNvSpPr txBox="1"/>
          <p:nvPr/>
        </p:nvSpPr>
        <p:spPr>
          <a:xfrm>
            <a:off x="10567362" y="3608486"/>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Tree>
    <p:extLst>
      <p:ext uri="{BB962C8B-B14F-4D97-AF65-F5344CB8AC3E}">
        <p14:creationId xmlns:p14="http://schemas.microsoft.com/office/powerpoint/2010/main" val="1105247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17</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72DB5960-C90F-4D89-93FC-CFAAE3576B7E}"/>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Progress of auto cleaning system</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F355F9A-8A96-449B-A079-E86235C2C4CE}"/>
              </a:ext>
            </a:extLst>
          </p:cNvPr>
          <p:cNvPicPr>
            <a:picLocks noChangeAspect="1"/>
          </p:cNvPicPr>
          <p:nvPr/>
        </p:nvPicPr>
        <p:blipFill>
          <a:blip r:embed="rId2"/>
          <a:srcRect/>
          <a:stretch/>
        </p:blipFill>
        <p:spPr>
          <a:xfrm>
            <a:off x="7447938" y="1311419"/>
            <a:ext cx="4205977" cy="2803984"/>
          </a:xfrm>
          <a:prstGeom prst="rect">
            <a:avLst/>
          </a:prstGeom>
        </p:spPr>
      </p:pic>
      <p:pic>
        <p:nvPicPr>
          <p:cNvPr id="3" name="図 2">
            <a:extLst>
              <a:ext uri="{FF2B5EF4-FFF2-40B4-BE49-F238E27FC236}">
                <a16:creationId xmlns:a16="http://schemas.microsoft.com/office/drawing/2014/main" id="{10695E63-CDDF-4DA1-A48B-FCE78CB8B4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54" y="2387143"/>
            <a:ext cx="5960046" cy="3352526"/>
          </a:xfrm>
          <a:prstGeom prst="rect">
            <a:avLst/>
          </a:prstGeom>
        </p:spPr>
      </p:pic>
      <p:pic>
        <p:nvPicPr>
          <p:cNvPr id="9" name="図 8">
            <a:extLst>
              <a:ext uri="{FF2B5EF4-FFF2-40B4-BE49-F238E27FC236}">
                <a16:creationId xmlns:a16="http://schemas.microsoft.com/office/drawing/2014/main" id="{83A91754-8F28-4129-8FD6-7116EC1943BD}"/>
              </a:ext>
            </a:extLst>
          </p:cNvPr>
          <p:cNvPicPr>
            <a:picLocks noChangeAspect="1"/>
          </p:cNvPicPr>
          <p:nvPr/>
        </p:nvPicPr>
        <p:blipFill>
          <a:blip r:embed="rId4"/>
          <a:stretch>
            <a:fillRect/>
          </a:stretch>
        </p:blipFill>
        <p:spPr>
          <a:xfrm rot="5400000">
            <a:off x="7599211" y="4300575"/>
            <a:ext cx="2927345" cy="1951562"/>
          </a:xfrm>
          <a:prstGeom prst="rect">
            <a:avLst/>
          </a:prstGeom>
        </p:spPr>
      </p:pic>
      <p:sp>
        <p:nvSpPr>
          <p:cNvPr id="10" name="吹き出し: 角を丸めた四角形 9">
            <a:extLst>
              <a:ext uri="{FF2B5EF4-FFF2-40B4-BE49-F238E27FC236}">
                <a16:creationId xmlns:a16="http://schemas.microsoft.com/office/drawing/2014/main" id="{CC8E3708-F7FA-4AEB-93FA-60E0BD08ECA4}"/>
              </a:ext>
            </a:extLst>
          </p:cNvPr>
          <p:cNvSpPr/>
          <p:nvPr/>
        </p:nvSpPr>
        <p:spPr>
          <a:xfrm>
            <a:off x="440754" y="1133415"/>
            <a:ext cx="6440270" cy="537923"/>
          </a:xfrm>
          <a:prstGeom prst="wedgeRoundRectCallout">
            <a:avLst>
              <a:gd name="adj1" fmla="val 6478"/>
              <a:gd name="adj2" fmla="val 13528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Stephane will summarize the worldwide progress of auto cleaning system</a:t>
            </a:r>
          </a:p>
        </p:txBody>
      </p:sp>
    </p:spTree>
    <p:extLst>
      <p:ext uri="{BB962C8B-B14F-4D97-AF65-F5344CB8AC3E}">
        <p14:creationId xmlns:p14="http://schemas.microsoft.com/office/powerpoint/2010/main" val="1503168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18</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2BBCDD2-8C7F-41FC-AF79-4384508E75C7}"/>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ILC advisory panel of ME</a:t>
            </a:r>
            <a:r>
              <a:rPr lang="en-US" altLang="ja-JP" sz="4400" dirty="0">
                <a:latin typeface="Times New Roman" panose="02020603050405020304" pitchFamily="18" charset="0"/>
                <a:cs typeface="Times New Roman" panose="02020603050405020304" pitchFamily="18" charset="0"/>
              </a:rPr>
              <a:t>XT</a:t>
            </a:r>
            <a:endParaRPr kumimoji="1" lang="ja-JP" altLang="en-US" sz="44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A6F870FB-05C0-4EF6-88F7-DB472FCC4B43}"/>
              </a:ext>
            </a:extLst>
          </p:cNvPr>
          <p:cNvSpPr txBox="1"/>
          <p:nvPr/>
        </p:nvSpPr>
        <p:spPr>
          <a:xfrm>
            <a:off x="241536" y="1151381"/>
            <a:ext cx="2443298" cy="1938992"/>
          </a:xfrm>
          <a:prstGeom prst="rect">
            <a:avLst/>
          </a:prstGeom>
          <a:noFill/>
          <a:ln w="12700">
            <a:solidFill>
              <a:schemeClr val="tx1"/>
            </a:solidFill>
          </a:ln>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Including items: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Overview</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SRF WPs</a:t>
            </a: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SRF Infrastructure</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Domestic efforts</a:t>
            </a:r>
          </a:p>
          <a:p>
            <a:pPr marL="342900"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Worldwide efforts</a:t>
            </a:r>
            <a:endParaRPr kumimoji="1" lang="ja-JP" altLang="en-US" sz="20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08E2F32-4757-4D40-AD91-9CADEBE48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1296" y="773122"/>
            <a:ext cx="4536666" cy="3402500"/>
          </a:xfrm>
          <a:prstGeom prst="rect">
            <a:avLst/>
          </a:prstGeom>
        </p:spPr>
      </p:pic>
      <p:pic>
        <p:nvPicPr>
          <p:cNvPr id="9" name="図 8">
            <a:extLst>
              <a:ext uri="{FF2B5EF4-FFF2-40B4-BE49-F238E27FC236}">
                <a16:creationId xmlns:a16="http://schemas.microsoft.com/office/drawing/2014/main" id="{8358F00E-EC17-450C-8328-C17656C5EC0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415384" y="3334914"/>
            <a:ext cx="4536666" cy="3402499"/>
          </a:xfrm>
          <a:prstGeom prst="rect">
            <a:avLst/>
          </a:prstGeom>
        </p:spPr>
      </p:pic>
      <p:sp>
        <p:nvSpPr>
          <p:cNvPr id="10" name="吹き出し: 角を丸めた四角形 9">
            <a:extLst>
              <a:ext uri="{FF2B5EF4-FFF2-40B4-BE49-F238E27FC236}">
                <a16:creationId xmlns:a16="http://schemas.microsoft.com/office/drawing/2014/main" id="{77318C8A-6645-4DE5-8683-05B01263C44D}"/>
              </a:ext>
            </a:extLst>
          </p:cNvPr>
          <p:cNvSpPr/>
          <p:nvPr/>
        </p:nvSpPr>
        <p:spPr>
          <a:xfrm>
            <a:off x="7564031" y="954974"/>
            <a:ext cx="3941055" cy="484136"/>
          </a:xfrm>
          <a:prstGeom prst="wedgeRoundRectCallout">
            <a:avLst>
              <a:gd name="adj1" fmla="val -75498"/>
              <a:gd name="adj2" fmla="val 69748"/>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How accurate are these percentages?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F7CD0D4-F0E7-4555-963F-D1A6B2C5E5C1}"/>
              </a:ext>
            </a:extLst>
          </p:cNvPr>
          <p:cNvSpPr txBox="1"/>
          <p:nvPr/>
        </p:nvSpPr>
        <p:spPr>
          <a:xfrm>
            <a:off x="116732" y="4775786"/>
            <a:ext cx="7153071" cy="830997"/>
          </a:xfrm>
          <a:prstGeom prst="rect">
            <a:avLst/>
          </a:prstGeom>
          <a:noFill/>
          <a:ln w="12700">
            <a:solidFill>
              <a:srgbClr val="FF0000"/>
            </a:solidFill>
          </a:ln>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We</a:t>
            </a:r>
            <a:r>
              <a:rPr kumimoji="1" lang="en-US" altLang="ja-JP" sz="1600" dirty="0">
                <a:latin typeface="Times New Roman" panose="02020603050405020304" pitchFamily="18" charset="0"/>
                <a:cs typeface="Times New Roman" panose="02020603050405020304" pitchFamily="18" charset="0"/>
              </a:rPr>
              <a:t> would like the Japanese side to handle the final preparation of these documents.</a:t>
            </a:r>
          </a:p>
          <a:p>
            <a:r>
              <a:rPr lang="en-US" altLang="ja-JP" sz="1600" dirty="0">
                <a:latin typeface="Times New Roman" panose="02020603050405020304" pitchFamily="18" charset="0"/>
                <a:cs typeface="Times New Roman" panose="02020603050405020304" pitchFamily="18" charset="0"/>
              </a:rPr>
              <a:t>If necessary, we will request you all individually.</a:t>
            </a:r>
          </a:p>
          <a:p>
            <a:r>
              <a:rPr kumimoji="1" lang="en-US" altLang="ja-JP" sz="1600" dirty="0">
                <a:latin typeface="Times New Roman" panose="02020603050405020304" pitchFamily="18" charset="0"/>
                <a:cs typeface="Times New Roman" panose="02020603050405020304" pitchFamily="18" charset="0"/>
              </a:rPr>
              <a:t>We already requested some WG2 members and ad-hoc members to prepare for slides.</a:t>
            </a:r>
            <a:endParaRPr kumimoji="1" lang="ja-JP" altLang="en-US" sz="1600" dirty="0">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22F020E1-5D8B-4F67-BB9D-686E8464F84D}"/>
              </a:ext>
            </a:extLst>
          </p:cNvPr>
          <p:cNvSpPr/>
          <p:nvPr/>
        </p:nvSpPr>
        <p:spPr>
          <a:xfrm>
            <a:off x="7713189" y="2120877"/>
            <a:ext cx="3941055" cy="484136"/>
          </a:xfrm>
          <a:prstGeom prst="wedgeRoundRectCallout">
            <a:avLst>
              <a:gd name="adj1" fmla="val -2437"/>
              <a:gd name="adj2" fmla="val 17423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Slide example for SRF overvi</a:t>
            </a:r>
            <a:r>
              <a:rPr lang="en-US" altLang="ja-JP" dirty="0">
                <a:solidFill>
                  <a:schemeClr val="tx1"/>
                </a:solidFill>
                <a:latin typeface="Times New Roman" panose="02020603050405020304" pitchFamily="18" charset="0"/>
                <a:cs typeface="Times New Roman" panose="02020603050405020304" pitchFamily="18" charset="0"/>
              </a:rPr>
              <a:t>ew</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37921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19</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432E8623-5A09-4A4E-98D9-2660CC782375}"/>
              </a:ext>
            </a:extLst>
          </p:cNvPr>
          <p:cNvSpPr txBox="1">
            <a:spLocks/>
          </p:cNvSpPr>
          <p:nvPr/>
        </p:nvSpPr>
        <p:spPr>
          <a:xfrm>
            <a:off x="0" y="0"/>
            <a:ext cx="12192000" cy="140158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b="1" dirty="0">
                <a:latin typeface="Helvetica" pitchFamily="2" charset="0"/>
              </a:rPr>
              <a:t>ILC Cryomodule Design:</a:t>
            </a:r>
            <a:br>
              <a:rPr lang="en-US" altLang="ja-JP" b="1" dirty="0">
                <a:latin typeface="Helvetica" pitchFamily="2" charset="0"/>
              </a:rPr>
            </a:br>
            <a:r>
              <a:rPr lang="en-US" altLang="ja-JP" sz="4000" dirty="0">
                <a:solidFill>
                  <a:srgbClr val="0070C0"/>
                </a:solidFill>
                <a:latin typeface="Helvetica" pitchFamily="2" charset="0"/>
              </a:rPr>
              <a:t>History and Advances</a:t>
            </a:r>
            <a:endParaRPr lang="ja-JP" altLang="en-US" dirty="0">
              <a:solidFill>
                <a:srgbClr val="0070C0"/>
              </a:solidFill>
              <a:latin typeface="Helvetica" pitchFamily="2" charset="0"/>
            </a:endParaRPr>
          </a:p>
        </p:txBody>
      </p:sp>
      <p:sp>
        <p:nvSpPr>
          <p:cNvPr id="8" name="コンテンツ プレースホルダー 2">
            <a:extLst>
              <a:ext uri="{FF2B5EF4-FFF2-40B4-BE49-F238E27FC236}">
                <a16:creationId xmlns:a16="http://schemas.microsoft.com/office/drawing/2014/main" id="{569F8432-56CC-4C54-AE00-7BC028B21DB9}"/>
              </a:ext>
            </a:extLst>
          </p:cNvPr>
          <p:cNvSpPr txBox="1">
            <a:spLocks/>
          </p:cNvSpPr>
          <p:nvPr/>
        </p:nvSpPr>
        <p:spPr>
          <a:xfrm>
            <a:off x="0" y="1607785"/>
            <a:ext cx="12192000" cy="41486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marL="342900" indent="-342900" algn="l">
              <a:lnSpc>
                <a:spcPct val="110000"/>
              </a:lnSpc>
              <a:buFont typeface="Arial" panose="020B0604020202020204" pitchFamily="34" charset="0"/>
              <a:buChar char="•"/>
            </a:pPr>
            <a:r>
              <a:rPr lang="en-US" altLang="ja-JP" sz="1800" dirty="0">
                <a:latin typeface="Helvetica" pitchFamily="2" charset="0"/>
              </a:rPr>
              <a:t>ILC CM design, </a:t>
            </a:r>
            <a:r>
              <a:rPr lang="en-US" altLang="ja-JP" sz="1800" b="1" dirty="0">
                <a:solidFill>
                  <a:srgbClr val="FF0000"/>
                </a:solidFill>
                <a:latin typeface="Helvetica" pitchFamily="2" charset="0"/>
              </a:rPr>
              <a:t>Type 4</a:t>
            </a:r>
            <a:r>
              <a:rPr lang="en-US" altLang="ja-JP" sz="1800" dirty="0">
                <a:latin typeface="Helvetica" pitchFamily="2" charset="0"/>
              </a:rPr>
              <a:t>, established, for the TDR baseline during the GDE phase, in 2010 – 2011, </a:t>
            </a:r>
            <a:r>
              <a:rPr lang="en-US" altLang="ja-JP" sz="1600" b="1" dirty="0">
                <a:latin typeface="Helvetica" pitchFamily="2" charset="0"/>
              </a:rPr>
              <a:t>based on Eu-XFEL CM </a:t>
            </a:r>
            <a:r>
              <a:rPr lang="en-US" altLang="ja-JP" sz="1600" dirty="0">
                <a:latin typeface="Helvetica" pitchFamily="2" charset="0"/>
              </a:rPr>
              <a:t>design </a:t>
            </a:r>
          </a:p>
          <a:p>
            <a:pPr marL="742950" lvl="1" indent="-285750" algn="l">
              <a:lnSpc>
                <a:spcPct val="110000"/>
              </a:lnSpc>
              <a:buFont typeface="Arial" panose="020B0604020202020204" pitchFamily="34" charset="0"/>
              <a:buChar char="•"/>
            </a:pPr>
            <a:r>
              <a:rPr lang="en-US" altLang="ja-JP" sz="1600" dirty="0">
                <a:latin typeface="Helvetica" pitchFamily="2" charset="0"/>
              </a:rPr>
              <a:t>It was updated from XFEL design to adapt  to “</a:t>
            </a:r>
            <a:r>
              <a:rPr lang="en-US" altLang="ja-JP" sz="1600" b="1" dirty="0">
                <a:latin typeface="Helvetica" pitchFamily="2" charset="0"/>
              </a:rPr>
              <a:t>ILC short-short cavity</a:t>
            </a:r>
            <a:r>
              <a:rPr lang="en-US" altLang="ja-JP" sz="1600" dirty="0">
                <a:latin typeface="Helvetica" pitchFamily="2" charset="0"/>
              </a:rPr>
              <a:t>”, and </a:t>
            </a:r>
            <a:r>
              <a:rPr lang="en-US" altLang="ja-JP" sz="1600" b="1" dirty="0">
                <a:latin typeface="Helvetica" pitchFamily="2" charset="0"/>
              </a:rPr>
              <a:t>longer SCQ </a:t>
            </a:r>
            <a:r>
              <a:rPr lang="en-US" altLang="ja-JP" sz="1600" dirty="0">
                <a:latin typeface="Helvetica" pitchFamily="2" charset="0"/>
              </a:rPr>
              <a:t>packages, with global effort and consensus with GDE, mainly in cooperation between Fermilab and KEK, with keeping communication with EU members. </a:t>
            </a:r>
          </a:p>
          <a:p>
            <a:pPr marL="742950" lvl="1" indent="-285750" algn="l">
              <a:lnSpc>
                <a:spcPct val="110000"/>
              </a:lnSpc>
              <a:buFont typeface="Arial" panose="020B0604020202020204" pitchFamily="34" charset="0"/>
              <a:buChar char="•"/>
            </a:pPr>
            <a:r>
              <a:rPr lang="en-US" altLang="ja-JP" sz="1600" dirty="0">
                <a:latin typeface="Helvetica" pitchFamily="2" charset="0"/>
              </a:rPr>
              <a:t>It has been stored at </a:t>
            </a:r>
            <a:r>
              <a:rPr lang="en-US" altLang="ja-JP" sz="1600" b="1" dirty="0">
                <a:latin typeface="Helvetica" pitchFamily="2" charset="0"/>
              </a:rPr>
              <a:t>EDMS’ of Fermilab and DESY (and at KEK), but with old CAD version</a:t>
            </a:r>
          </a:p>
          <a:p>
            <a:pPr marL="342900" indent="-342900" algn="l">
              <a:lnSpc>
                <a:spcPct val="110000"/>
              </a:lnSpc>
              <a:buFont typeface="Arial" panose="020B0604020202020204" pitchFamily="34" charset="0"/>
              <a:buChar char="•"/>
            </a:pPr>
            <a:r>
              <a:rPr lang="en-US" altLang="ja-JP" sz="1800" dirty="0">
                <a:latin typeface="Helvetica" pitchFamily="2" charset="0"/>
              </a:rPr>
              <a:t>We are intending to </a:t>
            </a:r>
            <a:r>
              <a:rPr lang="en-US" altLang="ja-JP" sz="1800" b="1" dirty="0">
                <a:latin typeface="Helvetica" pitchFamily="2" charset="0"/>
              </a:rPr>
              <a:t>resume the Type-4 design </a:t>
            </a:r>
            <a:r>
              <a:rPr lang="en-US" altLang="ja-JP" sz="1800" dirty="0">
                <a:latin typeface="Helvetica" pitchFamily="2" charset="0"/>
              </a:rPr>
              <a:t>as our starting point for the ILC-IDT to prepare for ILC Pre-Lab, </a:t>
            </a:r>
          </a:p>
          <a:p>
            <a:pPr marL="742950" lvl="1" indent="-285750" algn="l">
              <a:lnSpc>
                <a:spcPct val="110000"/>
              </a:lnSpc>
              <a:buFont typeface="Arial" panose="020B0604020202020204" pitchFamily="34" charset="0"/>
              <a:buChar char="•"/>
            </a:pPr>
            <a:r>
              <a:rPr lang="en-US" altLang="ja-JP" sz="1600" dirty="0">
                <a:latin typeface="Helvetica" pitchFamily="2" charset="0"/>
              </a:rPr>
              <a:t>Unfortunately, the </a:t>
            </a:r>
            <a:r>
              <a:rPr lang="en-US" altLang="ja-JP" sz="1600" b="1" dirty="0">
                <a:latin typeface="Helvetica" pitchFamily="2" charset="0"/>
              </a:rPr>
              <a:t>CAD system </a:t>
            </a:r>
            <a:r>
              <a:rPr lang="en-US" altLang="ja-JP" sz="1600" dirty="0">
                <a:latin typeface="Helvetica" pitchFamily="2" charset="0"/>
              </a:rPr>
              <a:t>has been </a:t>
            </a:r>
            <a:r>
              <a:rPr lang="en-US" altLang="ja-JP" sz="1600" b="1" dirty="0">
                <a:latin typeface="Helvetica" pitchFamily="2" charset="0"/>
              </a:rPr>
              <a:t>updated at Fermilab and KEK</a:t>
            </a:r>
            <a:r>
              <a:rPr lang="en-US" altLang="ja-JP" sz="1600" dirty="0">
                <a:latin typeface="Helvetica" pitchFamily="2" charset="0"/>
              </a:rPr>
              <a:t>, and it is not so convenient for quick re-starting. </a:t>
            </a:r>
          </a:p>
          <a:p>
            <a:pPr marL="342900" indent="-342900" algn="l">
              <a:lnSpc>
                <a:spcPct val="110000"/>
              </a:lnSpc>
              <a:buFont typeface="Arial" panose="020B0604020202020204" pitchFamily="34" charset="0"/>
              <a:buChar char="•"/>
            </a:pPr>
            <a:r>
              <a:rPr lang="en-US" altLang="ja-JP" sz="1800" dirty="0">
                <a:latin typeface="Helvetica" pitchFamily="2" charset="0"/>
              </a:rPr>
              <a:t>It has been </a:t>
            </a:r>
            <a:r>
              <a:rPr lang="en-US" altLang="ja-JP" sz="1800" b="1" dirty="0">
                <a:latin typeface="Helvetica" pitchFamily="2" charset="0"/>
              </a:rPr>
              <a:t>proposed</a:t>
            </a:r>
            <a:r>
              <a:rPr lang="en-US" altLang="ja-JP" sz="1800" dirty="0">
                <a:latin typeface="Helvetica" pitchFamily="2" charset="0"/>
              </a:rPr>
              <a:t> by Fermilab, </a:t>
            </a:r>
            <a:r>
              <a:rPr lang="en-US" altLang="ja-JP" sz="1800" b="1" dirty="0">
                <a:latin typeface="Helvetica" pitchFamily="2" charset="0"/>
              </a:rPr>
              <a:t>to use the LCLS-II CM CAD drawing </a:t>
            </a:r>
            <a:r>
              <a:rPr lang="en-US" altLang="ja-JP" sz="1800" dirty="0">
                <a:latin typeface="Helvetica" pitchFamily="2" charset="0"/>
              </a:rPr>
              <a:t>for </a:t>
            </a:r>
            <a:r>
              <a:rPr lang="en-US" altLang="ja-JP" sz="1800" b="1" dirty="0">
                <a:solidFill>
                  <a:srgbClr val="0070C0"/>
                </a:solidFill>
                <a:latin typeface="Helvetica" pitchFamily="2" charset="0"/>
              </a:rPr>
              <a:t>resuming the Type-4 CM design </a:t>
            </a:r>
            <a:r>
              <a:rPr lang="en-US" altLang="ja-JP" sz="1800" dirty="0">
                <a:latin typeface="Helvetica" pitchFamily="2" charset="0"/>
              </a:rPr>
              <a:t>drawing by using the current CAD system, NX, as a quickest and practical approach. </a:t>
            </a:r>
          </a:p>
          <a:p>
            <a:pPr marL="342900" indent="-342900" algn="l">
              <a:lnSpc>
                <a:spcPct val="110000"/>
              </a:lnSpc>
              <a:buFont typeface="Arial" panose="020B0604020202020204" pitchFamily="34" charset="0"/>
              <a:buChar char="•"/>
            </a:pPr>
            <a:r>
              <a:rPr lang="en-US" altLang="ja-JP" sz="1800" dirty="0">
                <a:latin typeface="Helvetica" pitchFamily="2" charset="0"/>
              </a:rPr>
              <a:t>The </a:t>
            </a:r>
            <a:r>
              <a:rPr lang="en-US" altLang="ja-JP" sz="1800" b="1" dirty="0">
                <a:latin typeface="Helvetica" pitchFamily="2" charset="0"/>
              </a:rPr>
              <a:t>Type-4 CM design, resumed by using NX</a:t>
            </a:r>
            <a:r>
              <a:rPr lang="en-US" altLang="ja-JP" sz="1800" dirty="0">
                <a:latin typeface="Helvetica" pitchFamily="2" charset="0"/>
              </a:rPr>
              <a:t>, will become the </a:t>
            </a:r>
            <a:r>
              <a:rPr lang="en-US" altLang="ja-JP" sz="1800" b="1" dirty="0">
                <a:latin typeface="Helvetica" pitchFamily="2" charset="0"/>
              </a:rPr>
              <a:t>new starting point to be globally discussed </a:t>
            </a:r>
            <a:r>
              <a:rPr lang="en-US" altLang="ja-JP" sz="1800" dirty="0">
                <a:latin typeface="Helvetica" pitchFamily="2" charset="0"/>
              </a:rPr>
              <a:t>again, how we may update it to be the best appropriate design for the ILC CM, used in the ILC </a:t>
            </a:r>
            <a:r>
              <a:rPr lang="en-US" altLang="ja-JP" sz="1800" dirty="0" err="1">
                <a:latin typeface="Helvetica" pitchFamily="2" charset="0"/>
              </a:rPr>
              <a:t>PreLab</a:t>
            </a:r>
            <a:r>
              <a:rPr lang="en-US" altLang="ja-JP" sz="1800" dirty="0">
                <a:latin typeface="Helvetica" pitchFamily="2" charset="0"/>
              </a:rPr>
              <a:t> WP1 and WP2. </a:t>
            </a:r>
          </a:p>
        </p:txBody>
      </p:sp>
      <p:sp>
        <p:nvSpPr>
          <p:cNvPr id="9" name="Footer Placeholder 6">
            <a:extLst>
              <a:ext uri="{FF2B5EF4-FFF2-40B4-BE49-F238E27FC236}">
                <a16:creationId xmlns:a16="http://schemas.microsoft.com/office/drawing/2014/main" id="{C0816028-60C4-4B70-8E33-54CE64A571B3}"/>
              </a:ext>
            </a:extLst>
          </p:cNvPr>
          <p:cNvSpPr txBox="1">
            <a:spLocks/>
          </p:cNvSpPr>
          <p:nvPr/>
        </p:nvSpPr>
        <p:spPr>
          <a:xfrm>
            <a:off x="10283252" y="794140"/>
            <a:ext cx="1684607"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A. Yamamoto</a:t>
            </a:r>
          </a:p>
        </p:txBody>
      </p:sp>
    </p:spTree>
    <p:extLst>
      <p:ext uri="{BB962C8B-B14F-4D97-AF65-F5344CB8AC3E}">
        <p14:creationId xmlns:p14="http://schemas.microsoft.com/office/powerpoint/2010/main" val="538643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3058487440"/>
              </p:ext>
            </p:extLst>
          </p:nvPr>
        </p:nvGraphicFramePr>
        <p:xfrm>
          <a:off x="2" y="890943"/>
          <a:ext cx="12191998" cy="2773680"/>
        </p:xfrm>
        <a:graphic>
          <a:graphicData uri="http://schemas.openxmlformats.org/drawingml/2006/table">
            <a:tbl>
              <a:tblPr firstRow="1" bandRow="1">
                <a:tableStyleId>{5940675A-B579-460E-94D1-54222C63F5DA}</a:tableStyleId>
              </a:tblPr>
              <a:tblGrid>
                <a:gridCol w="1071307">
                  <a:extLst>
                    <a:ext uri="{9D8B030D-6E8A-4147-A177-3AD203B41FA5}">
                      <a16:colId xmlns:a16="http://schemas.microsoft.com/office/drawing/2014/main" val="2874742148"/>
                    </a:ext>
                  </a:extLst>
                </a:gridCol>
                <a:gridCol w="1612374">
                  <a:extLst>
                    <a:ext uri="{9D8B030D-6E8A-4147-A177-3AD203B41FA5}">
                      <a16:colId xmlns:a16="http://schemas.microsoft.com/office/drawing/2014/main" val="3544904016"/>
                    </a:ext>
                  </a:extLst>
                </a:gridCol>
                <a:gridCol w="9508317">
                  <a:extLst>
                    <a:ext uri="{9D8B030D-6E8A-4147-A177-3AD203B41FA5}">
                      <a16:colId xmlns:a16="http://schemas.microsoft.com/office/drawing/2014/main" val="1262205968"/>
                    </a:ext>
                  </a:extLst>
                </a:gridCol>
              </a:tblGrid>
              <a:tr h="251700">
                <a:tc>
                  <a:txBody>
                    <a:bodyPr/>
                    <a:lstStyle/>
                    <a:p>
                      <a:pPr algn="ctr"/>
                      <a:r>
                        <a:rPr kumimoji="1" lang="en-US" altLang="ja-JP" sz="1600" b="1" dirty="0">
                          <a:latin typeface="Times New Roman" panose="02020603050405020304" pitchFamily="18" charset="0"/>
                          <a:cs typeface="Times New Roman" panose="02020603050405020304" pitchFamily="18" charset="0"/>
                        </a:rPr>
                        <a:t>Meeting #</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600" b="1" dirty="0">
                          <a:latin typeface="Times New Roman" panose="02020603050405020304" pitchFamily="18" charset="0"/>
                          <a:cs typeface="Times New Roman" panose="02020603050405020304" pitchFamily="18" charset="0"/>
                        </a:rPr>
                        <a:t>Date</a:t>
                      </a:r>
                      <a:endParaRPr kumimoji="1" lang="ja-JP" altLang="en-US" sz="1600" b="1" dirty="0">
                        <a:latin typeface="Times New Roman" panose="02020603050405020304" pitchFamily="18" charset="0"/>
                        <a:cs typeface="Times New Roman" panose="02020603050405020304" pitchFamily="18" charset="0"/>
                      </a:endParaRPr>
                    </a:p>
                  </a:txBody>
                  <a:tcPr/>
                </a:tc>
                <a:tc>
                  <a:txBody>
                    <a:bodyPr/>
                    <a:lstStyle/>
                    <a:p>
                      <a:r>
                        <a:rPr kumimoji="1" lang="en-US" altLang="ja-JP" sz="1600" b="1" dirty="0">
                          <a:latin typeface="Times New Roman" panose="02020603050405020304" pitchFamily="18" charset="0"/>
                          <a:cs typeface="Times New Roman" panose="02020603050405020304" pitchFamily="18" charset="0"/>
                        </a:rPr>
                        <a:t>Contents</a:t>
                      </a:r>
                      <a:endParaRPr kumimoji="1" lang="ja-JP" altLang="en-US" sz="1600"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25</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18/Jan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Studies of Nb material at KEK</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1723149066"/>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20/Jan</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Sixth meeting of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550793662"/>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1</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st</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151978174"/>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8/Feb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2</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nd</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014921369"/>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14/Feb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Release of the summary for ILC advisory panel of MEXT</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rgbClr val="DEEBF7"/>
                    </a:solidFill>
                  </a:tcPr>
                </a:tc>
                <a:extLst>
                  <a:ext uri="{0D108BD9-81ED-4DB2-BD59-A6C34878D82A}">
                    <a16:rowId xmlns:a16="http://schemas.microsoft.com/office/drawing/2014/main" val="1054040390"/>
                  </a:ext>
                </a:extLst>
              </a:tr>
              <a:tr h="226530">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26</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15/Feb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High pressure gas safety regulation for ILC</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4084178072"/>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16/Feb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3</a:t>
                      </a:r>
                      <a:r>
                        <a:rPr kumimoji="1" lang="en-US" altLang="ja-JP" sz="1400" b="0" baseline="30000" dirty="0">
                          <a:solidFill>
                            <a:schemeClr val="tx1"/>
                          </a:solidFill>
                          <a:latin typeface="Times New Roman" panose="02020603050405020304" pitchFamily="18" charset="0"/>
                          <a:cs typeface="Times New Roman" panose="02020603050405020304" pitchFamily="18" charset="0"/>
                        </a:rPr>
                        <a:t>rd</a:t>
                      </a:r>
                      <a:r>
                        <a:rPr kumimoji="1" lang="en-US" altLang="ja-JP" sz="1400" b="0" dirty="0">
                          <a:solidFill>
                            <a:schemeClr val="tx1"/>
                          </a:solidFill>
                          <a:latin typeface="Times New Roman" panose="02020603050405020304" pitchFamily="18" charset="0"/>
                          <a:cs typeface="Times New Roman" panose="02020603050405020304" pitchFamily="18" charset="0"/>
                        </a:rPr>
                        <a:t> SRF steering panel meeting</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2586679528"/>
                  </a:ext>
                </a:extLst>
              </a:tr>
              <a:tr h="226530">
                <a:tc>
                  <a:txBody>
                    <a:bodyPr/>
                    <a:lstStyle/>
                    <a:p>
                      <a:pPr algn="ct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pPr algn="ctr"/>
                      <a:r>
                        <a:rPr kumimoji="1" lang="en-US" altLang="ja-JP" sz="1400" b="0" dirty="0">
                          <a:solidFill>
                            <a:schemeClr val="tx1"/>
                          </a:solidFill>
                          <a:latin typeface="Times New Roman" panose="02020603050405020304" pitchFamily="18" charset="0"/>
                          <a:cs typeface="Times New Roman" panose="02020603050405020304" pitchFamily="18" charset="0"/>
                        </a:rPr>
                        <a:t>16/Feb</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tc>
                  <a:txBody>
                    <a:bodyPr/>
                    <a:lstStyle/>
                    <a:p>
                      <a:r>
                        <a:rPr kumimoji="1" lang="en-US" altLang="ja-JP" sz="1400" b="0" dirty="0">
                          <a:solidFill>
                            <a:schemeClr val="tx1"/>
                          </a:solidFill>
                          <a:latin typeface="Times New Roman" panose="02020603050405020304" pitchFamily="18" charset="0"/>
                          <a:cs typeface="Times New Roman" panose="02020603050405020304" pitchFamily="18" charset="0"/>
                        </a:rPr>
                        <a:t>Joint meeting of crab cavity and BDS group</a:t>
                      </a:r>
                      <a:endParaRPr kumimoji="1" lang="ja-JP" altLang="en-US" sz="1400" b="0" dirty="0">
                        <a:solidFill>
                          <a:schemeClr val="tx1"/>
                        </a:solidFill>
                        <a:latin typeface="Times New Roman" panose="02020603050405020304" pitchFamily="18" charset="0"/>
                        <a:cs typeface="Times New Roman" panose="02020603050405020304" pitchFamily="18" charset="0"/>
                      </a:endParaRPr>
                    </a:p>
                  </a:txBody>
                  <a:tcPr>
                    <a:solidFill>
                      <a:schemeClr val="bg1"/>
                    </a:solidFill>
                  </a:tcPr>
                </a:tc>
                <a:extLst>
                  <a:ext uri="{0D108BD9-81ED-4DB2-BD59-A6C34878D82A}">
                    <a16:rowId xmlns:a16="http://schemas.microsoft.com/office/drawing/2014/main" val="3262086711"/>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584775"/>
          </a:xfrm>
          <a:prstGeom prst="rect">
            <a:avLst/>
          </a:prstGeom>
          <a:noFill/>
        </p:spPr>
        <p:txBody>
          <a:bodyPr wrap="square" rtlCol="0" anchor="t">
            <a:spAutoFit/>
          </a:bodyPr>
          <a:lstStyle/>
          <a:p>
            <a:pPr algn="ctr"/>
            <a:r>
              <a:rPr lang="en-US" altLang="ja-JP" sz="3200" dirty="0">
                <a:latin typeface="Times New Roman" panose="02020603050405020304" pitchFamily="18" charset="0"/>
                <a:cs typeface="Times New Roman" panose="02020603050405020304" pitchFamily="18" charset="0"/>
              </a:rPr>
              <a:t>Schedule of SRF (Crab/Steering-Panel) Group Meeting in IDT/WG2</a:t>
            </a:r>
            <a:endParaRPr kumimoji="1"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8144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20</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257AA2B5-503E-43F3-A78E-87265BB4A71F}"/>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Starting point of CM drawing for ILC</a:t>
            </a:r>
            <a:endParaRPr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1A4A07CA-905F-4AF5-BB93-3DBB47F40947}"/>
              </a:ext>
            </a:extLst>
          </p:cNvPr>
          <p:cNvSpPr txBox="1"/>
          <p:nvPr/>
        </p:nvSpPr>
        <p:spPr>
          <a:xfrm>
            <a:off x="1865827" y="1537668"/>
            <a:ext cx="8460346" cy="495520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Drawing developed in the GDE era is old</a:t>
            </a: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We’d like to start with the CM drawing for LCLS-II</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Still tentative conclusion for JP/US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Discussion with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colleagues in EU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is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planned</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endPar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This plan is under progress between Japan and US</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Probably, the CAD software will be common in future</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NX is used in FNAL/DESY (from </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Omet-san</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INVENTOR/AUTOCAD</a:t>
            </a:r>
            <a:r>
              <a:rPr lang="ja-JP" altLang="en-US" sz="2400" dirty="0">
                <a:latin typeface="Times New Roman" panose="02020603050405020304" pitchFamily="18" charset="0"/>
                <a:ea typeface="Meiryo UI" panose="020B0604030504040204" pitchFamily="50" charset="-128"/>
                <a:cs typeface="Times New Roman" panose="02020603050405020304" pitchFamily="18" charset="0"/>
              </a:rPr>
              <a:t> </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(AUTODESK)</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are used in KEK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Creo (PTC) is used by Ohuchi-</a:t>
            </a:r>
            <a:r>
              <a:rPr lang="en-US" altLang="ja-JP" sz="2400" dirty="0" err="1">
                <a:latin typeface="Times New Roman" panose="02020603050405020304" pitchFamily="18" charset="0"/>
                <a:ea typeface="Meiryo UI" panose="020B0604030504040204" pitchFamily="50" charset="-128"/>
                <a:cs typeface="Times New Roman" panose="02020603050405020304" pitchFamily="18" charset="0"/>
              </a:rPr>
              <a:t>san</a:t>
            </a: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8448C750-85F5-40A5-883A-6BAB476D0430}"/>
              </a:ext>
            </a:extLst>
          </p:cNvPr>
          <p:cNvSpPr txBox="1"/>
          <p:nvPr/>
        </p:nvSpPr>
        <p:spPr>
          <a:xfrm>
            <a:off x="1052009" y="921954"/>
            <a:ext cx="10084812"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There were some meetings between KEK and FNAL/SLAC to discuss CM drawing including tuner system</a:t>
            </a:r>
            <a:endParaRPr kumimoji="1" lang="ja-JP" altLang="en-US" dirty="0">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67EE9426-6EAA-4C30-AC27-B2D06CBCB0A6}"/>
              </a:ext>
            </a:extLst>
          </p:cNvPr>
          <p:cNvSpPr/>
          <p:nvPr/>
        </p:nvSpPr>
        <p:spPr>
          <a:xfrm>
            <a:off x="8526784" y="1716534"/>
            <a:ext cx="3557972" cy="631555"/>
          </a:xfrm>
          <a:prstGeom prst="wedgeRoundRectCallout">
            <a:avLst>
              <a:gd name="adj1" fmla="val -31061"/>
              <a:gd name="adj2" fmla="val -104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600" dirty="0">
                <a:solidFill>
                  <a:schemeClr val="tx1"/>
                </a:solidFill>
                <a:latin typeface="Times New Roman" panose="02020603050405020304" pitchFamily="18" charset="0"/>
                <a:cs typeface="Times New Roman" panose="02020603050405020304" pitchFamily="18" charset="0"/>
              </a:rPr>
              <a:t>A. Yamamoto, Konomi-</a:t>
            </a:r>
            <a:r>
              <a:rPr kumimoji="1" lang="en-US" altLang="ja-JP" sz="1600" dirty="0" err="1">
                <a:solidFill>
                  <a:schemeClr val="tx1"/>
                </a:solidFill>
                <a:latin typeface="Times New Roman" panose="02020603050405020304" pitchFamily="18" charset="0"/>
                <a:cs typeface="Times New Roman" panose="02020603050405020304" pitchFamily="18" charset="0"/>
              </a:rPr>
              <a:t>san</a:t>
            </a:r>
            <a:r>
              <a:rPr kumimoji="1" lang="en-US" altLang="ja-JP" sz="1600" dirty="0">
                <a:solidFill>
                  <a:schemeClr val="tx1"/>
                </a:solidFill>
                <a:latin typeface="Times New Roman" panose="02020603050405020304" pitchFamily="18" charset="0"/>
                <a:cs typeface="Times New Roman" panose="02020603050405020304" pitchFamily="18" charset="0"/>
              </a:rPr>
              <a:t>, Kirk</a:t>
            </a:r>
          </a:p>
          <a:p>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Belomestnykh</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Y. </a:t>
            </a:r>
            <a:r>
              <a:rPr kumimoji="1" lang="en-US" altLang="ja-JP" sz="1600" b="0"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Orlov</a:t>
            </a:r>
            <a:r>
              <a:rPr kumimoji="1" lang="en-US" altLang="ja-JP" sz="1600" b="0"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 Peterson</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121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History of CM drawing for ILC (my knowledge)</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1" y="797812"/>
            <a:ext cx="12192001" cy="187743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During the GDE era, CM design was developed among Japan, US and EU</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In TDR, </a:t>
            </a:r>
            <a:r>
              <a:rPr kumimoji="1"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 was presented as follows</a:t>
            </a: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 my understanding, </a:t>
            </a:r>
            <a:r>
              <a:rPr lang="en-US" altLang="ja-JP" sz="24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Type-IV CM drawing is stored in EDMS at DESY</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In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and US, nobody has this drawing, but KEK has the close drawing (not exactly the same!)</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U</a:t>
            </a: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nfortunately, nobody took over this drawing after TDR in Japan and US</a:t>
            </a:r>
          </a:p>
        </p:txBody>
      </p:sp>
      <p:pic>
        <p:nvPicPr>
          <p:cNvPr id="3" name="図 2">
            <a:extLst>
              <a:ext uri="{FF2B5EF4-FFF2-40B4-BE49-F238E27FC236}">
                <a16:creationId xmlns:a16="http://schemas.microsoft.com/office/drawing/2014/main" id="{65D833DD-402E-4846-B330-BB9FFBDAC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5194" y="2758524"/>
            <a:ext cx="6738433" cy="3728455"/>
          </a:xfrm>
          <a:prstGeom prst="rect">
            <a:avLst/>
          </a:prstGeom>
        </p:spPr>
      </p:pic>
      <p:sp>
        <p:nvSpPr>
          <p:cNvPr id="7" name="正方形/長方形 6">
            <a:extLst>
              <a:ext uri="{FF2B5EF4-FFF2-40B4-BE49-F238E27FC236}">
                <a16:creationId xmlns:a16="http://schemas.microsoft.com/office/drawing/2014/main" id="{36E1A1E0-D2B2-481C-A8BF-EF71BED9FC8A}"/>
              </a:ext>
            </a:extLst>
          </p:cNvPr>
          <p:cNvSpPr/>
          <p:nvPr/>
        </p:nvSpPr>
        <p:spPr>
          <a:xfrm>
            <a:off x="2562577" y="2752630"/>
            <a:ext cx="7027333" cy="1356526"/>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2948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22</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87A0CE85-64AF-470F-8A8B-EC856B723CEE}"/>
              </a:ext>
            </a:extLst>
          </p:cNvPr>
          <p:cNvSpPr txBox="1">
            <a:spLocks/>
          </p:cNvSpPr>
          <p:nvPr/>
        </p:nvSpPr>
        <p:spPr>
          <a:xfrm>
            <a:off x="0" y="0"/>
            <a:ext cx="12192000" cy="939135"/>
          </a:xfrm>
          <a:prstGeom prst="rect">
            <a:avLst/>
          </a:prstGeom>
        </p:spPr>
        <p:txBody>
          <a:bodyPr vert="horz" lIns="91440" tIns="45720" rIns="91440" bIns="45720" rtlCol="0" anchor="ctr">
            <a:normAutofit fontScale="7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CM Drawing Data (received from Ohuchi-san)</a:t>
            </a:r>
            <a:endParaRPr lang="ja-JP" altLang="en-US"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81F57AB2-BA08-4FFB-A77F-6855FACF8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968" y="2925848"/>
            <a:ext cx="5483516" cy="3209137"/>
          </a:xfrm>
          <a:prstGeom prst="rect">
            <a:avLst/>
          </a:prstGeom>
        </p:spPr>
      </p:pic>
      <p:pic>
        <p:nvPicPr>
          <p:cNvPr id="9" name="図 8">
            <a:extLst>
              <a:ext uri="{FF2B5EF4-FFF2-40B4-BE49-F238E27FC236}">
                <a16:creationId xmlns:a16="http://schemas.microsoft.com/office/drawing/2014/main" id="{98CEA168-9CC4-4DAF-AD7B-713E7ADED7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7778" y="875339"/>
            <a:ext cx="6505896" cy="1242416"/>
          </a:xfrm>
          <a:prstGeom prst="rect">
            <a:avLst/>
          </a:prstGeom>
        </p:spPr>
      </p:pic>
      <p:pic>
        <p:nvPicPr>
          <p:cNvPr id="10" name="図 9">
            <a:extLst>
              <a:ext uri="{FF2B5EF4-FFF2-40B4-BE49-F238E27FC236}">
                <a16:creationId xmlns:a16="http://schemas.microsoft.com/office/drawing/2014/main" id="{6B1C17F7-7162-40C4-BECA-10CAEA9EB1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56953" y="875339"/>
            <a:ext cx="4932499" cy="2613050"/>
          </a:xfrm>
          <a:prstGeom prst="rect">
            <a:avLst/>
          </a:prstGeom>
        </p:spPr>
      </p:pic>
      <p:pic>
        <p:nvPicPr>
          <p:cNvPr id="11" name="図 10">
            <a:extLst>
              <a:ext uri="{FF2B5EF4-FFF2-40B4-BE49-F238E27FC236}">
                <a16:creationId xmlns:a16="http://schemas.microsoft.com/office/drawing/2014/main" id="{D203A1CA-192F-4677-A536-7CDE6505DD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1913" y="3633556"/>
            <a:ext cx="3049375" cy="3209137"/>
          </a:xfrm>
          <a:prstGeom prst="rect">
            <a:avLst/>
          </a:prstGeom>
        </p:spPr>
      </p:pic>
      <p:sp>
        <p:nvSpPr>
          <p:cNvPr id="12" name="吹き出し: 角を丸めた四角形 11">
            <a:extLst>
              <a:ext uri="{FF2B5EF4-FFF2-40B4-BE49-F238E27FC236}">
                <a16:creationId xmlns:a16="http://schemas.microsoft.com/office/drawing/2014/main" id="{BA0F6DD8-5EEA-46FA-AA44-E3F68AEFBEE0}"/>
              </a:ext>
            </a:extLst>
          </p:cNvPr>
          <p:cNvSpPr/>
          <p:nvPr/>
        </p:nvSpPr>
        <p:spPr>
          <a:xfrm>
            <a:off x="7428613" y="2258374"/>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Type-A CM (9 cavities)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CA1DA0E7-BBA7-4786-B7CC-DC09E8162829}"/>
              </a:ext>
            </a:extLst>
          </p:cNvPr>
          <p:cNvSpPr/>
          <p:nvPr/>
        </p:nvSpPr>
        <p:spPr>
          <a:xfrm>
            <a:off x="8871096" y="5995023"/>
            <a:ext cx="2884967" cy="434541"/>
          </a:xfrm>
          <a:prstGeom prst="wedgeRoundRectCallout">
            <a:avLst>
              <a:gd name="adj1" fmla="val -17393"/>
              <a:gd name="adj2" fmla="val -1414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No bellows!</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1418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23</a:t>
            </a:fld>
            <a:endParaRPr kumimoji="1" lang="ja-JP" altLang="en-US" sz="1400">
              <a:latin typeface="Times New Roman" panose="02020603050405020304" pitchFamily="18" charset="0"/>
              <a:cs typeface="Times New Roman" panose="02020603050405020304" pitchFamily="18" charset="0"/>
            </a:endParaRPr>
          </a:p>
        </p:txBody>
      </p:sp>
      <p:sp>
        <p:nvSpPr>
          <p:cNvPr id="7" name="Title 4">
            <a:extLst>
              <a:ext uri="{FF2B5EF4-FFF2-40B4-BE49-F238E27FC236}">
                <a16:creationId xmlns:a16="http://schemas.microsoft.com/office/drawing/2014/main" id="{90D9C297-3396-4C66-B142-E88ACE93B9CD}"/>
              </a:ext>
            </a:extLst>
          </p:cNvPr>
          <p:cNvSpPr txBox="1">
            <a:spLocks/>
          </p:cNvSpPr>
          <p:nvPr/>
        </p:nvSpPr>
        <p:spPr>
          <a:xfrm>
            <a:off x="0" y="0"/>
            <a:ext cx="12192000" cy="8255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- 1</a:t>
            </a:r>
          </a:p>
        </p:txBody>
      </p:sp>
      <p:sp>
        <p:nvSpPr>
          <p:cNvPr id="8" name="Footer Placeholder 7">
            <a:extLst>
              <a:ext uri="{FF2B5EF4-FFF2-40B4-BE49-F238E27FC236}">
                <a16:creationId xmlns:a16="http://schemas.microsoft.com/office/drawing/2014/main" id="{8B64B4BE-313B-44EC-81E7-AB58E4477DE0}"/>
              </a:ext>
            </a:extLst>
          </p:cNvPr>
          <p:cNvSpPr txBox="1">
            <a:spLocks/>
          </p:cNvSpPr>
          <p:nvPr/>
        </p:nvSpPr>
        <p:spPr>
          <a:xfrm>
            <a:off x="2149582" y="6400800"/>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5" descr="CryomodulePipeSizes.tiff">
            <a:extLst>
              <a:ext uri="{FF2B5EF4-FFF2-40B4-BE49-F238E27FC236}">
                <a16:creationId xmlns:a16="http://schemas.microsoft.com/office/drawing/2014/main" id="{6942F894-89A4-4549-AB1F-918C50D423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1703" y="806450"/>
            <a:ext cx="7248593" cy="5245100"/>
          </a:xfrm>
          <a:prstGeom prst="rect">
            <a:avLst/>
          </a:prstGeom>
        </p:spPr>
      </p:pic>
      <p:sp>
        <p:nvSpPr>
          <p:cNvPr id="10" name="テキスト ボックス 9">
            <a:extLst>
              <a:ext uri="{FF2B5EF4-FFF2-40B4-BE49-F238E27FC236}">
                <a16:creationId xmlns:a16="http://schemas.microsoft.com/office/drawing/2014/main" id="{1B53646B-F161-4E52-9311-28A625F46FF2}"/>
              </a:ext>
            </a:extLst>
          </p:cNvPr>
          <p:cNvSpPr txBox="1"/>
          <p:nvPr/>
        </p:nvSpPr>
        <p:spPr>
          <a:xfrm>
            <a:off x="7570635" y="6206333"/>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596436A0-44D2-4187-A378-4D4FCAB8D255}"/>
              </a:ext>
            </a:extLst>
          </p:cNvPr>
          <p:cNvSpPr/>
          <p:nvPr/>
        </p:nvSpPr>
        <p:spPr>
          <a:xfrm>
            <a:off x="7716981" y="806450"/>
            <a:ext cx="997527" cy="52451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97295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24</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2864C3-24DB-45E2-9789-593379A214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063" y="1111250"/>
            <a:ext cx="5440912" cy="3726152"/>
          </a:xfrm>
          <a:prstGeom prst="rect">
            <a:avLst/>
          </a:prstGeom>
          <a:ln w="12700">
            <a:solidFill>
              <a:schemeClr val="tx1"/>
            </a:solidFill>
          </a:ln>
        </p:spPr>
      </p:pic>
      <p:sp>
        <p:nvSpPr>
          <p:cNvPr id="8" name="タイトル 3">
            <a:extLst>
              <a:ext uri="{FF2B5EF4-FFF2-40B4-BE49-F238E27FC236}">
                <a16:creationId xmlns:a16="http://schemas.microsoft.com/office/drawing/2014/main" id="{E94CA3A7-8789-4F04-BF01-603BEC50286D}"/>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 name="図 8">
            <a:extLst>
              <a:ext uri="{FF2B5EF4-FFF2-40B4-BE49-F238E27FC236}">
                <a16:creationId xmlns:a16="http://schemas.microsoft.com/office/drawing/2014/main" id="{45D76E1B-B9AF-4F31-A2FF-9E25DD710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2000" y="1111250"/>
            <a:ext cx="5889051" cy="5451475"/>
          </a:xfrm>
          <a:prstGeom prst="rect">
            <a:avLst/>
          </a:prstGeom>
          <a:ln w="12700">
            <a:solidFill>
              <a:schemeClr val="tx1"/>
            </a:solidFill>
          </a:ln>
        </p:spPr>
      </p:pic>
      <p:graphicFrame>
        <p:nvGraphicFramePr>
          <p:cNvPr id="10" name="表 11">
            <a:extLst>
              <a:ext uri="{FF2B5EF4-FFF2-40B4-BE49-F238E27FC236}">
                <a16:creationId xmlns:a16="http://schemas.microsoft.com/office/drawing/2014/main" id="{BEBE16DB-F683-4B2C-A100-D5BCAB9D8953}"/>
              </a:ext>
            </a:extLst>
          </p:cNvPr>
          <p:cNvGraphicFramePr>
            <a:graphicFrameLocks noGrp="1"/>
          </p:cNvGraphicFramePr>
          <p:nvPr>
            <p:extLst>
              <p:ext uri="{D42A27DB-BD31-4B8C-83A1-F6EECF244321}">
                <p14:modId xmlns:p14="http://schemas.microsoft.com/office/powerpoint/2010/main" val="4025771976"/>
              </p:ext>
            </p:extLst>
          </p:nvPr>
        </p:nvGraphicFramePr>
        <p:xfrm>
          <a:off x="447819" y="5190490"/>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Diameter</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a:t>
                      </a:r>
                      <a:r>
                        <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Gas Return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300.0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2K 2-phase pipe</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69.0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1" name="テキスト ボックス 10">
            <a:extLst>
              <a:ext uri="{FF2B5EF4-FFF2-40B4-BE49-F238E27FC236}">
                <a16:creationId xmlns:a16="http://schemas.microsoft.com/office/drawing/2014/main" id="{878D4008-CA4A-4D97-B34A-EB24EE0FC9DC}"/>
              </a:ext>
            </a:extLst>
          </p:cNvPr>
          <p:cNvSpPr txBox="1"/>
          <p:nvPr/>
        </p:nvSpPr>
        <p:spPr>
          <a:xfrm>
            <a:off x="1049915" y="6378059"/>
            <a:ext cx="3647217" cy="369332"/>
          </a:xfrm>
          <a:prstGeom prst="rect">
            <a:avLst/>
          </a:prstGeom>
          <a:noFill/>
        </p:spPr>
        <p:txBody>
          <a:bodyPr wrap="none" rtlCol="0" anchor="ctr">
            <a:spAutoFit/>
          </a:bodyPr>
          <a:lstStyle/>
          <a:p>
            <a:pPr algn="ct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※Only dia. of GRP is shown in 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4DB4D177-4141-476E-BECC-0C3E660FF17C}"/>
              </a:ext>
            </a:extLst>
          </p:cNvPr>
          <p:cNvSpPr txBox="1"/>
          <p:nvPr/>
        </p:nvSpPr>
        <p:spPr>
          <a:xfrm>
            <a:off x="5593975" y="5828268"/>
            <a:ext cx="3954930"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diameter of every pipe is consistent!</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3780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13E7A630-3624-4536-BA0E-690C76219958}"/>
              </a:ext>
            </a:extLst>
          </p:cNvPr>
          <p:cNvSpPr txBox="1">
            <a:spLocks/>
          </p:cNvSpPr>
          <p:nvPr/>
        </p:nvSpPr>
        <p:spPr>
          <a:xfrm>
            <a:off x="0" y="0"/>
            <a:ext cx="12192000" cy="80356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A4001D"/>
                </a:solidFill>
                <a:effectLst/>
                <a:uLnTx/>
                <a:uFillTx/>
                <a:latin typeface="Arial" pitchFamily="34" charset="0"/>
                <a:ea typeface="+mj-ea"/>
                <a:cs typeface="Arial" pitchFamily="34" charset="0"/>
              </a:rPr>
              <a:t>TESLA-style cryomodules compared - 2</a:t>
            </a:r>
          </a:p>
        </p:txBody>
      </p:sp>
      <p:sp>
        <p:nvSpPr>
          <p:cNvPr id="8" name="Footer Placeholder 5">
            <a:extLst>
              <a:ext uri="{FF2B5EF4-FFF2-40B4-BE49-F238E27FC236}">
                <a16:creationId xmlns:a16="http://schemas.microsoft.com/office/drawing/2014/main" id="{189B2A83-EA25-40F9-BE03-B3E9119481A4}"/>
              </a:ext>
            </a:extLst>
          </p:cNvPr>
          <p:cNvSpPr txBox="1">
            <a:spLocks/>
          </p:cNvSpPr>
          <p:nvPr/>
        </p:nvSpPr>
        <p:spPr>
          <a:xfrm>
            <a:off x="1448129" y="6335711"/>
            <a:ext cx="4494828" cy="314326"/>
          </a:xfrm>
          <a:prstGeom prst="rect">
            <a:avLst/>
          </a:prstGeom>
        </p:spPr>
        <p:txBody>
          <a:bodyP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pitchFamily="34" charset="0"/>
                <a:ea typeface="ＭＳ Ｐゴシック" pitchFamily="-110" charset="-128"/>
                <a:cs typeface="+mn-cs"/>
              </a:rPr>
              <a:t>Peterson - LCLS-II Cryomodule Design - 7 Oct 2014</a:t>
            </a:r>
          </a:p>
        </p:txBody>
      </p:sp>
      <p:pic>
        <p:nvPicPr>
          <p:cNvPr id="9" name="Picture 3" descr="CryomodulesCompared-Features.tiff">
            <a:extLst>
              <a:ext uri="{FF2B5EF4-FFF2-40B4-BE49-F238E27FC236}">
                <a16:creationId xmlns:a16="http://schemas.microsoft.com/office/drawing/2014/main" id="{3D4814A3-EFBA-4682-9BA4-1152D99F2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129" y="813370"/>
            <a:ext cx="9295742" cy="5231259"/>
          </a:xfrm>
          <a:prstGeom prst="rect">
            <a:avLst/>
          </a:prstGeom>
        </p:spPr>
      </p:pic>
      <p:sp>
        <p:nvSpPr>
          <p:cNvPr id="10" name="テキスト ボックス 9">
            <a:extLst>
              <a:ext uri="{FF2B5EF4-FFF2-40B4-BE49-F238E27FC236}">
                <a16:creationId xmlns:a16="http://schemas.microsoft.com/office/drawing/2014/main" id="{F6E14DFE-565B-4838-B2D2-6295662F8BBE}"/>
              </a:ext>
            </a:extLst>
          </p:cNvPr>
          <p:cNvSpPr txBox="1"/>
          <p:nvPr/>
        </p:nvSpPr>
        <p:spPr>
          <a:xfrm>
            <a:off x="7435407" y="6492874"/>
            <a:ext cx="4411977" cy="307777"/>
          </a:xfrm>
          <a:prstGeom prst="rect">
            <a:avLst/>
          </a:prstGeom>
          <a:solidFill>
            <a:srgbClr val="FFFF00"/>
          </a:solidFill>
          <a:ln w="12700">
            <a:solidFill>
              <a:schemeClr val="tx1"/>
            </a:solidFill>
          </a:ln>
        </p:spPr>
        <p:txBody>
          <a:bodyPr wrap="none" rtlCol="0" anchor="ctr">
            <a:spAutoFit/>
          </a:bodyPr>
          <a:lstStyle/>
          <a:p>
            <a:pPr algn="ctr"/>
            <a:r>
              <a:rPr kumimoji="1" lang="en-US" altLang="ja-JP" sz="1400" dirty="0">
                <a:latin typeface="Times New Roman" panose="02020603050405020304" pitchFamily="18" charset="0"/>
                <a:cs typeface="Times New Roman" panose="02020603050405020304" pitchFamily="18" charset="0"/>
              </a:rPr>
              <a:t>Slide by T. Peterson (Received from Akira Yamamoto-san)</a:t>
            </a:r>
            <a:endParaRPr kumimoji="1" lang="ja-JP" altLang="en-US" sz="1400"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76BF903A-23C3-44BF-8235-B6B2BA086D39}"/>
              </a:ext>
            </a:extLst>
          </p:cNvPr>
          <p:cNvSpPr/>
          <p:nvPr/>
        </p:nvSpPr>
        <p:spPr>
          <a:xfrm>
            <a:off x="7010400" y="820290"/>
            <a:ext cx="1828799" cy="517180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4210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9BA7EE3-9A36-4B0D-942B-224C880086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3824" y="955534"/>
            <a:ext cx="7088176" cy="5616526"/>
          </a:xfrm>
          <a:prstGeom prst="rect">
            <a:avLst/>
          </a:prstGeom>
        </p:spPr>
      </p:pic>
      <p:pic>
        <p:nvPicPr>
          <p:cNvPr id="8" name="図 7">
            <a:extLst>
              <a:ext uri="{FF2B5EF4-FFF2-40B4-BE49-F238E27FC236}">
                <a16:creationId xmlns:a16="http://schemas.microsoft.com/office/drawing/2014/main" id="{587DBCB0-BF4F-46DF-B2D9-F607FFD92F29}"/>
              </a:ext>
            </a:extLst>
          </p:cNvPr>
          <p:cNvPicPr>
            <a:picLocks noChangeAspect="1"/>
          </p:cNvPicPr>
          <p:nvPr/>
        </p:nvPicPr>
        <p:blipFill>
          <a:blip r:embed="rId3"/>
          <a:stretch>
            <a:fillRect/>
          </a:stretch>
        </p:blipFill>
        <p:spPr>
          <a:xfrm>
            <a:off x="6562617" y="4381457"/>
            <a:ext cx="5162766" cy="1746342"/>
          </a:xfrm>
          <a:prstGeom prst="rect">
            <a:avLst/>
          </a:prstGeom>
          <a:ln w="19050">
            <a:solidFill>
              <a:schemeClr val="tx1"/>
            </a:solidFill>
          </a:ln>
        </p:spPr>
      </p:pic>
      <p:pic>
        <p:nvPicPr>
          <p:cNvPr id="9" name="図 2">
            <a:extLst>
              <a:ext uri="{FF2B5EF4-FFF2-40B4-BE49-F238E27FC236}">
                <a16:creationId xmlns:a16="http://schemas.microsoft.com/office/drawing/2014/main" id="{96BCE66F-005D-4EAF-ACAB-172E1B1F3B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40706" y="1925983"/>
            <a:ext cx="6804404" cy="1431649"/>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0" name="タイトル 3">
            <a:extLst>
              <a:ext uri="{FF2B5EF4-FFF2-40B4-BE49-F238E27FC236}">
                <a16:creationId xmlns:a16="http://schemas.microsoft.com/office/drawing/2014/main" id="{EA4BC336-16D1-48F8-B3F4-A3872709A700}"/>
              </a:ext>
            </a:extLst>
          </p:cNvPr>
          <p:cNvSpPr txBox="1">
            <a:spLocks/>
          </p:cNvSpPr>
          <p:nvPr/>
        </p:nvSpPr>
        <p:spPr>
          <a:xfrm>
            <a:off x="0" y="0"/>
            <a:ext cx="12192000" cy="810491"/>
          </a:xfrm>
          <a:prstGeom prst="rect">
            <a:avLst/>
          </a:prstGeom>
        </p:spPr>
        <p:txBody>
          <a:bodyPr vert="horz" lIns="91440" tIns="45720" rIns="91440" bIns="45720" rtlCol="0" anchor="b">
            <a:normAutofit fontScale="925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cs typeface="Times New Roman" panose="02020603050405020304" pitchFamily="18" charset="0"/>
              </a:rPr>
              <a:t>Distance between input couplers</a:t>
            </a:r>
            <a:endParaRPr lang="ja-JP" altLang="en-US" dirty="0">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10AEB227-11AF-454E-B624-4F3387A2B820}"/>
              </a:ext>
            </a:extLst>
          </p:cNvPr>
          <p:cNvSpPr/>
          <p:nvPr/>
        </p:nvSpPr>
        <p:spPr>
          <a:xfrm>
            <a:off x="6982207" y="3112112"/>
            <a:ext cx="5051915" cy="4910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3D47325A-C9C8-4C2C-A6FC-D68CC00C25D0}"/>
              </a:ext>
            </a:extLst>
          </p:cNvPr>
          <p:cNvSpPr txBox="1"/>
          <p:nvPr/>
        </p:nvSpPr>
        <p:spPr>
          <a:xfrm>
            <a:off x="689622" y="4620767"/>
            <a:ext cx="5506571" cy="1015663"/>
          </a:xfrm>
          <a:prstGeom prst="rect">
            <a:avLst/>
          </a:prstGeom>
          <a:solidFill>
            <a:srgbClr val="FFFF00"/>
          </a:solidFill>
          <a:ln w="12700">
            <a:solidFill>
              <a:schemeClr val="tx1"/>
            </a:solidFill>
          </a:ln>
        </p:spPr>
        <p:txBody>
          <a:bodyPr wrap="none" rtlCol="0" anchor="ctr">
            <a:spAutoFit/>
          </a:bodyPr>
          <a:lstStyle/>
          <a:p>
            <a:r>
              <a:rPr kumimoji="1" lang="en-US" altLang="ja-JP" sz="2000" dirty="0">
                <a:latin typeface="Times New Roman" panose="02020603050405020304" pitchFamily="18" charset="0"/>
                <a:cs typeface="Times New Roman" panose="02020603050405020304" pitchFamily="18" charset="0"/>
              </a:rPr>
              <a:t>1326.7mm – 1247.4mm = 79.3mm (from Table 3.5)</a:t>
            </a:r>
          </a:p>
          <a:p>
            <a:r>
              <a:rPr lang="en-US" altLang="ja-JP" sz="2000" dirty="0">
                <a:latin typeface="Times New Roman" panose="02020603050405020304" pitchFamily="18" charset="0"/>
                <a:cs typeface="Times New Roman" panose="02020603050405020304" pitchFamily="18" charset="0"/>
              </a:rPr>
              <a:t>But, from right figure, it’s 82 mm!</a:t>
            </a:r>
          </a:p>
          <a:p>
            <a:r>
              <a:rPr kumimoji="1" lang="en-US" altLang="ja-JP" sz="2000" dirty="0">
                <a:latin typeface="Times New Roman" panose="02020603050405020304" pitchFamily="18" charset="0"/>
                <a:cs typeface="Times New Roman" panose="02020603050405020304" pitchFamily="18" charset="0"/>
              </a:rPr>
              <a:t>Which is correct?</a:t>
            </a:r>
            <a:endParaRPr kumimoji="1" lang="ja-JP" altLang="en-US" sz="2000" dirty="0">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875EFFE8-D39E-478E-ADF6-3A362B5437BF}"/>
              </a:ext>
            </a:extLst>
          </p:cNvPr>
          <p:cNvSpPr/>
          <p:nvPr/>
        </p:nvSpPr>
        <p:spPr>
          <a:xfrm>
            <a:off x="7481455" y="4962642"/>
            <a:ext cx="256309" cy="939824"/>
          </a:xfrm>
          <a:prstGeom prst="rect">
            <a:avLst/>
          </a:prstGeom>
          <a:noFill/>
          <a:ln w="28575">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矢印コネクタ 13">
            <a:extLst>
              <a:ext uri="{FF2B5EF4-FFF2-40B4-BE49-F238E27FC236}">
                <a16:creationId xmlns:a16="http://schemas.microsoft.com/office/drawing/2014/main" id="{FF673F40-95A4-4D68-AB34-98E9FB692A0E}"/>
              </a:ext>
            </a:extLst>
          </p:cNvPr>
          <p:cNvCxnSpPr>
            <a:cxnSpLocks/>
          </p:cNvCxnSpPr>
          <p:nvPr/>
        </p:nvCxnSpPr>
        <p:spPr>
          <a:xfrm>
            <a:off x="5103824" y="3235036"/>
            <a:ext cx="70815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A72A758-960F-43F9-8A55-2BFD82CC9EC2}"/>
              </a:ext>
            </a:extLst>
          </p:cNvPr>
          <p:cNvSpPr/>
          <p:nvPr/>
        </p:nvSpPr>
        <p:spPr>
          <a:xfrm>
            <a:off x="3726873" y="3743016"/>
            <a:ext cx="2202873" cy="638441"/>
          </a:xfrm>
          <a:prstGeom prst="wedgeRoundRectCallout">
            <a:avLst>
              <a:gd name="adj1" fmla="val 28926"/>
              <a:gd name="adj2" fmla="val -11963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1326.7 mm</a:t>
            </a:r>
          </a:p>
          <a:p>
            <a:pPr algn="ctr"/>
            <a:r>
              <a:rPr lang="en-US" altLang="ja-JP" dirty="0">
                <a:solidFill>
                  <a:schemeClr val="tx1"/>
                </a:solidFill>
                <a:latin typeface="Times New Roman" panose="02020603050405020304" pitchFamily="18" charset="0"/>
                <a:cs typeface="Times New Roman" panose="02020603050405020304" pitchFamily="18" charset="0"/>
              </a:rPr>
              <a:t>Coupler-to-coupler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6" name="吹き出し: 角を丸めた四角形 15">
            <a:extLst>
              <a:ext uri="{FF2B5EF4-FFF2-40B4-BE49-F238E27FC236}">
                <a16:creationId xmlns:a16="http://schemas.microsoft.com/office/drawing/2014/main" id="{DF8FFC92-3015-4F04-ABD9-9C1DF46DB20B}"/>
              </a:ext>
            </a:extLst>
          </p:cNvPr>
          <p:cNvSpPr/>
          <p:nvPr/>
        </p:nvSpPr>
        <p:spPr>
          <a:xfrm>
            <a:off x="735126" y="1106058"/>
            <a:ext cx="3877341" cy="434541"/>
          </a:xfrm>
          <a:prstGeom prst="wedgeRoundRectCallout">
            <a:avLst>
              <a:gd name="adj1" fmla="val -15930"/>
              <a:gd name="adj2" fmla="val 12448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Type-B CM (8 cavities + SCM/BPM)</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687D025E-CBF8-4F95-8BB7-343317FC09A6}"/>
              </a:ext>
            </a:extLst>
          </p:cNvPr>
          <p:cNvSpPr txBox="1"/>
          <p:nvPr/>
        </p:nvSpPr>
        <p:spPr>
          <a:xfrm>
            <a:off x="1346547" y="5943133"/>
            <a:ext cx="4153701" cy="369332"/>
          </a:xfrm>
          <a:prstGeom prst="rect">
            <a:avLst/>
          </a:prstGeom>
          <a:solidFill>
            <a:srgbClr val="FFFF00"/>
          </a:solidFill>
          <a:ln w="12700">
            <a:solidFill>
              <a:schemeClr val="tx1"/>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The total length of CM should be checked!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2609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27</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3">
            <a:extLst>
              <a:ext uri="{FF2B5EF4-FFF2-40B4-BE49-F238E27FC236}">
                <a16:creationId xmlns:a16="http://schemas.microsoft.com/office/drawing/2014/main" id="{BBFCF1F3-2229-4E47-98B6-CAE7E5290256}"/>
              </a:ext>
            </a:extLst>
          </p:cNvPr>
          <p:cNvSpPr txBox="1">
            <a:spLocks/>
          </p:cNvSpPr>
          <p:nvPr/>
        </p:nvSpPr>
        <p:spPr>
          <a:xfrm>
            <a:off x="0" y="0"/>
            <a:ext cx="12192000" cy="761999"/>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⑤</a:t>
            </a:r>
          </a:p>
        </p:txBody>
      </p:sp>
      <p:graphicFrame>
        <p:nvGraphicFramePr>
          <p:cNvPr id="8" name="表 11">
            <a:extLst>
              <a:ext uri="{FF2B5EF4-FFF2-40B4-BE49-F238E27FC236}">
                <a16:creationId xmlns:a16="http://schemas.microsoft.com/office/drawing/2014/main" id="{FDA261F8-63D7-4E09-ABCA-61B613BCBD7A}"/>
              </a:ext>
            </a:extLst>
          </p:cNvPr>
          <p:cNvGraphicFramePr>
            <a:graphicFrameLocks noGrp="1"/>
          </p:cNvGraphicFramePr>
          <p:nvPr>
            <p:extLst>
              <p:ext uri="{D42A27DB-BD31-4B8C-83A1-F6EECF244321}">
                <p14:modId xmlns:p14="http://schemas.microsoft.com/office/powerpoint/2010/main" val="467193989"/>
              </p:ext>
            </p:extLst>
          </p:nvPr>
        </p:nvGraphicFramePr>
        <p:xfrm>
          <a:off x="343169" y="4195321"/>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Length of CM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12584.5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12652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pic>
        <p:nvPicPr>
          <p:cNvPr id="9" name="図 8">
            <a:extLst>
              <a:ext uri="{FF2B5EF4-FFF2-40B4-BE49-F238E27FC236}">
                <a16:creationId xmlns:a16="http://schemas.microsoft.com/office/drawing/2014/main" id="{DDF8BA08-56CA-445F-A725-6574F1B537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459" y="820653"/>
            <a:ext cx="10136221" cy="2895351"/>
          </a:xfrm>
          <a:prstGeom prst="rect">
            <a:avLst/>
          </a:prstGeom>
          <a:ln w="19050">
            <a:solidFill>
              <a:schemeClr val="tx1"/>
            </a:solidFill>
          </a:ln>
        </p:spPr>
      </p:pic>
      <p:pic>
        <p:nvPicPr>
          <p:cNvPr id="10" name="図 2">
            <a:extLst>
              <a:ext uri="{FF2B5EF4-FFF2-40B4-BE49-F238E27FC236}">
                <a16:creationId xmlns:a16="http://schemas.microsoft.com/office/drawing/2014/main" id="{1F1162FC-9427-4249-80DB-1B01F4B65C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5512340" y="3191399"/>
            <a:ext cx="6426740" cy="3555992"/>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1" name="吹き出し: 角を丸めた四角形 10">
            <a:extLst>
              <a:ext uri="{FF2B5EF4-FFF2-40B4-BE49-F238E27FC236}">
                <a16:creationId xmlns:a16="http://schemas.microsoft.com/office/drawing/2014/main" id="{AD4653B0-5BFA-4502-80CF-7239B2DEA701}"/>
              </a:ext>
            </a:extLst>
          </p:cNvPr>
          <p:cNvSpPr/>
          <p:nvPr/>
        </p:nvSpPr>
        <p:spPr>
          <a:xfrm>
            <a:off x="343169" y="5932678"/>
            <a:ext cx="4706813"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These drawings look different from each other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3812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28</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534ECD71-2EED-4352-8662-BA483FDBC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187" y="1248266"/>
            <a:ext cx="6661850" cy="4738448"/>
          </a:xfrm>
          <a:prstGeom prst="rect">
            <a:avLst/>
          </a:prstGeom>
        </p:spPr>
      </p:pic>
      <p:sp>
        <p:nvSpPr>
          <p:cNvPr id="8" name="タイトル 3">
            <a:extLst>
              <a:ext uri="{FF2B5EF4-FFF2-40B4-BE49-F238E27FC236}">
                <a16:creationId xmlns:a16="http://schemas.microsoft.com/office/drawing/2014/main" id="{871CD850-732C-400A-963C-EEE182736B71}"/>
              </a:ext>
            </a:extLst>
          </p:cNvPr>
          <p:cNvSpPr txBox="1">
            <a:spLocks/>
          </p:cNvSpPr>
          <p:nvPr/>
        </p:nvSpPr>
        <p:spPr>
          <a:xfrm>
            <a:off x="0" y="0"/>
            <a:ext cx="12192000" cy="939135"/>
          </a:xfrm>
          <a:prstGeom prst="rect">
            <a:avLst/>
          </a:prstGeom>
        </p:spPr>
        <p:txBody>
          <a:bodyPr vert="horz" lIns="91440" tIns="45720" rIns="91440" bIns="45720" rtlCol="0" anchor="ctr">
            <a:normAutofit fontScale="675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a:latin typeface="Times New Roman" panose="02020603050405020304" pitchFamily="18" charset="0"/>
                <a:ea typeface="ＭＳ Ｐゴシック" panose="020B0600070205080204" pitchFamily="50" charset="-128"/>
                <a:cs typeface="Times New Roman" panose="02020603050405020304" pitchFamily="18" charset="0"/>
              </a:rPr>
              <a:t>Comparison of CM drawing between TDR and KEK</a:t>
            </a:r>
            <a:r>
              <a:rPr lang="ja-JP" altLang="en-US">
                <a:latin typeface="Times New Roman" panose="02020603050405020304" pitchFamily="18" charset="0"/>
                <a:ea typeface="ＭＳ Ｐゴシック" panose="020B0600070205080204" pitchFamily="50" charset="-128"/>
                <a:cs typeface="Times New Roman" panose="02020603050405020304" pitchFamily="18" charset="0"/>
              </a:rPr>
              <a:t>⑥</a:t>
            </a:r>
            <a:endPar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9" name="表 11">
            <a:extLst>
              <a:ext uri="{FF2B5EF4-FFF2-40B4-BE49-F238E27FC236}">
                <a16:creationId xmlns:a16="http://schemas.microsoft.com/office/drawing/2014/main" id="{9FB528C7-4F20-48DF-85EA-2938A8F2A8E6}"/>
              </a:ext>
            </a:extLst>
          </p:cNvPr>
          <p:cNvGraphicFramePr>
            <a:graphicFrameLocks noGrp="1"/>
          </p:cNvGraphicFramePr>
          <p:nvPr>
            <p:extLst>
              <p:ext uri="{D42A27DB-BD31-4B8C-83A1-F6EECF244321}">
                <p14:modId xmlns:p14="http://schemas.microsoft.com/office/powerpoint/2010/main" val="3254921454"/>
              </p:ext>
            </p:extLst>
          </p:nvPr>
        </p:nvGraphicFramePr>
        <p:xfrm>
          <a:off x="203963" y="2135098"/>
          <a:ext cx="4851400" cy="1112520"/>
        </p:xfrm>
        <a:graphic>
          <a:graphicData uri="http://schemas.openxmlformats.org/drawingml/2006/table">
            <a:tbl>
              <a:tblPr firstRow="1" bandRow="1">
                <a:tableStyleId>{5940675A-B579-460E-94D1-54222C63F5DA}</a:tableStyleId>
              </a:tblPr>
              <a:tblGrid>
                <a:gridCol w="2425700">
                  <a:extLst>
                    <a:ext uri="{9D8B030D-6E8A-4147-A177-3AD203B41FA5}">
                      <a16:colId xmlns:a16="http://schemas.microsoft.com/office/drawing/2014/main" val="2830960989"/>
                    </a:ext>
                  </a:extLst>
                </a:gridCol>
                <a:gridCol w="2425700">
                  <a:extLst>
                    <a:ext uri="{9D8B030D-6E8A-4147-A177-3AD203B41FA5}">
                      <a16:colId xmlns:a16="http://schemas.microsoft.com/office/drawing/2014/main" val="89132104"/>
                    </a:ext>
                  </a:extLst>
                </a:gridCol>
              </a:tblGrid>
              <a:tr h="370840">
                <a:tc gridSpan="2">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Distance between coupler-to-coupler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57277203"/>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KEK</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1318.4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4280186877"/>
                  </a:ext>
                </a:extLst>
              </a:tr>
              <a:tr h="370840">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TDR</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tc>
                  <a:txBody>
                    <a:bodyPr/>
                    <a:lstStyle/>
                    <a:p>
                      <a:pPr algn="ctr"/>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1326.7 mm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a:txBody>
                  <a:tcPr anchor="ctr"/>
                </a:tc>
                <a:extLst>
                  <a:ext uri="{0D108BD9-81ED-4DB2-BD59-A6C34878D82A}">
                    <a16:rowId xmlns:a16="http://schemas.microsoft.com/office/drawing/2014/main" val="2056824712"/>
                  </a:ext>
                </a:extLst>
              </a:tr>
            </a:tbl>
          </a:graphicData>
        </a:graphic>
      </p:graphicFrame>
      <p:sp>
        <p:nvSpPr>
          <p:cNvPr id="10" name="吹き出し: 角を丸めた四角形 9">
            <a:extLst>
              <a:ext uri="{FF2B5EF4-FFF2-40B4-BE49-F238E27FC236}">
                <a16:creationId xmlns:a16="http://schemas.microsoft.com/office/drawing/2014/main" id="{B7527C3A-A4BD-4008-BD60-2B2D602C3465}"/>
              </a:ext>
            </a:extLst>
          </p:cNvPr>
          <p:cNvSpPr/>
          <p:nvPr/>
        </p:nvSpPr>
        <p:spPr>
          <a:xfrm>
            <a:off x="203963" y="3858601"/>
            <a:ext cx="5431156" cy="434541"/>
          </a:xfrm>
          <a:prstGeom prst="wedgeRoundRectCallout">
            <a:avLst>
              <a:gd name="adj1" fmla="val -17393"/>
              <a:gd name="adj2" fmla="val -165316"/>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The distance of coupler-to-coupler is shorter in KEK!</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8847201-DE3A-4126-9896-C510D2C0521B}"/>
              </a:ext>
            </a:extLst>
          </p:cNvPr>
          <p:cNvSpPr txBox="1"/>
          <p:nvPr/>
        </p:nvSpPr>
        <p:spPr>
          <a:xfrm>
            <a:off x="646418" y="5676186"/>
            <a:ext cx="4237315" cy="461665"/>
          </a:xfrm>
          <a:prstGeom prst="rect">
            <a:avLst/>
          </a:prstGeom>
          <a:solidFill>
            <a:schemeClr val="accent3">
              <a:lumMod val="20000"/>
              <a:lumOff val="80000"/>
            </a:schemeClr>
          </a:solid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We don’t understand this reason!</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16030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67336"/>
            <a:ext cx="12191999" cy="923330"/>
          </a:xfrm>
          <a:prstGeom prst="rect">
            <a:avLst/>
          </a:prstGeom>
          <a:noFill/>
        </p:spPr>
        <p:txBody>
          <a:bodyPr wrap="square" rtlCol="0" anchor="ctr">
            <a:spAutoFit/>
          </a:bodyPr>
          <a:lstStyle/>
          <a:p>
            <a:pPr algn="ctr"/>
            <a:r>
              <a:rPr lang="en-US" altLang="ja-JP" sz="5400" dirty="0">
                <a:latin typeface="Times New Roman" panose="02020603050405020304" pitchFamily="18" charset="0"/>
                <a:cs typeface="Times New Roman" panose="02020603050405020304" pitchFamily="18" charset="0"/>
              </a:rPr>
              <a:t>Items to consider regarding CM drawing</a:t>
            </a:r>
            <a:endParaRPr kumimoji="1" lang="ja-JP" altLang="en-US"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5063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872209"/>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HPGS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Safety valve and burst valve are necessary for “Refrigerator Safety Regulation”?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Yes. But, it depends on the discussion with local government where we should install them.</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How many rate of inspection for HPGS system? Usually, once every year. But, this also depends on the discussion.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Cryo-vessel is included for HPGS?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No. Only helium lines including 2-phase pipe and tank.</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should have one safety valve? Actually, one safety valve is necessary at the interconnection region between CMs.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What means “unannounced inspection”?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Local government people may suddenly come to the HPGS facility to inspect. But, actually, it’s difficult to do that for operating system.</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Refrigerator safety regulation has no time limit before operation, but we have to monitor carefully and keep the condition of CM/cavity safely.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We will have a discussion with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Arkadiy</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at FNAL again</a:t>
            </a: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30</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2CAAC287-3CB1-4A52-B361-4917E97B8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2931" y="1402341"/>
            <a:ext cx="9106138" cy="1915936"/>
          </a:xfrm>
          <a:prstGeom prst="rect">
            <a:avLst/>
          </a:prstGeom>
        </p:spPr>
      </p:pic>
      <p:sp>
        <p:nvSpPr>
          <p:cNvPr id="11" name="テキスト ボックス 10">
            <a:extLst>
              <a:ext uri="{FF2B5EF4-FFF2-40B4-BE49-F238E27FC236}">
                <a16:creationId xmlns:a16="http://schemas.microsoft.com/office/drawing/2014/main" id="{AB85524D-FF46-4514-B339-BDA1BD5BE25E}"/>
              </a:ext>
            </a:extLst>
          </p:cNvPr>
          <p:cNvSpPr txBox="1"/>
          <p:nvPr/>
        </p:nvSpPr>
        <p:spPr>
          <a:xfrm>
            <a:off x="0" y="0"/>
            <a:ext cx="12192000"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How </a:t>
            </a:r>
            <a:r>
              <a:rPr lang="en-US" altLang="ja-JP" sz="4400" dirty="0">
                <a:latin typeface="Times New Roman" panose="02020603050405020304" pitchFamily="18" charset="0"/>
                <a:cs typeface="Times New Roman" panose="02020603050405020304" pitchFamily="18" charset="0"/>
              </a:rPr>
              <a:t>long CM is available for container?</a:t>
            </a:r>
            <a:endParaRPr kumimoji="1" lang="ja-JP" altLang="en-US" sz="4400" dirty="0">
              <a:latin typeface="Times New Roman" panose="02020603050405020304" pitchFamily="18" charset="0"/>
              <a:cs typeface="Times New Roman" panose="02020603050405020304" pitchFamily="18" charset="0"/>
            </a:endParaRPr>
          </a:p>
        </p:txBody>
      </p:sp>
      <p:pic>
        <p:nvPicPr>
          <p:cNvPr id="17" name="図 16">
            <a:extLst>
              <a:ext uri="{FF2B5EF4-FFF2-40B4-BE49-F238E27FC236}">
                <a16:creationId xmlns:a16="http://schemas.microsoft.com/office/drawing/2014/main" id="{8B60E98B-E016-4E9C-8CAB-EAC92D3F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953" y="3607911"/>
            <a:ext cx="7995064" cy="1924828"/>
          </a:xfrm>
          <a:prstGeom prst="rect">
            <a:avLst/>
          </a:prstGeom>
        </p:spPr>
      </p:pic>
      <p:sp>
        <p:nvSpPr>
          <p:cNvPr id="18" name="正方形/長方形 17">
            <a:extLst>
              <a:ext uri="{FF2B5EF4-FFF2-40B4-BE49-F238E27FC236}">
                <a16:creationId xmlns:a16="http://schemas.microsoft.com/office/drawing/2014/main" id="{776EDC8E-4D6F-486B-945A-8C65C4C7AED2}"/>
              </a:ext>
            </a:extLst>
          </p:cNvPr>
          <p:cNvSpPr/>
          <p:nvPr/>
        </p:nvSpPr>
        <p:spPr>
          <a:xfrm>
            <a:off x="8948248" y="3653658"/>
            <a:ext cx="1043189" cy="1828800"/>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15FCEFBA-9CEB-47CD-B720-87D3C8B72C90}"/>
              </a:ext>
            </a:extLst>
          </p:cNvPr>
          <p:cNvSpPr txBox="1"/>
          <p:nvPr/>
        </p:nvSpPr>
        <p:spPr>
          <a:xfrm>
            <a:off x="2277744" y="5616695"/>
            <a:ext cx="422660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Ministry of Land, Infrastructure, Transport and Tourism of Japan </a:t>
            </a:r>
          </a:p>
        </p:txBody>
      </p:sp>
      <p:sp>
        <p:nvSpPr>
          <p:cNvPr id="20" name="テキスト ボックス 19">
            <a:extLst>
              <a:ext uri="{FF2B5EF4-FFF2-40B4-BE49-F238E27FC236}">
                <a16:creationId xmlns:a16="http://schemas.microsoft.com/office/drawing/2014/main" id="{77469D43-CF1E-439E-9333-2EA2E1FF1485}"/>
              </a:ext>
            </a:extLst>
          </p:cNvPr>
          <p:cNvSpPr txBox="1"/>
          <p:nvPr/>
        </p:nvSpPr>
        <p:spPr>
          <a:xfrm>
            <a:off x="2232006" y="5077231"/>
            <a:ext cx="2459712" cy="338554"/>
          </a:xfrm>
          <a:prstGeom prst="rect">
            <a:avLst/>
          </a:prstGeom>
          <a:solidFill>
            <a:srgbClr val="FFFFCC"/>
          </a:solidFill>
          <a:ln w="19050">
            <a:solidFill>
              <a:srgbClr val="FF0000"/>
            </a:solidFill>
          </a:ln>
        </p:spPr>
        <p:txBody>
          <a:bodyPr wrap="none" rtlCol="0">
            <a:spAutoFit/>
          </a:bodyPr>
          <a:lstStyle/>
          <a:p>
            <a:r>
              <a:rPr kumimoji="1" lang="en-US" altLang="ja-JP" sz="1600" b="1" dirty="0">
                <a:latin typeface="Times New Roman" panose="02020603050405020304" pitchFamily="18" charset="0"/>
                <a:cs typeface="Times New Roman" panose="02020603050405020304" pitchFamily="18" charset="0"/>
              </a:rPr>
              <a:t>1.5 m longer, 0.3 m higher</a:t>
            </a:r>
            <a:endParaRPr kumimoji="1" lang="ja-JP" altLang="en-US" sz="1600" b="1" dirty="0">
              <a:latin typeface="Times New Roman" panose="02020603050405020304" pitchFamily="18" charset="0"/>
              <a:cs typeface="Times New Roman" panose="02020603050405020304" pitchFamily="18" charset="0"/>
            </a:endParaRPr>
          </a:p>
        </p:txBody>
      </p:sp>
      <p:sp>
        <p:nvSpPr>
          <p:cNvPr id="21" name="矢印: 左右 20">
            <a:extLst>
              <a:ext uri="{FF2B5EF4-FFF2-40B4-BE49-F238E27FC236}">
                <a16:creationId xmlns:a16="http://schemas.microsoft.com/office/drawing/2014/main" id="{CA9875EC-E8C9-43CB-B1E0-D6E232CDBC28}"/>
              </a:ext>
            </a:extLst>
          </p:cNvPr>
          <p:cNvSpPr/>
          <p:nvPr/>
        </p:nvSpPr>
        <p:spPr>
          <a:xfrm>
            <a:off x="2423227" y="4070295"/>
            <a:ext cx="2146571" cy="313235"/>
          </a:xfrm>
          <a:prstGeom prst="leftRightArrow">
            <a:avLst/>
          </a:prstGeom>
          <a:solidFill>
            <a:schemeClr val="bg1"/>
          </a:solidFill>
          <a:ln w="12700">
            <a:solidFill>
              <a:srgbClr val="00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左右 21">
            <a:extLst>
              <a:ext uri="{FF2B5EF4-FFF2-40B4-BE49-F238E27FC236}">
                <a16:creationId xmlns:a16="http://schemas.microsoft.com/office/drawing/2014/main" id="{5469EBC9-1079-4C36-8805-6DCC48DFA9A9}"/>
              </a:ext>
            </a:extLst>
          </p:cNvPr>
          <p:cNvSpPr/>
          <p:nvPr/>
        </p:nvSpPr>
        <p:spPr>
          <a:xfrm>
            <a:off x="2277744" y="4467486"/>
            <a:ext cx="2459712" cy="313235"/>
          </a:xfrm>
          <a:prstGeom prst="leftRightArrow">
            <a:avLst/>
          </a:prstGeom>
          <a:solidFill>
            <a:srgbClr val="FFFF00"/>
          </a:solidFill>
          <a:ln w="12700">
            <a:solidFill>
              <a:srgbClr val="00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9BC07884-2E52-4D59-AB82-5C678E45B72B}"/>
              </a:ext>
            </a:extLst>
          </p:cNvPr>
          <p:cNvSpPr txBox="1"/>
          <p:nvPr/>
        </p:nvSpPr>
        <p:spPr>
          <a:xfrm>
            <a:off x="0" y="849467"/>
            <a:ext cx="12191999" cy="461665"/>
          </a:xfrm>
          <a:prstGeom prst="rect">
            <a:avLst/>
          </a:prstGeom>
          <a:noFill/>
        </p:spPr>
        <p:txBody>
          <a:bodyPr wrap="squar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When starting CM design, we have to take care of the total length to install into container</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50373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31</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9E76BAD3-46E5-4896-BA86-617F1037A08B}"/>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LCLS-II 1.3GHz Cryomodule</a:t>
            </a:r>
          </a:p>
        </p:txBody>
      </p:sp>
      <p:pic>
        <p:nvPicPr>
          <p:cNvPr id="8" name="Content Placeholder 4" descr="Diagram, engineering drawing&#10;&#10;Description automatically generated">
            <a:extLst>
              <a:ext uri="{FF2B5EF4-FFF2-40B4-BE49-F238E27FC236}">
                <a16:creationId xmlns:a16="http://schemas.microsoft.com/office/drawing/2014/main" id="{753B1660-262E-4407-8148-D713F9605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170" y="1917646"/>
            <a:ext cx="10515600" cy="4211745"/>
          </a:xfrm>
          <a:prstGeom prst="rect">
            <a:avLst/>
          </a:prstGeom>
        </p:spPr>
      </p:pic>
      <p:sp>
        <p:nvSpPr>
          <p:cNvPr id="9" name="Footer Placeholder 6">
            <a:extLst>
              <a:ext uri="{FF2B5EF4-FFF2-40B4-BE49-F238E27FC236}">
                <a16:creationId xmlns:a16="http://schemas.microsoft.com/office/drawing/2014/main" id="{A38FD3F8-1673-4A85-A441-A27E1741B98A}"/>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0" name="TextBox 8">
            <a:extLst>
              <a:ext uri="{FF2B5EF4-FFF2-40B4-BE49-F238E27FC236}">
                <a16:creationId xmlns:a16="http://schemas.microsoft.com/office/drawing/2014/main" id="{DAA9B36A-5B50-4DE4-9684-5B5830AC8F34}"/>
              </a:ext>
            </a:extLst>
          </p:cNvPr>
          <p:cNvSpPr txBox="1"/>
          <p:nvPr/>
        </p:nvSpPr>
        <p:spPr>
          <a:xfrm>
            <a:off x="7102764" y="1216831"/>
            <a:ext cx="2478307" cy="369332"/>
          </a:xfrm>
          <a:prstGeom prst="rect">
            <a:avLst/>
          </a:prstGeom>
          <a:solidFill>
            <a:schemeClr val="accent4">
              <a:lumMod val="20000"/>
              <a:lumOff val="80000"/>
            </a:schemeClr>
          </a:solidFill>
          <a:ln w="19050">
            <a:solidFill>
              <a:schemeClr val="tx1"/>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JT Valves (Fast Cooling)</a:t>
            </a:r>
          </a:p>
        </p:txBody>
      </p:sp>
      <p:cxnSp>
        <p:nvCxnSpPr>
          <p:cNvPr id="11" name="Straight Arrow Connector 10">
            <a:extLst>
              <a:ext uri="{FF2B5EF4-FFF2-40B4-BE49-F238E27FC236}">
                <a16:creationId xmlns:a16="http://schemas.microsoft.com/office/drawing/2014/main" id="{4CDC37F7-147A-4D04-B117-CEAEC43A36EF}"/>
              </a:ext>
            </a:extLst>
          </p:cNvPr>
          <p:cNvCxnSpPr/>
          <p:nvPr/>
        </p:nvCxnSpPr>
        <p:spPr>
          <a:xfrm flipH="1">
            <a:off x="6530109" y="1608389"/>
            <a:ext cx="572655" cy="672993"/>
          </a:xfrm>
          <a:prstGeom prst="straightConnector1">
            <a:avLst/>
          </a:prstGeom>
          <a:noFill/>
          <a:ln w="19050" cap="flat" cmpd="sng" algn="ctr">
            <a:solidFill>
              <a:schemeClr val="tx1"/>
            </a:solidFill>
            <a:prstDash val="solid"/>
            <a:miter lim="800000"/>
            <a:tailEnd type="triangle"/>
          </a:ln>
          <a:effectLst/>
        </p:spPr>
      </p:cxnSp>
      <p:cxnSp>
        <p:nvCxnSpPr>
          <p:cNvPr id="12" name="Straight Arrow Connector 12">
            <a:extLst>
              <a:ext uri="{FF2B5EF4-FFF2-40B4-BE49-F238E27FC236}">
                <a16:creationId xmlns:a16="http://schemas.microsoft.com/office/drawing/2014/main" id="{AF004F1C-D557-4F0E-A9C2-5891F4D5CC4A}"/>
              </a:ext>
            </a:extLst>
          </p:cNvPr>
          <p:cNvCxnSpPr>
            <a:cxnSpLocks/>
          </p:cNvCxnSpPr>
          <p:nvPr/>
        </p:nvCxnSpPr>
        <p:spPr>
          <a:xfrm flipH="1">
            <a:off x="6291743" y="1586163"/>
            <a:ext cx="811021" cy="695219"/>
          </a:xfrm>
          <a:prstGeom prst="straightConnector1">
            <a:avLst/>
          </a:prstGeom>
          <a:noFill/>
          <a:ln w="19050" cap="flat" cmpd="sng" algn="ctr">
            <a:solidFill>
              <a:schemeClr val="tx1"/>
            </a:solidFill>
            <a:prstDash val="solid"/>
            <a:miter lim="800000"/>
            <a:tailEnd type="triangle"/>
          </a:ln>
          <a:effectLst/>
        </p:spPr>
      </p:cxnSp>
      <p:cxnSp>
        <p:nvCxnSpPr>
          <p:cNvPr id="13" name="Straight Arrow Connector 16">
            <a:extLst>
              <a:ext uri="{FF2B5EF4-FFF2-40B4-BE49-F238E27FC236}">
                <a16:creationId xmlns:a16="http://schemas.microsoft.com/office/drawing/2014/main" id="{132D9C37-4222-41D0-9DFD-78EB338999F2}"/>
              </a:ext>
            </a:extLst>
          </p:cNvPr>
          <p:cNvCxnSpPr/>
          <p:nvPr/>
        </p:nvCxnSpPr>
        <p:spPr>
          <a:xfrm flipH="1" flipV="1">
            <a:off x="9688945" y="3038764"/>
            <a:ext cx="249382" cy="812800"/>
          </a:xfrm>
          <a:prstGeom prst="straightConnector1">
            <a:avLst/>
          </a:prstGeom>
          <a:noFill/>
          <a:ln w="19050" cap="flat" cmpd="sng" algn="ctr">
            <a:solidFill>
              <a:srgbClr val="FF0000"/>
            </a:solidFill>
            <a:prstDash val="solid"/>
            <a:miter lim="800000"/>
            <a:tailEnd type="triangle"/>
          </a:ln>
          <a:effectLst/>
        </p:spPr>
      </p:cxnSp>
      <p:sp>
        <p:nvSpPr>
          <p:cNvPr id="14" name="TextBox 18">
            <a:extLst>
              <a:ext uri="{FF2B5EF4-FFF2-40B4-BE49-F238E27FC236}">
                <a16:creationId xmlns:a16="http://schemas.microsoft.com/office/drawing/2014/main" id="{B8DF9C8A-AAB9-4BE0-A681-45E40ED432D6}"/>
              </a:ext>
            </a:extLst>
          </p:cNvPr>
          <p:cNvSpPr txBox="1"/>
          <p:nvPr/>
        </p:nvSpPr>
        <p:spPr>
          <a:xfrm>
            <a:off x="5366327" y="3925455"/>
            <a:ext cx="1418017" cy="646331"/>
          </a:xfrm>
          <a:prstGeom prst="rect">
            <a:avLst/>
          </a:prstGeom>
          <a:solidFill>
            <a:schemeClr val="accent4">
              <a:lumMod val="20000"/>
              <a:lumOff val="80000"/>
            </a:schemeClr>
          </a:solidFill>
          <a:ln w="19050">
            <a:solidFill>
              <a:srgbClr val="FF0000"/>
            </a:solidFill>
          </a:ln>
        </p:spPr>
        <p:txBody>
          <a:bodyPr wrap="non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50K Thermal</a:t>
            </a:r>
          </a:p>
          <a:p>
            <a:r>
              <a:rPr kumimoji="0" lang="en-US" dirty="0">
                <a:solidFill>
                  <a:prstClr val="black"/>
                </a:solidFill>
                <a:latin typeface="Times New Roman" panose="02020603050405020304" pitchFamily="18" charset="0"/>
                <a:cs typeface="Times New Roman" panose="02020603050405020304" pitchFamily="18" charset="0"/>
              </a:rPr>
              <a:t>Shield</a:t>
            </a:r>
          </a:p>
        </p:txBody>
      </p:sp>
      <p:cxnSp>
        <p:nvCxnSpPr>
          <p:cNvPr id="15" name="Straight Arrow Connector 20">
            <a:extLst>
              <a:ext uri="{FF2B5EF4-FFF2-40B4-BE49-F238E27FC236}">
                <a16:creationId xmlns:a16="http://schemas.microsoft.com/office/drawing/2014/main" id="{712ED4F6-1135-4F19-ABD9-A6B0D9937B20}"/>
              </a:ext>
            </a:extLst>
          </p:cNvPr>
          <p:cNvCxnSpPr>
            <a:cxnSpLocks/>
            <a:stCxn id="14" idx="1"/>
          </p:cNvCxnSpPr>
          <p:nvPr/>
        </p:nvCxnSpPr>
        <p:spPr>
          <a:xfrm flipH="1">
            <a:off x="5015345" y="4248621"/>
            <a:ext cx="350982" cy="323165"/>
          </a:xfrm>
          <a:prstGeom prst="straightConnector1">
            <a:avLst/>
          </a:prstGeom>
          <a:noFill/>
          <a:ln w="19050" cap="flat" cmpd="sng" algn="ctr">
            <a:solidFill>
              <a:srgbClr val="FF0000"/>
            </a:solidFill>
            <a:prstDash val="solid"/>
            <a:miter lim="800000"/>
            <a:tailEnd type="triangle"/>
          </a:ln>
          <a:effectLst/>
        </p:spPr>
      </p:cxnSp>
      <p:sp>
        <p:nvSpPr>
          <p:cNvPr id="16" name="TextBox 14">
            <a:extLst>
              <a:ext uri="{FF2B5EF4-FFF2-40B4-BE49-F238E27FC236}">
                <a16:creationId xmlns:a16="http://schemas.microsoft.com/office/drawing/2014/main" id="{D611DA00-0ACB-49B8-8DEB-677234F70F46}"/>
              </a:ext>
            </a:extLst>
          </p:cNvPr>
          <p:cNvSpPr txBox="1"/>
          <p:nvPr/>
        </p:nvSpPr>
        <p:spPr>
          <a:xfrm>
            <a:off x="8871449" y="3851564"/>
            <a:ext cx="2107261" cy="646331"/>
          </a:xfrm>
          <a:prstGeom prst="rect">
            <a:avLst/>
          </a:prstGeom>
          <a:solidFill>
            <a:schemeClr val="accent4">
              <a:lumMod val="20000"/>
              <a:lumOff val="80000"/>
            </a:schemeClr>
          </a:solidFill>
          <a:ln w="19050">
            <a:solidFill>
              <a:srgbClr val="FF0000"/>
            </a:solidFill>
          </a:ln>
        </p:spPr>
        <p:txBody>
          <a:bodyPr wrap="square" rtlCol="0">
            <a:spAutoFit/>
          </a:bodyPr>
          <a:lstStyle/>
          <a:p>
            <a:r>
              <a:rPr kumimoji="0" lang="en-US" dirty="0">
                <a:solidFill>
                  <a:prstClr val="black"/>
                </a:solidFill>
                <a:latin typeface="Times New Roman" panose="02020603050405020304" pitchFamily="18" charset="0"/>
                <a:cs typeface="Times New Roman" panose="02020603050405020304" pitchFamily="18" charset="0"/>
              </a:rPr>
              <a:t>Magnet With Conducted cooling</a:t>
            </a:r>
          </a:p>
        </p:txBody>
      </p:sp>
      <p:pic>
        <p:nvPicPr>
          <p:cNvPr id="17" name="Picture 23" descr="Diagram, engineering drawing&#10;&#10;Description automatically generated">
            <a:extLst>
              <a:ext uri="{FF2B5EF4-FFF2-40B4-BE49-F238E27FC236}">
                <a16:creationId xmlns:a16="http://schemas.microsoft.com/office/drawing/2014/main" id="{A87010C4-3736-4F21-9993-7DFDFA578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019" y="3771665"/>
            <a:ext cx="2935472" cy="2372713"/>
          </a:xfrm>
          <a:prstGeom prst="rect">
            <a:avLst/>
          </a:prstGeom>
        </p:spPr>
      </p:pic>
      <p:sp>
        <p:nvSpPr>
          <p:cNvPr id="18" name="TextBox 26">
            <a:extLst>
              <a:ext uri="{FF2B5EF4-FFF2-40B4-BE49-F238E27FC236}">
                <a16:creationId xmlns:a16="http://schemas.microsoft.com/office/drawing/2014/main" id="{8D71417D-1ACA-4A0F-B34A-417533CECF16}"/>
              </a:ext>
            </a:extLst>
          </p:cNvPr>
          <p:cNvSpPr txBox="1"/>
          <p:nvPr/>
        </p:nvSpPr>
        <p:spPr>
          <a:xfrm>
            <a:off x="2585293" y="6215781"/>
            <a:ext cx="2127561" cy="369332"/>
          </a:xfrm>
          <a:prstGeom prst="rect">
            <a:avLst/>
          </a:prstGeom>
          <a:solidFill>
            <a:schemeClr val="accent4">
              <a:lumMod val="20000"/>
              <a:lumOff val="80000"/>
            </a:schemeClr>
          </a:solidFill>
          <a:ln w="28575">
            <a:solidFill>
              <a:srgbClr val="FF0000"/>
            </a:solidFill>
          </a:ln>
        </p:spPr>
        <p:txBody>
          <a:bodyPr wrap="square" rtlCol="0" anchor="ctr">
            <a:spAutoFit/>
          </a:bodyPr>
          <a:lstStyle/>
          <a:p>
            <a:pPr algn="ctr"/>
            <a:r>
              <a:rPr kumimoji="0" lang="en-US" dirty="0">
                <a:solidFill>
                  <a:prstClr val="black"/>
                </a:solidFill>
                <a:latin typeface="Times New Roman" panose="02020603050405020304" pitchFamily="18" charset="0"/>
                <a:cs typeface="Times New Roman" panose="02020603050405020304" pitchFamily="18" charset="0"/>
              </a:rPr>
              <a:t>Tuner Access Port</a:t>
            </a:r>
          </a:p>
        </p:txBody>
      </p:sp>
      <p:cxnSp>
        <p:nvCxnSpPr>
          <p:cNvPr id="19" name="Straight Arrow Connector 28">
            <a:extLst>
              <a:ext uri="{FF2B5EF4-FFF2-40B4-BE49-F238E27FC236}">
                <a16:creationId xmlns:a16="http://schemas.microsoft.com/office/drawing/2014/main" id="{AA5A63A2-3D85-446F-A9D1-8DE28B0CA4B7}"/>
              </a:ext>
            </a:extLst>
          </p:cNvPr>
          <p:cNvCxnSpPr>
            <a:cxnSpLocks/>
            <a:stCxn id="18" idx="0"/>
          </p:cNvCxnSpPr>
          <p:nvPr/>
        </p:nvCxnSpPr>
        <p:spPr>
          <a:xfrm flipH="1" flipV="1">
            <a:off x="2743200" y="5480050"/>
            <a:ext cx="905874" cy="735731"/>
          </a:xfrm>
          <a:prstGeom prst="straightConnector1">
            <a:avLst/>
          </a:prstGeom>
          <a:noFill/>
          <a:ln w="28575"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11947216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32</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896A16F6-8781-470E-A0AD-A991674DDF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2929" y="1734387"/>
            <a:ext cx="6167096" cy="4625322"/>
          </a:xfrm>
          <a:prstGeom prst="rect">
            <a:avLst/>
          </a:prstGeom>
          <a:ln w="12700">
            <a:solidFill>
              <a:schemeClr val="tx1"/>
            </a:solidFill>
          </a:ln>
        </p:spPr>
      </p:pic>
      <p:sp>
        <p:nvSpPr>
          <p:cNvPr id="8" name="Title 1">
            <a:extLst>
              <a:ext uri="{FF2B5EF4-FFF2-40B4-BE49-F238E27FC236}">
                <a16:creationId xmlns:a16="http://schemas.microsoft.com/office/drawing/2014/main" id="{32002E9B-85A4-43CB-BC17-B986EE06B78D}"/>
              </a:ext>
            </a:extLst>
          </p:cNvPr>
          <p:cNvSpPr txBox="1">
            <a:spLocks/>
          </p:cNvSpPr>
          <p:nvPr/>
        </p:nvSpPr>
        <p:spPr>
          <a:xfrm>
            <a:off x="0" y="8150"/>
            <a:ext cx="12192000" cy="95390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Tuner Access Port</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21E42AF3-89AB-49CC-9441-4A3154D329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5440" y="1983834"/>
            <a:ext cx="3286124" cy="2190749"/>
          </a:xfrm>
          <a:prstGeom prst="rect">
            <a:avLst/>
          </a:prstGeom>
        </p:spPr>
      </p:pic>
      <p:pic>
        <p:nvPicPr>
          <p:cNvPr id="10" name="図 9">
            <a:extLst>
              <a:ext uri="{FF2B5EF4-FFF2-40B4-BE49-F238E27FC236}">
                <a16:creationId xmlns:a16="http://schemas.microsoft.com/office/drawing/2014/main" id="{8CBA0F8B-7AAF-472C-B4F0-BCF02669988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181566" y="4302123"/>
            <a:ext cx="3286124" cy="2190749"/>
          </a:xfrm>
          <a:prstGeom prst="rect">
            <a:avLst/>
          </a:prstGeom>
        </p:spPr>
      </p:pic>
      <p:sp>
        <p:nvSpPr>
          <p:cNvPr id="11" name="Footer Placeholder 6">
            <a:extLst>
              <a:ext uri="{FF2B5EF4-FFF2-40B4-BE49-F238E27FC236}">
                <a16:creationId xmlns:a16="http://schemas.microsoft.com/office/drawing/2014/main" id="{1E123311-7C17-43FF-B184-3F5F565A740C}"/>
              </a:ext>
            </a:extLst>
          </p:cNvPr>
          <p:cNvSpPr txBox="1">
            <a:spLocks/>
          </p:cNvSpPr>
          <p:nvPr/>
        </p:nvSpPr>
        <p:spPr>
          <a:xfrm>
            <a:off x="3815644" y="929667"/>
            <a:ext cx="4560711" cy="4920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This port is must!</a:t>
            </a:r>
          </a:p>
        </p:txBody>
      </p:sp>
    </p:spTree>
    <p:extLst>
      <p:ext uri="{BB962C8B-B14F-4D97-AF65-F5344CB8AC3E}">
        <p14:creationId xmlns:p14="http://schemas.microsoft.com/office/powerpoint/2010/main" val="785101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E8F7140-386B-4C9E-9215-4C1DCF03DFE0}"/>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How many pre-cooling lines are necessary?</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Picture 11" descr="A picture containing text&#10;&#10;Description automatically generated">
            <a:extLst>
              <a:ext uri="{FF2B5EF4-FFF2-40B4-BE49-F238E27FC236}">
                <a16:creationId xmlns:a16="http://schemas.microsoft.com/office/drawing/2014/main" id="{AA7CA3F7-3AB9-46F8-8F03-6E3428DA8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771" y="2076450"/>
            <a:ext cx="6258458" cy="2136271"/>
          </a:xfrm>
          <a:prstGeom prst="rect">
            <a:avLst/>
          </a:prstGeom>
        </p:spPr>
      </p:pic>
      <p:sp>
        <p:nvSpPr>
          <p:cNvPr id="9" name="吹き出し: 角を丸めた四角形 8">
            <a:extLst>
              <a:ext uri="{FF2B5EF4-FFF2-40B4-BE49-F238E27FC236}">
                <a16:creationId xmlns:a16="http://schemas.microsoft.com/office/drawing/2014/main" id="{08507EFA-5DE5-4F9C-8F44-CCBAAEE3C70C}"/>
              </a:ext>
            </a:extLst>
          </p:cNvPr>
          <p:cNvSpPr/>
          <p:nvPr/>
        </p:nvSpPr>
        <p:spPr>
          <a:xfrm>
            <a:off x="3828473" y="4757840"/>
            <a:ext cx="1403927" cy="1056074"/>
          </a:xfrm>
          <a:prstGeom prst="wedgeRoundRectCallout">
            <a:avLst>
              <a:gd name="adj1" fmla="val 40234"/>
              <a:gd name="adj2" fmla="val -10400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DE007AEB-8D06-40FC-BA0E-094B9D12BAC9}"/>
              </a:ext>
            </a:extLst>
          </p:cNvPr>
          <p:cNvSpPr/>
          <p:nvPr/>
        </p:nvSpPr>
        <p:spPr>
          <a:xfrm>
            <a:off x="7225723" y="4757840"/>
            <a:ext cx="1403927" cy="1056074"/>
          </a:xfrm>
          <a:prstGeom prst="wedgeRoundRectCallout">
            <a:avLst>
              <a:gd name="adj1" fmla="val -39824"/>
              <a:gd name="adj2" fmla="val -10339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②</a:t>
            </a:r>
          </a:p>
        </p:txBody>
      </p:sp>
      <p:sp>
        <p:nvSpPr>
          <p:cNvPr id="11" name="吹き出し: 角を丸めた四角形 10">
            <a:extLst>
              <a:ext uri="{FF2B5EF4-FFF2-40B4-BE49-F238E27FC236}">
                <a16:creationId xmlns:a16="http://schemas.microsoft.com/office/drawing/2014/main" id="{456114CE-ACA6-47D1-8425-04DA7225BFFA}"/>
              </a:ext>
            </a:extLst>
          </p:cNvPr>
          <p:cNvSpPr/>
          <p:nvPr/>
        </p:nvSpPr>
        <p:spPr>
          <a:xfrm>
            <a:off x="4484693" y="1151554"/>
            <a:ext cx="4815416" cy="610632"/>
          </a:xfrm>
          <a:prstGeom prst="wedgeRoundRectCallout">
            <a:avLst>
              <a:gd name="adj1" fmla="val -11104"/>
              <a:gd name="adj2" fmla="val 10474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Where is the chimney position?</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Footer Placeholder 6">
            <a:extLst>
              <a:ext uri="{FF2B5EF4-FFF2-40B4-BE49-F238E27FC236}">
                <a16:creationId xmlns:a16="http://schemas.microsoft.com/office/drawing/2014/main" id="{AC4AF136-BDF9-485D-BD3B-E97BC1FC1799}"/>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3" name="吹き出し: 角を丸めた四角形 12">
            <a:extLst>
              <a:ext uri="{FF2B5EF4-FFF2-40B4-BE49-F238E27FC236}">
                <a16:creationId xmlns:a16="http://schemas.microsoft.com/office/drawing/2014/main" id="{B80E4E61-99CC-4028-BB91-3877C40FB478}"/>
              </a:ext>
            </a:extLst>
          </p:cNvPr>
          <p:cNvSpPr/>
          <p:nvPr/>
        </p:nvSpPr>
        <p:spPr>
          <a:xfrm>
            <a:off x="112006" y="4055665"/>
            <a:ext cx="3559175" cy="610632"/>
          </a:xfrm>
          <a:prstGeom prst="wedgeRoundRectCallout">
            <a:avLst>
              <a:gd name="adj1" fmla="val 51221"/>
              <a:gd name="adj2" fmla="val 116761"/>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fast-cooling?</a:t>
            </a:r>
            <a:endParaRPr kumimoji="1" lang="ja-JP" alt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127867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34</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7F327360-F1A8-4C75-8738-6135843852FE}"/>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dirty="0">
                <a:solidFill>
                  <a:sysClr val="windowText" lastClr="000000"/>
                </a:solidFill>
                <a:latin typeface="Times New Roman" panose="02020603050405020304" pitchFamily="18" charset="0"/>
                <a:cs typeface="Times New Roman" panose="02020603050405020304" pitchFamily="18" charset="0"/>
              </a:rPr>
              <a:t>Position of Chimney on Helium Tank</a:t>
            </a:r>
            <a:endPar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785704E-7C1F-496E-A9ED-DDE35214C03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06556" y="1800045"/>
            <a:ext cx="5551812" cy="3701208"/>
          </a:xfrm>
          <a:prstGeom prst="rect">
            <a:avLst/>
          </a:prstGeom>
        </p:spPr>
      </p:pic>
      <p:pic>
        <p:nvPicPr>
          <p:cNvPr id="9" name="図 8">
            <a:extLst>
              <a:ext uri="{FF2B5EF4-FFF2-40B4-BE49-F238E27FC236}">
                <a16:creationId xmlns:a16="http://schemas.microsoft.com/office/drawing/2014/main" id="{586628E5-20CD-42CD-BB55-1720FE574E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0501" y="1800045"/>
            <a:ext cx="4934944" cy="3701208"/>
          </a:xfrm>
          <a:prstGeom prst="rect">
            <a:avLst/>
          </a:prstGeom>
        </p:spPr>
      </p:pic>
      <p:sp>
        <p:nvSpPr>
          <p:cNvPr id="10" name="Footer Placeholder 6">
            <a:extLst>
              <a:ext uri="{FF2B5EF4-FFF2-40B4-BE49-F238E27FC236}">
                <a16:creationId xmlns:a16="http://schemas.microsoft.com/office/drawing/2014/main" id="{7351E68B-266F-49BC-B70B-DFF0A9763349}"/>
              </a:ext>
            </a:extLst>
          </p:cNvPr>
          <p:cNvSpPr txBox="1">
            <a:spLocks/>
          </p:cNvSpPr>
          <p:nvPr/>
        </p:nvSpPr>
        <p:spPr>
          <a:xfrm>
            <a:off x="2524771"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E-XFEL</a:t>
            </a:r>
          </a:p>
        </p:txBody>
      </p:sp>
      <p:sp>
        <p:nvSpPr>
          <p:cNvPr id="11" name="Footer Placeholder 6">
            <a:extLst>
              <a:ext uri="{FF2B5EF4-FFF2-40B4-BE49-F238E27FC236}">
                <a16:creationId xmlns:a16="http://schemas.microsoft.com/office/drawing/2014/main" id="{0E07BFE1-9D05-4C4E-B998-04AB83699646}"/>
              </a:ext>
            </a:extLst>
          </p:cNvPr>
          <p:cNvSpPr txBox="1">
            <a:spLocks/>
          </p:cNvSpPr>
          <p:nvPr/>
        </p:nvSpPr>
        <p:spPr>
          <a:xfrm>
            <a:off x="8389260" y="1032012"/>
            <a:ext cx="1586403" cy="544446"/>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cs typeface="Times New Roman" panose="02020603050405020304" pitchFamily="18" charset="0"/>
              </a:rPr>
              <a:t>LCLS-II</a:t>
            </a:r>
          </a:p>
        </p:txBody>
      </p:sp>
      <p:sp>
        <p:nvSpPr>
          <p:cNvPr id="12" name="吹き出し: 角を丸めた四角形 11">
            <a:extLst>
              <a:ext uri="{FF2B5EF4-FFF2-40B4-BE49-F238E27FC236}">
                <a16:creationId xmlns:a16="http://schemas.microsoft.com/office/drawing/2014/main" id="{DA3689B5-2B7D-439D-9AD6-7917338D958B}"/>
              </a:ext>
            </a:extLst>
          </p:cNvPr>
          <p:cNvSpPr/>
          <p:nvPr/>
        </p:nvSpPr>
        <p:spPr>
          <a:xfrm>
            <a:off x="2008068" y="5917721"/>
            <a:ext cx="6244110" cy="451948"/>
          </a:xfrm>
          <a:prstGeom prst="wedgeRoundRectCallout">
            <a:avLst>
              <a:gd name="adj1" fmla="val -26790"/>
              <a:gd name="adj2" fmla="val -217193"/>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E-XFEL</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cavity</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needs additional support jig for 2-phase pipe</a:t>
            </a:r>
          </a:p>
        </p:txBody>
      </p:sp>
    </p:spTree>
    <p:extLst>
      <p:ext uri="{BB962C8B-B14F-4D97-AF65-F5344CB8AC3E}">
        <p14:creationId xmlns:p14="http://schemas.microsoft.com/office/powerpoint/2010/main" val="1564018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35</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39984590-40BE-42B9-AD87-67399EF51CBC}"/>
              </a:ext>
            </a:extLst>
          </p:cNvPr>
          <p:cNvSpPr txBox="1">
            <a:spLocks/>
          </p:cNvSpPr>
          <p:nvPr/>
        </p:nvSpPr>
        <p:spPr>
          <a:xfrm>
            <a:off x="0" y="12879"/>
            <a:ext cx="12192000" cy="9904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1.3GHz cavities (9 elliptical cells)</a:t>
            </a:r>
          </a:p>
        </p:txBody>
      </p:sp>
      <p:pic>
        <p:nvPicPr>
          <p:cNvPr id="8" name="Content Placeholder 7" descr="A picture containing text, line&#10;&#10;Description automatically generated">
            <a:extLst>
              <a:ext uri="{FF2B5EF4-FFF2-40B4-BE49-F238E27FC236}">
                <a16:creationId xmlns:a16="http://schemas.microsoft.com/office/drawing/2014/main" id="{47E6BD66-1F81-4E20-9240-B4723C0487CA}"/>
              </a:ext>
            </a:extLst>
          </p:cNvPr>
          <p:cNvPicPr>
            <a:picLocks noChangeAspect="1"/>
          </p:cNvPicPr>
          <p:nvPr/>
        </p:nvPicPr>
        <p:blipFill rotWithShape="1">
          <a:blip r:embed="rId2">
            <a:extLst>
              <a:ext uri="{28A0092B-C50C-407E-A947-70E740481C1C}">
                <a14:useLocalDpi xmlns:a14="http://schemas.microsoft.com/office/drawing/2010/main" val="0"/>
              </a:ext>
            </a:extLst>
          </a:blip>
          <a:stretch/>
        </p:blipFill>
        <p:spPr>
          <a:xfrm>
            <a:off x="5248487" y="4631843"/>
            <a:ext cx="5592056" cy="2050420"/>
          </a:xfrm>
          <a:prstGeom prst="rect">
            <a:avLst/>
          </a:prstGeom>
        </p:spPr>
      </p:pic>
      <p:pic>
        <p:nvPicPr>
          <p:cNvPr id="9" name="Picture 9">
            <a:extLst>
              <a:ext uri="{FF2B5EF4-FFF2-40B4-BE49-F238E27FC236}">
                <a16:creationId xmlns:a16="http://schemas.microsoft.com/office/drawing/2014/main" id="{DC93D6EE-AC85-41AF-9960-C40844D64C97}"/>
              </a:ext>
            </a:extLst>
          </p:cNvPr>
          <p:cNvPicPr>
            <a:picLocks noChangeAspect="1"/>
          </p:cNvPicPr>
          <p:nvPr/>
        </p:nvPicPr>
        <p:blipFill rotWithShape="1">
          <a:blip r:embed="rId3">
            <a:extLst>
              <a:ext uri="{28A0092B-C50C-407E-A947-70E740481C1C}">
                <a14:useLocalDpi xmlns:a14="http://schemas.microsoft.com/office/drawing/2010/main" val="0"/>
              </a:ext>
            </a:extLst>
          </a:blip>
          <a:srcRect t="11601" b="10658"/>
          <a:stretch/>
        </p:blipFill>
        <p:spPr>
          <a:xfrm>
            <a:off x="104079" y="1496291"/>
            <a:ext cx="4868319" cy="1431636"/>
          </a:xfrm>
          <a:prstGeom prst="rect">
            <a:avLst/>
          </a:prstGeom>
        </p:spPr>
      </p:pic>
      <p:pic>
        <p:nvPicPr>
          <p:cNvPr id="10" name="Picture 11" descr="A picture containing text&#10;&#10;Description automatically generated">
            <a:extLst>
              <a:ext uri="{FF2B5EF4-FFF2-40B4-BE49-F238E27FC236}">
                <a16:creationId xmlns:a16="http://schemas.microsoft.com/office/drawing/2014/main" id="{75329D53-F3B1-477E-B0DD-0E74DBAB56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295" y="3020862"/>
            <a:ext cx="4868319" cy="1661759"/>
          </a:xfrm>
          <a:prstGeom prst="rect">
            <a:avLst/>
          </a:prstGeom>
        </p:spPr>
      </p:pic>
      <p:sp>
        <p:nvSpPr>
          <p:cNvPr id="11" name="TextBox 12">
            <a:extLst>
              <a:ext uri="{FF2B5EF4-FFF2-40B4-BE49-F238E27FC236}">
                <a16:creationId xmlns:a16="http://schemas.microsoft.com/office/drawing/2014/main" id="{27747DC6-FF7D-4BE2-A54D-A9042723EC2D}"/>
              </a:ext>
            </a:extLst>
          </p:cNvPr>
          <p:cNvSpPr txBox="1"/>
          <p:nvPr/>
        </p:nvSpPr>
        <p:spPr>
          <a:xfrm>
            <a:off x="2041236" y="3059668"/>
            <a:ext cx="82747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7C36ACF1-3335-41DB-85EC-CF450D2D9278}"/>
              </a:ext>
            </a:extLst>
          </p:cNvPr>
          <p:cNvSpPr txBox="1"/>
          <p:nvPr/>
        </p:nvSpPr>
        <p:spPr>
          <a:xfrm>
            <a:off x="4189858" y="4715798"/>
            <a:ext cx="1067921"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A98180C6-EA2B-44B1-8F98-2E37B5C23F31}"/>
              </a:ext>
            </a:extLst>
          </p:cNvPr>
          <p:cNvSpPr txBox="1"/>
          <p:nvPr/>
        </p:nvSpPr>
        <p:spPr>
          <a:xfrm>
            <a:off x="8361458" y="6280500"/>
            <a:ext cx="86914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T4CM</a:t>
            </a:r>
          </a:p>
        </p:txBody>
      </p:sp>
      <p:sp>
        <p:nvSpPr>
          <p:cNvPr id="14" name="TextBox 15">
            <a:extLst>
              <a:ext uri="{FF2B5EF4-FFF2-40B4-BE49-F238E27FC236}">
                <a16:creationId xmlns:a16="http://schemas.microsoft.com/office/drawing/2014/main" id="{13EBA415-9BC7-4C89-975F-5784D59F4549}"/>
              </a:ext>
            </a:extLst>
          </p:cNvPr>
          <p:cNvSpPr txBox="1"/>
          <p:nvPr/>
        </p:nvSpPr>
        <p:spPr>
          <a:xfrm>
            <a:off x="4742744" y="2021714"/>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5" name="TextBox 16">
            <a:extLst>
              <a:ext uri="{FF2B5EF4-FFF2-40B4-BE49-F238E27FC236}">
                <a16:creationId xmlns:a16="http://schemas.microsoft.com/office/drawing/2014/main" id="{ED7A7B3D-4753-4940-9FF9-C024E89D398C}"/>
              </a:ext>
            </a:extLst>
          </p:cNvPr>
          <p:cNvSpPr txBox="1"/>
          <p:nvPr/>
        </p:nvSpPr>
        <p:spPr>
          <a:xfrm>
            <a:off x="7567600" y="3825039"/>
            <a:ext cx="1535998"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(Long-Short)</a:t>
            </a:r>
          </a:p>
        </p:txBody>
      </p:sp>
      <p:sp>
        <p:nvSpPr>
          <p:cNvPr id="16" name="TextBox 17">
            <a:extLst>
              <a:ext uri="{FF2B5EF4-FFF2-40B4-BE49-F238E27FC236}">
                <a16:creationId xmlns:a16="http://schemas.microsoft.com/office/drawing/2014/main" id="{B5705E98-F1DF-4602-8598-B98B1432B21E}"/>
              </a:ext>
            </a:extLst>
          </p:cNvPr>
          <p:cNvSpPr txBox="1"/>
          <p:nvPr/>
        </p:nvSpPr>
        <p:spPr>
          <a:xfrm>
            <a:off x="10782640" y="5569434"/>
            <a:ext cx="1548822"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(Short-Short)</a:t>
            </a:r>
          </a:p>
        </p:txBody>
      </p:sp>
      <p:sp>
        <p:nvSpPr>
          <p:cNvPr id="17" name="TextBox 18">
            <a:extLst>
              <a:ext uri="{FF2B5EF4-FFF2-40B4-BE49-F238E27FC236}">
                <a16:creationId xmlns:a16="http://schemas.microsoft.com/office/drawing/2014/main" id="{58E84140-0BD5-4B44-B952-EC1AC8A1C6B2}"/>
              </a:ext>
            </a:extLst>
          </p:cNvPr>
          <p:cNvSpPr txBox="1"/>
          <p:nvPr/>
        </p:nvSpPr>
        <p:spPr>
          <a:xfrm>
            <a:off x="9345096" y="6280500"/>
            <a:ext cx="1342612" cy="400110"/>
          </a:xfrm>
          <a:prstGeom prst="rect">
            <a:avLst/>
          </a:prstGeom>
          <a:noFill/>
        </p:spPr>
        <p:txBody>
          <a:bodyPr wrap="non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 Mini CF</a:t>
            </a:r>
          </a:p>
        </p:txBody>
      </p:sp>
      <p:sp>
        <p:nvSpPr>
          <p:cNvPr id="18" name="TextBox 19">
            <a:extLst>
              <a:ext uri="{FF2B5EF4-FFF2-40B4-BE49-F238E27FC236}">
                <a16:creationId xmlns:a16="http://schemas.microsoft.com/office/drawing/2014/main" id="{DC00BF5C-9F18-4092-9F85-1B207E7863D5}"/>
              </a:ext>
            </a:extLst>
          </p:cNvPr>
          <p:cNvSpPr txBox="1"/>
          <p:nvPr/>
        </p:nvSpPr>
        <p:spPr>
          <a:xfrm>
            <a:off x="2041236" y="5146820"/>
            <a:ext cx="1335010" cy="707886"/>
          </a:xfrm>
          <a:prstGeom prst="rect">
            <a:avLst/>
          </a:prstGeom>
          <a:noFill/>
        </p:spPr>
        <p:txBody>
          <a:bodyPr wrap="square" rtlCol="0">
            <a:spAutoFit/>
          </a:bodyPr>
          <a:lstStyle/>
          <a:p>
            <a:r>
              <a:rPr kumimoji="0" lang="en-US" sz="2000" dirty="0" err="1">
                <a:solidFill>
                  <a:prstClr val="black"/>
                </a:solidFill>
                <a:latin typeface="Times New Roman" panose="02020603050405020304" pitchFamily="18" charset="0"/>
                <a:cs typeface="Times New Roman" panose="02020603050405020304" pitchFamily="18" charset="0"/>
              </a:rPr>
              <a:t>Ti</a:t>
            </a:r>
            <a:r>
              <a:rPr kumimoji="0" lang="en-US" sz="2000" dirty="0">
                <a:solidFill>
                  <a:prstClr val="black"/>
                </a:solidFill>
                <a:latin typeface="Times New Roman" panose="02020603050405020304" pitchFamily="18" charset="0"/>
                <a:cs typeface="Times New Roman" panose="02020603050405020304" pitchFamily="18" charset="0"/>
              </a:rPr>
              <a:t>-SS Transition</a:t>
            </a:r>
          </a:p>
        </p:txBody>
      </p:sp>
      <p:cxnSp>
        <p:nvCxnSpPr>
          <p:cNvPr id="19" name="Straight Arrow Connector 21">
            <a:extLst>
              <a:ext uri="{FF2B5EF4-FFF2-40B4-BE49-F238E27FC236}">
                <a16:creationId xmlns:a16="http://schemas.microsoft.com/office/drawing/2014/main" id="{0B3F11AD-2322-4A0F-BFEE-A2EFF2BB774C}"/>
              </a:ext>
            </a:extLst>
          </p:cNvPr>
          <p:cNvCxnSpPr>
            <a:stCxn id="18" idx="0"/>
          </p:cNvCxnSpPr>
          <p:nvPr/>
        </p:nvCxnSpPr>
        <p:spPr>
          <a:xfrm flipV="1">
            <a:off x="2708741" y="4618892"/>
            <a:ext cx="1452951" cy="527928"/>
          </a:xfrm>
          <a:prstGeom prst="straightConnector1">
            <a:avLst/>
          </a:prstGeom>
          <a:noFill/>
          <a:ln w="6350" cap="flat" cmpd="sng" algn="ctr">
            <a:solidFill>
              <a:srgbClr val="4472C4"/>
            </a:solidFill>
            <a:prstDash val="solid"/>
            <a:miter lim="800000"/>
            <a:tailEnd type="triangle"/>
          </a:ln>
          <a:effectLst/>
        </p:spPr>
      </p:cxnSp>
      <p:cxnSp>
        <p:nvCxnSpPr>
          <p:cNvPr id="20" name="Straight Arrow Connector 23">
            <a:extLst>
              <a:ext uri="{FF2B5EF4-FFF2-40B4-BE49-F238E27FC236}">
                <a16:creationId xmlns:a16="http://schemas.microsoft.com/office/drawing/2014/main" id="{ABC323FC-0BF1-4253-90D1-C7111C67E9D4}"/>
              </a:ext>
            </a:extLst>
          </p:cNvPr>
          <p:cNvCxnSpPr>
            <a:stCxn id="18" idx="0"/>
          </p:cNvCxnSpPr>
          <p:nvPr/>
        </p:nvCxnSpPr>
        <p:spPr>
          <a:xfrm flipV="1">
            <a:off x="2708741" y="3485062"/>
            <a:ext cx="2743200" cy="1661758"/>
          </a:xfrm>
          <a:prstGeom prst="straightConnector1">
            <a:avLst/>
          </a:prstGeom>
          <a:noFill/>
          <a:ln w="6350" cap="flat" cmpd="sng" algn="ctr">
            <a:solidFill>
              <a:srgbClr val="4472C4"/>
            </a:solidFill>
            <a:prstDash val="solid"/>
            <a:miter lim="800000"/>
            <a:tailEnd type="triangle"/>
          </a:ln>
          <a:effectLst/>
        </p:spPr>
      </p:cxnSp>
      <p:cxnSp>
        <p:nvCxnSpPr>
          <p:cNvPr id="21" name="Straight Arrow Connector 25">
            <a:extLst>
              <a:ext uri="{FF2B5EF4-FFF2-40B4-BE49-F238E27FC236}">
                <a16:creationId xmlns:a16="http://schemas.microsoft.com/office/drawing/2014/main" id="{8F119252-319B-4010-A185-D7A8340EA734}"/>
              </a:ext>
            </a:extLst>
          </p:cNvPr>
          <p:cNvCxnSpPr>
            <a:cxnSpLocks/>
            <a:stCxn id="18" idx="0"/>
          </p:cNvCxnSpPr>
          <p:nvPr/>
        </p:nvCxnSpPr>
        <p:spPr>
          <a:xfrm flipV="1">
            <a:off x="2708741" y="2801816"/>
            <a:ext cx="935896" cy="2345004"/>
          </a:xfrm>
          <a:prstGeom prst="straightConnector1">
            <a:avLst/>
          </a:prstGeom>
          <a:noFill/>
          <a:ln w="6350" cap="flat" cmpd="sng" algn="ctr">
            <a:solidFill>
              <a:srgbClr val="4472C4"/>
            </a:solidFill>
            <a:prstDash val="solid"/>
            <a:miter lim="800000"/>
            <a:tailEnd type="triangle"/>
          </a:ln>
          <a:effectLst/>
        </p:spPr>
      </p:cxnSp>
      <p:sp>
        <p:nvSpPr>
          <p:cNvPr id="22" name="TextBox 27">
            <a:extLst>
              <a:ext uri="{FF2B5EF4-FFF2-40B4-BE49-F238E27FC236}">
                <a16:creationId xmlns:a16="http://schemas.microsoft.com/office/drawing/2014/main" id="{1F9B7EF7-AE09-43B2-A724-EC5F31E7F310}"/>
              </a:ext>
            </a:extLst>
          </p:cNvPr>
          <p:cNvSpPr txBox="1"/>
          <p:nvPr/>
        </p:nvSpPr>
        <p:spPr>
          <a:xfrm>
            <a:off x="9460523" y="2801815"/>
            <a:ext cx="2102499" cy="400110"/>
          </a:xfrm>
          <a:prstGeom prst="rect">
            <a:avLst/>
          </a:prstGeom>
          <a:noFill/>
        </p:spPr>
        <p:txBody>
          <a:bodyPr wrap="none" rtlCol="0">
            <a:spAutoFit/>
          </a:bodyPr>
          <a:lstStyle/>
          <a:p>
            <a:r>
              <a:rPr kumimoji="0" lang="en-US" sz="2000" dirty="0">
                <a:solidFill>
                  <a:prstClr val="black"/>
                </a:solidFill>
                <a:latin typeface="Times New Roman" panose="02020603050405020304" pitchFamily="18" charset="0"/>
                <a:cs typeface="Times New Roman" panose="02020603050405020304" pitchFamily="18" charset="0"/>
              </a:rPr>
              <a:t>He Vessel Bellows</a:t>
            </a:r>
          </a:p>
        </p:txBody>
      </p:sp>
      <p:cxnSp>
        <p:nvCxnSpPr>
          <p:cNvPr id="23" name="Straight Arrow Connector 29">
            <a:extLst>
              <a:ext uri="{FF2B5EF4-FFF2-40B4-BE49-F238E27FC236}">
                <a16:creationId xmlns:a16="http://schemas.microsoft.com/office/drawing/2014/main" id="{2CB3A38C-B481-4A7B-B4E9-EB28CFA700F6}"/>
              </a:ext>
            </a:extLst>
          </p:cNvPr>
          <p:cNvCxnSpPr>
            <a:stCxn id="22" idx="2"/>
          </p:cNvCxnSpPr>
          <p:nvPr/>
        </p:nvCxnSpPr>
        <p:spPr>
          <a:xfrm flipH="1">
            <a:off x="8065478" y="3201925"/>
            <a:ext cx="2446295" cy="2061737"/>
          </a:xfrm>
          <a:prstGeom prst="straightConnector1">
            <a:avLst/>
          </a:prstGeom>
          <a:noFill/>
          <a:ln w="6350" cap="flat" cmpd="sng" algn="ctr">
            <a:solidFill>
              <a:srgbClr val="4472C4"/>
            </a:solidFill>
            <a:prstDash val="solid"/>
            <a:miter lim="800000"/>
            <a:tailEnd type="triangle"/>
          </a:ln>
          <a:effectLst/>
        </p:spPr>
      </p:cxnSp>
      <p:cxnSp>
        <p:nvCxnSpPr>
          <p:cNvPr id="24" name="Straight Arrow Connector 31">
            <a:extLst>
              <a:ext uri="{FF2B5EF4-FFF2-40B4-BE49-F238E27FC236}">
                <a16:creationId xmlns:a16="http://schemas.microsoft.com/office/drawing/2014/main" id="{F11521EB-9C4A-4FF5-A4B4-73DA0F60852B}"/>
              </a:ext>
            </a:extLst>
          </p:cNvPr>
          <p:cNvCxnSpPr>
            <a:stCxn id="22" idx="2"/>
          </p:cNvCxnSpPr>
          <p:nvPr/>
        </p:nvCxnSpPr>
        <p:spPr>
          <a:xfrm flipH="1">
            <a:off x="3709450" y="3201925"/>
            <a:ext cx="6802323" cy="438798"/>
          </a:xfrm>
          <a:prstGeom prst="straightConnector1">
            <a:avLst/>
          </a:prstGeom>
          <a:noFill/>
          <a:ln w="6350" cap="flat" cmpd="sng" algn="ctr">
            <a:solidFill>
              <a:srgbClr val="4472C4"/>
            </a:solidFill>
            <a:prstDash val="solid"/>
            <a:miter lim="800000"/>
            <a:tailEnd type="triangle"/>
          </a:ln>
          <a:effectLst/>
        </p:spPr>
      </p:cxnSp>
      <p:sp>
        <p:nvSpPr>
          <p:cNvPr id="25" name="Footer Placeholder 6">
            <a:extLst>
              <a:ext uri="{FF2B5EF4-FFF2-40B4-BE49-F238E27FC236}">
                <a16:creationId xmlns:a16="http://schemas.microsoft.com/office/drawing/2014/main" id="{FE20FF6A-19CF-4FAD-BAFC-B5AE770FE05E}"/>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70214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F51A795C-892D-4966-9098-2A98FDCCC4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561" y="1796112"/>
            <a:ext cx="5078621" cy="3275751"/>
          </a:xfrm>
          <a:prstGeom prst="rect">
            <a:avLst/>
          </a:prstGeom>
          <a:ln w="12700">
            <a:solidFill>
              <a:schemeClr val="tx1"/>
            </a:solidFill>
          </a:ln>
        </p:spPr>
      </p:pic>
      <p:sp>
        <p:nvSpPr>
          <p:cNvPr id="8" name="Title 1">
            <a:extLst>
              <a:ext uri="{FF2B5EF4-FFF2-40B4-BE49-F238E27FC236}">
                <a16:creationId xmlns:a16="http://schemas.microsoft.com/office/drawing/2014/main" id="{9D5A5885-1E8F-42B7-8619-301D3A7B66B6}"/>
              </a:ext>
            </a:extLst>
          </p:cNvPr>
          <p:cNvSpPr txBox="1">
            <a:spLocks/>
          </p:cNvSpPr>
          <p:nvPr/>
        </p:nvSpPr>
        <p:spPr>
          <a:xfrm>
            <a:off x="0" y="12880"/>
            <a:ext cx="12192000" cy="8765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0" i="0" u="none" strike="noStrike" kern="120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rPr>
              <a:t>Bellows and Magnetic shield</a:t>
            </a:r>
          </a:p>
        </p:txBody>
      </p:sp>
      <p:pic>
        <p:nvPicPr>
          <p:cNvPr id="9" name="Picture 11" descr="A picture containing text&#10;&#10;Description automatically generated">
            <a:extLst>
              <a:ext uri="{FF2B5EF4-FFF2-40B4-BE49-F238E27FC236}">
                <a16:creationId xmlns:a16="http://schemas.microsoft.com/office/drawing/2014/main" id="{2CD3E163-EA6B-4972-AF51-026EEAA86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981" y="2360864"/>
            <a:ext cx="6258458" cy="2136271"/>
          </a:xfrm>
          <a:prstGeom prst="rect">
            <a:avLst/>
          </a:prstGeom>
        </p:spPr>
      </p:pic>
      <p:sp>
        <p:nvSpPr>
          <p:cNvPr id="10" name="吹き出し: 角を丸めた四角形 9">
            <a:extLst>
              <a:ext uri="{FF2B5EF4-FFF2-40B4-BE49-F238E27FC236}">
                <a16:creationId xmlns:a16="http://schemas.microsoft.com/office/drawing/2014/main" id="{52D47C87-9181-43AA-805D-9ED118032C6F}"/>
              </a:ext>
            </a:extLst>
          </p:cNvPr>
          <p:cNvSpPr/>
          <p:nvPr/>
        </p:nvSpPr>
        <p:spPr>
          <a:xfrm>
            <a:off x="2743201" y="979893"/>
            <a:ext cx="7134578" cy="541337"/>
          </a:xfrm>
          <a:prstGeom prst="wedgeRoundRectCallout">
            <a:avLst>
              <a:gd name="adj1" fmla="val -40241"/>
              <a:gd name="adj2" fmla="val 14554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Bellows on the outside make it vulnerable to damage! Cover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Footer Placeholder 6">
            <a:extLst>
              <a:ext uri="{FF2B5EF4-FFF2-40B4-BE49-F238E27FC236}">
                <a16:creationId xmlns:a16="http://schemas.microsoft.com/office/drawing/2014/main" id="{FA06B2E2-1EFD-4993-9684-CFE9F5CC80F3}"/>
              </a:ext>
            </a:extLst>
          </p:cNvPr>
          <p:cNvSpPr txBox="1">
            <a:spLocks/>
          </p:cNvSpPr>
          <p:nvPr/>
        </p:nvSpPr>
        <p:spPr>
          <a:xfrm>
            <a:off x="3004351" y="634461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
        <p:nvSpPr>
          <p:cNvPr id="12" name="正方形/長方形 11">
            <a:extLst>
              <a:ext uri="{FF2B5EF4-FFF2-40B4-BE49-F238E27FC236}">
                <a16:creationId xmlns:a16="http://schemas.microsoft.com/office/drawing/2014/main" id="{D6042329-CA3F-4C67-B28E-79FE45848A69}"/>
              </a:ext>
            </a:extLst>
          </p:cNvPr>
          <p:cNvSpPr/>
          <p:nvPr/>
        </p:nvSpPr>
        <p:spPr>
          <a:xfrm>
            <a:off x="6299200" y="2940050"/>
            <a:ext cx="920750" cy="59055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5147F96-2C49-497E-9451-4AB60BE4FF56}"/>
              </a:ext>
            </a:extLst>
          </p:cNvPr>
          <p:cNvSpPr/>
          <p:nvPr/>
        </p:nvSpPr>
        <p:spPr>
          <a:xfrm>
            <a:off x="57151" y="5567386"/>
            <a:ext cx="5801782" cy="502345"/>
          </a:xfrm>
          <a:prstGeom prst="wedgeRoundRectCallout">
            <a:avLst>
              <a:gd name="adj1" fmla="val -24349"/>
              <a:gd name="adj2" fmla="val -223439"/>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Possible to install the magnetic shield inside the helium tank</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4" name="直線コネクタ 13">
            <a:extLst>
              <a:ext uri="{FF2B5EF4-FFF2-40B4-BE49-F238E27FC236}">
                <a16:creationId xmlns:a16="http://schemas.microsoft.com/office/drawing/2014/main" id="{939FB80A-4A44-4C78-9ACB-C0C03F30E05D}"/>
              </a:ext>
            </a:extLst>
          </p:cNvPr>
          <p:cNvCxnSpPr/>
          <p:nvPr/>
        </p:nvCxnSpPr>
        <p:spPr>
          <a:xfrm flipH="1">
            <a:off x="5206182" y="3530600"/>
            <a:ext cx="1093018" cy="154126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id="{174FB4DF-F291-45BD-9C02-28ECFEEE71D2}"/>
              </a:ext>
            </a:extLst>
          </p:cNvPr>
          <p:cNvSpPr/>
          <p:nvPr/>
        </p:nvSpPr>
        <p:spPr>
          <a:xfrm>
            <a:off x="1225550" y="3980754"/>
            <a:ext cx="400050" cy="400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0801B206-30C3-4CD1-9161-3A01E480A123}"/>
              </a:ext>
            </a:extLst>
          </p:cNvPr>
          <p:cNvCxnSpPr>
            <a:cxnSpLocks/>
          </p:cNvCxnSpPr>
          <p:nvPr/>
        </p:nvCxnSpPr>
        <p:spPr>
          <a:xfrm flipH="1" flipV="1">
            <a:off x="5206182" y="1796112"/>
            <a:ext cx="1093018" cy="1143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2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37</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3" descr="C:\Users\Eiji Kako\Desktop\２０１１年１月から, 2011, Dec. 03\Photos in 2011\dp Three types of Magnetic shields, 2011, Dec. 03\P1060808.JPG">
            <a:extLst>
              <a:ext uri="{FF2B5EF4-FFF2-40B4-BE49-F238E27FC236}">
                <a16:creationId xmlns:a16="http://schemas.microsoft.com/office/drawing/2014/main" id="{17B96BD2-6FEF-4FB5-81C0-C844C9C8A4F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08199" y="1532538"/>
            <a:ext cx="4232111" cy="31740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21">
            <a:extLst>
              <a:ext uri="{FF2B5EF4-FFF2-40B4-BE49-F238E27FC236}">
                <a16:creationId xmlns:a16="http://schemas.microsoft.com/office/drawing/2014/main" id="{9591027E-E74B-4869-AB4C-7CADE6CAA1CD}"/>
              </a:ext>
            </a:extLst>
          </p:cNvPr>
          <p:cNvSpPr txBox="1">
            <a:spLocks noChangeArrowheads="1"/>
          </p:cNvSpPr>
          <p:nvPr/>
        </p:nvSpPr>
        <p:spPr bwMode="auto">
          <a:xfrm>
            <a:off x="6837798" y="4429622"/>
            <a:ext cx="334039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KEK Cavities </a:t>
            </a:r>
          </a:p>
        </p:txBody>
      </p:sp>
      <p:pic>
        <p:nvPicPr>
          <p:cNvPr id="9" name="Picture 33" descr="C:\Users\Eiji Kako\Desktop\２０１１年１月から, 2011, Dec. 03\Photos in 2011\dp Three types of Magnetic shields, 2011, Dec. 03\P1060794.JPG">
            <a:extLst>
              <a:ext uri="{FF2B5EF4-FFF2-40B4-BE49-F238E27FC236}">
                <a16:creationId xmlns:a16="http://schemas.microsoft.com/office/drawing/2014/main" id="{AF099912-EFC9-473F-AEA8-AD24A65B444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9464" y="1532538"/>
            <a:ext cx="3135719" cy="23517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 Box 21">
            <a:extLst>
              <a:ext uri="{FF2B5EF4-FFF2-40B4-BE49-F238E27FC236}">
                <a16:creationId xmlns:a16="http://schemas.microsoft.com/office/drawing/2014/main" id="{F1FC6290-E126-433F-B934-241ED00C8D53}"/>
              </a:ext>
            </a:extLst>
          </p:cNvPr>
          <p:cNvSpPr txBox="1">
            <a:spLocks noChangeArrowheads="1"/>
          </p:cNvSpPr>
          <p:nvPr/>
        </p:nvSpPr>
        <p:spPr bwMode="auto">
          <a:xfrm>
            <a:off x="2091403" y="4198993"/>
            <a:ext cx="35533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200" b="1" dirty="0">
                <a:solidFill>
                  <a:srgbClr val="FFFFFF"/>
                </a:solidFill>
                <a:latin typeface="Helvetica"/>
                <a:cs typeface="Helvetica"/>
              </a:rPr>
              <a:t>For 2 FNAL Cavities </a:t>
            </a:r>
          </a:p>
        </p:txBody>
      </p:sp>
      <p:sp>
        <p:nvSpPr>
          <p:cNvPr id="11" name="Text Box 21">
            <a:extLst>
              <a:ext uri="{FF2B5EF4-FFF2-40B4-BE49-F238E27FC236}">
                <a16:creationId xmlns:a16="http://schemas.microsoft.com/office/drawing/2014/main" id="{12983AE2-9C5A-46F2-A6A9-7ADCD121E0B4}"/>
              </a:ext>
            </a:extLst>
          </p:cNvPr>
          <p:cNvSpPr txBox="1">
            <a:spLocks noChangeArrowheads="1"/>
          </p:cNvSpPr>
          <p:nvPr/>
        </p:nvSpPr>
        <p:spPr bwMode="auto">
          <a:xfrm>
            <a:off x="1009464" y="1016612"/>
            <a:ext cx="4232110"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16 Components per </a:t>
            </a:r>
            <a:r>
              <a:rPr lang="en-US" altLang="ja-JP" sz="1600" b="1" dirty="0" err="1">
                <a:solidFill>
                  <a:srgbClr val="000000"/>
                </a:solidFill>
                <a:latin typeface="Helvetica"/>
                <a:cs typeface="Helvetica"/>
              </a:rPr>
              <a:t>ca</a:t>
            </a:r>
            <a:r>
              <a:rPr lang="en-US" altLang="ja-JP" sz="1600" b="1" dirty="0">
                <a:solidFill>
                  <a:srgbClr val="000000"/>
                </a:solidFill>
                <a:latin typeface="Helvetica"/>
                <a:cs typeface="Helvetica"/>
              </a:rPr>
              <a:t> (shield outside </a:t>
            </a:r>
          </a:p>
        </p:txBody>
      </p:sp>
      <p:sp>
        <p:nvSpPr>
          <p:cNvPr id="12" name="Text Box 21">
            <a:extLst>
              <a:ext uri="{FF2B5EF4-FFF2-40B4-BE49-F238E27FC236}">
                <a16:creationId xmlns:a16="http://schemas.microsoft.com/office/drawing/2014/main" id="{C25D8356-E1D6-4FF2-A9E1-8000DE4FB22F}"/>
              </a:ext>
            </a:extLst>
          </p:cNvPr>
          <p:cNvSpPr txBox="1">
            <a:spLocks noChangeArrowheads="1"/>
          </p:cNvSpPr>
          <p:nvPr/>
        </p:nvSpPr>
        <p:spPr bwMode="auto">
          <a:xfrm>
            <a:off x="6982979" y="1039563"/>
            <a:ext cx="4060373" cy="338554"/>
          </a:xfrm>
          <a:prstGeom prst="rect">
            <a:avLst/>
          </a:prstGeom>
          <a:solidFill>
            <a:srgbClr val="CCFFCC"/>
          </a:solidFill>
          <a:ln>
            <a:noFill/>
          </a:ln>
        </p:spPr>
        <p:txBody>
          <a:bodyPr wrap="square">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algn="ctr" defTabSz="457200"/>
            <a:r>
              <a:rPr lang="en-US" altLang="ja-JP" sz="1600" b="1" dirty="0">
                <a:solidFill>
                  <a:srgbClr val="000000"/>
                </a:solidFill>
                <a:latin typeface="Helvetica"/>
                <a:cs typeface="Helvetica"/>
              </a:rPr>
              <a:t>4 Components per Cavity (shield inside) </a:t>
            </a:r>
          </a:p>
        </p:txBody>
      </p:sp>
      <p:sp>
        <p:nvSpPr>
          <p:cNvPr id="13" name="タイトル 7">
            <a:extLst>
              <a:ext uri="{FF2B5EF4-FFF2-40B4-BE49-F238E27FC236}">
                <a16:creationId xmlns:a16="http://schemas.microsoft.com/office/drawing/2014/main" id="{690D243B-15C9-45CE-AF98-EED9E8CFC0EE}"/>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Comparison of Magnetic Shield</a:t>
            </a:r>
            <a:endParaRPr lang="ja-JP" altLang="en-US" sz="4800" dirty="0">
              <a:latin typeface="Times New Roman" panose="02020603050405020304" pitchFamily="18" charset="0"/>
              <a:cs typeface="Times New Roman" panose="02020603050405020304" pitchFamily="18" charset="0"/>
            </a:endParaRPr>
          </a:p>
        </p:txBody>
      </p:sp>
      <p:pic>
        <p:nvPicPr>
          <p:cNvPr id="14" name="Picture 4" descr="screenshot3">
            <a:extLst>
              <a:ext uri="{FF2B5EF4-FFF2-40B4-BE49-F238E27FC236}">
                <a16:creationId xmlns:a16="http://schemas.microsoft.com/office/drawing/2014/main" id="{E82525C7-2479-4B47-8855-225CC463E8B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9465" y="4533781"/>
            <a:ext cx="3381481" cy="1929314"/>
          </a:xfrm>
          <a:prstGeom prst="rect">
            <a:avLst/>
          </a:prstGeom>
          <a:noFill/>
          <a:ln>
            <a:solidFill>
              <a:srgbClr val="3366FF"/>
            </a:solidFill>
          </a:ln>
        </p:spPr>
      </p:pic>
      <p:pic>
        <p:nvPicPr>
          <p:cNvPr id="15" name="Picture 2">
            <a:extLst>
              <a:ext uri="{FF2B5EF4-FFF2-40B4-BE49-F238E27FC236}">
                <a16:creationId xmlns:a16="http://schemas.microsoft.com/office/drawing/2014/main" id="{76588FD5-F711-4FD1-BA22-26AF224B8993}"/>
              </a:ext>
            </a:extLst>
          </p:cNvPr>
          <p:cNvPicPr>
            <a:picLocks noChangeAspect="1" noChangeArrowheads="1"/>
          </p:cNvPicPr>
          <p:nvPr/>
        </p:nvPicPr>
        <p:blipFill rotWithShape="1">
          <a:blip r:embed="rId5" cstate="print"/>
          <a:srcRect l="44979"/>
          <a:stretch/>
        </p:blipFill>
        <p:spPr bwMode="auto">
          <a:xfrm>
            <a:off x="3005927" y="3271537"/>
            <a:ext cx="2068775" cy="1541868"/>
          </a:xfrm>
          <a:prstGeom prst="rect">
            <a:avLst/>
          </a:prstGeom>
          <a:noFill/>
          <a:ln w="9525">
            <a:noFill/>
            <a:miter lim="800000"/>
            <a:headEnd/>
            <a:tailEnd/>
          </a:ln>
        </p:spPr>
      </p:pic>
      <p:pic>
        <p:nvPicPr>
          <p:cNvPr id="16" name="Picture 3">
            <a:extLst>
              <a:ext uri="{FF2B5EF4-FFF2-40B4-BE49-F238E27FC236}">
                <a16:creationId xmlns:a16="http://schemas.microsoft.com/office/drawing/2014/main" id="{D7802CC8-80F1-4C36-8955-9A45EFF5758A}"/>
              </a:ext>
            </a:extLst>
          </p:cNvPr>
          <p:cNvPicPr>
            <a:picLocks noChangeAspect="1" noChangeArrowheads="1"/>
          </p:cNvPicPr>
          <p:nvPr/>
        </p:nvPicPr>
        <p:blipFill>
          <a:blip r:embed="rId6" cstate="print"/>
          <a:srcRect/>
          <a:stretch>
            <a:fillRect/>
          </a:stretch>
        </p:blipFill>
        <p:spPr bwMode="auto">
          <a:xfrm>
            <a:off x="6546597" y="4931694"/>
            <a:ext cx="4580101" cy="1553352"/>
          </a:xfrm>
          <a:prstGeom prst="rect">
            <a:avLst/>
          </a:prstGeom>
          <a:noFill/>
          <a:ln w="9525">
            <a:noFill/>
            <a:miter lim="800000"/>
            <a:headEnd/>
            <a:tailEnd/>
          </a:ln>
        </p:spPr>
      </p:pic>
      <p:sp>
        <p:nvSpPr>
          <p:cNvPr id="17" name="Footer Placeholder 6">
            <a:extLst>
              <a:ext uri="{FF2B5EF4-FFF2-40B4-BE49-F238E27FC236}">
                <a16:creationId xmlns:a16="http://schemas.microsoft.com/office/drawing/2014/main" id="{305664F0-E588-4424-8C9E-AA21B6C9BF7D}"/>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2612114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38</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7">
            <a:extLst>
              <a:ext uri="{FF2B5EF4-FFF2-40B4-BE49-F238E27FC236}">
                <a16:creationId xmlns:a16="http://schemas.microsoft.com/office/drawing/2014/main" id="{09436847-1B8C-4401-9710-0BCFEA154B99}"/>
              </a:ext>
            </a:extLst>
          </p:cNvPr>
          <p:cNvSpPr txBox="1">
            <a:spLocks/>
          </p:cNvSpPr>
          <p:nvPr/>
        </p:nvSpPr>
        <p:spPr>
          <a:xfrm>
            <a:off x="0" y="18195"/>
            <a:ext cx="12192000" cy="8640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Double Magnetic Shields in LCLS-II</a:t>
            </a:r>
            <a:endParaRPr lang="ja-JP" altLang="en-US" sz="48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FBB88ECA-78CB-4545-8FDC-15AA59FEA02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6969" y="1969219"/>
            <a:ext cx="5154996" cy="3436664"/>
          </a:xfrm>
          <a:prstGeom prst="rect">
            <a:avLst/>
          </a:prstGeom>
        </p:spPr>
      </p:pic>
      <p:pic>
        <p:nvPicPr>
          <p:cNvPr id="9" name="図 8">
            <a:extLst>
              <a:ext uri="{FF2B5EF4-FFF2-40B4-BE49-F238E27FC236}">
                <a16:creationId xmlns:a16="http://schemas.microsoft.com/office/drawing/2014/main" id="{2C6138FA-DF84-436A-9E09-60E835ABFDC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30036" y="1969219"/>
            <a:ext cx="5154996" cy="3436664"/>
          </a:xfrm>
          <a:prstGeom prst="rect">
            <a:avLst/>
          </a:prstGeom>
        </p:spPr>
      </p:pic>
      <p:sp>
        <p:nvSpPr>
          <p:cNvPr id="10" name="Footer Placeholder 6">
            <a:extLst>
              <a:ext uri="{FF2B5EF4-FFF2-40B4-BE49-F238E27FC236}">
                <a16:creationId xmlns:a16="http://schemas.microsoft.com/office/drawing/2014/main" id="{3FA5D33F-9427-4A0C-AA25-986FDE041631}"/>
              </a:ext>
            </a:extLst>
          </p:cNvPr>
          <p:cNvSpPr txBox="1">
            <a:spLocks/>
          </p:cNvSpPr>
          <p:nvPr/>
        </p:nvSpPr>
        <p:spPr>
          <a:xfrm>
            <a:off x="2638777" y="995386"/>
            <a:ext cx="6914445" cy="805192"/>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Double magnetic shields are obviously expensive!</a:t>
            </a:r>
          </a:p>
          <a:p>
            <a:r>
              <a:rPr kumimoji="0" lang="en-US" sz="24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Contrary to the spirit of cost reduction</a:t>
            </a:r>
          </a:p>
        </p:txBody>
      </p:sp>
    </p:spTree>
    <p:extLst>
      <p:ext uri="{BB962C8B-B14F-4D97-AF65-F5344CB8AC3E}">
        <p14:creationId xmlns:p14="http://schemas.microsoft.com/office/powerpoint/2010/main" val="10406840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39</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E7333862-CCC8-4575-87B0-BCD2F94A1CAF}"/>
              </a:ext>
            </a:extLst>
          </p:cNvPr>
          <p:cNvPicPr>
            <a:picLocks noChangeAspect="1" noChangeArrowheads="1"/>
          </p:cNvPicPr>
          <p:nvPr/>
        </p:nvPicPr>
        <p:blipFill>
          <a:blip r:embed="rId2"/>
          <a:srcRect/>
          <a:stretch>
            <a:fillRect/>
          </a:stretch>
        </p:blipFill>
        <p:spPr>
          <a:xfrm>
            <a:off x="481640" y="3114148"/>
            <a:ext cx="2590800" cy="2753253"/>
          </a:xfrm>
          <a:prstGeom prst="rect">
            <a:avLst/>
          </a:prstGeom>
          <a:ln>
            <a:solidFill>
              <a:srgbClr val="BBE0E3"/>
            </a:solidFill>
          </a:ln>
        </p:spPr>
      </p:pic>
      <p:sp>
        <p:nvSpPr>
          <p:cNvPr id="8" name="テキスト ボックス 7">
            <a:extLst>
              <a:ext uri="{FF2B5EF4-FFF2-40B4-BE49-F238E27FC236}">
                <a16:creationId xmlns:a16="http://schemas.microsoft.com/office/drawing/2014/main" id="{8F6BF2BB-988F-4A99-B9F6-0B5E355A0385}"/>
              </a:ext>
            </a:extLst>
          </p:cNvPr>
          <p:cNvSpPr txBox="1">
            <a:spLocks noChangeArrowheads="1"/>
          </p:cNvSpPr>
          <p:nvPr/>
        </p:nvSpPr>
        <p:spPr bwMode="auto">
          <a:xfrm>
            <a:off x="386030" y="6008367"/>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Two shield model</a:t>
            </a:r>
          </a:p>
        </p:txBody>
      </p:sp>
      <p:pic>
        <p:nvPicPr>
          <p:cNvPr id="9" name="Picture 2">
            <a:extLst>
              <a:ext uri="{FF2B5EF4-FFF2-40B4-BE49-F238E27FC236}">
                <a16:creationId xmlns:a16="http://schemas.microsoft.com/office/drawing/2014/main" id="{20A41258-CCA7-47CE-BD50-634F171ED12A}"/>
              </a:ext>
            </a:extLst>
          </p:cNvPr>
          <p:cNvPicPr>
            <a:picLocks noChangeAspect="1" noChangeArrowheads="1"/>
          </p:cNvPicPr>
          <p:nvPr/>
        </p:nvPicPr>
        <p:blipFill>
          <a:blip r:embed="rId3"/>
          <a:srcRect/>
          <a:stretch>
            <a:fillRect/>
          </a:stretch>
        </p:blipFill>
        <p:spPr bwMode="auto">
          <a:xfrm>
            <a:off x="5663240" y="3112420"/>
            <a:ext cx="2667000" cy="2754981"/>
          </a:xfrm>
          <a:prstGeom prst="rect">
            <a:avLst/>
          </a:prstGeom>
          <a:noFill/>
          <a:ln w="9525">
            <a:solidFill>
              <a:srgbClr val="BBE0E3"/>
            </a:solidFill>
            <a:miter lim="800000"/>
            <a:headEnd/>
            <a:tailEnd/>
          </a:ln>
        </p:spPr>
      </p:pic>
      <p:sp>
        <p:nvSpPr>
          <p:cNvPr id="10" name="タイトル 1">
            <a:extLst>
              <a:ext uri="{FF2B5EF4-FFF2-40B4-BE49-F238E27FC236}">
                <a16:creationId xmlns:a16="http://schemas.microsoft.com/office/drawing/2014/main" id="{958FEE4D-8EC8-48CC-9A57-9FF6E00383F5}"/>
              </a:ext>
            </a:extLst>
          </p:cNvPr>
          <p:cNvSpPr txBox="1">
            <a:spLocks/>
          </p:cNvSpPr>
          <p:nvPr/>
        </p:nvSpPr>
        <p:spPr>
          <a:xfrm>
            <a:off x="0" y="0"/>
            <a:ext cx="12192000" cy="83546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ea typeface="ＭＳ Ｐゴシック" pitchFamily="-112" charset="-128"/>
                <a:cs typeface="Times New Roman" panose="02020603050405020304" pitchFamily="18" charset="0"/>
              </a:rPr>
              <a:t>5K Thermal Shield</a:t>
            </a:r>
            <a:endParaRPr lang="ja-JP" altLang="en-US" sz="1800" dirty="0">
              <a:latin typeface="Times New Roman" panose="02020603050405020304" pitchFamily="18" charset="0"/>
              <a:ea typeface="ＭＳ Ｐゴシック" pitchFamily="-112" charset="-128"/>
              <a:cs typeface="Times New Roman" panose="02020603050405020304" pitchFamily="18" charset="0"/>
            </a:endParaRPr>
          </a:p>
        </p:txBody>
      </p:sp>
      <p:sp>
        <p:nvSpPr>
          <p:cNvPr id="11" name="テキスト ボックス 15">
            <a:extLst>
              <a:ext uri="{FF2B5EF4-FFF2-40B4-BE49-F238E27FC236}">
                <a16:creationId xmlns:a16="http://schemas.microsoft.com/office/drawing/2014/main" id="{5E995469-D2F1-4688-BE2E-936F37FBD8EB}"/>
              </a:ext>
            </a:extLst>
          </p:cNvPr>
          <p:cNvSpPr txBox="1">
            <a:spLocks noChangeArrowheads="1"/>
          </p:cNvSpPr>
          <p:nvPr/>
        </p:nvSpPr>
        <p:spPr bwMode="auto">
          <a:xfrm>
            <a:off x="3301040" y="5029201"/>
            <a:ext cx="2096998" cy="830997"/>
          </a:xfrm>
          <a:prstGeom prst="rect">
            <a:avLst/>
          </a:prstGeom>
          <a:solidFill>
            <a:schemeClr val="bg1"/>
          </a:solidFill>
          <a:ln w="9525">
            <a:solidFill>
              <a:srgbClr val="66CCFF"/>
            </a:solidFill>
            <a:miter lim="800000"/>
            <a:headEnd/>
            <a:tailEnd/>
          </a:ln>
        </p:spPr>
        <p:txBody>
          <a:bodyPr wrap="none">
            <a:spAutoFit/>
          </a:bodyPr>
          <a:lstStyle/>
          <a:p>
            <a:pPr defTabSz="457200">
              <a:defRPr/>
            </a:pPr>
            <a:r>
              <a:rPr lang="en-US" altLang="ja-JP" sz="2400" b="1" dirty="0">
                <a:solidFill>
                  <a:srgbClr val="000000"/>
                </a:solidFill>
                <a:latin typeface="Times" pitchFamily="-29" charset="0"/>
                <a:ea typeface="Arial Unicode MS" charset="0"/>
                <a:cs typeface="Arial Unicode MS" charset="0"/>
              </a:rPr>
              <a:t>Vacuum vessel</a:t>
            </a:r>
          </a:p>
          <a:p>
            <a:pPr defTabSz="457200">
              <a:defRPr/>
            </a:pPr>
            <a:r>
              <a:rPr lang="en-US" altLang="ja-JP" sz="2400" b="1" dirty="0">
                <a:solidFill>
                  <a:srgbClr val="000000"/>
                </a:solidFill>
                <a:latin typeface="Times" pitchFamily="-29" charset="0"/>
                <a:ea typeface="Arial Unicode MS" charset="0"/>
                <a:cs typeface="Arial Unicode MS" charset="0"/>
              </a:rPr>
              <a:t> = </a:t>
            </a:r>
            <a:r>
              <a:rPr lang="en-US" altLang="ja-JP" sz="2400" b="1" dirty="0" err="1">
                <a:solidFill>
                  <a:srgbClr val="000000"/>
                </a:solidFill>
                <a:latin typeface="Times" pitchFamily="-29" charset="0"/>
                <a:ea typeface="Arial Unicode MS" charset="0"/>
                <a:cs typeface="Arial Unicode MS" charset="0"/>
                <a:sym typeface="Symbol" pitchFamily="-29" charset="2"/>
              </a:rPr>
              <a:t></a:t>
            </a:r>
            <a:r>
              <a:rPr lang="en-US" altLang="ja-JP" sz="2400" b="1" dirty="0">
                <a:solidFill>
                  <a:srgbClr val="000000"/>
                </a:solidFill>
                <a:latin typeface="Times" pitchFamily="-29" charset="0"/>
                <a:ea typeface="Arial Unicode MS" charset="0"/>
                <a:cs typeface="Arial Unicode MS" charset="0"/>
                <a:sym typeface="Symbol" pitchFamily="-29" charset="2"/>
              </a:rPr>
              <a:t> </a:t>
            </a:r>
            <a:r>
              <a:rPr lang="en-US" altLang="ja-JP" sz="2400" b="1" dirty="0">
                <a:ln>
                  <a:solidFill>
                    <a:srgbClr val="66CCFF"/>
                  </a:solidFill>
                </a:ln>
                <a:solidFill>
                  <a:srgbClr val="000000"/>
                </a:solidFill>
                <a:latin typeface="Times" pitchFamily="-29" charset="0"/>
                <a:ea typeface="Arial Unicode MS" charset="0"/>
                <a:cs typeface="Arial Unicode MS" charset="0"/>
              </a:rPr>
              <a:t>965.2mm</a:t>
            </a:r>
            <a:endParaRPr lang="ja-JP" altLang="en-US" sz="2400" b="1" dirty="0">
              <a:ln>
                <a:solidFill>
                  <a:srgbClr val="66CCFF"/>
                </a:solidFill>
              </a:ln>
              <a:solidFill>
                <a:srgbClr val="000000"/>
              </a:solidFill>
              <a:latin typeface="Times" pitchFamily="-29" charset="0"/>
              <a:ea typeface="Arial Unicode MS" charset="0"/>
              <a:cs typeface="Arial Unicode MS" charset="0"/>
            </a:endParaRPr>
          </a:p>
        </p:txBody>
      </p:sp>
      <p:pic>
        <p:nvPicPr>
          <p:cNvPr id="12" name="Picture 7" descr="p3">
            <a:extLst>
              <a:ext uri="{FF2B5EF4-FFF2-40B4-BE49-F238E27FC236}">
                <a16:creationId xmlns:a16="http://schemas.microsoft.com/office/drawing/2014/main" id="{64A79744-CB23-4A34-A496-BCC9413B0885}"/>
              </a:ext>
            </a:extLst>
          </p:cNvPr>
          <p:cNvPicPr>
            <a:picLocks noChangeAspect="1" noChangeArrowheads="1"/>
          </p:cNvPicPr>
          <p:nvPr/>
        </p:nvPicPr>
        <p:blipFill>
          <a:blip r:embed="rId4"/>
          <a:srcRect l="30083" t="37492" r="10378" b="25735"/>
          <a:stretch>
            <a:fillRect/>
          </a:stretch>
        </p:blipFill>
        <p:spPr bwMode="auto">
          <a:xfrm>
            <a:off x="1777040" y="838200"/>
            <a:ext cx="5532438" cy="2134982"/>
          </a:xfrm>
          <a:prstGeom prst="rect">
            <a:avLst/>
          </a:prstGeom>
          <a:noFill/>
          <a:ln w="9525">
            <a:noFill/>
            <a:miter lim="800000"/>
            <a:headEnd/>
            <a:tailEnd/>
          </a:ln>
        </p:spPr>
      </p:pic>
      <p:sp>
        <p:nvSpPr>
          <p:cNvPr id="13" name="左右矢印 1">
            <a:extLst>
              <a:ext uri="{FF2B5EF4-FFF2-40B4-BE49-F238E27FC236}">
                <a16:creationId xmlns:a16="http://schemas.microsoft.com/office/drawing/2014/main" id="{2098187A-AFB0-46D7-82AE-B57C71DF7BAF}"/>
              </a:ext>
            </a:extLst>
          </p:cNvPr>
          <p:cNvSpPr/>
          <p:nvPr/>
        </p:nvSpPr>
        <p:spPr>
          <a:xfrm>
            <a:off x="3744123" y="4247446"/>
            <a:ext cx="1216152" cy="484632"/>
          </a:xfrm>
          <a:prstGeom prst="leftRightArrow">
            <a:avLst/>
          </a:prstGeom>
          <a:solidFill>
            <a:srgbClr val="FFFF00"/>
          </a:solidFill>
          <a:ln>
            <a:solidFill>
              <a:schemeClr val="tx1"/>
            </a:solidFill>
          </a:ln>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pPr>
            <a:endParaRPr kumimoji="0" lang="ja-JP" altLang="en-US" sz="3600">
              <a:solidFill>
                <a:srgbClr val="000000"/>
              </a:solidFill>
              <a:latin typeface="Arial" charset="0"/>
              <a:ea typeface="Arial Unicode MS" pitchFamily="34" charset="-128"/>
              <a:cs typeface="Arial Unicode MS" pitchFamily="34" charset="-128"/>
            </a:endParaRPr>
          </a:p>
        </p:txBody>
      </p:sp>
      <p:sp>
        <p:nvSpPr>
          <p:cNvPr id="14" name="吹き出し: 角を丸めた四角形 13">
            <a:extLst>
              <a:ext uri="{FF2B5EF4-FFF2-40B4-BE49-F238E27FC236}">
                <a16:creationId xmlns:a16="http://schemas.microsoft.com/office/drawing/2014/main" id="{FDEAB8A0-5850-4B4A-9949-8D5FE0077E98}"/>
              </a:ext>
            </a:extLst>
          </p:cNvPr>
          <p:cNvSpPr/>
          <p:nvPr/>
        </p:nvSpPr>
        <p:spPr>
          <a:xfrm>
            <a:off x="6982313" y="2347839"/>
            <a:ext cx="4037163" cy="533802"/>
          </a:xfrm>
          <a:prstGeom prst="wedgeRoundRectCallout">
            <a:avLst>
              <a:gd name="adj1" fmla="val -27319"/>
              <a:gd name="adj2" fmla="val 136870"/>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Lower part of 5K shield is necessary?</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7">
            <a:extLst>
              <a:ext uri="{FF2B5EF4-FFF2-40B4-BE49-F238E27FC236}">
                <a16:creationId xmlns:a16="http://schemas.microsoft.com/office/drawing/2014/main" id="{98FD3D4C-881A-409F-990B-7FD207EF5420}"/>
              </a:ext>
            </a:extLst>
          </p:cNvPr>
          <p:cNvSpPr txBox="1">
            <a:spLocks noChangeArrowheads="1"/>
          </p:cNvSpPr>
          <p:nvPr/>
        </p:nvSpPr>
        <p:spPr bwMode="auto">
          <a:xfrm>
            <a:off x="5591303" y="6006639"/>
            <a:ext cx="2782019" cy="461665"/>
          </a:xfrm>
          <a:prstGeom prst="rect">
            <a:avLst/>
          </a:prstGeom>
          <a:noFill/>
          <a:ln w="9525">
            <a:noFill/>
            <a:miter lim="800000"/>
            <a:headEnd/>
            <a:tailEnd/>
          </a:ln>
        </p:spPr>
        <p:txBody>
          <a:bodyPr wrap="square">
            <a:prstTxWarp prst="textNoShape">
              <a:avLst/>
            </a:prstTxWarp>
            <a:spAutoFit/>
          </a:bodyPr>
          <a:lstStyle/>
          <a:p>
            <a:pPr defTabSz="457200"/>
            <a:r>
              <a:rPr lang="en-US" altLang="ja-JP" sz="2400" b="1" dirty="0">
                <a:solidFill>
                  <a:srgbClr val="000000"/>
                </a:solidFill>
                <a:latin typeface="Arial"/>
                <a:ea typeface="Arial Unicode MS"/>
                <a:cs typeface="Arial Unicode MS"/>
              </a:rPr>
              <a:t>One shield model</a:t>
            </a:r>
          </a:p>
        </p:txBody>
      </p:sp>
      <p:sp>
        <p:nvSpPr>
          <p:cNvPr id="16" name="Footer Placeholder 6">
            <a:extLst>
              <a:ext uri="{FF2B5EF4-FFF2-40B4-BE49-F238E27FC236}">
                <a16:creationId xmlns:a16="http://schemas.microsoft.com/office/drawing/2014/main" id="{29D0D730-2BD2-475B-A47C-C0023B9C0A27}"/>
              </a:ext>
            </a:extLst>
          </p:cNvPr>
          <p:cNvSpPr txBox="1">
            <a:spLocks/>
          </p:cNvSpPr>
          <p:nvPr/>
        </p:nvSpPr>
        <p:spPr>
          <a:xfrm>
            <a:off x="7821292" y="5026777"/>
            <a:ext cx="4305432" cy="1071403"/>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5K shield removed, position of cooling pipes and diameter are changed</a:t>
            </a:r>
          </a:p>
        </p:txBody>
      </p:sp>
      <p:sp>
        <p:nvSpPr>
          <p:cNvPr id="17" name="Footer Placeholder 6">
            <a:extLst>
              <a:ext uri="{FF2B5EF4-FFF2-40B4-BE49-F238E27FC236}">
                <a16:creationId xmlns:a16="http://schemas.microsoft.com/office/drawing/2014/main" id="{78F80213-9AE8-42CD-8B54-FB404EFEA18B}"/>
              </a:ext>
            </a:extLst>
          </p:cNvPr>
          <p:cNvSpPr txBox="1">
            <a:spLocks/>
          </p:cNvSpPr>
          <p:nvPr/>
        </p:nvSpPr>
        <p:spPr>
          <a:xfrm>
            <a:off x="9237577" y="6463095"/>
            <a:ext cx="2557896"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N. Ohuchi/A. Yamamoto</a:t>
            </a:r>
          </a:p>
        </p:txBody>
      </p:sp>
    </p:spTree>
    <p:extLst>
      <p:ext uri="{BB962C8B-B14F-4D97-AF65-F5344CB8AC3E}">
        <p14:creationId xmlns:p14="http://schemas.microsoft.com/office/powerpoint/2010/main" val="3473966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0" y="2921169"/>
            <a:ext cx="12191999" cy="1015663"/>
          </a:xfrm>
          <a:prstGeom prst="rect">
            <a:avLst/>
          </a:prstGeom>
          <a:noFill/>
        </p:spPr>
        <p:txBody>
          <a:bodyPr wrap="square" rtlCol="0" anchor="ctr">
            <a:spAutoFit/>
          </a:bodyPr>
          <a:lstStyle/>
          <a:p>
            <a:pPr algn="ctr"/>
            <a:r>
              <a:rPr kumimoji="1" lang="en-US" altLang="ja-JP" sz="6000" dirty="0">
                <a:latin typeface="Times New Roman" panose="02020603050405020304" pitchFamily="18" charset="0"/>
                <a:cs typeface="Times New Roman" panose="02020603050405020304" pitchFamily="18" charset="0"/>
              </a:rPr>
              <a:t>Backup slides including old slides</a:t>
            </a:r>
            <a:endParaRPr kumimoji="1" lang="ja-JP" altLang="en-US"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556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40</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096F7EC2-1074-425C-BA00-7BE742C6C680}"/>
              </a:ext>
            </a:extLst>
          </p:cNvPr>
          <p:cNvSpPr txBox="1">
            <a:spLocks/>
          </p:cNvSpPr>
          <p:nvPr/>
        </p:nvSpPr>
        <p:spPr>
          <a:xfrm>
            <a:off x="0" y="4101"/>
            <a:ext cx="12192000" cy="106997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5400" dirty="0">
                <a:latin typeface="Times New Roman" panose="02020603050405020304" pitchFamily="18" charset="0"/>
                <a:cs typeface="Times New Roman" panose="02020603050405020304" pitchFamily="18" charset="0"/>
              </a:rPr>
              <a:t>Tuners</a:t>
            </a:r>
          </a:p>
        </p:txBody>
      </p:sp>
      <p:pic>
        <p:nvPicPr>
          <p:cNvPr id="8" name="Content Placeholder 7" descr="A picture containing LEGO, toy&#10;&#10;Description automatically generated">
            <a:extLst>
              <a:ext uri="{FF2B5EF4-FFF2-40B4-BE49-F238E27FC236}">
                <a16:creationId xmlns:a16="http://schemas.microsoft.com/office/drawing/2014/main" id="{8407EF10-80B0-4FD7-B446-F8501E7E8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7280" y="1909607"/>
            <a:ext cx="3514807" cy="2890604"/>
          </a:xfrm>
          <a:prstGeom prst="rect">
            <a:avLst/>
          </a:prstGeom>
        </p:spPr>
      </p:pic>
      <p:pic>
        <p:nvPicPr>
          <p:cNvPr id="9" name="Picture 9" descr="A picture containing LEGO, toy&#10;&#10;Description automatically generated">
            <a:extLst>
              <a:ext uri="{FF2B5EF4-FFF2-40B4-BE49-F238E27FC236}">
                <a16:creationId xmlns:a16="http://schemas.microsoft.com/office/drawing/2014/main" id="{69AAA183-3D6D-44DB-86CD-575607C78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3" y="1909607"/>
            <a:ext cx="3736337" cy="2113911"/>
          </a:xfrm>
          <a:prstGeom prst="rect">
            <a:avLst/>
          </a:prstGeom>
        </p:spPr>
      </p:pic>
      <p:pic>
        <p:nvPicPr>
          <p:cNvPr id="10" name="Picture 11">
            <a:extLst>
              <a:ext uri="{FF2B5EF4-FFF2-40B4-BE49-F238E27FC236}">
                <a16:creationId xmlns:a16="http://schemas.microsoft.com/office/drawing/2014/main" id="{DBBAA749-F4CB-4E94-9DA0-E87F9DFA49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4930" y="1814033"/>
            <a:ext cx="3514807" cy="3081751"/>
          </a:xfrm>
          <a:prstGeom prst="rect">
            <a:avLst/>
          </a:prstGeom>
        </p:spPr>
      </p:pic>
      <p:sp>
        <p:nvSpPr>
          <p:cNvPr id="11" name="TextBox 12">
            <a:extLst>
              <a:ext uri="{FF2B5EF4-FFF2-40B4-BE49-F238E27FC236}">
                <a16:creationId xmlns:a16="http://schemas.microsoft.com/office/drawing/2014/main" id="{8667EE47-A410-4273-8B36-3AC50BA2AC6C}"/>
              </a:ext>
            </a:extLst>
          </p:cNvPr>
          <p:cNvSpPr txBox="1"/>
          <p:nvPr/>
        </p:nvSpPr>
        <p:spPr>
          <a:xfrm>
            <a:off x="1589117" y="5394036"/>
            <a:ext cx="95410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XFEL</a:t>
            </a:r>
          </a:p>
        </p:txBody>
      </p:sp>
      <p:sp>
        <p:nvSpPr>
          <p:cNvPr id="12" name="TextBox 13">
            <a:extLst>
              <a:ext uri="{FF2B5EF4-FFF2-40B4-BE49-F238E27FC236}">
                <a16:creationId xmlns:a16="http://schemas.microsoft.com/office/drawing/2014/main" id="{6D9F9341-CE51-41C0-BC5F-F88C152BFA67}"/>
              </a:ext>
            </a:extLst>
          </p:cNvPr>
          <p:cNvSpPr txBox="1"/>
          <p:nvPr/>
        </p:nvSpPr>
        <p:spPr>
          <a:xfrm>
            <a:off x="6017953" y="5393614"/>
            <a:ext cx="1244251"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LCLS-II</a:t>
            </a:r>
          </a:p>
        </p:txBody>
      </p:sp>
      <p:sp>
        <p:nvSpPr>
          <p:cNvPr id="13" name="TextBox 14">
            <a:extLst>
              <a:ext uri="{FF2B5EF4-FFF2-40B4-BE49-F238E27FC236}">
                <a16:creationId xmlns:a16="http://schemas.microsoft.com/office/drawing/2014/main" id="{6B525CFF-3D3B-4FCA-84E0-FCF35F4B7511}"/>
              </a:ext>
            </a:extLst>
          </p:cNvPr>
          <p:cNvSpPr txBox="1"/>
          <p:nvPr/>
        </p:nvSpPr>
        <p:spPr>
          <a:xfrm>
            <a:off x="9920317" y="5402428"/>
            <a:ext cx="117948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T4CM</a:t>
            </a:r>
          </a:p>
        </p:txBody>
      </p:sp>
      <p:sp>
        <p:nvSpPr>
          <p:cNvPr id="14" name="Footer Placeholder 6">
            <a:extLst>
              <a:ext uri="{FF2B5EF4-FFF2-40B4-BE49-F238E27FC236}">
                <a16:creationId xmlns:a16="http://schemas.microsoft.com/office/drawing/2014/main" id="{24CDD9B2-F60B-42A3-B0C1-CCA49FAB5EA5}"/>
              </a:ext>
            </a:extLst>
          </p:cNvPr>
          <p:cNvSpPr txBox="1">
            <a:spLocks/>
          </p:cNvSpPr>
          <p:nvPr/>
        </p:nvSpPr>
        <p:spPr>
          <a:xfrm>
            <a:off x="8065654" y="6295323"/>
            <a:ext cx="1623291"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err="1">
                <a:solidFill>
                  <a:schemeClr val="tx1"/>
                </a:solidFill>
                <a:latin typeface="Times New Roman" panose="02020603050405020304" pitchFamily="18" charset="0"/>
                <a:cs typeface="Times New Roman" panose="02020603050405020304" pitchFamily="18" charset="0"/>
              </a:rPr>
              <a:t>Yuriy</a:t>
            </a:r>
            <a:r>
              <a:rPr kumimoji="0" lang="en-US" sz="1800" dirty="0">
                <a:solidFill>
                  <a:schemeClr val="tx1"/>
                </a:solidFill>
                <a:latin typeface="Times New Roman" panose="02020603050405020304" pitchFamily="18" charset="0"/>
                <a:cs typeface="Times New Roman" panose="02020603050405020304" pitchFamily="18" charset="0"/>
              </a:rPr>
              <a:t> </a:t>
            </a:r>
            <a:r>
              <a:rPr kumimoji="0" lang="en-US" sz="1800" dirty="0" err="1">
                <a:solidFill>
                  <a:schemeClr val="tx1"/>
                </a:solidFill>
                <a:latin typeface="Times New Roman" panose="02020603050405020304" pitchFamily="18" charset="0"/>
                <a:cs typeface="Times New Roman" panose="02020603050405020304" pitchFamily="18" charset="0"/>
              </a:rPr>
              <a:t>Orlov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85294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41</a:t>
            </a:fld>
            <a:endParaRPr kumimoji="1" lang="ja-JP" altLang="en-US" sz="1400">
              <a:latin typeface="Times New Roman" panose="02020603050405020304" pitchFamily="18" charset="0"/>
              <a:cs typeface="Times New Roman" panose="02020603050405020304" pitchFamily="18" charset="0"/>
            </a:endParaRPr>
          </a:p>
        </p:txBody>
      </p:sp>
      <p:pic>
        <p:nvPicPr>
          <p:cNvPr id="7" name="Picture 3">
            <a:extLst>
              <a:ext uri="{FF2B5EF4-FFF2-40B4-BE49-F238E27FC236}">
                <a16:creationId xmlns:a16="http://schemas.microsoft.com/office/drawing/2014/main" id="{96A33A34-1564-46E1-ABB0-98633A68C9DC}"/>
              </a:ext>
            </a:extLst>
          </p:cNvPr>
          <p:cNvPicPr>
            <a:picLocks noChangeAspect="1"/>
          </p:cNvPicPr>
          <p:nvPr/>
        </p:nvPicPr>
        <p:blipFill>
          <a:blip r:embed="rId2"/>
          <a:stretch>
            <a:fillRect/>
          </a:stretch>
        </p:blipFill>
        <p:spPr>
          <a:xfrm>
            <a:off x="642991" y="449673"/>
            <a:ext cx="5296581" cy="2979327"/>
          </a:xfrm>
          <a:prstGeom prst="rect">
            <a:avLst/>
          </a:prstGeom>
        </p:spPr>
      </p:pic>
      <p:pic>
        <p:nvPicPr>
          <p:cNvPr id="8" name="Picture 4">
            <a:extLst>
              <a:ext uri="{FF2B5EF4-FFF2-40B4-BE49-F238E27FC236}">
                <a16:creationId xmlns:a16="http://schemas.microsoft.com/office/drawing/2014/main" id="{6932E2A1-1957-4BE7-A65E-DE33182C1BC8}"/>
              </a:ext>
            </a:extLst>
          </p:cNvPr>
          <p:cNvPicPr>
            <a:picLocks noChangeAspect="1"/>
          </p:cNvPicPr>
          <p:nvPr/>
        </p:nvPicPr>
        <p:blipFill rotWithShape="1">
          <a:blip r:embed="rId3"/>
          <a:srcRect l="13708" r="13976"/>
          <a:stretch/>
        </p:blipFill>
        <p:spPr>
          <a:xfrm>
            <a:off x="916113" y="3054383"/>
            <a:ext cx="4750335" cy="3694991"/>
          </a:xfrm>
          <a:prstGeom prst="rect">
            <a:avLst/>
          </a:prstGeom>
        </p:spPr>
      </p:pic>
      <p:sp>
        <p:nvSpPr>
          <p:cNvPr id="9" name="Title 1">
            <a:extLst>
              <a:ext uri="{FF2B5EF4-FFF2-40B4-BE49-F238E27FC236}">
                <a16:creationId xmlns:a16="http://schemas.microsoft.com/office/drawing/2014/main" id="{5D803FBB-1DC5-473F-B4D7-ED9511985F26}"/>
              </a:ext>
            </a:extLst>
          </p:cNvPr>
          <p:cNvSpPr txBox="1">
            <a:spLocks/>
          </p:cNvSpPr>
          <p:nvPr/>
        </p:nvSpPr>
        <p:spPr>
          <a:xfrm>
            <a:off x="838200" y="201093"/>
            <a:ext cx="10515600" cy="467082"/>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3200">
                <a:latin typeface="Arial Nova" panose="020B0504020202020204" pitchFamily="34" charset="0"/>
              </a:rPr>
              <a:t>Proposal to test a WARM dressed cavity with the tuner installed</a:t>
            </a:r>
            <a:endParaRPr lang="en-US" sz="3200" dirty="0">
              <a:latin typeface="Arial Nova" panose="020B0504020202020204" pitchFamily="34" charset="0"/>
            </a:endParaRPr>
          </a:p>
        </p:txBody>
      </p:sp>
      <p:pic>
        <p:nvPicPr>
          <p:cNvPr id="10" name="Picture 5">
            <a:extLst>
              <a:ext uri="{FF2B5EF4-FFF2-40B4-BE49-F238E27FC236}">
                <a16:creationId xmlns:a16="http://schemas.microsoft.com/office/drawing/2014/main" id="{56189A91-C8DF-46D4-B456-0B741DC88ACB}"/>
              </a:ext>
            </a:extLst>
          </p:cNvPr>
          <p:cNvPicPr>
            <a:picLocks noChangeAspect="1"/>
          </p:cNvPicPr>
          <p:nvPr/>
        </p:nvPicPr>
        <p:blipFill>
          <a:blip r:embed="rId4"/>
          <a:stretch>
            <a:fillRect/>
          </a:stretch>
        </p:blipFill>
        <p:spPr>
          <a:xfrm>
            <a:off x="5812510" y="1119882"/>
            <a:ext cx="5668353" cy="3407314"/>
          </a:xfrm>
          <a:prstGeom prst="rect">
            <a:avLst/>
          </a:prstGeom>
        </p:spPr>
      </p:pic>
      <p:sp>
        <p:nvSpPr>
          <p:cNvPr id="11" name="TextBox 6">
            <a:extLst>
              <a:ext uri="{FF2B5EF4-FFF2-40B4-BE49-F238E27FC236}">
                <a16:creationId xmlns:a16="http://schemas.microsoft.com/office/drawing/2014/main" id="{8F66E94D-0A10-4C65-B99F-094A84473804}"/>
              </a:ext>
            </a:extLst>
          </p:cNvPr>
          <p:cNvSpPr txBox="1"/>
          <p:nvPr/>
        </p:nvSpPr>
        <p:spPr>
          <a:xfrm>
            <a:off x="838200" y="3054383"/>
            <a:ext cx="855106" cy="369332"/>
          </a:xfrm>
          <a:prstGeom prst="rect">
            <a:avLst/>
          </a:prstGeom>
          <a:noFill/>
        </p:spPr>
        <p:txBody>
          <a:bodyPr wrap="none" rtlCol="0">
            <a:spAutoFit/>
          </a:bodyPr>
          <a:lstStyle/>
          <a:p>
            <a:r>
              <a:rPr lang="en-US" b="1" dirty="0">
                <a:solidFill>
                  <a:srgbClr val="FF0000"/>
                </a:solidFill>
              </a:rPr>
              <a:t>WARM</a:t>
            </a:r>
          </a:p>
        </p:txBody>
      </p:sp>
      <p:sp>
        <p:nvSpPr>
          <p:cNvPr id="12" name="TextBox 7">
            <a:extLst>
              <a:ext uri="{FF2B5EF4-FFF2-40B4-BE49-F238E27FC236}">
                <a16:creationId xmlns:a16="http://schemas.microsoft.com/office/drawing/2014/main" id="{0AFD80DF-8934-4A40-B1BE-29EB3781E519}"/>
              </a:ext>
            </a:extLst>
          </p:cNvPr>
          <p:cNvSpPr txBox="1"/>
          <p:nvPr/>
        </p:nvSpPr>
        <p:spPr>
          <a:xfrm>
            <a:off x="8013843" y="678804"/>
            <a:ext cx="2413931" cy="369332"/>
          </a:xfrm>
          <a:prstGeom prst="rect">
            <a:avLst/>
          </a:prstGeom>
          <a:noFill/>
        </p:spPr>
        <p:txBody>
          <a:bodyPr wrap="none" rtlCol="0">
            <a:spAutoFit/>
          </a:bodyPr>
          <a:lstStyle/>
          <a:p>
            <a:r>
              <a:rPr lang="en-US" b="1" dirty="0">
                <a:solidFill>
                  <a:schemeClr val="accent1">
                    <a:lumMod val="75000"/>
                  </a:schemeClr>
                </a:solidFill>
              </a:rPr>
              <a:t>COLD Transfer Function</a:t>
            </a:r>
          </a:p>
        </p:txBody>
      </p:sp>
      <p:sp>
        <p:nvSpPr>
          <p:cNvPr id="13" name="TextBox 8">
            <a:extLst>
              <a:ext uri="{FF2B5EF4-FFF2-40B4-BE49-F238E27FC236}">
                <a16:creationId xmlns:a16="http://schemas.microsoft.com/office/drawing/2014/main" id="{0F2C341B-2C67-4899-A1C4-4D863807265C}"/>
              </a:ext>
            </a:extLst>
          </p:cNvPr>
          <p:cNvSpPr txBox="1"/>
          <p:nvPr/>
        </p:nvSpPr>
        <p:spPr>
          <a:xfrm>
            <a:off x="6096000" y="4655737"/>
            <a:ext cx="5384863" cy="1200329"/>
          </a:xfrm>
          <a:prstGeom prst="rect">
            <a:avLst/>
          </a:prstGeom>
          <a:noFill/>
        </p:spPr>
        <p:txBody>
          <a:bodyPr wrap="square" rtlCol="0">
            <a:spAutoFit/>
          </a:bodyPr>
          <a:lstStyle/>
          <a:p>
            <a:pPr algn="ctr"/>
            <a:r>
              <a:rPr lang="en-US" sz="2400" dirty="0"/>
              <a:t>Very strong correlations  between measurements of WARM vs. COLD</a:t>
            </a:r>
          </a:p>
          <a:p>
            <a:pPr algn="ctr"/>
            <a:r>
              <a:rPr lang="en-US" sz="2400" dirty="0"/>
              <a:t>transfer functions</a:t>
            </a:r>
          </a:p>
        </p:txBody>
      </p:sp>
      <p:sp>
        <p:nvSpPr>
          <p:cNvPr id="14" name="Rectangle: Rounded Corners 9">
            <a:extLst>
              <a:ext uri="{FF2B5EF4-FFF2-40B4-BE49-F238E27FC236}">
                <a16:creationId xmlns:a16="http://schemas.microsoft.com/office/drawing/2014/main" id="{F48EA4E2-F233-44C3-B910-D0B5F05178FC}"/>
              </a:ext>
            </a:extLst>
          </p:cNvPr>
          <p:cNvSpPr/>
          <p:nvPr/>
        </p:nvSpPr>
        <p:spPr>
          <a:xfrm>
            <a:off x="3729519" y="4037744"/>
            <a:ext cx="1936929" cy="12329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0">
            <a:extLst>
              <a:ext uri="{FF2B5EF4-FFF2-40B4-BE49-F238E27FC236}">
                <a16:creationId xmlns:a16="http://schemas.microsoft.com/office/drawing/2014/main" id="{15EBC106-DA83-4582-A8AB-4C75FC134FDE}"/>
              </a:ext>
            </a:extLst>
          </p:cNvPr>
          <p:cNvSpPr/>
          <p:nvPr/>
        </p:nvSpPr>
        <p:spPr>
          <a:xfrm>
            <a:off x="9785652" y="1767155"/>
            <a:ext cx="848101" cy="2760041"/>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ooter Placeholder 6">
            <a:extLst>
              <a:ext uri="{FF2B5EF4-FFF2-40B4-BE49-F238E27FC236}">
                <a16:creationId xmlns:a16="http://schemas.microsoft.com/office/drawing/2014/main" id="{C1FEF60D-8FA0-4BE9-9E81-FC74E80BC59B}"/>
              </a:ext>
            </a:extLst>
          </p:cNvPr>
          <p:cNvSpPr txBox="1">
            <a:spLocks/>
          </p:cNvSpPr>
          <p:nvPr/>
        </p:nvSpPr>
        <p:spPr>
          <a:xfrm>
            <a:off x="9917491" y="6316024"/>
            <a:ext cx="1805818" cy="36512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1800" dirty="0">
                <a:solidFill>
                  <a:schemeClr val="tx1"/>
                </a:solidFill>
                <a:latin typeface="Times New Roman" panose="02020603050405020304" pitchFamily="18" charset="0"/>
                <a:cs typeface="Times New Roman" panose="02020603050405020304" pitchFamily="18" charset="0"/>
              </a:rPr>
              <a:t>Y. </a:t>
            </a:r>
            <a:r>
              <a:rPr kumimoji="0" lang="en-US" sz="1800" dirty="0" err="1">
                <a:solidFill>
                  <a:schemeClr val="tx1"/>
                </a:solidFill>
                <a:latin typeface="Times New Roman" panose="02020603050405020304" pitchFamily="18" charset="0"/>
                <a:cs typeface="Times New Roman" panose="02020603050405020304" pitchFamily="18" charset="0"/>
              </a:rPr>
              <a:t>Pischalnikov</a:t>
            </a:r>
            <a:endParaRPr kumimoji="0"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4632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42</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B0A4B9CD-1543-41F7-BAE4-4E436CA9763D}"/>
              </a:ext>
            </a:extLst>
          </p:cNvPr>
          <p:cNvSpPr txBox="1">
            <a:spLocks/>
          </p:cNvSpPr>
          <p:nvPr/>
        </p:nvSpPr>
        <p:spPr>
          <a:xfrm>
            <a:off x="0" y="4101"/>
            <a:ext cx="12192000" cy="89879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sz="4800" dirty="0">
                <a:latin typeface="Times New Roman" panose="02020603050405020304" pitchFamily="18" charset="0"/>
                <a:cs typeface="Times New Roman" panose="02020603050405020304" pitchFamily="18" charset="0"/>
              </a:rPr>
              <a:t>Horizontal Test System for Single Cavity</a:t>
            </a:r>
          </a:p>
        </p:txBody>
      </p:sp>
      <p:pic>
        <p:nvPicPr>
          <p:cNvPr id="8" name="図 7">
            <a:extLst>
              <a:ext uri="{FF2B5EF4-FFF2-40B4-BE49-F238E27FC236}">
                <a16:creationId xmlns:a16="http://schemas.microsoft.com/office/drawing/2014/main" id="{2FE37590-4C0F-4561-9ABA-F06BC0ED8EC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619" y="1647049"/>
            <a:ext cx="5345852" cy="3563901"/>
          </a:xfrm>
          <a:prstGeom prst="rect">
            <a:avLst/>
          </a:prstGeom>
        </p:spPr>
      </p:pic>
      <p:sp>
        <p:nvSpPr>
          <p:cNvPr id="9" name="テキスト ボックス 8">
            <a:extLst>
              <a:ext uri="{FF2B5EF4-FFF2-40B4-BE49-F238E27FC236}">
                <a16:creationId xmlns:a16="http://schemas.microsoft.com/office/drawing/2014/main" id="{DB3A391C-8259-417B-93F8-CF082F6DF709}"/>
              </a:ext>
            </a:extLst>
          </p:cNvPr>
          <p:cNvSpPr txBox="1"/>
          <p:nvPr/>
        </p:nvSpPr>
        <p:spPr>
          <a:xfrm>
            <a:off x="612948" y="1061224"/>
            <a:ext cx="4403193"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@AR-E Lab. in KEK</a:t>
            </a:r>
            <a:endParaRPr kumimoji="1" lang="ja-JP" altLang="en-US" b="1" dirty="0">
              <a:latin typeface="Times New Roman" panose="02020603050405020304" pitchFamily="18" charset="0"/>
              <a:cs typeface="Times New Roman" panose="02020603050405020304" pitchFamily="18" charset="0"/>
            </a:endParaRPr>
          </a:p>
        </p:txBody>
      </p:sp>
      <p:pic>
        <p:nvPicPr>
          <p:cNvPr id="10" name="図 9">
            <a:extLst>
              <a:ext uri="{FF2B5EF4-FFF2-40B4-BE49-F238E27FC236}">
                <a16:creationId xmlns:a16="http://schemas.microsoft.com/office/drawing/2014/main" id="{94EFC4B0-EFAE-4226-8E60-4366CFD0543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04530" y="1647049"/>
            <a:ext cx="5345852" cy="3563901"/>
          </a:xfrm>
          <a:prstGeom prst="rect">
            <a:avLst/>
          </a:prstGeom>
        </p:spPr>
      </p:pic>
      <p:sp>
        <p:nvSpPr>
          <p:cNvPr id="11" name="テキスト ボックス 10">
            <a:extLst>
              <a:ext uri="{FF2B5EF4-FFF2-40B4-BE49-F238E27FC236}">
                <a16:creationId xmlns:a16="http://schemas.microsoft.com/office/drawing/2014/main" id="{58A7CDA5-FD72-4378-A00C-11B60C20D858}"/>
              </a:ext>
            </a:extLst>
          </p:cNvPr>
          <p:cNvSpPr txBox="1"/>
          <p:nvPr/>
        </p:nvSpPr>
        <p:spPr>
          <a:xfrm>
            <a:off x="7393835" y="1066267"/>
            <a:ext cx="3967241"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@NML in FNAL</a:t>
            </a:r>
            <a:endParaRPr kumimoji="1" lang="ja-JP" altLang="en-US" b="1" dirty="0">
              <a:latin typeface="Times New Roman" panose="02020603050405020304" pitchFamily="18" charset="0"/>
              <a:cs typeface="Times New Roman" panose="02020603050405020304" pitchFamily="18" charset="0"/>
            </a:endParaRPr>
          </a:p>
        </p:txBody>
      </p:sp>
      <p:pic>
        <p:nvPicPr>
          <p:cNvPr id="12" name="図 11">
            <a:extLst>
              <a:ext uri="{FF2B5EF4-FFF2-40B4-BE49-F238E27FC236}">
                <a16:creationId xmlns:a16="http://schemas.microsoft.com/office/drawing/2014/main" id="{860D95A7-9AB0-4560-AF79-4A045F1BEE64}"/>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759537" y="3289998"/>
            <a:ext cx="2672926" cy="3563901"/>
          </a:xfrm>
          <a:prstGeom prst="rect">
            <a:avLst/>
          </a:prstGeom>
        </p:spPr>
      </p:pic>
      <p:sp>
        <p:nvSpPr>
          <p:cNvPr id="13" name="テキスト ボックス 12">
            <a:extLst>
              <a:ext uri="{FF2B5EF4-FFF2-40B4-BE49-F238E27FC236}">
                <a16:creationId xmlns:a16="http://schemas.microsoft.com/office/drawing/2014/main" id="{B93DF866-30E6-4AC7-944E-C99BCFBDD8C5}"/>
              </a:ext>
            </a:extLst>
          </p:cNvPr>
          <p:cNvSpPr txBox="1"/>
          <p:nvPr/>
        </p:nvSpPr>
        <p:spPr>
          <a:xfrm>
            <a:off x="664244" y="5955101"/>
            <a:ext cx="4351897" cy="369332"/>
          </a:xfrm>
          <a:prstGeom prst="rect">
            <a:avLst/>
          </a:prstGeom>
          <a:solidFill>
            <a:schemeClr val="bg1"/>
          </a:solidFill>
          <a:ln w="28575">
            <a:solidFill>
              <a:srgbClr val="00B050"/>
            </a:solidFill>
          </a:ln>
        </p:spPr>
        <p:txBody>
          <a:bodyPr wrap="none" rtlCol="0" anchor="ctr">
            <a:spAutoFit/>
          </a:bodyPr>
          <a:lstStyle/>
          <a:p>
            <a:pPr algn="ctr"/>
            <a:r>
              <a:rPr lang="en-US" altLang="ja-JP" b="1" dirty="0">
                <a:latin typeface="Times New Roman" panose="02020603050405020304" pitchFamily="18" charset="0"/>
                <a:cs typeface="Times New Roman" panose="02020603050405020304" pitchFamily="18" charset="0"/>
              </a:rPr>
              <a:t>Horizontal Test Area @HALLE3 in DESY</a:t>
            </a:r>
            <a:endParaRPr kumimoji="1" lang="ja-JP" altLang="en-US" b="1" dirty="0">
              <a:latin typeface="Times New Roman" panose="02020603050405020304" pitchFamily="18" charset="0"/>
              <a:cs typeface="Times New Roman" panose="02020603050405020304" pitchFamily="18" charset="0"/>
            </a:endParaRPr>
          </a:p>
        </p:txBody>
      </p:sp>
      <p:sp>
        <p:nvSpPr>
          <p:cNvPr id="14" name="Footer Placeholder 6">
            <a:extLst>
              <a:ext uri="{FF2B5EF4-FFF2-40B4-BE49-F238E27FC236}">
                <a16:creationId xmlns:a16="http://schemas.microsoft.com/office/drawing/2014/main" id="{C3B9E9A7-E976-4774-A451-A2E73F665AFE}"/>
              </a:ext>
            </a:extLst>
          </p:cNvPr>
          <p:cNvSpPr txBox="1">
            <a:spLocks/>
          </p:cNvSpPr>
          <p:nvPr/>
        </p:nvSpPr>
        <p:spPr>
          <a:xfrm>
            <a:off x="2963334" y="1599389"/>
            <a:ext cx="6265332" cy="543745"/>
          </a:xfrm>
          <a:prstGeom prst="rect">
            <a:avLst/>
          </a:prstGeom>
          <a:solidFill>
            <a:srgbClr val="FFFF00"/>
          </a:solidFill>
          <a:ln w="19050">
            <a:solidFill>
              <a:schemeClr val="tx1"/>
            </a:solidFill>
          </a:ln>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0" lang="en-US" sz="2000"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We need the demonstration of tuner drive at horizontal test</a:t>
            </a:r>
          </a:p>
        </p:txBody>
      </p:sp>
    </p:spTree>
    <p:extLst>
      <p:ext uri="{BB962C8B-B14F-4D97-AF65-F5344CB8AC3E}">
        <p14:creationId xmlns:p14="http://schemas.microsoft.com/office/powerpoint/2010/main" val="36078817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43</a:t>
            </a:fld>
            <a:endParaRPr kumimoji="1" lang="ja-JP" altLang="en-US" sz="1400">
              <a:latin typeface="Times New Roman" panose="02020603050405020304" pitchFamily="18" charset="0"/>
              <a:cs typeface="Times New Roman" panose="02020603050405020304" pitchFamily="18" charset="0"/>
            </a:endParaRPr>
          </a:p>
        </p:txBody>
      </p:sp>
      <p:sp>
        <p:nvSpPr>
          <p:cNvPr id="7" name="Title 1">
            <a:extLst>
              <a:ext uri="{FF2B5EF4-FFF2-40B4-BE49-F238E27FC236}">
                <a16:creationId xmlns:a16="http://schemas.microsoft.com/office/drawing/2014/main" id="{29B760FF-1DD1-4BD0-BB34-2A58EB64F16F}"/>
              </a:ext>
            </a:extLst>
          </p:cNvPr>
          <p:cNvSpPr txBox="1">
            <a:spLocks/>
          </p:cNvSpPr>
          <p:nvPr/>
        </p:nvSpPr>
        <p:spPr>
          <a:xfrm>
            <a:off x="0" y="1"/>
            <a:ext cx="12192000" cy="882124"/>
          </a:xfrm>
          <a:prstGeom prst="rect">
            <a:avLst/>
          </a:prstGeom>
        </p:spPr>
        <p:txBody>
          <a:bodyPr vert="horz" lIns="0" tIns="0" rIns="0" bIns="0" rtlCol="0" anchor="ctr"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rPr>
              <a:t>Helium inventory</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in</a:t>
            </a:r>
            <a:r>
              <a:rPr kumimoji="0" lang="ja-JP" altLang="en-US" sz="5400" dirty="0">
                <a:solidFill>
                  <a:srgbClr val="A4001D"/>
                </a:solidFill>
                <a:latin typeface="Times New Roman" panose="02020603050405020304" pitchFamily="18" charset="0"/>
                <a:cs typeface="Times New Roman" panose="02020603050405020304" pitchFamily="18" charset="0"/>
              </a:rPr>
              <a:t> </a:t>
            </a:r>
            <a:r>
              <a:rPr kumimoji="0" lang="en-US" altLang="ja-JP" sz="5400" dirty="0">
                <a:solidFill>
                  <a:srgbClr val="A4001D"/>
                </a:solidFill>
                <a:latin typeface="Times New Roman" panose="02020603050405020304" pitchFamily="18" charset="0"/>
                <a:cs typeface="Times New Roman" panose="02020603050405020304" pitchFamily="18" charset="0"/>
              </a:rPr>
              <a:t>LCLS-II</a:t>
            </a:r>
            <a:endParaRPr kumimoji="0" lang="en-US" sz="5400" b="1" i="0" u="none" strike="noStrike" kern="1200" cap="none" spc="0" normalizeH="0" baseline="0" noProof="0" dirty="0">
              <a:ln>
                <a:noFill/>
              </a:ln>
              <a:solidFill>
                <a:srgbClr val="A4001D"/>
              </a:solidFill>
              <a:effectLst/>
              <a:uLnTx/>
              <a:uFillTx/>
              <a:latin typeface="Times New Roman" panose="02020603050405020304" pitchFamily="18" charset="0"/>
              <a:cs typeface="Times New Roman" panose="02020603050405020304" pitchFamily="18" charset="0"/>
            </a:endParaRPr>
          </a:p>
        </p:txBody>
      </p:sp>
      <p:sp>
        <p:nvSpPr>
          <p:cNvPr id="8" name="Footer Placeholder 3">
            <a:extLst>
              <a:ext uri="{FF2B5EF4-FFF2-40B4-BE49-F238E27FC236}">
                <a16:creationId xmlns:a16="http://schemas.microsoft.com/office/drawing/2014/main" id="{4CB1E476-D062-4FDA-AD26-390CD3C707E5}"/>
              </a:ext>
            </a:extLst>
          </p:cNvPr>
          <p:cNvSpPr txBox="1">
            <a:spLocks/>
          </p:cNvSpPr>
          <p:nvPr/>
        </p:nvSpPr>
        <p:spPr>
          <a:xfrm>
            <a:off x="171450" y="6121400"/>
            <a:ext cx="4889500" cy="314326"/>
          </a:xfrm>
          <a:prstGeom prst="rect">
            <a:avLst/>
          </a:prstGeom>
          <a:solidFill>
            <a:schemeClr val="accent4"/>
          </a:solidFill>
          <a:ln w="12700">
            <a:solidFill>
              <a:schemeClr val="tx1"/>
            </a:solidFill>
          </a:ln>
        </p:spPr>
        <p:txBody>
          <a:bodyPr anchor="ctr"/>
          <a:lstStyle>
            <a:defPPr>
              <a:defRPr lang="en-US"/>
            </a:defPPr>
            <a:lvl1pPr algn="l" rtl="0" fontAlgn="base">
              <a:spcBef>
                <a:spcPct val="0"/>
              </a:spcBef>
              <a:spcAft>
                <a:spcPct val="0"/>
              </a:spcAft>
              <a:defRPr sz="1100" b="0" kern="1200">
                <a:solidFill>
                  <a:schemeClr val="tx1"/>
                </a:solidFill>
                <a:latin typeface="Arial" pitchFamily="34"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110" charset="-128"/>
                <a:cs typeface="+mn-cs"/>
              </a:defRPr>
            </a:lvl5pPr>
            <a:lvl6pPr marL="2286000" algn="l" defTabSz="914400" rtl="0" eaLnBrk="1" latinLnBrk="0" hangingPunct="1">
              <a:defRPr kern="1200">
                <a:solidFill>
                  <a:schemeClr val="tx1"/>
                </a:solidFill>
                <a:latin typeface="Arial" pitchFamily="34" charset="0"/>
                <a:ea typeface="ＭＳ Ｐゴシック" pitchFamily="-110" charset="-128"/>
                <a:cs typeface="+mn-cs"/>
              </a:defRPr>
            </a:lvl6pPr>
            <a:lvl7pPr marL="2743200" algn="l" defTabSz="914400" rtl="0" eaLnBrk="1" latinLnBrk="0" hangingPunct="1">
              <a:defRPr kern="1200">
                <a:solidFill>
                  <a:schemeClr val="tx1"/>
                </a:solidFill>
                <a:latin typeface="Arial" pitchFamily="34" charset="0"/>
                <a:ea typeface="ＭＳ Ｐゴシック" pitchFamily="-110" charset="-128"/>
                <a:cs typeface="+mn-cs"/>
              </a:defRPr>
            </a:lvl7pPr>
            <a:lvl8pPr marL="3200400" algn="l" defTabSz="914400" rtl="0" eaLnBrk="1" latinLnBrk="0" hangingPunct="1">
              <a:defRPr kern="1200">
                <a:solidFill>
                  <a:schemeClr val="tx1"/>
                </a:solidFill>
                <a:latin typeface="Arial" pitchFamily="34" charset="0"/>
                <a:ea typeface="ＭＳ Ｐゴシック" pitchFamily="-110" charset="-128"/>
                <a:cs typeface="+mn-cs"/>
              </a:defRPr>
            </a:lvl8pPr>
            <a:lvl9pPr marL="3657600" algn="l" defTabSz="914400" rtl="0" eaLnBrk="1" latinLnBrk="0" hangingPunct="1">
              <a:defRPr kern="1200">
                <a:solidFill>
                  <a:schemeClr val="tx1"/>
                </a:solidFill>
                <a:latin typeface="Arial" pitchFamily="34" charset="0"/>
                <a:ea typeface="ＭＳ Ｐゴシック" pitchFamily="-110" charset="-128"/>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rPr>
              <a:t>T. Peterson - LCLS-II Cryomodule Design - 7 Oct 2014</a:t>
            </a:r>
          </a:p>
        </p:txBody>
      </p:sp>
      <p:pic>
        <p:nvPicPr>
          <p:cNvPr id="9" name="Picture 5" descr="LCLS-II-CMvolumes.tiff">
            <a:extLst>
              <a:ext uri="{FF2B5EF4-FFF2-40B4-BE49-F238E27FC236}">
                <a16:creationId xmlns:a16="http://schemas.microsoft.com/office/drawing/2014/main" id="{82C5BEE6-A240-47A1-AB61-6BEA1284E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703" y="1073239"/>
            <a:ext cx="9652593" cy="2994889"/>
          </a:xfrm>
          <a:prstGeom prst="rect">
            <a:avLst/>
          </a:prstGeom>
          <a:ln w="12700">
            <a:solidFill>
              <a:schemeClr val="tx1"/>
            </a:solidFill>
          </a:ln>
        </p:spPr>
      </p:pic>
      <p:sp>
        <p:nvSpPr>
          <p:cNvPr id="10" name="TextBox 7">
            <a:extLst>
              <a:ext uri="{FF2B5EF4-FFF2-40B4-BE49-F238E27FC236}">
                <a16:creationId xmlns:a16="http://schemas.microsoft.com/office/drawing/2014/main" id="{673CA56D-CD59-4AD9-9936-D73720321717}"/>
              </a:ext>
            </a:extLst>
          </p:cNvPr>
          <p:cNvSpPr txBox="1"/>
          <p:nvPr/>
        </p:nvSpPr>
        <p:spPr>
          <a:xfrm>
            <a:off x="247651" y="4307433"/>
            <a:ext cx="5524499" cy="1477328"/>
          </a:xfrm>
          <a:prstGeom prst="rect">
            <a:avLst/>
          </a:prstGeom>
          <a:noFill/>
        </p:spPr>
        <p:txBody>
          <a:bodyPr wrap="square" rtlCol="0">
            <a:spAutoFit/>
          </a:bodyPr>
          <a:lstStyle/>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Each dressed cavity – 27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8 dressed cavities – 214 liquid liters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Pipes – 134 liquid liters equivalent mass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One cryomodule total – 348 liquid liters equivalent </a:t>
            </a:r>
          </a:p>
          <a:p>
            <a:pPr fontAlgn="base">
              <a:spcBef>
                <a:spcPct val="0"/>
              </a:spcBef>
              <a:spcAft>
                <a:spcPct val="0"/>
              </a:spcAft>
            </a:pPr>
            <a:r>
              <a:rPr kumimoji="0" lang="en-US" dirty="0">
                <a:solidFill>
                  <a:srgbClr val="000000"/>
                </a:solidFill>
                <a:latin typeface="Times New Roman" panose="02020603050405020304" pitchFamily="18" charset="0"/>
                <a:ea typeface="ＭＳ Ｐゴシック" pitchFamily="-110" charset="-128"/>
                <a:cs typeface="Times New Roman" panose="02020603050405020304" pitchFamily="18" charset="0"/>
              </a:rPr>
              <a:t>LCLS-II cryomodules – 13,000 liquid liters equivalent</a:t>
            </a:r>
          </a:p>
        </p:txBody>
      </p:sp>
      <p:sp>
        <p:nvSpPr>
          <p:cNvPr id="11" name="吹き出し: 角を丸めた四角形 10">
            <a:extLst>
              <a:ext uri="{FF2B5EF4-FFF2-40B4-BE49-F238E27FC236}">
                <a16:creationId xmlns:a16="http://schemas.microsoft.com/office/drawing/2014/main" id="{ED0CB454-392C-4282-832E-67F7422BC52C}"/>
              </a:ext>
            </a:extLst>
          </p:cNvPr>
          <p:cNvSpPr/>
          <p:nvPr/>
        </p:nvSpPr>
        <p:spPr>
          <a:xfrm>
            <a:off x="4000500" y="4218133"/>
            <a:ext cx="8077200" cy="708245"/>
          </a:xfrm>
          <a:prstGeom prst="wedgeRoundRectCallout">
            <a:avLst>
              <a:gd name="adj1" fmla="val -20456"/>
              <a:gd name="adj2" fmla="val -106575"/>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ILC needs the summary table as this, including length, material, operating pressure, maximum allowable working pressure, etc.</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3452725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Progress of HPGS</a:t>
            </a:r>
            <a:endParaRPr lang="ja-JP" altLang="en-US" sz="40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930275"/>
            <a:ext cx="12192000" cy="5447645"/>
          </a:xfrm>
          <a:prstGeom prst="rect">
            <a:avLst/>
          </a:prstGeom>
          <a:noFill/>
        </p:spPr>
        <p:txBody>
          <a:bodyPr wrap="square" rtlCol="0">
            <a:spAutoFit/>
          </a:bodyPr>
          <a:lstStyle/>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Visit to local government in Ibaraki-ken prefecture (KEK Tsukuba campus) to discuss HPGS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Three times: 3/Mar, 23/Apr, 21/May</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time per meeting: 2~3 hours</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Looks like the discussion is going toward good direction</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the max. allowable pressure value (see next page)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Legal handling changes depending on whether it is 160 mm (dia.) or more or less</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How about GRP of 300 mm?</a:t>
            </a:r>
          </a:p>
          <a:p>
            <a:pPr marL="285750" indent="-285750">
              <a:buFont typeface="Wingdings" panose="05000000000000000000" pitchFamily="2" charset="2"/>
              <a:buChar char="u"/>
            </a:pPr>
            <a:endParaRPr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discussed yet when testing CM abroad</a:t>
            </a:r>
          </a:p>
          <a:p>
            <a:pPr marL="742950" lvl="1"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Before testing CM performance, inspection by authorized person of HPGS should be done</a:t>
            </a:r>
          </a:p>
          <a:p>
            <a:pPr marL="285750" indent="-285750">
              <a:buFont typeface="Wingdings" panose="05000000000000000000" pitchFamily="2" charset="2"/>
              <a:buChar char="u"/>
            </a:pPr>
            <a:endPar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Need to be inspected separately even if the vendors are different?</a:t>
            </a:r>
          </a:p>
        </p:txBody>
      </p:sp>
    </p:spTree>
    <p:extLst>
      <p:ext uri="{BB962C8B-B14F-4D97-AF65-F5344CB8AC3E}">
        <p14:creationId xmlns:p14="http://schemas.microsoft.com/office/powerpoint/2010/main" val="6216075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5000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Max. allowable pressure described in TDR</a:t>
            </a:r>
            <a:endParaRPr lang="ja-JP" altLang="en-US" sz="4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0BA0D03-EB22-4A37-BA0E-771A4D468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01915"/>
            <a:ext cx="6146772" cy="4735565"/>
          </a:xfrm>
          <a:prstGeom prst="rect">
            <a:avLst/>
          </a:prstGeom>
        </p:spPr>
      </p:pic>
      <p:pic>
        <p:nvPicPr>
          <p:cNvPr id="8" name="図 7">
            <a:extLst>
              <a:ext uri="{FF2B5EF4-FFF2-40B4-BE49-F238E27FC236}">
                <a16:creationId xmlns:a16="http://schemas.microsoft.com/office/drawing/2014/main" id="{03DE9232-2815-4913-A065-44C61BC0D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645" y="1305399"/>
            <a:ext cx="5821377" cy="4735565"/>
          </a:xfrm>
          <a:prstGeom prst="rect">
            <a:avLst/>
          </a:prstGeom>
        </p:spPr>
      </p:pic>
      <p:sp>
        <p:nvSpPr>
          <p:cNvPr id="9" name="正方形/長方形 8">
            <a:extLst>
              <a:ext uri="{FF2B5EF4-FFF2-40B4-BE49-F238E27FC236}">
                <a16:creationId xmlns:a16="http://schemas.microsoft.com/office/drawing/2014/main" id="{46911830-2D9E-471F-85F1-D3776AF6139A}"/>
              </a:ext>
            </a:extLst>
          </p:cNvPr>
          <p:cNvSpPr/>
          <p:nvPr/>
        </p:nvSpPr>
        <p:spPr>
          <a:xfrm>
            <a:off x="714777" y="5486400"/>
            <a:ext cx="5331854" cy="55108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82D560D-C148-432F-8DCA-0FE17E548E56}"/>
              </a:ext>
            </a:extLst>
          </p:cNvPr>
          <p:cNvSpPr/>
          <p:nvPr/>
        </p:nvSpPr>
        <p:spPr>
          <a:xfrm>
            <a:off x="7025424" y="3284113"/>
            <a:ext cx="5166575" cy="10962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4354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83712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4-year-profile of cost for TPP</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1DF51AF6-50C9-4BBA-B7F1-9DAB11688398}"/>
              </a:ext>
            </a:extLst>
          </p:cNvPr>
          <p:cNvGraphicFramePr>
            <a:graphicFrameLocks noGrp="1"/>
          </p:cNvGraphicFramePr>
          <p:nvPr>
            <p:extLst>
              <p:ext uri="{D42A27DB-BD31-4B8C-83A1-F6EECF244321}">
                <p14:modId xmlns:p14="http://schemas.microsoft.com/office/powerpoint/2010/main" val="1096817021"/>
              </p:ext>
            </p:extLst>
          </p:nvPr>
        </p:nvGraphicFramePr>
        <p:xfrm>
          <a:off x="3174" y="1246712"/>
          <a:ext cx="12188826" cy="5246160"/>
        </p:xfrm>
        <a:graphic>
          <a:graphicData uri="http://schemas.openxmlformats.org/drawingml/2006/table">
            <a:tbl>
              <a:tblPr/>
              <a:tblGrid>
                <a:gridCol w="381436">
                  <a:extLst>
                    <a:ext uri="{9D8B030D-6E8A-4147-A177-3AD203B41FA5}">
                      <a16:colId xmlns:a16="http://schemas.microsoft.com/office/drawing/2014/main" val="1996150151"/>
                    </a:ext>
                  </a:extLst>
                </a:gridCol>
                <a:gridCol w="5852315">
                  <a:extLst>
                    <a:ext uri="{9D8B030D-6E8A-4147-A177-3AD203B41FA5}">
                      <a16:colId xmlns:a16="http://schemas.microsoft.com/office/drawing/2014/main" val="1271753137"/>
                    </a:ext>
                  </a:extLst>
                </a:gridCol>
                <a:gridCol w="397005">
                  <a:extLst>
                    <a:ext uri="{9D8B030D-6E8A-4147-A177-3AD203B41FA5}">
                      <a16:colId xmlns:a16="http://schemas.microsoft.com/office/drawing/2014/main" val="3001936019"/>
                    </a:ext>
                  </a:extLst>
                </a:gridCol>
                <a:gridCol w="397005">
                  <a:extLst>
                    <a:ext uri="{9D8B030D-6E8A-4147-A177-3AD203B41FA5}">
                      <a16:colId xmlns:a16="http://schemas.microsoft.com/office/drawing/2014/main" val="2368206559"/>
                    </a:ext>
                  </a:extLst>
                </a:gridCol>
                <a:gridCol w="397005">
                  <a:extLst>
                    <a:ext uri="{9D8B030D-6E8A-4147-A177-3AD203B41FA5}">
                      <a16:colId xmlns:a16="http://schemas.microsoft.com/office/drawing/2014/main" val="1667804790"/>
                    </a:ext>
                  </a:extLst>
                </a:gridCol>
                <a:gridCol w="397005">
                  <a:extLst>
                    <a:ext uri="{9D8B030D-6E8A-4147-A177-3AD203B41FA5}">
                      <a16:colId xmlns:a16="http://schemas.microsoft.com/office/drawing/2014/main" val="3604750031"/>
                    </a:ext>
                  </a:extLst>
                </a:gridCol>
                <a:gridCol w="397005">
                  <a:extLst>
                    <a:ext uri="{9D8B030D-6E8A-4147-A177-3AD203B41FA5}">
                      <a16:colId xmlns:a16="http://schemas.microsoft.com/office/drawing/2014/main" val="853274646"/>
                    </a:ext>
                  </a:extLst>
                </a:gridCol>
                <a:gridCol w="397005">
                  <a:extLst>
                    <a:ext uri="{9D8B030D-6E8A-4147-A177-3AD203B41FA5}">
                      <a16:colId xmlns:a16="http://schemas.microsoft.com/office/drawing/2014/main" val="3231881174"/>
                    </a:ext>
                  </a:extLst>
                </a:gridCol>
                <a:gridCol w="397005">
                  <a:extLst>
                    <a:ext uri="{9D8B030D-6E8A-4147-A177-3AD203B41FA5}">
                      <a16:colId xmlns:a16="http://schemas.microsoft.com/office/drawing/2014/main" val="3351251328"/>
                    </a:ext>
                  </a:extLst>
                </a:gridCol>
                <a:gridCol w="397005">
                  <a:extLst>
                    <a:ext uri="{9D8B030D-6E8A-4147-A177-3AD203B41FA5}">
                      <a16:colId xmlns:a16="http://schemas.microsoft.com/office/drawing/2014/main" val="3412401843"/>
                    </a:ext>
                  </a:extLst>
                </a:gridCol>
                <a:gridCol w="397005">
                  <a:extLst>
                    <a:ext uri="{9D8B030D-6E8A-4147-A177-3AD203B41FA5}">
                      <a16:colId xmlns:a16="http://schemas.microsoft.com/office/drawing/2014/main" val="90068191"/>
                    </a:ext>
                  </a:extLst>
                </a:gridCol>
                <a:gridCol w="397005">
                  <a:extLst>
                    <a:ext uri="{9D8B030D-6E8A-4147-A177-3AD203B41FA5}">
                      <a16:colId xmlns:a16="http://schemas.microsoft.com/office/drawing/2014/main" val="1995172721"/>
                    </a:ext>
                  </a:extLst>
                </a:gridCol>
                <a:gridCol w="397005">
                  <a:extLst>
                    <a:ext uri="{9D8B030D-6E8A-4147-A177-3AD203B41FA5}">
                      <a16:colId xmlns:a16="http://schemas.microsoft.com/office/drawing/2014/main" val="2273341271"/>
                    </a:ext>
                  </a:extLst>
                </a:gridCol>
                <a:gridCol w="397005">
                  <a:extLst>
                    <a:ext uri="{9D8B030D-6E8A-4147-A177-3AD203B41FA5}">
                      <a16:colId xmlns:a16="http://schemas.microsoft.com/office/drawing/2014/main" val="1568088807"/>
                    </a:ext>
                  </a:extLst>
                </a:gridCol>
                <a:gridCol w="397005">
                  <a:extLst>
                    <a:ext uri="{9D8B030D-6E8A-4147-A177-3AD203B41FA5}">
                      <a16:colId xmlns:a16="http://schemas.microsoft.com/office/drawing/2014/main" val="452099952"/>
                    </a:ext>
                  </a:extLst>
                </a:gridCol>
                <a:gridCol w="397005">
                  <a:extLst>
                    <a:ext uri="{9D8B030D-6E8A-4147-A177-3AD203B41FA5}">
                      <a16:colId xmlns:a16="http://schemas.microsoft.com/office/drawing/2014/main" val="2749853395"/>
                    </a:ext>
                  </a:extLst>
                </a:gridCol>
                <a:gridCol w="397005">
                  <a:extLst>
                    <a:ext uri="{9D8B030D-6E8A-4147-A177-3AD203B41FA5}">
                      <a16:colId xmlns:a16="http://schemas.microsoft.com/office/drawing/2014/main" val="1698831423"/>
                    </a:ext>
                  </a:extLst>
                </a:gridCol>
              </a:tblGrid>
              <a:tr h="186769">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Year/Date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15">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8/Jun/2021</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319740054"/>
                  </a:ext>
                </a:extLst>
              </a:tr>
              <a:tr h="327436">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Items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6">
                  <a:txBody>
                    <a:bodyPr/>
                    <a:lstStyle/>
                    <a:p>
                      <a:pPr algn="ctr" fontAlgn="ctr"/>
                      <a:r>
                        <a:rPr lang="en-US" sz="1000" b="1" i="0" u="none" strike="noStrike" dirty="0">
                          <a:solidFill>
                            <a:srgbClr val="000000"/>
                          </a:solidFill>
                          <a:effectLst/>
                          <a:latin typeface="Times New Roman" panose="02020603050405020304" pitchFamily="18" charset="0"/>
                          <a:ea typeface="游ゴシック" panose="020B0400000000000000" pitchFamily="50" charset="-128"/>
                        </a:rPr>
                        <a:t>Abroad</a:t>
                      </a:r>
                      <a:endPar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Japan</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Abroad</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5124189"/>
                  </a:ext>
                </a:extLst>
              </a:tr>
              <a:tr h="178817">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l" fontAlgn="ctr"/>
                      <a:endParaRPr lang="ja-JP" altLang="en-US" sz="1000" b="1"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P1</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P2</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P3</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P4</a:t>
                      </a:r>
                    </a:p>
                  </a:txBody>
                  <a:tcPr marL="2942" marR="2942" marT="2942" marB="0" anchor="ctr">
                    <a:lnL>
                      <a:noFill/>
                    </a:lnL>
                    <a:lnR>
                      <a:noFill/>
                    </a:lnR>
                    <a:lnT>
                      <a:noFill/>
                    </a:lnT>
                    <a:lnB>
                      <a:noFill/>
                    </a:lnB>
                  </a:tcPr>
                </a:tc>
                <a:tc>
                  <a:txBody>
                    <a:bodyPr/>
                    <a:lstStyle/>
                    <a:p>
                      <a:pPr algn="ct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9703198"/>
                  </a:ext>
                </a:extLst>
              </a:tr>
              <a:tr h="353423">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(Oku-Y)</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(FTE-yr)</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32660"/>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1</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[WP-1] Cavity Industrial-Production Readiness</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81328024"/>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industrial-production readiness to be demonstrated (JP:40, AB: 80)</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549393"/>
                  </a:ext>
                </a:extLst>
              </a:tr>
              <a:tr h="178817">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2</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[WP-2] Cryomodule (CM) Assembly, Global Transfer and Performance Assurance</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668418051"/>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fr-FR" sz="800" b="0" i="0" u="none" strike="noStrike">
                          <a:solidFill>
                            <a:srgbClr val="000000"/>
                          </a:solidFill>
                          <a:effectLst/>
                          <a:latin typeface="Times New Roman" panose="02020603050405020304" pitchFamily="18" charset="0"/>
                          <a:ea typeface="游ゴシック" panose="020B0400000000000000" pitchFamily="50" charset="-128"/>
                        </a:rPr>
                        <a:t>-Ancillaries production (Coupler/Tuner/SCM)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8066608"/>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production (JP:2, AB:4)</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8508414"/>
                  </a:ext>
                </a:extLst>
              </a:tr>
              <a:tr h="151873">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performance assurance, CM string assembly (2 CMs)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6204936"/>
                  </a:ext>
                </a:extLst>
              </a:tr>
              <a:tr h="15629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Global transfer, Performance assurance after transport</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1267349"/>
                  </a:ext>
                </a:extLst>
              </a:tr>
              <a:tr h="181364">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3</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[WP-3]  Crab Cavity System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77092031"/>
                  </a:ext>
                </a:extLst>
              </a:tr>
              <a:tr h="181364">
                <a:tc>
                  <a:txBody>
                    <a:bodyPr/>
                    <a:lstStyle/>
                    <a:p>
                      <a:pPr algn="l"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6300962"/>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4</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[Infrstructure-A]  ]KEK-STF Beam Operation Demonstration (1.5 CM + 0.5 CM)</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32825490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-Tunnel expansion, cryogenics and klystron gallery upgraded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07892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-Upgrading STF accelerator (+0.5 CM)</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9285815"/>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5</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[Infrastructure-B]  KEK-STF/COI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360625320"/>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-Cavity fabrication facility (Wire-saw, EBW-renewal, etc)</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004046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-VT system with four cavities</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6334364"/>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assembly/production incl. cavity string assembly</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7188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-CM test area (2 CMs available)</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6740273"/>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-Cryogenics system upgraded (separated from STF)</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7368441"/>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-HLRF/LLRF system installed</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2329496"/>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-Horizontal Test Area with single cavity (STF: coupler/tuner)</a:t>
                      </a: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55849"/>
                  </a:ext>
                </a:extLst>
              </a:tr>
              <a:tr h="152858">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Times New Roman" panose="02020603050405020304" pitchFamily="18" charset="0"/>
                          <a:ea typeface="游ゴシック" panose="020B0400000000000000" pitchFamily="50" charset="-128"/>
                        </a:rPr>
                        <a:t>-COI building expansion for CM string</a:t>
                      </a: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Times New Roman" panose="02020603050405020304" pitchFamily="18" charset="0"/>
                        <a:ea typeface="游ゴシック" panose="020B0400000000000000" pitchFamily="50" charset="-128"/>
                      </a:endParaRPr>
                    </a:p>
                  </a:txBody>
                  <a:tcPr marL="2942" marR="2942" marT="294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8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17743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6</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[Infrastructure] Upgrading Abroad hub-lab. Functionality (production, assembly, test)</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253130846"/>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7</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Electric power, Maintenance work for testing, assmebly work</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973637784"/>
                  </a:ext>
                </a:extLst>
              </a:tr>
              <a:tr h="197093">
                <a:tc>
                  <a:txBody>
                    <a:bodyPr/>
                    <a:lstStyle/>
                    <a:p>
                      <a:pPr algn="ctr" fontAlgn="ctr"/>
                      <a:r>
                        <a:rPr lang="en-US" altLang="ja-JP" sz="1000" b="1" i="0" u="none" strike="noStrike">
                          <a:solidFill>
                            <a:srgbClr val="000000"/>
                          </a:solidFill>
                          <a:effectLst/>
                          <a:latin typeface="Times New Roman" panose="02020603050405020304" pitchFamily="18" charset="0"/>
                          <a:ea typeface="游ゴシック" panose="020B0400000000000000" pitchFamily="50" charset="-128"/>
                        </a:rPr>
                        <a:t>8</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EDR and Construction/Project Preparation (Documentations)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ct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2716375858"/>
                  </a:ext>
                </a:extLst>
              </a:tr>
              <a:tr h="197093">
                <a:tc>
                  <a:txBody>
                    <a:bodyPr/>
                    <a:lstStyle/>
                    <a:p>
                      <a:pPr algn="l"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Sum</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2942" marR="2942" marT="294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242553"/>
                  </a:ext>
                </a:extLst>
              </a:tr>
            </a:tbl>
          </a:graphicData>
        </a:graphic>
      </p:graphicFrame>
      <p:sp>
        <p:nvSpPr>
          <p:cNvPr id="8" name="テキスト ボックス 7">
            <a:extLst>
              <a:ext uri="{FF2B5EF4-FFF2-40B4-BE49-F238E27FC236}">
                <a16:creationId xmlns:a16="http://schemas.microsoft.com/office/drawing/2014/main" id="{CE45A492-FD18-4DD7-A86A-C1E49FFB774D}"/>
              </a:ext>
            </a:extLst>
          </p:cNvPr>
          <p:cNvSpPr txBox="1"/>
          <p:nvPr/>
        </p:nvSpPr>
        <p:spPr>
          <a:xfrm>
            <a:off x="3175" y="776660"/>
            <a:ext cx="12188825" cy="400110"/>
          </a:xfrm>
          <a:prstGeom prst="rect">
            <a:avLst/>
          </a:prstGeom>
          <a:noFill/>
        </p:spPr>
        <p:txBody>
          <a:bodyPr wrap="squar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Recently, 4-year-profilce of cost based on ILC action plan was revised for TPP</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2080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47</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(Overall/WP-1)</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11" name="表 10">
            <a:extLst>
              <a:ext uri="{FF2B5EF4-FFF2-40B4-BE49-F238E27FC236}">
                <a16:creationId xmlns:a16="http://schemas.microsoft.com/office/drawing/2014/main" id="{273201BB-7CC1-4946-B1BC-6FF2BA8C06D7}"/>
              </a:ext>
            </a:extLst>
          </p:cNvPr>
          <p:cNvGraphicFramePr>
            <a:graphicFrameLocks noGrp="1"/>
          </p:cNvGraphicFramePr>
          <p:nvPr>
            <p:extLst>
              <p:ext uri="{D42A27DB-BD31-4B8C-83A1-F6EECF244321}">
                <p14:modId xmlns:p14="http://schemas.microsoft.com/office/powerpoint/2010/main" val="2613686475"/>
              </p:ext>
            </p:extLst>
          </p:nvPr>
        </p:nvGraphicFramePr>
        <p:xfrm>
          <a:off x="0" y="869325"/>
          <a:ext cx="12188824" cy="5692122"/>
        </p:xfrm>
        <a:graphic>
          <a:graphicData uri="http://schemas.openxmlformats.org/drawingml/2006/table">
            <a:tbl>
              <a:tblPr/>
              <a:tblGrid>
                <a:gridCol w="623006">
                  <a:extLst>
                    <a:ext uri="{9D8B030D-6E8A-4147-A177-3AD203B41FA5}">
                      <a16:colId xmlns:a16="http://schemas.microsoft.com/office/drawing/2014/main" val="3672263216"/>
                    </a:ext>
                  </a:extLst>
                </a:gridCol>
                <a:gridCol w="623006">
                  <a:extLst>
                    <a:ext uri="{9D8B030D-6E8A-4147-A177-3AD203B41FA5}">
                      <a16:colId xmlns:a16="http://schemas.microsoft.com/office/drawing/2014/main" val="2295267136"/>
                    </a:ext>
                  </a:extLst>
                </a:gridCol>
                <a:gridCol w="623006">
                  <a:extLst>
                    <a:ext uri="{9D8B030D-6E8A-4147-A177-3AD203B41FA5}">
                      <a16:colId xmlns:a16="http://schemas.microsoft.com/office/drawing/2014/main" val="757849878"/>
                    </a:ext>
                  </a:extLst>
                </a:gridCol>
                <a:gridCol w="623006">
                  <a:extLst>
                    <a:ext uri="{9D8B030D-6E8A-4147-A177-3AD203B41FA5}">
                      <a16:colId xmlns:a16="http://schemas.microsoft.com/office/drawing/2014/main" val="3520261816"/>
                    </a:ext>
                  </a:extLst>
                </a:gridCol>
                <a:gridCol w="2451833">
                  <a:extLst>
                    <a:ext uri="{9D8B030D-6E8A-4147-A177-3AD203B41FA5}">
                      <a16:colId xmlns:a16="http://schemas.microsoft.com/office/drawing/2014/main" val="2016643816"/>
                    </a:ext>
                  </a:extLst>
                </a:gridCol>
                <a:gridCol w="3346150">
                  <a:extLst>
                    <a:ext uri="{9D8B030D-6E8A-4147-A177-3AD203B41FA5}">
                      <a16:colId xmlns:a16="http://schemas.microsoft.com/office/drawing/2014/main" val="1829898539"/>
                    </a:ext>
                  </a:extLst>
                </a:gridCol>
                <a:gridCol w="3898817">
                  <a:extLst>
                    <a:ext uri="{9D8B030D-6E8A-4147-A177-3AD203B41FA5}">
                      <a16:colId xmlns:a16="http://schemas.microsoft.com/office/drawing/2014/main" val="3093310446"/>
                    </a:ext>
                  </a:extLst>
                </a:gridCol>
              </a:tblGrid>
              <a:tr h="157421">
                <a:tc>
                  <a:txBody>
                    <a:bodyPr/>
                    <a:lstStyle/>
                    <a:p>
                      <a:pPr algn="l" fontAlgn="ctr"/>
                      <a:r>
                        <a:rPr lang="en-US" altLang="ja-JP" sz="105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05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05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864108837"/>
                  </a:ext>
                </a:extLst>
              </a:tr>
              <a:tr h="408083">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56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900" b="1" i="0" u="none" strike="noStrike">
                          <a:solidFill>
                            <a:srgbClr val="000000"/>
                          </a:solidFill>
                          <a:effectLst/>
                          <a:latin typeface="游ゴシック" panose="020B0400000000000000" pitchFamily="50" charset="-128"/>
                          <a:ea typeface="游ゴシック" panose="020B0400000000000000" pitchFamily="50" charset="-128"/>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900" b="1" i="0" u="none" strike="noStrike">
                          <a:solidFill>
                            <a:srgbClr val="000000"/>
                          </a:solidFill>
                          <a:effectLst/>
                          <a:latin typeface="游ゴシック" panose="020B0400000000000000" pitchFamily="50" charset="-128"/>
                          <a:ea typeface="游ゴシック" panose="020B0400000000000000" pitchFamily="50" charset="-128"/>
                        </a:rPr>
                        <a:t>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9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and prototype the SRF and HLRF components and subsystems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Key performance figures; design of SRF and HLRF components and systems; input to cost estimation; CFS requirements; Prototype modules; EDR volume "SRF technology"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398211"/>
                  </a:ext>
                </a:extLst>
              </a:tr>
              <a:tr h="710445">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ML and SRF system design </a:t>
                      </a:r>
                      <a:r>
                        <a:rPr lang="en-US" sz="800" b="1" i="0" u="none" strike="noStrike">
                          <a:solidFill>
                            <a:srgbClr val="FF0000"/>
                          </a:solidFill>
                          <a:effectLst/>
                          <a:latin typeface="游ゴシック" panose="020B0400000000000000" pitchFamily="50" charset="-128"/>
                          <a:ea typeface="游ゴシック" panose="020B0400000000000000" pitchFamily="50" charset="-128"/>
                        </a:rPr>
                        <a:t>(overall management)</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complete RF units and cryo strings (for Main Linac, Bunch Compressors and 5GeV boosters in Sources)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Layout of RF units and cryo strings; CFS requirements;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304903"/>
                  </a:ext>
                </a:extLst>
              </a:tr>
              <a:tr h="608953">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1" i="0" u="none" strike="noStrike">
                          <a:solidFill>
                            <a:srgbClr val="000000"/>
                          </a:solidFill>
                          <a:effectLst/>
                          <a:latin typeface="游ゴシック" panose="020B0400000000000000" pitchFamily="50" charset="-128"/>
                          <a:ea typeface="游ゴシック" panose="020B0400000000000000" pitchFamily="50" charset="-128"/>
                        </a:rPr>
                        <a:t>WP01:</a:t>
                      </a:r>
                      <a:r>
                        <a:rPr lang="en-US" sz="800" b="0" i="0" u="none" strike="noStrike">
                          <a:solidFill>
                            <a:srgbClr val="000000"/>
                          </a:solidFill>
                          <a:effectLst/>
                          <a:latin typeface="游ゴシック" panose="020B0400000000000000" pitchFamily="50" charset="-128"/>
                          <a:ea typeface="游ゴシック" panose="020B0400000000000000" pitchFamily="50" charset="-128"/>
                        </a:rPr>
                        <a:t> Cavity production (Incl. ML DR, &amp; others)</a:t>
                      </a:r>
                      <a:endParaRPr lang="en-US" sz="8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Demonstrate cavity production readiness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cavity design; final surface treatment recipe; testing recipe; cost estimate; performance specification; 120 prototype cavities;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5087052"/>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59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0000"/>
                          </a:solidFill>
                          <a:effectLst/>
                          <a:latin typeface="游ゴシック" panose="020B0400000000000000" pitchFamily="50" charset="-128"/>
                          <a:ea typeface="游ゴシック" panose="020B0400000000000000" pitchFamily="50" charset="-128"/>
                        </a:rPr>
                        <a:t>SC material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Define SC material standard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standard specification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for 120 prototype cavities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5216875"/>
                  </a:ext>
                </a:extLst>
              </a:tr>
              <a:tr h="20298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material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Decide the baseline</a:t>
                      </a:r>
                      <a:r>
                        <a:rPr lang="en-US" sz="800" b="0" i="0" u="none" strike="noStrike">
                          <a:solidFill>
                            <a:srgbClr val="000000"/>
                          </a:solidFill>
                          <a:effectLst/>
                          <a:latin typeface="游ゴシック" panose="020B0400000000000000" pitchFamily="50" charset="-128"/>
                          <a:ea typeface="游ゴシック" panose="020B0400000000000000" pitchFamily="50" charset="-128"/>
                        </a:rPr>
                        <a:t>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8383727"/>
                  </a:ext>
                </a:extLst>
              </a:tr>
              <a:tr h="543758">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Cavity production/surface-process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cavity; Baseline surface process to be decided.</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with satisfying the plug-compatibility for the cavity-string assembly in the CM. </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a:t>
                      </a:r>
                      <a:r>
                        <a:rPr lang="en-US" sz="800" b="0" i="0" u="none" strike="noStrike">
                          <a:solidFill>
                            <a:srgbClr val="0070C0"/>
                          </a:solidFill>
                          <a:effectLst/>
                          <a:latin typeface="游ゴシック" panose="020B0400000000000000" pitchFamily="50" charset="-128"/>
                          <a:ea typeface="游ゴシック" panose="020B0400000000000000" pitchFamily="50" charset="-128"/>
                        </a:rPr>
                        <a:t>s</a:t>
                      </a:r>
                      <a:r>
                        <a:rPr lang="en-US" sz="800" b="0" i="0" u="none" strike="noStrike">
                          <a:solidFill>
                            <a:srgbClr val="000000"/>
                          </a:solidFill>
                          <a:effectLst/>
                          <a:latin typeface="游ゴシック" panose="020B0400000000000000" pitchFamily="50" charset="-128"/>
                          <a:ea typeface="游ゴシック" panose="020B0400000000000000" pitchFamily="50" charset="-128"/>
                        </a:rPr>
                        <a:t> of cavity package, Manual for baseline surface process/</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8233673"/>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baseline/cost-down surface-process to be decided (before TPP?)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Should be decided before TPP</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Demonstrate the SRF cavity industrial production readiness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Completion of 120 cavity production (40 per region), for the success yield evaluation and for  2 CM assembly (16 per region).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862716"/>
                  </a:ext>
                </a:extLst>
              </a:tr>
              <a:tr h="815814">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cavity fabrication process to be adaptable to  the safety regulation in Japan.</a:t>
                      </a:r>
                      <a:r>
                        <a:rPr lang="en-US" sz="800" b="0" i="0" u="none" strike="noStrike">
                          <a:solidFill>
                            <a:srgbClr val="000000"/>
                          </a:solidFill>
                          <a:effectLst/>
                          <a:latin typeface="游ゴシック" panose="020B0400000000000000" pitchFamily="50" charset="-128"/>
                          <a:ea typeface="游ゴシック" panose="020B0400000000000000" pitchFamily="50" charset="-128"/>
                        </a:rPr>
                        <a:t>  </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a:t>
                      </a:r>
                      <a:br>
                        <a:rPr lang="en-US" sz="800" b="0" i="0" u="none" strike="noStrike">
                          <a:solidFill>
                            <a:srgbClr val="000000"/>
                          </a:solidFill>
                          <a:effectLst/>
                          <a:latin typeface="游ゴシック" panose="020B0400000000000000" pitchFamily="50" charset="-128"/>
                          <a:ea typeface="游ゴシック" panose="020B0400000000000000" pitchFamily="50" charset="-128"/>
                        </a:rPr>
                      </a:br>
                      <a:br>
                        <a:rPr lang="en-US" sz="800" b="0" i="0" u="none" strike="noStrike">
                          <a:solidFill>
                            <a:srgbClr val="000000"/>
                          </a:solidFill>
                          <a:effectLst/>
                          <a:latin typeface="游ゴシック" panose="020B0400000000000000" pitchFamily="50" charset="-128"/>
                          <a:ea typeface="游ゴシック" panose="020B0400000000000000" pitchFamily="50" charset="-128"/>
                        </a:rPr>
                      </a:br>
                      <a:r>
                        <a:rPr lang="en-US" sz="8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36765"/>
                  </a:ext>
                </a:extLst>
              </a:tr>
              <a:tr h="136027">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(measurement and tuning?)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HOM coupler / end groups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Tuning range of HOM coupler; Material for use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5412703"/>
                  </a:ext>
                </a:extLst>
              </a:tr>
              <a:tr h="272056">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62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800" b="0" i="0" u="none" strike="noStrike">
                          <a:solidFill>
                            <a:srgbClr val="000000"/>
                          </a:solidFill>
                          <a:effectLst/>
                          <a:latin typeface="游ゴシック" panose="020B0400000000000000" pitchFamily="50" charset="-128"/>
                          <a:ea typeface="游ゴシック" panose="020B0400000000000000" pitchFamily="50" charset="-128"/>
                        </a:rPr>
                        <a:t>2.2.4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a:t>
                      </a:r>
                      <a:r>
                        <a:rPr lang="en-US" sz="800" b="0" i="0" u="none" strike="noStrike">
                          <a:solidFill>
                            <a:srgbClr val="000000"/>
                          </a:solidFill>
                          <a:effectLst/>
                          <a:latin typeface="游ゴシック" panose="020B0400000000000000" pitchFamily="50" charset="-128"/>
                          <a:ea typeface="游ゴシック" panose="020B0400000000000000" pitchFamily="50" charset="-128"/>
                        </a:rPr>
                        <a:t>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Final material definition; material for 120 prototype cavities; Drawing of helium tank and magnetic shield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924100"/>
                  </a:ext>
                </a:extLst>
              </a:tr>
              <a:tr h="136027">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tuner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800" b="0" i="0" u="none" strike="noStrike">
                          <a:solidFill>
                            <a:srgbClr val="0070C0"/>
                          </a:solidFill>
                          <a:effectLst/>
                          <a:latin typeface="游ゴシック" panose="020B0400000000000000" pitchFamily="50" charset="-128"/>
                          <a:ea typeface="游ゴシック" panose="020B0400000000000000" pitchFamily="50" charset="-128"/>
                        </a:rPr>
                        <a:t>and production of </a:t>
                      </a:r>
                      <a:r>
                        <a:rPr lang="en-US" sz="800" b="0" i="0" u="none" strike="noStrike">
                          <a:solidFill>
                            <a:srgbClr val="000000"/>
                          </a:solidFill>
                          <a:effectLst/>
                          <a:latin typeface="游ゴシック" panose="020B0400000000000000" pitchFamily="50" charset="-128"/>
                          <a:ea typeface="游ゴシック" panose="020B0400000000000000" pitchFamily="50" charset="-128"/>
                        </a:rPr>
                        <a:t>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Drawing of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451479"/>
                  </a:ext>
                </a:extLst>
              </a:tr>
              <a:tr h="543758">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Vertical Test + Success Yield Verification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0000"/>
                          </a:solidFill>
                          <a:effectLst/>
                          <a:latin typeface="游ゴシック" panose="020B0400000000000000" pitchFamily="50" charset="-128"/>
                          <a:ea typeface="游ゴシック" panose="020B0400000000000000" pitchFamily="50" charset="-128"/>
                        </a:rPr>
                        <a:t>(Surface treatment and)  Vertical test </a:t>
                      </a:r>
                      <a:r>
                        <a:rPr lang="en-US" sz="800" b="0" i="0" u="none" strike="noStrike">
                          <a:solidFill>
                            <a:srgbClr val="0070C0"/>
                          </a:solidFill>
                          <a:effectLst/>
                          <a:latin typeface="游ゴシック" panose="020B0400000000000000" pitchFamily="50" charset="-128"/>
                          <a:ea typeface="游ゴシック" panose="020B0400000000000000" pitchFamily="50" charset="-128"/>
                        </a:rPr>
                        <a:t>to confirm the SRF cavity performance for the success yield evalution. </a:t>
                      </a:r>
                      <a:endParaRPr lang="en-US" sz="8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Success yield result and to satisfy the success yield fraction of 90 % to reach the ILC SRF cavity performance of E = 35 MV/m (+/-20%) at Q ≥ 0.8E10 with sufficient statistics by using about a half of 40 cavities per region.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595750"/>
                  </a:ext>
                </a:extLst>
              </a:tr>
              <a:tr h="408083">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8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B050"/>
                          </a:solidFill>
                          <a:effectLst/>
                          <a:latin typeface="游ゴシック" panose="020B0400000000000000" pitchFamily="50" charset="-128"/>
                          <a:ea typeface="游ゴシック" panose="020B0400000000000000" pitchFamily="50" charset="-128"/>
                        </a:rPr>
                        <a:t> Infra-structure and  Test Facilities: JP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cavity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8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6014025"/>
                  </a:ext>
                </a:extLst>
              </a:tr>
            </a:tbl>
          </a:graphicData>
        </a:graphic>
      </p:graphicFrame>
    </p:spTree>
    <p:extLst>
      <p:ext uri="{BB962C8B-B14F-4D97-AF65-F5344CB8AC3E}">
        <p14:creationId xmlns:p14="http://schemas.microsoft.com/office/powerpoint/2010/main" val="467993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(WP-2)</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A0C667A6-00A7-4D2D-A381-36CFED0F0068}"/>
              </a:ext>
            </a:extLst>
          </p:cNvPr>
          <p:cNvGraphicFramePr>
            <a:graphicFrameLocks noGrp="1"/>
          </p:cNvGraphicFramePr>
          <p:nvPr>
            <p:extLst>
              <p:ext uri="{D42A27DB-BD31-4B8C-83A1-F6EECF244321}">
                <p14:modId xmlns:p14="http://schemas.microsoft.com/office/powerpoint/2010/main" val="1042229766"/>
              </p:ext>
            </p:extLst>
          </p:nvPr>
        </p:nvGraphicFramePr>
        <p:xfrm>
          <a:off x="-1" y="869325"/>
          <a:ext cx="12188825" cy="5641040"/>
        </p:xfrm>
        <a:graphic>
          <a:graphicData uri="http://schemas.openxmlformats.org/drawingml/2006/table">
            <a:tbl>
              <a:tblPr/>
              <a:tblGrid>
                <a:gridCol w="623007">
                  <a:extLst>
                    <a:ext uri="{9D8B030D-6E8A-4147-A177-3AD203B41FA5}">
                      <a16:colId xmlns:a16="http://schemas.microsoft.com/office/drawing/2014/main" val="3276442877"/>
                    </a:ext>
                  </a:extLst>
                </a:gridCol>
                <a:gridCol w="623007">
                  <a:extLst>
                    <a:ext uri="{9D8B030D-6E8A-4147-A177-3AD203B41FA5}">
                      <a16:colId xmlns:a16="http://schemas.microsoft.com/office/drawing/2014/main" val="4281533065"/>
                    </a:ext>
                  </a:extLst>
                </a:gridCol>
                <a:gridCol w="623007">
                  <a:extLst>
                    <a:ext uri="{9D8B030D-6E8A-4147-A177-3AD203B41FA5}">
                      <a16:colId xmlns:a16="http://schemas.microsoft.com/office/drawing/2014/main" val="3548720009"/>
                    </a:ext>
                  </a:extLst>
                </a:gridCol>
                <a:gridCol w="623007">
                  <a:extLst>
                    <a:ext uri="{9D8B030D-6E8A-4147-A177-3AD203B41FA5}">
                      <a16:colId xmlns:a16="http://schemas.microsoft.com/office/drawing/2014/main" val="954751224"/>
                    </a:ext>
                  </a:extLst>
                </a:gridCol>
                <a:gridCol w="2451832">
                  <a:extLst>
                    <a:ext uri="{9D8B030D-6E8A-4147-A177-3AD203B41FA5}">
                      <a16:colId xmlns:a16="http://schemas.microsoft.com/office/drawing/2014/main" val="2718673789"/>
                    </a:ext>
                  </a:extLst>
                </a:gridCol>
                <a:gridCol w="3346148">
                  <a:extLst>
                    <a:ext uri="{9D8B030D-6E8A-4147-A177-3AD203B41FA5}">
                      <a16:colId xmlns:a16="http://schemas.microsoft.com/office/drawing/2014/main" val="4177216006"/>
                    </a:ext>
                  </a:extLst>
                </a:gridCol>
                <a:gridCol w="3898817">
                  <a:extLst>
                    <a:ext uri="{9D8B030D-6E8A-4147-A177-3AD203B41FA5}">
                      <a16:colId xmlns:a16="http://schemas.microsoft.com/office/drawing/2014/main" val="2880608128"/>
                    </a:ext>
                  </a:extLst>
                </a:gridCol>
              </a:tblGrid>
              <a:tr h="119667">
                <a:tc>
                  <a:txBody>
                    <a:bodyPr/>
                    <a:lstStyle/>
                    <a:p>
                      <a:pPr algn="l" fontAlgn="ctr"/>
                      <a:r>
                        <a:rPr lang="en-US" altLang="ja-JP" sz="9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9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9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540003479"/>
                  </a:ext>
                </a:extLst>
              </a:tr>
              <a:tr h="1068698">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solidFill>
                            <a:srgbClr val="000000"/>
                          </a:solidFill>
                          <a:effectLst/>
                          <a:latin typeface="游ゴシック" panose="020B0400000000000000" pitchFamily="50" charset="-128"/>
                          <a:ea typeface="游ゴシック" panose="020B0400000000000000" pitchFamily="50" charset="-128"/>
                        </a:rPr>
                        <a:t>WP02:</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a:t>
                      </a:r>
                      <a:r>
                        <a:rPr lang="en-US" sz="700" b="0" i="0" u="none" strike="noStrike">
                          <a:solidFill>
                            <a:srgbClr val="000000"/>
                          </a:solidFill>
                          <a:effectLst/>
                          <a:latin typeface="游ゴシック" panose="020B0400000000000000" pitchFamily="50" charset="-128"/>
                          <a:ea typeface="游ゴシック" panose="020B0400000000000000" pitchFamily="50" charset="-128"/>
                        </a:rPr>
                        <a:t> transfer,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performance assurance</a:t>
                      </a:r>
                      <a:endParaRPr lang="en-US" sz="70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Demonstrate cryomodule production</a:t>
                      </a:r>
                      <a:r>
                        <a:rPr lang="en-US" sz="700" b="0" i="0" u="none" strike="noStrike">
                          <a:solidFill>
                            <a:srgbClr val="0070C0"/>
                          </a:solidFill>
                          <a:effectLst/>
                          <a:latin typeface="游ゴシック" panose="020B0400000000000000" pitchFamily="50" charset="-128"/>
                          <a:ea typeface="游ゴシック" panose="020B0400000000000000" pitchFamily="50" charset="-128"/>
                        </a:rPr>
                        <a:t>/asembly readiness, and realize global CM transfer across oceans, and confirm the CM performance assurance.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cryomodule design; transportation plan; standards for cryomodule production and operation permit; plug compatibility interface soecification; cost estimate; 6 prototype cryomodules; Chapter for EDR.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- 6 CMs completion (2 per each region) with the plug-compatibility to be connected to each other and with satisfying the HPGS regulation in Japan.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9557199"/>
                  </a:ext>
                </a:extLst>
              </a:tr>
              <a:tr h="747923">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Horizontal Test + Degradation Mitigation (before and after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Provide test facilities</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CM performance to satisfy the ILC SRF specification, and to reproduce the perforamce after the connection work for two CMs (including the connection to the test bench).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Test capabilities for cavities and cryomodules in all three regions; Success yield plot in CM test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- 2 CMs (one from Europe and one from Americas) transported to Japan, ant the perforamance assured to satisfy the ILC performance specification of E = 31.5 MV/m (average) and Q ≥ 1 E10 (average). </a:t>
                      </a:r>
                      <a:br>
                        <a:rPr lang="en-US" sz="700" b="0" i="0" u="none" strike="noStrike">
                          <a:solidFill>
                            <a:srgbClr val="0070C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 Confirmation of the CM performance maintained after the CM string (actually two CMs in Pre-Lab phase) connection work.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516964"/>
                  </a:ext>
                </a:extLst>
              </a:tr>
              <a:tr h="15955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CM Transport (categorized into 4 items as follows)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5197650"/>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Transport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cage/shock damper</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safe CM tranport technology and process, with ship-tranport acress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design of cage/shock damper;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of the tranport cage.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83941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Mock-up CM transport twice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Trailer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the tranport scheme including physical size and tranportation by using the transport cage adaptable for both ground tranportation and sea shipment.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Demonstration of the safe tranport at first on the ground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292943"/>
                  </a:ext>
                </a:extLst>
              </a:tr>
              <a:tr h="213850">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Global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Container size should be checked</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Demonstrate the safe CM tranport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container size; cost estimate</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Successful global transer of the CM across the oceans.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6278563"/>
                  </a:ext>
                </a:extLst>
              </a:tr>
              <a:tr h="427424">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Returning transport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if necessary,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 capability of the CM transport, even after the CM test in Japan, for reconfirmation of the performance reproducibility after transport repeated.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Confirmation of the CM performance after transport back to Europe and Americas, just in case.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152886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tuners</a:t>
                      </a:r>
                      <a:r>
                        <a:rPr lang="en-US" sz="700" b="0" i="0" u="none" strike="noStrike">
                          <a:solidFill>
                            <a:srgbClr val="0070C0"/>
                          </a:solidFill>
                          <a:effectLst/>
                          <a:latin typeface="游ゴシック" panose="020B0400000000000000" pitchFamily="50" charset="-128"/>
                          <a:ea typeface="游ゴシック" panose="020B0400000000000000" pitchFamily="50" charset="-128"/>
                        </a:rPr>
                        <a:t> 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tuner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60 prototype tuner </a:t>
                      </a:r>
                      <a:r>
                        <a:rPr lang="en-US" sz="700" b="0" i="0" u="none" strike="noStrike">
                          <a:solidFill>
                            <a:srgbClr val="0070C0"/>
                          </a:solidFill>
                          <a:effectLst/>
                          <a:latin typeface="游ゴシック" panose="020B0400000000000000" pitchFamily="50" charset="-128"/>
                          <a:ea typeface="游ゴシック" panose="020B0400000000000000" pitchFamily="50" charset="-128"/>
                        </a:rPr>
                        <a:t>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74003"/>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couplers </a:t>
                      </a:r>
                      <a:r>
                        <a:rPr lang="en-US" sz="700" b="0" i="0" u="none" strike="noStrike">
                          <a:solidFill>
                            <a:srgbClr val="0070C0"/>
                          </a:solidFill>
                          <a:effectLst/>
                          <a:latin typeface="游ゴシック" panose="020B0400000000000000" pitchFamily="50" charset="-128"/>
                          <a:ea typeface="游ゴシック" panose="020B0400000000000000" pitchFamily="50" charset="-128"/>
                        </a:rPr>
                        <a:t>in cooperation with WP1.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coupler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60 prototype coupler production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7697285"/>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Quad/BPM Package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 c</a:t>
                      </a:r>
                      <a:r>
                        <a:rPr lang="en-US" sz="700" b="0" i="0" u="none" strike="noStrike">
                          <a:solidFill>
                            <a:srgbClr val="000000"/>
                          </a:solidFill>
                          <a:effectLst/>
                          <a:latin typeface="游ゴシック" panose="020B0400000000000000" pitchFamily="50" charset="-128"/>
                          <a:ea typeface="游ゴシック" panose="020B0400000000000000" pitchFamily="50" charset="-128"/>
                        </a:rPr>
                        <a:t>ryomodule quad/BPM/corrector packages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quad/BPM package 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drawings;</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6 prototype packages to be assembled into the 6 CMs (2 Cms per region).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618574"/>
                  </a:ext>
                </a:extLst>
              </a:tr>
              <a:tr h="320776">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68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700" b="0" i="0" u="none" strike="noStrike">
                          <a:solidFill>
                            <a:srgbClr val="000000"/>
                          </a:solidFill>
                          <a:effectLst/>
                          <a:latin typeface="游ゴシック" panose="020B0400000000000000" pitchFamily="50" charset="-128"/>
                          <a:ea typeface="游ゴシック" panose="020B0400000000000000" pitchFamily="50" charset="-128"/>
                        </a:rPr>
                        <a:t>2.3.5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Cold mass and V. Vessel (CM design/fabrication/assembly + Inter-connect)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design </a:t>
                      </a:r>
                      <a:r>
                        <a:rPr lang="en-US" sz="700" b="0" i="0" u="none" strike="noStrike">
                          <a:solidFill>
                            <a:srgbClr val="0070C0"/>
                          </a:solidFill>
                          <a:effectLst/>
                          <a:latin typeface="游ゴシック" panose="020B0400000000000000" pitchFamily="50" charset="-128"/>
                          <a:ea typeface="游ゴシック" panose="020B0400000000000000" pitchFamily="50" charset="-128"/>
                        </a:rPr>
                        <a:t>and fabricate</a:t>
                      </a:r>
                      <a:r>
                        <a:rPr lang="en-US" sz="700" b="0" i="0" u="none" strike="noStrike">
                          <a:solidFill>
                            <a:srgbClr val="000000"/>
                          </a:solidFill>
                          <a:effectLst/>
                          <a:latin typeface="游ゴシック" panose="020B0400000000000000" pitchFamily="50" charset="-128"/>
                          <a:ea typeface="游ゴシック" panose="020B0400000000000000" pitchFamily="50" charset="-128"/>
                        </a:rPr>
                        <a:t> cryomodule cold mass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Drawing of CM; cost estimate; </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700" b="0" i="0" u="none" strike="noStrike">
                          <a:solidFill>
                            <a:srgbClr val="000000"/>
                          </a:solidFill>
                          <a:effectLst/>
                          <a:latin typeface="游ゴシック" panose="020B0400000000000000" pitchFamily="50" charset="-128"/>
                          <a:ea typeface="游ゴシック" panose="020B0400000000000000" pitchFamily="50" charset="-128"/>
                        </a:rPr>
                        <a:t>6 Type-B CM cold-mass.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262084"/>
                  </a:ext>
                </a:extLst>
              </a:tr>
              <a:tr h="534349">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high pressure gas safety regulation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Discussion with authority/Sample test/Mechanical simulation/Documentation</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the guideline to adapt to HPGS regulation in Japan, and globally optimize the CM fabrication process to be adaptable to  the safety regulation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0000"/>
                          </a:solidFill>
                          <a:effectLst/>
                          <a:latin typeface="游ゴシック" panose="020B0400000000000000" pitchFamily="50" charset="-128"/>
                          <a:ea typeface="游ゴシック" panose="020B0400000000000000" pitchFamily="50" charset="-128"/>
                        </a:rPr>
                        <a:t>Final document to be submitted to authority and local government</a:t>
                      </a:r>
                      <a:br>
                        <a:rPr lang="en-US" sz="700" b="0" i="0" u="none" strike="noStrike">
                          <a:solidFill>
                            <a:srgbClr val="000000"/>
                          </a:solidFill>
                          <a:effectLst/>
                          <a:latin typeface="游ゴシック" panose="020B0400000000000000" pitchFamily="50" charset="-128"/>
                          <a:ea typeface="游ゴシック" panose="020B0400000000000000" pitchFamily="50" charset="-128"/>
                        </a:rPr>
                      </a:br>
                      <a:r>
                        <a:rPr lang="en-US" sz="700" b="0" i="0" u="none" strike="noStrike">
                          <a:solidFill>
                            <a:srgbClr val="0070C0"/>
                          </a:solidFill>
                          <a:effectLst/>
                          <a:latin typeface="游ゴシック" panose="020B0400000000000000" pitchFamily="50" charset="-128"/>
                          <a:ea typeface="游ゴシック" panose="020B0400000000000000" pitchFamily="50" charset="-128"/>
                        </a:rPr>
                        <a:t>Receive the safety inspection result (certificate) to be approved by the HPGS authority  in Japan. </a:t>
                      </a:r>
                      <a:endParaRPr lang="en-US" sz="7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1041081"/>
                  </a:ext>
                </a:extLst>
              </a:tr>
              <a:tr h="320776">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7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B050"/>
                          </a:solidFill>
                          <a:effectLst/>
                          <a:latin typeface="游ゴシック" panose="020B0400000000000000" pitchFamily="50" charset="-128"/>
                          <a:ea typeface="游ゴシック" panose="020B0400000000000000" pitchFamily="50" charset="-128"/>
                        </a:rPr>
                        <a:t>Hub-Lab, CM H. Test Facilities, coupler process (Infra: JP)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solidFill>
                            <a:srgbClr val="0070C0"/>
                          </a:solidFill>
                          <a:effectLst/>
                          <a:latin typeface="游ゴシック" panose="020B0400000000000000" pitchFamily="50" charset="-128"/>
                          <a:ea typeface="游ゴシック" panose="020B0400000000000000" pitchFamily="50" charset="-128"/>
                        </a:rPr>
                        <a:t>Establish and demonstrate the Hub-Lab function for supervising the SRF CM production and performance verification.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solidFill>
                            <a:srgbClr val="0070C0"/>
                          </a:solidFill>
                          <a:effectLst/>
                          <a:latin typeface="游ゴシック" panose="020B0400000000000000" pitchFamily="50" charset="-128"/>
                          <a:ea typeface="游ゴシック" panose="020B0400000000000000" pitchFamily="50" charset="-128"/>
                        </a:rPr>
                        <a:t>Realization of the necessary facilities, utilities, and  the Hub-Lab functioning.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6047627"/>
                  </a:ext>
                </a:extLst>
              </a:tr>
            </a:tbl>
          </a:graphicData>
        </a:graphic>
      </p:graphicFrame>
    </p:spTree>
    <p:extLst>
      <p:ext uri="{BB962C8B-B14F-4D97-AF65-F5344CB8AC3E}">
        <p14:creationId xmlns:p14="http://schemas.microsoft.com/office/powerpoint/2010/main" val="95239316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6932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Update of scope/deliverable in WBS (WP-3)</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7" name="表 6">
            <a:extLst>
              <a:ext uri="{FF2B5EF4-FFF2-40B4-BE49-F238E27FC236}">
                <a16:creationId xmlns:a16="http://schemas.microsoft.com/office/drawing/2014/main" id="{FB4A3AC6-620B-4D3E-91C6-187D1732B49D}"/>
              </a:ext>
            </a:extLst>
          </p:cNvPr>
          <p:cNvGraphicFramePr>
            <a:graphicFrameLocks noGrp="1"/>
          </p:cNvGraphicFramePr>
          <p:nvPr>
            <p:extLst>
              <p:ext uri="{D42A27DB-BD31-4B8C-83A1-F6EECF244321}">
                <p14:modId xmlns:p14="http://schemas.microsoft.com/office/powerpoint/2010/main" val="2424696284"/>
              </p:ext>
            </p:extLst>
          </p:nvPr>
        </p:nvGraphicFramePr>
        <p:xfrm>
          <a:off x="0" y="1294327"/>
          <a:ext cx="12188826" cy="4615041"/>
        </p:xfrm>
        <a:graphic>
          <a:graphicData uri="http://schemas.openxmlformats.org/drawingml/2006/table">
            <a:tbl>
              <a:tblPr/>
              <a:tblGrid>
                <a:gridCol w="623007">
                  <a:extLst>
                    <a:ext uri="{9D8B030D-6E8A-4147-A177-3AD203B41FA5}">
                      <a16:colId xmlns:a16="http://schemas.microsoft.com/office/drawing/2014/main" val="3957636652"/>
                    </a:ext>
                  </a:extLst>
                </a:gridCol>
                <a:gridCol w="623007">
                  <a:extLst>
                    <a:ext uri="{9D8B030D-6E8A-4147-A177-3AD203B41FA5}">
                      <a16:colId xmlns:a16="http://schemas.microsoft.com/office/drawing/2014/main" val="1788374321"/>
                    </a:ext>
                  </a:extLst>
                </a:gridCol>
                <a:gridCol w="623007">
                  <a:extLst>
                    <a:ext uri="{9D8B030D-6E8A-4147-A177-3AD203B41FA5}">
                      <a16:colId xmlns:a16="http://schemas.microsoft.com/office/drawing/2014/main" val="2667494187"/>
                    </a:ext>
                  </a:extLst>
                </a:gridCol>
                <a:gridCol w="623007">
                  <a:extLst>
                    <a:ext uri="{9D8B030D-6E8A-4147-A177-3AD203B41FA5}">
                      <a16:colId xmlns:a16="http://schemas.microsoft.com/office/drawing/2014/main" val="3118265048"/>
                    </a:ext>
                  </a:extLst>
                </a:gridCol>
                <a:gridCol w="2451833">
                  <a:extLst>
                    <a:ext uri="{9D8B030D-6E8A-4147-A177-3AD203B41FA5}">
                      <a16:colId xmlns:a16="http://schemas.microsoft.com/office/drawing/2014/main" val="3461818619"/>
                    </a:ext>
                  </a:extLst>
                </a:gridCol>
                <a:gridCol w="3346149">
                  <a:extLst>
                    <a:ext uri="{9D8B030D-6E8A-4147-A177-3AD203B41FA5}">
                      <a16:colId xmlns:a16="http://schemas.microsoft.com/office/drawing/2014/main" val="1276194541"/>
                    </a:ext>
                  </a:extLst>
                </a:gridCol>
                <a:gridCol w="3898816">
                  <a:extLst>
                    <a:ext uri="{9D8B030D-6E8A-4147-A177-3AD203B41FA5}">
                      <a16:colId xmlns:a16="http://schemas.microsoft.com/office/drawing/2014/main" val="3785085834"/>
                    </a:ext>
                  </a:extLst>
                </a:gridCol>
              </a:tblGrid>
              <a:tr h="327763">
                <a:tc>
                  <a:txBody>
                    <a:bodyPr/>
                    <a:lstStyle/>
                    <a:p>
                      <a:pPr algn="l" fontAlgn="ctr"/>
                      <a:r>
                        <a:rPr lang="en-US" altLang="ja-JP" sz="1800" b="1" i="0" u="none" strike="noStrike">
                          <a:solidFill>
                            <a:srgbClr val="000000"/>
                          </a:solidFill>
                          <a:effectLst/>
                          <a:latin typeface="Arial Unicode MS"/>
                          <a:ea typeface="游ゴシック" panose="020B0400000000000000" pitchFamily="50" charset="-128"/>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Title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ja-JP" altLang="en-US" sz="1800" b="1" i="0" u="none" strike="noStrike">
                          <a:solidFill>
                            <a:srgbClr val="000000"/>
                          </a:solidFill>
                          <a:effectLst/>
                          <a:latin typeface="Arial Unicode MS"/>
                          <a:ea typeface="游ゴシック" panose="020B0400000000000000"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Scoping statement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ctr"/>
                      <a:r>
                        <a:rPr lang="en-US" sz="1800" b="1" i="0" u="none" strike="noStrike">
                          <a:solidFill>
                            <a:srgbClr val="000000"/>
                          </a:solidFill>
                          <a:effectLst/>
                          <a:latin typeface="Arial Unicode MS"/>
                          <a:ea typeface="游ゴシック" panose="020B0400000000000000" pitchFamily="50" charset="-128"/>
                        </a:rPr>
                        <a:t>Deliverables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799093149"/>
                  </a:ext>
                </a:extLst>
              </a:tr>
              <a:tr h="437019">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69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altLang="ja-JP" sz="1050" b="0" i="0" u="none" strike="noStrike">
                          <a:solidFill>
                            <a:srgbClr val="000000"/>
                          </a:solidFill>
                          <a:effectLst/>
                          <a:latin typeface="游ゴシック" panose="020B0400000000000000" pitchFamily="50" charset="-128"/>
                          <a:ea typeface="游ゴシック" panose="020B0400000000000000" pitchFamily="50" charset="-128"/>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1" i="0" u="none" strike="noStrike">
                          <a:solidFill>
                            <a:srgbClr val="000000"/>
                          </a:solidFill>
                          <a:effectLst/>
                          <a:latin typeface="游ゴシック" panose="020B0400000000000000" pitchFamily="50" charset="-128"/>
                          <a:ea typeface="游ゴシック" panose="020B0400000000000000" pitchFamily="50" charset="-128"/>
                        </a:rPr>
                        <a:t>WP03:</a:t>
                      </a:r>
                      <a:r>
                        <a:rPr lang="en-US" sz="1050" b="0" i="0" u="none" strike="noStrike">
                          <a:solidFill>
                            <a:srgbClr val="000000"/>
                          </a:solidFill>
                          <a:effectLst/>
                          <a:latin typeface="游ゴシック" panose="020B0400000000000000" pitchFamily="50" charset="-128"/>
                          <a:ea typeface="游ゴシック" panose="020B0400000000000000" pitchFamily="50" charset="-128"/>
                        </a:rPr>
                        <a:t> Crab cavity</a:t>
                      </a:r>
                      <a:endParaRPr lang="en-US" sz="1050" b="1"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1"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crab cavity system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crab cavity design; cost estimate; Chapter for EDR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238168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dirty="0">
                          <a:solidFill>
                            <a:srgbClr val="000000"/>
                          </a:solidFill>
                          <a:effectLst/>
                          <a:latin typeface="游ゴシック" panose="020B0400000000000000" pitchFamily="50" charset="-128"/>
                          <a:ea typeface="游ゴシック" panose="020B0400000000000000" pitchFamily="50" charset="-128"/>
                        </a:rPr>
                        <a:t>CC design including coupler, tuner etc.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Establish the baseline design with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downselection to two crab cavity pacakges, Design crab cavity, coupler, tuner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Design prototype crab cavity with two designs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design document and drawings for the protytpe fabrication.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209846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 model and prototype production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Fabricate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the prototype crab cavities and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evaluate the perforamnce.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2 x 2 prototype (one is for model work) crab cavities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and their performance tests with confirmation of the CC performance required for the ILC.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7217855"/>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Vertical test including hamonized operation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70C0"/>
                          </a:solidFill>
                          <a:effectLst/>
                          <a:latin typeface="游ゴシック" panose="020B0400000000000000" pitchFamily="50" charset="-128"/>
                          <a:ea typeface="游ゴシック" panose="020B0400000000000000" pitchFamily="50" charset="-128"/>
                        </a:rPr>
                        <a:t>Downselect </a:t>
                      </a:r>
                      <a:r>
                        <a:rPr lang="en-US" sz="1050" b="0" i="0" u="none" strike="noStrike">
                          <a:solidFill>
                            <a:srgbClr val="000000"/>
                          </a:solidFill>
                          <a:effectLst/>
                          <a:latin typeface="游ゴシック" panose="020B0400000000000000" pitchFamily="50" charset="-128"/>
                          <a:ea typeface="游ゴシック" panose="020B0400000000000000" pitchFamily="50" charset="-128"/>
                        </a:rPr>
                        <a:t>one crab cavtiy </a:t>
                      </a:r>
                      <a:r>
                        <a:rPr lang="en-US" sz="1050" b="0" i="0" u="none" strike="noStrike">
                          <a:solidFill>
                            <a:srgbClr val="0070C0"/>
                          </a:solidFill>
                          <a:effectLst/>
                          <a:latin typeface="游ゴシック" panose="020B0400000000000000" pitchFamily="50" charset="-128"/>
                          <a:ea typeface="游ゴシック" panose="020B0400000000000000" pitchFamily="50" charset="-128"/>
                        </a:rPr>
                        <a:t>design based on the evaluation of the two prototypes.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Test result from VT with two crab cavities</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downselect process and the documentation for the process.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4781178"/>
                  </a:ext>
                </a:extLst>
              </a:tr>
              <a:tr h="878589">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CC-CM design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Establish the CC-CM design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0000"/>
                          </a:solidFill>
                          <a:effectLst/>
                          <a:latin typeface="游ゴシック" panose="020B0400000000000000" pitchFamily="50" charset="-128"/>
                          <a:ea typeface="游ゴシック" panose="020B0400000000000000" pitchFamily="50" charset="-128"/>
                        </a:rPr>
                        <a:t>Final design CC-CM</a:t>
                      </a:r>
                      <a:br>
                        <a:rPr lang="en-US" sz="1050" b="0" i="0" u="none" strike="noStrike">
                          <a:solidFill>
                            <a:srgbClr val="000000"/>
                          </a:solidFill>
                          <a:effectLst/>
                          <a:latin typeface="游ゴシック" panose="020B0400000000000000" pitchFamily="50" charset="-128"/>
                          <a:ea typeface="游ゴシック" panose="020B0400000000000000" pitchFamily="50" charset="-128"/>
                        </a:rPr>
                      </a:br>
                      <a:r>
                        <a:rPr lang="en-US" sz="1050" b="0" i="0" u="none" strike="noStrike">
                          <a:solidFill>
                            <a:srgbClr val="0070C0"/>
                          </a:solidFill>
                          <a:effectLst/>
                          <a:latin typeface="游ゴシック" panose="020B0400000000000000" pitchFamily="50" charset="-128"/>
                          <a:ea typeface="游ゴシック" panose="020B0400000000000000" pitchFamily="50" charset="-128"/>
                        </a:rPr>
                        <a:t>Complete the engineering design work and the final design documentation </a:t>
                      </a:r>
                      <a:endParaRPr lang="en-US" sz="105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747631"/>
                  </a:ext>
                </a:extLst>
              </a:tr>
              <a:tr h="292862">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050" b="0" i="0" u="none" strike="noStrike">
                          <a:solidFill>
                            <a:srgbClr val="00B050"/>
                          </a:solidFill>
                          <a:effectLst/>
                          <a:latin typeface="游ゴシック" panose="020B0400000000000000" pitchFamily="50" charset="-128"/>
                          <a:ea typeface="游ゴシック" panose="020B0400000000000000" pitchFamily="50" charset="-128"/>
                        </a:rPr>
                        <a:t>WP3: CC Infra-structure (TBC))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5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3270784"/>
                  </a:ext>
                </a:extLst>
              </a:tr>
            </a:tbl>
          </a:graphicData>
        </a:graphic>
      </p:graphicFrame>
    </p:spTree>
    <p:extLst>
      <p:ext uri="{BB962C8B-B14F-4D97-AF65-F5344CB8AC3E}">
        <p14:creationId xmlns:p14="http://schemas.microsoft.com/office/powerpoint/2010/main" val="3594000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1965959" y="861168"/>
            <a:ext cx="8260082" cy="5539978"/>
          </a:xfrm>
          <a:prstGeom prst="rect">
            <a:avLst/>
          </a:prstGeom>
          <a:noFill/>
        </p:spPr>
        <p:txBody>
          <a:bodyPr wrap="none" rtlCol="0">
            <a:spAutoFit/>
          </a:bodyPr>
          <a:lstStyle/>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Proposal for ILC Pre-lab</a:t>
            </a:r>
          </a:p>
          <a:p>
            <a:pPr marL="800100" lvl="1"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https://www.interactions.org/press-release/ilc-international-development-team-publishes-proposal-ilc</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Preparation and Work Packages</a:t>
            </a:r>
          </a:p>
          <a:p>
            <a:pPr marL="800100" lvl="1" indent="-342900">
              <a:buFont typeface="Wingdings" panose="05000000000000000000" pitchFamily="2" charset="2"/>
              <a:buChar char="l"/>
            </a:pPr>
            <a:r>
              <a:rPr lang="en-US" altLang="ja-JP" sz="1400" dirty="0">
                <a:latin typeface="Times New Roman" panose="02020603050405020304" pitchFamily="18" charset="0"/>
                <a:cs typeface="Times New Roman" panose="02020603050405020304" pitchFamily="18" charset="0"/>
              </a:rPr>
              <a:t>http://doi.org/10.5281/zenodo.4742018</a:t>
            </a: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14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sz="12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14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14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sz="1200"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50</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Tentative summary of WBS related to SRF</a:t>
            </a:r>
            <a:endParaRPr lang="ja-JP" altLang="en-US" sz="44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420E3224-0C09-4E36-9DF5-916A55109045}"/>
              </a:ext>
            </a:extLst>
          </p:cNvPr>
          <p:cNvSpPr/>
          <p:nvPr/>
        </p:nvSpPr>
        <p:spPr>
          <a:xfrm>
            <a:off x="1691749" y="1276209"/>
            <a:ext cx="8808501" cy="3901001"/>
          </a:xfrm>
          <a:prstGeom prst="rect">
            <a:avLst/>
          </a:prstGeom>
          <a:solidFill>
            <a:schemeClr val="accent4">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WBS for </a:t>
            </a:r>
            <a:r>
              <a:rPr kumimoji="1" lang="en-US" altLang="ja-JP" sz="3600" dirty="0" err="1">
                <a:solidFill>
                  <a:schemeClr val="tx1"/>
                </a:solidFill>
                <a:latin typeface="Times New Roman" panose="02020603050405020304" pitchFamily="18" charset="0"/>
                <a:cs typeface="Times New Roman" panose="02020603050405020304" pitchFamily="18" charset="0"/>
              </a:rPr>
              <a:t>PreLab</a:t>
            </a:r>
            <a:r>
              <a:rPr kumimoji="1" lang="en-US" altLang="ja-JP" sz="3600" dirty="0">
                <a:solidFill>
                  <a:schemeClr val="tx1"/>
                </a:solidFill>
                <a:latin typeface="Times New Roman" panose="02020603050405020304" pitchFamily="18" charset="0"/>
                <a:cs typeface="Times New Roman" panose="02020603050405020304" pitchFamily="18" charset="0"/>
              </a:rPr>
              <a:t> Phase</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8" name="正方形/長方形 7">
            <a:extLst>
              <a:ext uri="{FF2B5EF4-FFF2-40B4-BE49-F238E27FC236}">
                <a16:creationId xmlns:a16="http://schemas.microsoft.com/office/drawing/2014/main" id="{CAC7A741-91AC-402B-A3D1-F4A1BE894BFE}"/>
              </a:ext>
            </a:extLst>
          </p:cNvPr>
          <p:cNvSpPr/>
          <p:nvPr/>
        </p:nvSpPr>
        <p:spPr>
          <a:xfrm>
            <a:off x="1888005" y="1945000"/>
            <a:ext cx="2815563" cy="3061172"/>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solidFill>
                  <a:schemeClr val="tx1"/>
                </a:solidFill>
                <a:latin typeface="Times New Roman" panose="02020603050405020304" pitchFamily="18" charset="0"/>
                <a:cs typeface="Times New Roman" panose="02020603050405020304" pitchFamily="18" charset="0"/>
              </a:rPr>
              <a:t>TPD:</a:t>
            </a:r>
          </a:p>
          <a:p>
            <a:pPr algn="ctr"/>
            <a:r>
              <a:rPr lang="en-US" altLang="ja-JP" sz="3600" dirty="0">
                <a:solidFill>
                  <a:schemeClr val="tx1"/>
                </a:solidFill>
                <a:latin typeface="Times New Roman" panose="02020603050405020304" pitchFamily="18" charset="0"/>
                <a:cs typeface="Times New Roman" panose="02020603050405020304" pitchFamily="18" charset="0"/>
              </a:rPr>
              <a:t>WP-1</a:t>
            </a:r>
          </a:p>
          <a:p>
            <a:pPr algn="ctr"/>
            <a:r>
              <a:rPr kumimoji="1" lang="en-US" altLang="ja-JP" sz="3600" dirty="0">
                <a:solidFill>
                  <a:schemeClr val="tx1"/>
                </a:solidFill>
                <a:latin typeface="Times New Roman" panose="02020603050405020304" pitchFamily="18" charset="0"/>
                <a:cs typeface="Times New Roman" panose="02020603050405020304" pitchFamily="18" charset="0"/>
              </a:rPr>
              <a:t>WP-2</a:t>
            </a:r>
          </a:p>
          <a:p>
            <a:pPr algn="ctr"/>
            <a:r>
              <a:rPr lang="en-US" altLang="ja-JP" sz="3600" dirty="0">
                <a:solidFill>
                  <a:schemeClr val="tx1"/>
                </a:solidFill>
                <a:latin typeface="Times New Roman" panose="02020603050405020304" pitchFamily="18" charset="0"/>
                <a:cs typeface="Times New Roman" panose="02020603050405020304" pitchFamily="18" charset="0"/>
              </a:rPr>
              <a:t>WP-3</a:t>
            </a:r>
            <a:endParaRPr kumimoji="1" lang="ja-JP" altLang="en-US" sz="3600" dirty="0">
              <a:solidFill>
                <a:schemeClr val="tx1"/>
              </a:solidFill>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F623BAA6-FBA9-42A7-9584-5B0C8E3B8DA2}"/>
              </a:ext>
            </a:extLst>
          </p:cNvPr>
          <p:cNvSpPr/>
          <p:nvPr/>
        </p:nvSpPr>
        <p:spPr>
          <a:xfrm>
            <a:off x="5046741" y="2785220"/>
            <a:ext cx="5209012" cy="620017"/>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solidFill>
                  <a:schemeClr val="tx1"/>
                </a:solidFill>
                <a:latin typeface="Times New Roman" panose="02020603050405020304" pitchFamily="18" charset="0"/>
                <a:cs typeface="Times New Roman" panose="02020603050405020304" pitchFamily="18" charset="0"/>
              </a:rPr>
              <a:t>Cryogenics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1" name="正方形/長方形 10">
            <a:extLst>
              <a:ext uri="{FF2B5EF4-FFF2-40B4-BE49-F238E27FC236}">
                <a16:creationId xmlns:a16="http://schemas.microsoft.com/office/drawing/2014/main" id="{6FDBD273-7271-48D5-A5FE-B60F87ACCCDF}"/>
              </a:ext>
            </a:extLst>
          </p:cNvPr>
          <p:cNvSpPr/>
          <p:nvPr/>
        </p:nvSpPr>
        <p:spPr>
          <a:xfrm>
            <a:off x="5046740" y="3625440"/>
            <a:ext cx="5360315" cy="620017"/>
          </a:xfrm>
          <a:prstGeom prst="rect">
            <a:avLst/>
          </a:prstGeom>
          <a:solidFill>
            <a:srgbClr val="FFC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000" dirty="0">
                <a:solidFill>
                  <a:schemeClr val="tx1"/>
                </a:solidFill>
                <a:latin typeface="Times New Roman" panose="02020603050405020304" pitchFamily="18" charset="0"/>
                <a:cs typeface="Times New Roman" panose="02020603050405020304" pitchFamily="18" charset="0"/>
              </a:rPr>
              <a:t>HLRF</a:t>
            </a:r>
            <a:r>
              <a:rPr kumimoji="1" lang="en-US" altLang="ja-JP" sz="2000" dirty="0">
                <a:solidFill>
                  <a:schemeClr val="tx1"/>
                </a:solidFill>
                <a:latin typeface="Times New Roman" panose="02020603050405020304" pitchFamily="18" charset="0"/>
                <a:cs typeface="Times New Roman" panose="02020603050405020304" pitchFamily="18" charset="0"/>
              </a:rPr>
              <a:t> (klystron/modulator/power distribution)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3" name="正方形/長方形 12">
            <a:extLst>
              <a:ext uri="{FF2B5EF4-FFF2-40B4-BE49-F238E27FC236}">
                <a16:creationId xmlns:a16="http://schemas.microsoft.com/office/drawing/2014/main" id="{F544298E-C68E-46FB-A1E2-C2B9C35443CB}"/>
              </a:ext>
            </a:extLst>
          </p:cNvPr>
          <p:cNvSpPr/>
          <p:nvPr/>
        </p:nvSpPr>
        <p:spPr>
          <a:xfrm>
            <a:off x="5046740" y="1945000"/>
            <a:ext cx="5209012" cy="620017"/>
          </a:xfrm>
          <a:prstGeom prst="rect">
            <a:avLst/>
          </a:prstGeom>
          <a:solidFill>
            <a:srgbClr val="CCEC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a:solidFill>
                  <a:schemeClr val="tx1"/>
                </a:solidFill>
                <a:latin typeface="Times New Roman" panose="02020603050405020304" pitchFamily="18" charset="0"/>
                <a:cs typeface="Times New Roman" panose="02020603050405020304" pitchFamily="18" charset="0"/>
              </a:rPr>
              <a:t>Detailed system design for real construction</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D1B9DA77-1A22-4F82-9A7B-37103AEA4991}"/>
              </a:ext>
            </a:extLst>
          </p:cNvPr>
          <p:cNvSpPr/>
          <p:nvPr/>
        </p:nvSpPr>
        <p:spPr>
          <a:xfrm>
            <a:off x="5046739" y="4465661"/>
            <a:ext cx="5360315" cy="540512"/>
          </a:xfrm>
          <a:prstGeom prst="rect">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Engin</a:t>
            </a:r>
            <a:r>
              <a:rPr lang="en-US" altLang="ja-JP" sz="2000" dirty="0">
                <a:solidFill>
                  <a:schemeClr val="tx1"/>
                </a:solidFill>
                <a:latin typeface="Times New Roman" panose="02020603050405020304" pitchFamily="18" charset="0"/>
                <a:cs typeface="Times New Roman" panose="02020603050405020304" pitchFamily="18" charset="0"/>
              </a:rPr>
              <a:t>eering Design Report (EDR)</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9" name="吹き出し: 角を丸めた四角形 8">
            <a:extLst>
              <a:ext uri="{FF2B5EF4-FFF2-40B4-BE49-F238E27FC236}">
                <a16:creationId xmlns:a16="http://schemas.microsoft.com/office/drawing/2014/main" id="{4A9D9336-592E-4441-856B-5ACAB6DDF2E1}"/>
              </a:ext>
            </a:extLst>
          </p:cNvPr>
          <p:cNvSpPr/>
          <p:nvPr/>
        </p:nvSpPr>
        <p:spPr>
          <a:xfrm>
            <a:off x="2989848" y="5762688"/>
            <a:ext cx="3249738" cy="627583"/>
          </a:xfrm>
          <a:prstGeom prst="wedgeRoundRectCallout">
            <a:avLst>
              <a:gd name="adj1" fmla="val -23154"/>
              <a:gd name="adj2" fmla="val -13150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 650 MHz SRF system for DR?</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5" name="吹き出し: 角を丸めた四角形 14">
            <a:extLst>
              <a:ext uri="{FF2B5EF4-FFF2-40B4-BE49-F238E27FC236}">
                <a16:creationId xmlns:a16="http://schemas.microsoft.com/office/drawing/2014/main" id="{B5936A65-C4C1-40EA-8FA3-B814FB423E4F}"/>
              </a:ext>
            </a:extLst>
          </p:cNvPr>
          <p:cNvSpPr/>
          <p:nvPr/>
        </p:nvSpPr>
        <p:spPr>
          <a:xfrm>
            <a:off x="263136" y="5473734"/>
            <a:ext cx="2420858" cy="584490"/>
          </a:xfrm>
          <a:prstGeom prst="wedgeRoundRectCallout">
            <a:avLst>
              <a:gd name="adj1" fmla="val 32867"/>
              <a:gd name="adj2" fmla="val -168227"/>
              <a:gd name="adj3" fmla="val 16667"/>
            </a:avLst>
          </a:prstGeom>
          <a:solidFill>
            <a:srgbClr val="FFFF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FF0000"/>
                </a:solidFill>
                <a:latin typeface="Times New Roman" panose="02020603050405020304" pitchFamily="18" charset="0"/>
                <a:cs typeface="Times New Roman" panose="02020603050405020304" pitchFamily="18" charset="0"/>
              </a:rPr>
              <a:t>Already done!</a:t>
            </a:r>
            <a:endParaRPr kumimoji="1" lang="ja-JP" altLang="en-US" sz="2400" b="1" dirty="0">
              <a:solidFill>
                <a:srgbClr val="FF0000"/>
              </a:solidFill>
              <a:latin typeface="Times New Roman" panose="02020603050405020304" pitchFamily="18" charset="0"/>
              <a:cs typeface="Times New Roman" panose="02020603050405020304" pitchFamily="18" charset="0"/>
            </a:endParaRPr>
          </a:p>
        </p:txBody>
      </p:sp>
      <p:sp>
        <p:nvSpPr>
          <p:cNvPr id="16" name="正方形/長方形 15">
            <a:extLst>
              <a:ext uri="{FF2B5EF4-FFF2-40B4-BE49-F238E27FC236}">
                <a16:creationId xmlns:a16="http://schemas.microsoft.com/office/drawing/2014/main" id="{6F565297-1AC2-4ECE-B71E-11FC1F678365}"/>
              </a:ext>
            </a:extLst>
          </p:cNvPr>
          <p:cNvSpPr/>
          <p:nvPr/>
        </p:nvSpPr>
        <p:spPr>
          <a:xfrm>
            <a:off x="4835136" y="1861687"/>
            <a:ext cx="5861369" cy="3387885"/>
          </a:xfrm>
          <a:prstGeom prst="rect">
            <a:avLst/>
          </a:prstGeom>
          <a:noFill/>
          <a:ln w="190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吹き出し: 角を丸めた四角形 16">
            <a:extLst>
              <a:ext uri="{FF2B5EF4-FFF2-40B4-BE49-F238E27FC236}">
                <a16:creationId xmlns:a16="http://schemas.microsoft.com/office/drawing/2014/main" id="{A27D65FE-1AF6-4914-BCD1-52791A8C3E30}"/>
              </a:ext>
            </a:extLst>
          </p:cNvPr>
          <p:cNvSpPr/>
          <p:nvPr/>
        </p:nvSpPr>
        <p:spPr>
          <a:xfrm>
            <a:off x="9306540" y="5846374"/>
            <a:ext cx="2779930" cy="677555"/>
          </a:xfrm>
          <a:prstGeom prst="wedgeRoundRectCallout">
            <a:avLst>
              <a:gd name="adj1" fmla="val -18148"/>
              <a:gd name="adj2" fmla="val -133955"/>
              <a:gd name="adj3" fmla="val 16667"/>
            </a:avLst>
          </a:pr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Times New Roman" panose="02020603050405020304" pitchFamily="18" charset="0"/>
                <a:cs typeface="Times New Roman" panose="02020603050405020304" pitchFamily="18" charset="0"/>
              </a:rPr>
              <a:t>We may not need any cost, but HR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8" name="吹き出し: 角を丸めた四角形 17">
            <a:extLst>
              <a:ext uri="{FF2B5EF4-FFF2-40B4-BE49-F238E27FC236}">
                <a16:creationId xmlns:a16="http://schemas.microsoft.com/office/drawing/2014/main" id="{A4D0F778-730F-4709-BAAE-A27355B52169}"/>
              </a:ext>
            </a:extLst>
          </p:cNvPr>
          <p:cNvSpPr/>
          <p:nvPr/>
        </p:nvSpPr>
        <p:spPr>
          <a:xfrm>
            <a:off x="6421080" y="5762688"/>
            <a:ext cx="2779930" cy="627583"/>
          </a:xfrm>
          <a:prstGeom prst="wedgeRoundRectCallout">
            <a:avLst>
              <a:gd name="adj1" fmla="val -24430"/>
              <a:gd name="adj2" fmla="val -120418"/>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cs typeface="Times New Roman" panose="02020603050405020304" pitchFamily="18" charset="0"/>
              </a:rPr>
              <a:t>Additional item:</a:t>
            </a:r>
          </a:p>
          <a:p>
            <a:r>
              <a:rPr kumimoji="1" lang="en-US" altLang="ja-JP" dirty="0">
                <a:solidFill>
                  <a:schemeClr val="tx1"/>
                </a:solidFill>
                <a:latin typeface="Times New Roman" panose="02020603050405020304" pitchFamily="18" charset="0"/>
                <a:cs typeface="Times New Roman" panose="02020603050405020304" pitchFamily="18" charset="0"/>
              </a:rPr>
              <a:t>5 GeV SC Booster </a:t>
            </a:r>
            <a:r>
              <a:rPr kumimoji="1" lang="en-US" altLang="ja-JP" dirty="0" err="1">
                <a:solidFill>
                  <a:schemeClr val="tx1"/>
                </a:solidFill>
                <a:latin typeface="Times New Roman" panose="02020603050405020304" pitchFamily="18" charset="0"/>
                <a:cs typeface="Times New Roman" panose="02020603050405020304" pitchFamily="18" charset="0"/>
              </a:rPr>
              <a:t>Linac</a:t>
            </a:r>
            <a:r>
              <a:rPr kumimoji="1" lang="en-US" altLang="ja-JP" dirty="0">
                <a:solidFill>
                  <a:schemeClr val="tx1"/>
                </a:solidFill>
                <a:latin typeface="Times New Roman" panose="02020603050405020304" pitchFamily="18" charset="0"/>
                <a:cs typeface="Times New Roman" panose="02020603050405020304" pitchFamily="18" charset="0"/>
              </a:rPr>
              <a:t>?</a:t>
            </a:r>
          </a:p>
        </p:txBody>
      </p:sp>
      <p:sp>
        <p:nvSpPr>
          <p:cNvPr id="19" name="テキスト ボックス 18">
            <a:extLst>
              <a:ext uri="{FF2B5EF4-FFF2-40B4-BE49-F238E27FC236}">
                <a16:creationId xmlns:a16="http://schemas.microsoft.com/office/drawing/2014/main" id="{6CEF52E0-8E7C-4608-B401-B033B9169A6E}"/>
              </a:ext>
            </a:extLst>
          </p:cNvPr>
          <p:cNvSpPr txBox="1"/>
          <p:nvPr/>
        </p:nvSpPr>
        <p:spPr>
          <a:xfrm>
            <a:off x="0" y="747527"/>
            <a:ext cx="12188824" cy="461665"/>
          </a:xfrm>
          <a:prstGeom prst="rect">
            <a:avLst/>
          </a:prstGeom>
          <a:noFill/>
        </p:spPr>
        <p:txBody>
          <a:bodyPr wrap="square" rtlCol="0" anchor="ctr">
            <a:spAutoFit/>
          </a:bodyPr>
          <a:lstStyle/>
          <a:p>
            <a:pPr algn="ctr"/>
            <a:r>
              <a:rPr kumimoji="1" lang="en-US" altLang="ja-JP" sz="2400" dirty="0">
                <a:solidFill>
                  <a:srgbClr val="FF0000"/>
                </a:solidFill>
                <a:latin typeface="Times New Roman" panose="02020603050405020304" pitchFamily="18" charset="0"/>
                <a:cs typeface="Times New Roman" panose="02020603050405020304" pitchFamily="18" charset="0"/>
              </a:rPr>
              <a:t>We need to consider the </a:t>
            </a:r>
            <a:r>
              <a:rPr lang="en-US" altLang="ja-JP" sz="2400" dirty="0">
                <a:solidFill>
                  <a:srgbClr val="FF0000"/>
                </a:solidFill>
                <a:latin typeface="Times New Roman" panose="02020603050405020304" pitchFamily="18" charset="0"/>
                <a:cs typeface="Times New Roman" panose="02020603050405020304" pitchFamily="18" charset="0"/>
              </a:rPr>
              <a:t>other materials than TPD for WBS</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75238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51</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(e± booster </a:t>
            </a:r>
            <a:r>
              <a:rPr lang="en-US" altLang="ja-JP" sz="4400" dirty="0" err="1">
                <a:latin typeface="Times New Roman" panose="02020603050405020304" pitchFamily="18" charset="0"/>
                <a:cs typeface="Times New Roman" panose="02020603050405020304" pitchFamily="18" charset="0"/>
              </a:rPr>
              <a:t>linac</a:t>
            </a:r>
            <a:r>
              <a:rPr lang="en-US" altLang="ja-JP" sz="4400" dirty="0">
                <a:latin typeface="Times New Roman" panose="02020603050405020304" pitchFamily="18" charset="0"/>
                <a:cs typeface="Times New Roman" panose="02020603050405020304" pitchFamily="18" charset="0"/>
              </a:rPr>
              <a:t>) in WBS-SRF</a:t>
            </a:r>
            <a:endParaRPr lang="ja-JP" altLang="en-US" sz="44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168F3CC9-1EA0-451B-8165-DB97BAB31A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4127" y="945846"/>
            <a:ext cx="9160568" cy="2302389"/>
          </a:xfrm>
          <a:prstGeom prst="rect">
            <a:avLst/>
          </a:prstGeom>
          <a:ln w="19050">
            <a:solidFill>
              <a:srgbClr val="0000FF"/>
            </a:solidFill>
          </a:ln>
        </p:spPr>
      </p:pic>
      <p:pic>
        <p:nvPicPr>
          <p:cNvPr id="9" name="図 8">
            <a:extLst>
              <a:ext uri="{FF2B5EF4-FFF2-40B4-BE49-F238E27FC236}">
                <a16:creationId xmlns:a16="http://schemas.microsoft.com/office/drawing/2014/main" id="{DA808361-7246-4DA2-98AE-09EF2D2A4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127" y="3721599"/>
            <a:ext cx="9160568" cy="2552767"/>
          </a:xfrm>
          <a:prstGeom prst="rect">
            <a:avLst/>
          </a:prstGeom>
          <a:ln w="19050">
            <a:solidFill>
              <a:srgbClr val="FF0000"/>
            </a:solidFill>
          </a:ln>
        </p:spPr>
      </p:pic>
      <p:cxnSp>
        <p:nvCxnSpPr>
          <p:cNvPr id="13" name="直線コネクタ 12">
            <a:extLst>
              <a:ext uri="{FF2B5EF4-FFF2-40B4-BE49-F238E27FC236}">
                <a16:creationId xmlns:a16="http://schemas.microsoft.com/office/drawing/2014/main" id="{8CF2DE57-DC7D-4B28-A74D-63DD1F98853D}"/>
              </a:ext>
            </a:extLst>
          </p:cNvPr>
          <p:cNvCxnSpPr/>
          <p:nvPr/>
        </p:nvCxnSpPr>
        <p:spPr>
          <a:xfrm>
            <a:off x="2618210" y="1809065"/>
            <a:ext cx="3618130"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07C52D3F-C045-4689-A2CC-E81026066BA1}"/>
              </a:ext>
            </a:extLst>
          </p:cNvPr>
          <p:cNvCxnSpPr>
            <a:cxnSpLocks/>
          </p:cNvCxnSpPr>
          <p:nvPr/>
        </p:nvCxnSpPr>
        <p:spPr>
          <a:xfrm>
            <a:off x="6572935" y="2073296"/>
            <a:ext cx="3347318"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225B0B8D-3764-4563-B65C-26F7439B5E1F}"/>
              </a:ext>
            </a:extLst>
          </p:cNvPr>
          <p:cNvCxnSpPr>
            <a:cxnSpLocks/>
          </p:cNvCxnSpPr>
          <p:nvPr/>
        </p:nvCxnSpPr>
        <p:spPr>
          <a:xfrm>
            <a:off x="3277148" y="5105948"/>
            <a:ext cx="47616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08F8DFCC-0BDD-4607-9360-2234829E76D3}"/>
              </a:ext>
            </a:extLst>
          </p:cNvPr>
          <p:cNvCxnSpPr>
            <a:cxnSpLocks/>
          </p:cNvCxnSpPr>
          <p:nvPr/>
        </p:nvCxnSpPr>
        <p:spPr>
          <a:xfrm>
            <a:off x="8769030" y="5376760"/>
            <a:ext cx="18584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A3F564B-A391-4BD5-9E07-D02B98043F13}"/>
              </a:ext>
            </a:extLst>
          </p:cNvPr>
          <p:cNvCxnSpPr>
            <a:cxnSpLocks/>
          </p:cNvCxnSpPr>
          <p:nvPr/>
        </p:nvCxnSpPr>
        <p:spPr>
          <a:xfrm>
            <a:off x="2507473" y="5680464"/>
            <a:ext cx="10975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4745EA0-E963-4BED-AAF9-3F1E1C275E43}"/>
              </a:ext>
            </a:extLst>
          </p:cNvPr>
          <p:cNvCxnSpPr>
            <a:cxnSpLocks/>
          </p:cNvCxnSpPr>
          <p:nvPr/>
        </p:nvCxnSpPr>
        <p:spPr>
          <a:xfrm>
            <a:off x="4137824" y="5680464"/>
            <a:ext cx="41970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81889782-AC7D-4036-8463-3BE53E9A68FC}"/>
              </a:ext>
            </a:extLst>
          </p:cNvPr>
          <p:cNvCxnSpPr>
            <a:cxnSpLocks/>
          </p:cNvCxnSpPr>
          <p:nvPr/>
        </p:nvCxnSpPr>
        <p:spPr>
          <a:xfrm>
            <a:off x="6572935" y="5951276"/>
            <a:ext cx="30589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1206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52</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340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Additional items (650 MHz @DR) in WBS-SRF</a:t>
            </a:r>
            <a:endParaRPr lang="ja-JP" altLang="en-US" sz="44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A7871664-D520-4F4F-93FA-B9A1D89892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135" y="834011"/>
            <a:ext cx="6865730" cy="6023987"/>
          </a:xfrm>
          <a:prstGeom prst="rect">
            <a:avLst/>
          </a:prstGeom>
        </p:spPr>
      </p:pic>
      <p:cxnSp>
        <p:nvCxnSpPr>
          <p:cNvPr id="18" name="直線コネクタ 17">
            <a:extLst>
              <a:ext uri="{FF2B5EF4-FFF2-40B4-BE49-F238E27FC236}">
                <a16:creationId xmlns:a16="http://schemas.microsoft.com/office/drawing/2014/main" id="{B3522A40-EB71-4D98-AD7A-CD0C4BE9FDB3}"/>
              </a:ext>
            </a:extLst>
          </p:cNvPr>
          <p:cNvCxnSpPr>
            <a:cxnSpLocks/>
          </p:cNvCxnSpPr>
          <p:nvPr/>
        </p:nvCxnSpPr>
        <p:spPr>
          <a:xfrm>
            <a:off x="5427194" y="3167508"/>
            <a:ext cx="3802325" cy="0"/>
          </a:xfrm>
          <a:prstGeom prst="line">
            <a:avLst/>
          </a:prstGeom>
          <a:ln w="19050">
            <a:solidFill>
              <a:srgbClr val="00CC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79840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53</a:t>
            </a:fld>
            <a:endParaRPr kumimoji="1" lang="ja-JP" altLang="en-US" sz="1400">
              <a:latin typeface="Times New Roman" panose="02020603050405020304" pitchFamily="18" charset="0"/>
              <a:cs typeface="Times New Roman" panose="02020603050405020304" pitchFamily="18" charset="0"/>
            </a:endParaRPr>
          </a:p>
        </p:txBody>
      </p:sp>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0"/>
            <a:ext cx="12188825" cy="71704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(modified) Table 2.12 in TDR Vol.3 Part I</a:t>
            </a:r>
            <a:endParaRPr lang="ja-JP" altLang="en-US" sz="4400" dirty="0">
              <a:latin typeface="Times New Roman" panose="02020603050405020304" pitchFamily="18" charset="0"/>
              <a:cs typeface="Times New Roman" panose="02020603050405020304" pitchFamily="18" charset="0"/>
            </a:endParaRPr>
          </a:p>
        </p:txBody>
      </p:sp>
      <p:graphicFrame>
        <p:nvGraphicFramePr>
          <p:cNvPr id="3" name="表 2">
            <a:extLst>
              <a:ext uri="{FF2B5EF4-FFF2-40B4-BE49-F238E27FC236}">
                <a16:creationId xmlns:a16="http://schemas.microsoft.com/office/drawing/2014/main" id="{92087681-6D93-41AE-B243-0625AF5F0510}"/>
              </a:ext>
            </a:extLst>
          </p:cNvPr>
          <p:cNvGraphicFramePr>
            <a:graphicFrameLocks noGrp="1"/>
          </p:cNvGraphicFramePr>
          <p:nvPr>
            <p:extLst>
              <p:ext uri="{D42A27DB-BD31-4B8C-83A1-F6EECF244321}">
                <p14:modId xmlns:p14="http://schemas.microsoft.com/office/powerpoint/2010/main" val="3548649903"/>
              </p:ext>
            </p:extLst>
          </p:nvPr>
        </p:nvGraphicFramePr>
        <p:xfrm>
          <a:off x="3177" y="646021"/>
          <a:ext cx="12188823" cy="5892971"/>
        </p:xfrm>
        <a:graphic>
          <a:graphicData uri="http://schemas.openxmlformats.org/drawingml/2006/table">
            <a:tbl>
              <a:tblPr/>
              <a:tblGrid>
                <a:gridCol w="2339126">
                  <a:extLst>
                    <a:ext uri="{9D8B030D-6E8A-4147-A177-3AD203B41FA5}">
                      <a16:colId xmlns:a16="http://schemas.microsoft.com/office/drawing/2014/main" val="2708633657"/>
                    </a:ext>
                  </a:extLst>
                </a:gridCol>
                <a:gridCol w="2282762">
                  <a:extLst>
                    <a:ext uri="{9D8B030D-6E8A-4147-A177-3AD203B41FA5}">
                      <a16:colId xmlns:a16="http://schemas.microsoft.com/office/drawing/2014/main" val="410147530"/>
                    </a:ext>
                  </a:extLst>
                </a:gridCol>
                <a:gridCol w="2536403">
                  <a:extLst>
                    <a:ext uri="{9D8B030D-6E8A-4147-A177-3AD203B41FA5}">
                      <a16:colId xmlns:a16="http://schemas.microsoft.com/office/drawing/2014/main" val="4205054703"/>
                    </a:ext>
                  </a:extLst>
                </a:gridCol>
                <a:gridCol w="2536403">
                  <a:extLst>
                    <a:ext uri="{9D8B030D-6E8A-4147-A177-3AD203B41FA5}">
                      <a16:colId xmlns:a16="http://schemas.microsoft.com/office/drawing/2014/main" val="169012112"/>
                    </a:ext>
                  </a:extLst>
                </a:gridCol>
                <a:gridCol w="2494129">
                  <a:extLst>
                    <a:ext uri="{9D8B030D-6E8A-4147-A177-3AD203B41FA5}">
                      <a16:colId xmlns:a16="http://schemas.microsoft.com/office/drawing/2014/main" val="1865748574"/>
                    </a:ext>
                  </a:extLst>
                </a:gridCol>
              </a:tblGrid>
              <a:tr h="364386">
                <a:tc gridSpan="3">
                  <a:txBody>
                    <a:bodyPr/>
                    <a:lstStyle/>
                    <a:p>
                      <a:pPr algn="l" fontAlgn="ctr"/>
                      <a:r>
                        <a:rPr lang="en-US" sz="1100" b="1" i="0" u="none" strike="noStrike" dirty="0">
                          <a:solidFill>
                            <a:srgbClr val="00B0F0"/>
                          </a:solidFill>
                          <a:effectLst/>
                          <a:latin typeface="Times New Roman" panose="02020603050405020304" pitchFamily="18" charset="0"/>
                          <a:ea typeface="游ゴシック" panose="020B0400000000000000" pitchFamily="50" charset="-128"/>
                        </a:rPr>
                        <a:t>Revised Table 2.12 "Various tuners investigated in the Technical Design Phase."</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100" b="1" i="0" u="none" strike="noStrike">
                        <a:solidFill>
                          <a:srgbClr val="00B0F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900" b="0" i="0" u="none" strike="noStrike" dirty="0">
                          <a:solidFill>
                            <a:srgbClr val="000000"/>
                          </a:solidFill>
                          <a:effectLst/>
                          <a:latin typeface="Times New Roman" panose="02020603050405020304" pitchFamily="18" charset="0"/>
                          <a:ea typeface="游ゴシック" panose="020B0400000000000000" pitchFamily="50" charset="-128"/>
                        </a:rPr>
                        <a:t>12/Apr/2021 Revised by </a:t>
                      </a:r>
                      <a:r>
                        <a:rPr lang="en-US" sz="900" b="0" i="0" u="none" strike="noStrike" dirty="0" err="1">
                          <a:solidFill>
                            <a:srgbClr val="000000"/>
                          </a:solidFill>
                          <a:effectLst/>
                          <a:latin typeface="Times New Roman" panose="02020603050405020304" pitchFamily="18" charset="0"/>
                          <a:ea typeface="游ゴシック" panose="020B0400000000000000" pitchFamily="50" charset="-128"/>
                        </a:rPr>
                        <a:t>Yuriy</a:t>
                      </a:r>
                      <a:r>
                        <a:rPr lang="en-US" sz="900" b="0" i="0" u="none" strike="noStrike" dirty="0">
                          <a:solidFill>
                            <a:srgbClr val="000000"/>
                          </a:solidFill>
                          <a:effectLst/>
                          <a:latin typeface="Times New Roman" panose="02020603050405020304" pitchFamily="18" charset="0"/>
                          <a:ea typeface="游ゴシック" panose="020B0400000000000000" pitchFamily="50" charset="-128"/>
                        </a:rPr>
                        <a:t> + Kirk</a:t>
                      </a:r>
                    </a:p>
                  </a:txBody>
                  <a:tcPr marL="3137" marR="3137" marT="3137"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8675446"/>
                  </a:ext>
                </a:extLst>
              </a:tr>
              <a:tr h="173143">
                <a:tc>
                  <a:txBody>
                    <a:bodyPr/>
                    <a:lstStyle/>
                    <a:p>
                      <a:pPr algn="l" fontAlgn="ctr"/>
                      <a:r>
                        <a:rPr lang="ja-JP" altLang="en-US" sz="1200" b="1" i="0" u="none" strike="noStrike" dirty="0">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(SLIM) Blade tuner</a:t>
                      </a:r>
                      <a:r>
                        <a:rPr lang="en-US" sz="1200" b="1" i="0" u="none" strike="noStrike" dirty="0">
                          <a:solidFill>
                            <a:srgbClr val="4472C4"/>
                          </a:solidFill>
                          <a:effectLst/>
                          <a:latin typeface="Times New Roman" panose="02020603050405020304" pitchFamily="18" charset="0"/>
                          <a:ea typeface="游ゴシック" panose="020B0400000000000000" pitchFamily="50" charset="-128"/>
                        </a:rPr>
                        <a:t> </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[1]</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err="1">
                          <a:solidFill>
                            <a:srgbClr val="000000"/>
                          </a:solidFill>
                          <a:effectLst/>
                          <a:latin typeface="Times New Roman" panose="02020603050405020304" pitchFamily="18" charset="0"/>
                          <a:ea typeface="游ゴシック" panose="020B0400000000000000" pitchFamily="50" charset="-128"/>
                        </a:rPr>
                        <a:t>Saclay</a:t>
                      </a: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/DESY tuner</a:t>
                      </a:r>
                      <a:r>
                        <a:rPr lang="en-US" sz="1200" b="1" i="1" u="none" strike="noStrike" dirty="0">
                          <a:solidFill>
                            <a:srgbClr val="4472C4"/>
                          </a:solidFill>
                          <a:effectLst/>
                          <a:latin typeface="Times New Roman" panose="02020603050405020304" pitchFamily="18" charset="0"/>
                          <a:ea typeface="游ゴシック" panose="020B0400000000000000" pitchFamily="50" charset="-128"/>
                        </a:rPr>
                        <a:t> [2]</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Slide-jack tuner </a:t>
                      </a:r>
                      <a:r>
                        <a:rPr lang="en-US" sz="1200" b="0" i="1" u="none" strike="noStrike" dirty="0">
                          <a:solidFill>
                            <a:srgbClr val="4472C4"/>
                          </a:solidFill>
                          <a:effectLst/>
                          <a:latin typeface="Times New Roman" panose="02020603050405020304" pitchFamily="18" charset="0"/>
                          <a:ea typeface="游ゴシック" panose="020B0400000000000000" pitchFamily="50" charset="-128"/>
                        </a:rPr>
                        <a:t>[3]</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Times New Roman" panose="02020603050405020304" pitchFamily="18" charset="0"/>
                          <a:ea typeface="游ゴシック" panose="020B0400000000000000" pitchFamily="50" charset="-128"/>
                        </a:rPr>
                        <a:t>Double-lever tuner </a:t>
                      </a:r>
                      <a:r>
                        <a:rPr lang="en-US" sz="1200" b="1" i="1" u="none" strike="noStrike" dirty="0">
                          <a:solidFill>
                            <a:srgbClr val="305496"/>
                          </a:solidFill>
                          <a:effectLst/>
                          <a:latin typeface="Times New Roman" panose="02020603050405020304" pitchFamily="18" charset="0"/>
                          <a:ea typeface="游ゴシック" panose="020B0400000000000000" pitchFamily="50" charset="-128"/>
                        </a:rPr>
                        <a:t>[4]</a:t>
                      </a:r>
                      <a:endParaRPr lang="en-US" sz="1200" b="1"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83780508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Type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Coaxial and lateral coupler side</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Lateral-Pick-up side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407906740"/>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(fit to) Beampipes of TESLA Cavity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short-long</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short-short, short-long</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16746984"/>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Cavity/Tuner system stiffness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 kN/mm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sngStrike">
                          <a:solidFill>
                            <a:srgbClr val="000000"/>
                          </a:solidFill>
                          <a:effectLst/>
                          <a:latin typeface="Times New Roman" panose="02020603050405020304" pitchFamily="18" charset="0"/>
                          <a:ea typeface="游ゴシック" panose="020B0400000000000000" pitchFamily="50" charset="-128"/>
                        </a:rPr>
                        <a:t>290</a:t>
                      </a:r>
                      <a:r>
                        <a:rPr lang="en-US" sz="1000" b="0" i="0" u="none" strike="noStrike">
                          <a:solidFill>
                            <a:srgbClr val="000000"/>
                          </a:solidFill>
                          <a:effectLst/>
                          <a:latin typeface="Times New Roman" panose="02020603050405020304" pitchFamily="18" charset="0"/>
                          <a:ea typeface="游ゴシック" panose="020B0400000000000000" pitchFamily="50" charset="-128"/>
                        </a:rPr>
                        <a:t> </a:t>
                      </a:r>
                      <a:r>
                        <a:rPr lang="en-US" sz="1000" b="1" i="0" u="none" strike="noStrike">
                          <a:solidFill>
                            <a:srgbClr val="FF0000"/>
                          </a:solidFill>
                          <a:effectLst/>
                          <a:latin typeface="Times New Roman" panose="02020603050405020304" pitchFamily="18" charset="0"/>
                          <a:ea typeface="游ゴシック" panose="020B0400000000000000" pitchFamily="50" charset="-128"/>
                        </a:rPr>
                        <a:t>70</a:t>
                      </a:r>
                      <a:r>
                        <a:rPr lang="en-US" sz="1000" b="0" i="0" u="none" strike="noStrike">
                          <a:solidFill>
                            <a:srgbClr val="000000"/>
                          </a:solidFill>
                          <a:effectLst/>
                          <a:latin typeface="Times New Roman" panose="02020603050405020304" pitchFamily="18" charset="0"/>
                          <a:ea typeface="游ゴシック" panose="020B0400000000000000" pitchFamily="50" charset="-128"/>
                        </a:rPr>
                        <a:t> kN/mm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 kN/mm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46296182"/>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Drive unit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Outside vessel</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Inside vessel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2901996"/>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Stepper motor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537506631"/>
                  </a:ext>
                </a:extLst>
              </a:tr>
              <a:tr h="441539">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Harmonic Drive</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both manual or stepper motor actuation</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Planetary Gear Drive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529971716"/>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frequency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1.3 GHz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63901921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tunable range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500 kHz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900 kHz</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kHz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81174545"/>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sensitivity</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1.5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Hz/step</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 Hz/step</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Hz/step</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4524685"/>
                  </a:ext>
                </a:extLst>
              </a:tr>
              <a:tr h="145928">
                <a:tc>
                  <a:txBody>
                    <a:bodyPr/>
                    <a:lstStyle/>
                    <a:p>
                      <a:pPr algn="l" fontAlgn="ctr"/>
                      <a:r>
                        <a:rPr lang="en-US" sz="1050" b="1" i="1" u="none" strike="noStrike" dirty="0">
                          <a:solidFill>
                            <a:srgbClr val="4472C4"/>
                          </a:solidFill>
                          <a:effectLst/>
                          <a:latin typeface="Times New Roman" panose="02020603050405020304" pitchFamily="18" charset="0"/>
                          <a:ea typeface="游ゴシック" panose="020B0400000000000000" pitchFamily="50" charset="-128"/>
                        </a:rPr>
                        <a:t>Coarse tuner </a:t>
                      </a:r>
                      <a:r>
                        <a:rPr lang="en-US" sz="1050" b="1" i="1" u="none" strike="noStrike" dirty="0" err="1">
                          <a:solidFill>
                            <a:srgbClr val="4472C4"/>
                          </a:solidFill>
                          <a:effectLst/>
                          <a:latin typeface="Times New Roman" panose="02020603050405020304" pitchFamily="18" charset="0"/>
                          <a:ea typeface="游ゴシック" panose="020B0400000000000000" pitchFamily="50" charset="-128"/>
                        </a:rPr>
                        <a:t>hystersis</a:t>
                      </a:r>
                      <a:endParaRPr lang="en-US" sz="1050" b="1" i="1" u="none" strike="noStrike" dirty="0">
                        <a:solidFill>
                          <a:srgbClr val="4472C4"/>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a:solidFill>
                            <a:srgbClr val="4472C4"/>
                          </a:solidFill>
                          <a:effectLst/>
                          <a:latin typeface="Times New Roman" panose="02020603050405020304" pitchFamily="18" charset="0"/>
                          <a:ea typeface="游ゴシック" panose="020B0400000000000000" pitchFamily="50" charset="-128"/>
                        </a:rPr>
                        <a:t>100Hz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1" u="none" strike="noStrike" dirty="0">
                          <a:solidFill>
                            <a:srgbClr val="4472C4"/>
                          </a:solidFill>
                          <a:effectLst/>
                          <a:latin typeface="Times New Roman" panose="02020603050405020304" pitchFamily="18" charset="0"/>
                          <a:ea typeface="游ゴシック" panose="020B0400000000000000" pitchFamily="50" charset="-128"/>
                        </a:rPr>
                        <a:t>45Hz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836715607"/>
                  </a:ext>
                </a:extLst>
              </a:tr>
              <a:tr h="145928">
                <a:tc>
                  <a:txBody>
                    <a:bodyPr/>
                    <a:lstStyle/>
                    <a:p>
                      <a:pPr algn="l" fontAlgn="ctr"/>
                      <a:r>
                        <a:rPr lang="ja-JP" altLang="en-US" sz="1050" b="1" i="1" u="none" strike="noStrike" dirty="0">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1" u="none" strike="noStrike">
                          <a:solidFill>
                            <a:srgbClr val="4472C4"/>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11879989"/>
                  </a:ext>
                </a:extLst>
              </a:tr>
              <a:tr h="145928">
                <a:tc rowSpan="3">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thin-layer</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 thick-layer</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 thin-layer</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1711692033"/>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 mm), dim.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Times New Roman" panose="02020603050405020304" pitchFamily="18" charset="0"/>
                          <a:ea typeface="游ゴシック" panose="020B0400000000000000" pitchFamily="50" charset="-128"/>
                        </a:rPr>
                        <a:t>(0.1 mm), dim.</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71064051"/>
                  </a:ext>
                </a:extLst>
              </a:tr>
              <a:tr h="145928">
                <a:tc vMerge="1">
                  <a:txBody>
                    <a:bodyPr/>
                    <a:lstStyle/>
                    <a:p>
                      <a:endParaRPr kumimoji="1" lang="ja-JP" altLang="en-US"/>
                    </a:p>
                  </a:txBody>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 x 10 x 40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3</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 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diameter 35 x 78 mm</a:t>
                      </a:r>
                      <a:r>
                        <a:rPr lang="en-US" sz="1000" b="0" i="0" u="none" strike="noStrike" baseline="30000">
                          <a:solidFill>
                            <a:srgbClr val="000000"/>
                          </a:solidFill>
                          <a:effectLst/>
                          <a:latin typeface="Times New Roman" panose="02020603050405020304" pitchFamily="18" charset="0"/>
                          <a:ea typeface="游ゴシック" panose="020B0400000000000000" pitchFamily="50" charset="-128"/>
                        </a:rPr>
                        <a:t>2</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10x 10 x 36 mm</a:t>
                      </a:r>
                      <a:r>
                        <a:rPr lang="en-US" sz="1000" b="1" i="0" u="none" strike="noStrike" baseline="30000">
                          <a:solidFill>
                            <a:srgbClr val="FF0000"/>
                          </a:solidFill>
                          <a:effectLst/>
                          <a:latin typeface="Times New Roman" panose="02020603050405020304" pitchFamily="18" charset="0"/>
                          <a:ea typeface="游ゴシック" panose="020B0400000000000000" pitchFamily="50" charset="-128"/>
                        </a:rPr>
                        <a:t>3</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567283953"/>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Piezo Voltage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200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1000 V, operated at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000000"/>
                          </a:solidFill>
                          <a:effectLst/>
                          <a:latin typeface="Times New Roman" panose="02020603050405020304" pitchFamily="18" charset="0"/>
                          <a:ea typeface="游ゴシック" panose="020B0400000000000000" pitchFamily="50" charset="-128"/>
                        </a:rPr>
                        <a:t>120 V</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78460498"/>
                  </a:ext>
                </a:extLst>
              </a:tr>
              <a:tr h="145928">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stroke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55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40 μ</a:t>
                      </a:r>
                      <a:r>
                        <a:rPr lang="en-US" sz="900" b="1" i="0" u="none" strike="noStrike">
                          <a:solidFill>
                            <a:srgbClr val="FF0000"/>
                          </a:solidFill>
                          <a:effectLst/>
                          <a:latin typeface="Times New Roman" panose="02020603050405020304" pitchFamily="18" charset="0"/>
                          <a:ea typeface="游ゴシック" panose="020B0400000000000000" pitchFamily="50" charset="-128"/>
                        </a:rPr>
                        <a:t>m</a:t>
                      </a:r>
                      <a:endParaRPr lang="en-US" sz="1000" b="1" i="0" u="none" strike="noStrike">
                        <a:solidFill>
                          <a:srgbClr val="FF0000"/>
                        </a:solidFill>
                        <a:effectLst/>
                        <a:latin typeface="Times New Roman" panose="02020603050405020304" pitchFamily="18" charset="0"/>
                        <a:ea typeface="游ゴシック" panose="020B0400000000000000" pitchFamily="50" charset="-128"/>
                      </a:endParaRP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40 μ</a:t>
                      </a:r>
                      <a:r>
                        <a:rPr lang="en-US" sz="900" b="0" i="0" u="none" strike="noStrike">
                          <a:solidFill>
                            <a:srgbClr val="000000"/>
                          </a:solidFill>
                          <a:effectLst/>
                          <a:latin typeface="Times New Roman" panose="02020603050405020304" pitchFamily="18" charset="0"/>
                          <a:ea typeface="游ゴシック" panose="020B0400000000000000" pitchFamily="50" charset="-128"/>
                        </a:rPr>
                        <a:t>m</a:t>
                      </a:r>
                      <a:endParaRPr 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40um</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77447865"/>
                  </a:ext>
                </a:extLst>
              </a:tr>
              <a:tr h="277555">
                <a:tc>
                  <a:txBody>
                    <a:bodyPr/>
                    <a:lstStyle/>
                    <a:p>
                      <a:pPr algn="l" fontAlgn="ctr"/>
                      <a:r>
                        <a:rPr lang="en-US" sz="1050" b="1" i="0" u="none" strike="noStrike" dirty="0">
                          <a:solidFill>
                            <a:srgbClr val="000000"/>
                          </a:solidFill>
                          <a:effectLst/>
                          <a:latin typeface="Times New Roman" panose="02020603050405020304" pitchFamily="18" charset="0"/>
                          <a:ea typeface="游ゴシック" panose="020B0400000000000000" pitchFamily="50" charset="-128"/>
                        </a:rPr>
                        <a:t>Nominal piezo capacitance at R.T.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8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0" i="0" u="none" strike="noStrike">
                          <a:solidFill>
                            <a:srgbClr val="000000"/>
                          </a:solidFill>
                          <a:effectLst/>
                          <a:latin typeface="Times New Roman" panose="02020603050405020304" pitchFamily="18" charset="0"/>
                          <a:ea typeface="游ゴシック" panose="020B0400000000000000" pitchFamily="50" charset="-128"/>
                        </a:rPr>
                        <a:t>0.9 μ</a:t>
                      </a:r>
                      <a:r>
                        <a:rPr lang="en-US" sz="1000" b="0" i="0" u="none" strike="noStrike">
                          <a:solidFill>
                            <a:srgbClr val="000000"/>
                          </a:solidFill>
                          <a:effectLst/>
                          <a:latin typeface="Times New Roman" panose="02020603050405020304" pitchFamily="18" charset="0"/>
                          <a:ea typeface="游ゴシック" panose="020B0400000000000000" pitchFamily="50" charset="-128"/>
                        </a:rPr>
                        <a:t>F</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l-GR" sz="1000" b="1" i="0" u="none" strike="noStrike" dirty="0">
                          <a:solidFill>
                            <a:srgbClr val="FF0000"/>
                          </a:solidFill>
                          <a:effectLst/>
                          <a:latin typeface="Times New Roman" panose="02020603050405020304" pitchFamily="18" charset="0"/>
                          <a:ea typeface="游ゴシック" panose="020B0400000000000000" pitchFamily="50" charset="-128"/>
                        </a:rPr>
                        <a:t>13 μ</a:t>
                      </a:r>
                      <a:r>
                        <a:rPr lang="en-US" sz="1000" b="1" i="0" u="none" strike="noStrike" dirty="0">
                          <a:solidFill>
                            <a:srgbClr val="FF0000"/>
                          </a:solidFill>
                          <a:effectLst/>
                          <a:latin typeface="Times New Roman" panose="02020603050405020304" pitchFamily="18" charset="0"/>
                          <a:ea typeface="游ゴシック" panose="020B0400000000000000" pitchFamily="50" charset="-128"/>
                        </a:rPr>
                        <a:t>F</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2908999752"/>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Nominal tunable range (tested at 2K)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2,000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800 Hz</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~600 Hz @500 V</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1" i="0" u="none" strike="noStrike">
                          <a:solidFill>
                            <a:srgbClr val="FF0000"/>
                          </a:solidFill>
                          <a:effectLst/>
                          <a:latin typeface="Times New Roman" panose="02020603050405020304" pitchFamily="18" charset="0"/>
                          <a:ea typeface="游ゴシック" panose="020B0400000000000000" pitchFamily="50" charset="-128"/>
                        </a:rPr>
                        <a:t>3,000 Hz</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58691191"/>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26368946"/>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Capability to repair (motor + piezo)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No</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OK</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956534746"/>
                  </a:ext>
                </a:extLst>
              </a:tr>
              <a:tr h="145928">
                <a:tc>
                  <a:txBody>
                    <a:bodyPr/>
                    <a:lstStyle/>
                    <a:p>
                      <a:pPr algn="l" fontAlgn="ctr"/>
                      <a:r>
                        <a:rPr lang="ja-JP" altLang="en-US" sz="1050" b="1" i="0" u="none" strike="noStrike" dirty="0">
                          <a:solidFill>
                            <a:srgbClr val="FF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747100617"/>
                  </a:ext>
                </a:extLst>
              </a:tr>
              <a:tr h="277555">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accelerators</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 @FNAL/FAST</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800 @E-XFEL</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14 @STF-2, Quantum Beam</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Times New Roman" panose="02020603050405020304" pitchFamily="18" charset="0"/>
                          <a:ea typeface="游ゴシック" panose="020B0400000000000000" pitchFamily="50" charset="-128"/>
                        </a:rPr>
                        <a:t>320+180 @LCLS-II (HE)</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3802691687"/>
                  </a:ext>
                </a:extLst>
              </a:tr>
              <a:tr h="145928">
                <a:tc>
                  <a:txBody>
                    <a:bodyPr/>
                    <a:lstStyle/>
                    <a:p>
                      <a:pPr algn="l" fontAlgn="ctr"/>
                      <a:r>
                        <a:rPr lang="en-US" sz="1050" b="1" i="0" u="none" strike="noStrike" dirty="0">
                          <a:solidFill>
                            <a:srgbClr val="FF0000"/>
                          </a:solidFill>
                          <a:effectLst/>
                          <a:latin typeface="Times New Roman" panose="02020603050405020304" pitchFamily="18" charset="0"/>
                          <a:ea typeface="游ゴシック" panose="020B0400000000000000" pitchFamily="50" charset="-128"/>
                        </a:rPr>
                        <a:t># of tuner operated in S1-Global</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2</a:t>
                      </a:r>
                    </a:p>
                  </a:txBody>
                  <a:tcPr marL="3137" marR="3137" marT="31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000" b="0" i="0" u="none" strike="noStrike">
                          <a:solidFill>
                            <a:srgbClr val="000000"/>
                          </a:solidFill>
                          <a:effectLst/>
                          <a:latin typeface="Times New Roman" panose="02020603050405020304" pitchFamily="18" charset="0"/>
                          <a:ea typeface="游ゴシック" panose="020B0400000000000000" pitchFamily="50" charset="-128"/>
                        </a:rPr>
                        <a:t>4</a:t>
                      </a:r>
                    </a:p>
                  </a:txBody>
                  <a:tcPr marL="3137" marR="3137" marT="313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ja-JP" altLang="en-US" sz="1000" b="0" i="0" u="none" strike="noStrike">
                          <a:solidFill>
                            <a:srgbClr val="000000"/>
                          </a:solidFill>
                          <a:effectLst/>
                          <a:latin typeface="Times New Roman" panose="02020603050405020304" pitchFamily="18" charset="0"/>
                          <a:ea typeface="游ゴシック" panose="020B0400000000000000" pitchFamily="50" charset="-128"/>
                        </a:rPr>
                        <a:t>　</a:t>
                      </a:r>
                    </a:p>
                  </a:txBody>
                  <a:tcPr marL="3137" marR="3137" marT="313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extLst>
                  <a:ext uri="{0D108BD9-81ED-4DB2-BD59-A6C34878D82A}">
                    <a16:rowId xmlns:a16="http://schemas.microsoft.com/office/drawing/2014/main" val="4064608188"/>
                  </a:ext>
                </a:extLst>
              </a:tr>
              <a:tr h="145928">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10848200"/>
                  </a:ext>
                </a:extLst>
              </a:tr>
              <a:tr h="145928">
                <a:tc gridSpan="2">
                  <a:txBody>
                    <a:bodyPr/>
                    <a:lstStyle/>
                    <a:p>
                      <a:pPr algn="l" fontAlgn="ctr"/>
                      <a:r>
                        <a:rPr lang="en-US" sz="1000" b="0" i="1" u="none" strike="noStrike" dirty="0">
                          <a:solidFill>
                            <a:srgbClr val="002060"/>
                          </a:solidFill>
                          <a:effectLst/>
                          <a:latin typeface="Times New Roman" panose="02020603050405020304" pitchFamily="18" charset="0"/>
                          <a:ea typeface="游ゴシック" panose="020B0400000000000000" pitchFamily="50" charset="-128"/>
                        </a:rPr>
                        <a:t>[1]</a:t>
                      </a:r>
                      <a:r>
                        <a:rPr lang="en-US" sz="1000" b="0" i="0" u="none" strike="noStrike" dirty="0">
                          <a:solidFill>
                            <a:srgbClr val="002060"/>
                          </a:solidFill>
                          <a:effectLst/>
                          <a:latin typeface="Times New Roman" panose="02020603050405020304" pitchFamily="18" charset="0"/>
                          <a:ea typeface="游ゴシック" panose="020B0400000000000000" pitchFamily="50" charset="-128"/>
                        </a:rPr>
                        <a:t> https://lss.fnal.gov/archive/2011/conf/fermilab-conf-11-101-td.pdf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4119862754"/>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2"/>
                        </a:rPr>
                        <a:t>[2] LLRF Tests of XFEL Cryomodules at AMTF: First Experimental Results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194532080"/>
                  </a:ext>
                </a:extLst>
              </a:tr>
              <a:tr h="145928">
                <a:tc gridSpan="3">
                  <a:txBody>
                    <a:bodyPr/>
                    <a:lstStyle/>
                    <a:p>
                      <a:pPr algn="l" fontAlgn="ctr"/>
                      <a:r>
                        <a:rPr lang="en-US" sz="900" b="0" i="0" u="sng" strike="noStrike">
                          <a:solidFill>
                            <a:srgbClr val="0563C1"/>
                          </a:solidFill>
                          <a:effectLst/>
                          <a:latin typeface="游ゴシック" panose="020B0400000000000000" pitchFamily="50" charset="-128"/>
                          <a:ea typeface="游ゴシック" panose="020B0400000000000000" pitchFamily="50" charset="-128"/>
                          <a:hlinkClick r:id="rId3"/>
                        </a:rPr>
                        <a:t>[3] Cryomodule Tests of Four Tesla-Like Cavities in the STF Phass-1.0 for ILC (cern.ch)</a:t>
                      </a:r>
                      <a:endParaRPr lang="en-US" sz="900" b="0" i="0" u="sng" strike="noStrike">
                        <a:solidFill>
                          <a:srgbClr val="0563C1"/>
                        </a:solidFill>
                        <a:effectLst/>
                        <a:latin typeface="游ゴシック" panose="020B0400000000000000" pitchFamily="50" charset="-128"/>
                        <a:ea typeface="游ゴシック" panose="020B0400000000000000" pitchFamily="50" charset="-128"/>
                      </a:endParaRPr>
                    </a:p>
                  </a:txBody>
                  <a:tcPr marL="3137" marR="3137" marT="3137"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2876014909"/>
                  </a:ext>
                </a:extLst>
              </a:tr>
              <a:tr h="145928">
                <a:tc gridSpan="2">
                  <a:txBody>
                    <a:bodyPr/>
                    <a:lstStyle/>
                    <a:p>
                      <a:pPr algn="l" fontAlgn="ctr"/>
                      <a:r>
                        <a:rPr lang="en-US" sz="1000" b="0" i="1" u="none" strike="noStrike">
                          <a:solidFill>
                            <a:srgbClr val="002060"/>
                          </a:solidFill>
                          <a:effectLst/>
                          <a:latin typeface="Times New Roman" panose="02020603050405020304" pitchFamily="18" charset="0"/>
                          <a:ea typeface="游ゴシック" panose="020B0400000000000000" pitchFamily="50" charset="-128"/>
                        </a:rPr>
                        <a:t>[4]</a:t>
                      </a:r>
                      <a:r>
                        <a:rPr lang="en-US" sz="1000" b="0" i="0" u="none" strike="noStrike">
                          <a:solidFill>
                            <a:srgbClr val="002060"/>
                          </a:solidFill>
                          <a:effectLst/>
                          <a:latin typeface="Times New Roman" panose="02020603050405020304" pitchFamily="18" charset="0"/>
                          <a:ea typeface="游ゴシック" panose="020B0400000000000000" pitchFamily="50" charset="-128"/>
                        </a:rPr>
                        <a:t> https://accelconf.web.cern.ch/IPAC2015/papers/wepty035.pdf</a:t>
                      </a:r>
                    </a:p>
                  </a:txBody>
                  <a:tcPr marL="3137" marR="3137" marT="3137" marB="0" anchor="ctr">
                    <a:lnL>
                      <a:noFill/>
                    </a:lnL>
                    <a:lnR>
                      <a:noFill/>
                    </a:lnR>
                    <a:lnT>
                      <a:noFill/>
                    </a:lnT>
                    <a:lnB>
                      <a:noFill/>
                    </a:lnB>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tc>
                  <a:txBody>
                    <a:bodyPr/>
                    <a:lstStyle/>
                    <a:p>
                      <a:pPr algn="l" fontAlgn="ctr"/>
                      <a:endParaRPr lang="ja-JP" altLang="en-US" sz="1000" b="0" i="0" u="none" strike="noStrike" dirty="0">
                        <a:solidFill>
                          <a:srgbClr val="000000"/>
                        </a:solidFill>
                        <a:effectLst/>
                        <a:latin typeface="Times New Roman" panose="02020603050405020304" pitchFamily="18" charset="0"/>
                        <a:ea typeface="游ゴシック" panose="020B0400000000000000" pitchFamily="50" charset="-128"/>
                      </a:endParaRPr>
                    </a:p>
                  </a:txBody>
                  <a:tcPr marL="3137" marR="3137" marT="3137" marB="0" anchor="ctr">
                    <a:lnL>
                      <a:noFill/>
                    </a:lnL>
                    <a:lnR>
                      <a:noFill/>
                    </a:lnR>
                    <a:lnT>
                      <a:noFill/>
                    </a:lnT>
                    <a:lnB>
                      <a:noFill/>
                    </a:lnB>
                  </a:tcPr>
                </a:tc>
                <a:extLst>
                  <a:ext uri="{0D108BD9-81ED-4DB2-BD59-A6C34878D82A}">
                    <a16:rowId xmlns:a16="http://schemas.microsoft.com/office/drawing/2014/main" val="1284703310"/>
                  </a:ext>
                </a:extLst>
              </a:tr>
            </a:tbl>
          </a:graphicData>
        </a:graphic>
      </p:graphicFrame>
    </p:spTree>
    <p:extLst>
      <p:ext uri="{BB962C8B-B14F-4D97-AF65-F5344CB8AC3E}">
        <p14:creationId xmlns:p14="http://schemas.microsoft.com/office/powerpoint/2010/main" val="36215640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54</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Minor changes in task list for technical preparation</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4196676"/>
            <a:ext cx="5378187" cy="70788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(“Global CM transfer”)</a:t>
            </a:r>
          </a:p>
        </p:txBody>
      </p:sp>
      <p:sp>
        <p:nvSpPr>
          <p:cNvPr id="3" name="テキスト ボックス 2">
            <a:extLst>
              <a:ext uri="{FF2B5EF4-FFF2-40B4-BE49-F238E27FC236}">
                <a16:creationId xmlns:a16="http://schemas.microsoft.com/office/drawing/2014/main" id="{020F8907-26C6-49AD-8AC1-705622FE95C3}"/>
              </a:ext>
            </a:extLst>
          </p:cNvPr>
          <p:cNvSpPr txBox="1"/>
          <p:nvPr/>
        </p:nvSpPr>
        <p:spPr>
          <a:xfrm>
            <a:off x="6539888" y="3754403"/>
            <a:ext cx="5652112" cy="1631216"/>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Cavity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Industrial-production Readiness</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transport and Performance assurance</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Bunch compressor and others (not only SRF)</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Engineering design report</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EE2038A2-F9F2-4970-9376-429FE5C3DCDC}"/>
              </a:ext>
            </a:extLst>
          </p:cNvPr>
          <p:cNvSpPr/>
          <p:nvPr/>
        </p:nvSpPr>
        <p:spPr>
          <a:xfrm>
            <a:off x="5512659" y="419667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C22DAC4F-F6B0-4156-BCE4-5F23F7410DD8}"/>
              </a:ext>
            </a:extLst>
          </p:cNvPr>
          <p:cNvSpPr txBox="1"/>
          <p:nvPr/>
        </p:nvSpPr>
        <p:spPr>
          <a:xfrm>
            <a:off x="6768724" y="5500724"/>
            <a:ext cx="465383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※Hub-lab. Infrastructure added in CM and crab</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2374B082-2BC4-4641-9060-A69EDBB25750}"/>
              </a:ext>
            </a:extLst>
          </p:cNvPr>
          <p:cNvSpPr txBox="1"/>
          <p:nvPr/>
        </p:nvSpPr>
        <p:spPr>
          <a:xfrm>
            <a:off x="2276960" y="1675211"/>
            <a:ext cx="824265"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SRF</a:t>
            </a:r>
            <a:endParaRPr kumimoji="1" lang="ja-JP" altLang="en-US" sz="2800" dirty="0">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AF81A9EA-2E6C-4093-9587-0597F3A398F0}"/>
              </a:ext>
            </a:extLst>
          </p:cNvPr>
          <p:cNvSpPr txBox="1"/>
          <p:nvPr/>
        </p:nvSpPr>
        <p:spPr>
          <a:xfrm>
            <a:off x="7558950" y="1675211"/>
            <a:ext cx="3063659"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Main </a:t>
            </a:r>
            <a:r>
              <a:rPr kumimoji="1" lang="en-US" altLang="ja-JP" sz="2800" dirty="0" err="1">
                <a:latin typeface="Times New Roman" panose="02020603050405020304" pitchFamily="18" charset="0"/>
                <a:cs typeface="Times New Roman" panose="02020603050405020304" pitchFamily="18" charset="0"/>
              </a:rPr>
              <a:t>linac</a:t>
            </a:r>
            <a:r>
              <a:rPr kumimoji="1" lang="en-US" altLang="ja-JP" sz="2800" dirty="0">
                <a:latin typeface="Times New Roman" panose="02020603050405020304" pitchFamily="18" charset="0"/>
                <a:cs typeface="Times New Roman" panose="02020603050405020304" pitchFamily="18" charset="0"/>
              </a:rPr>
              <a:t> and SRF</a:t>
            </a:r>
            <a:endParaRPr kumimoji="1" lang="ja-JP" altLang="en-US" sz="2800" dirty="0">
              <a:latin typeface="Times New Roman" panose="02020603050405020304" pitchFamily="18" charset="0"/>
              <a:cs typeface="Times New Roman" panose="02020603050405020304" pitchFamily="18" charset="0"/>
            </a:endParaRPr>
          </a:p>
        </p:txBody>
      </p:sp>
      <p:sp>
        <p:nvSpPr>
          <p:cNvPr id="16" name="矢印: 右 15">
            <a:extLst>
              <a:ext uri="{FF2B5EF4-FFF2-40B4-BE49-F238E27FC236}">
                <a16:creationId xmlns:a16="http://schemas.microsoft.com/office/drawing/2014/main" id="{BA86815B-8497-4447-9E25-E3C0876B34D1}"/>
              </a:ext>
            </a:extLst>
          </p:cNvPr>
          <p:cNvSpPr/>
          <p:nvPr/>
        </p:nvSpPr>
        <p:spPr>
          <a:xfrm>
            <a:off x="5512659" y="1563486"/>
            <a:ext cx="892757" cy="746670"/>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C7770EE8-B9AD-4A92-B17E-11451269B8D5}"/>
              </a:ext>
            </a:extLst>
          </p:cNvPr>
          <p:cNvSpPr txBox="1"/>
          <p:nvPr/>
        </p:nvSpPr>
        <p:spPr>
          <a:xfrm>
            <a:off x="8199028" y="2392514"/>
            <a:ext cx="1783502"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Based on TDR</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46132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Reconfirmation of cost unit in ILC</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4239" y="2258442"/>
            <a:ext cx="6381123" cy="3635461"/>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489337" y="1084520"/>
            <a:ext cx="7704353" cy="707886"/>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000" b="1" dirty="0">
                <a:solidFill>
                  <a:srgbClr val="FF0000"/>
                </a:solidFill>
                <a:latin typeface="Times New Roman" panose="02020603050405020304" pitchFamily="18" charset="0"/>
                <a:cs typeface="Times New Roman" panose="02020603050405020304" pitchFamily="18" charset="0"/>
              </a:rPr>
              <a:t>ILCU</a:t>
            </a:r>
            <a:r>
              <a:rPr kumimoji="1" lang="en-US" altLang="ja-JP" sz="2000" dirty="0">
                <a:latin typeface="Times New Roman" panose="02020603050405020304" pitchFamily="18" charset="0"/>
                <a:cs typeface="Times New Roman" panose="02020603050405020304" pitchFamily="18" charset="0"/>
              </a:rPr>
              <a:t> (ILC unit) has been used as the cost unit for ILC since GDE era</a:t>
            </a:r>
          </a:p>
          <a:p>
            <a:pPr marL="285750" indent="-285750">
              <a:buFont typeface="Wingdings" panose="05000000000000000000" pitchFamily="2" charset="2"/>
              <a:buChar char="Ø"/>
            </a:pPr>
            <a:r>
              <a:rPr lang="en-US" altLang="ja-JP" sz="2000" dirty="0">
                <a:latin typeface="Times New Roman" panose="02020603050405020304" pitchFamily="18" charset="0"/>
                <a:cs typeface="Times New Roman" panose="02020603050405020304" pitchFamily="18" charset="0"/>
              </a:rPr>
              <a:t>Based on US dollars as of January 2012 (1 ILCU = $1)</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3352516" y="4076172"/>
            <a:ext cx="2077941" cy="523220"/>
          </a:xfrm>
          <a:prstGeom prst="rect">
            <a:avLst/>
          </a:prstGeom>
          <a:noFill/>
          <a:ln w="19050">
            <a:solidFill>
              <a:schemeClr val="tx1"/>
            </a:solidFill>
          </a:ln>
        </p:spPr>
        <p:txBody>
          <a:bodyPr wrap="none" rtlCol="0" anchor="ctr">
            <a:spAutoFit/>
          </a:bodyPr>
          <a:lstStyle/>
          <a:p>
            <a:pPr algn="ctr"/>
            <a:r>
              <a:rPr lang="en-US" altLang="ja-JP" sz="2800" dirty="0">
                <a:latin typeface="Times New Roman" panose="02020603050405020304" pitchFamily="18" charset="0"/>
                <a:cs typeface="Times New Roman" panose="02020603050405020304" pitchFamily="18" charset="0"/>
              </a:rPr>
              <a:t>TDR Vol.3 II</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5546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56</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FTE-</a:t>
            </a:r>
            <a:r>
              <a:rPr lang="en-US" altLang="ja-JP" sz="4400" dirty="0" err="1">
                <a:latin typeface="Times New Roman" panose="02020603050405020304" pitchFamily="18" charset="0"/>
                <a:cs typeface="Times New Roman" panose="02020603050405020304" pitchFamily="18" charset="0"/>
              </a:rPr>
              <a:t>yr</a:t>
            </a:r>
            <a:r>
              <a:rPr lang="en-US" altLang="ja-JP" sz="4400" dirty="0">
                <a:latin typeface="Times New Roman" panose="02020603050405020304" pitchFamily="18" charset="0"/>
                <a:cs typeface="Times New Roman" panose="02020603050405020304" pitchFamily="18" charset="0"/>
              </a:rPr>
              <a:t> estimated in ILC Action Plan 2016</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1CA7780C-D98E-433F-A505-F15F7F2026B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284239" y="2457805"/>
            <a:ext cx="6381123" cy="3236735"/>
          </a:xfrm>
          <a:prstGeom prst="rect">
            <a:avLst/>
          </a:prstGeom>
        </p:spPr>
      </p:pic>
      <p:sp>
        <p:nvSpPr>
          <p:cNvPr id="14" name="テキスト ボックス 13">
            <a:extLst>
              <a:ext uri="{FF2B5EF4-FFF2-40B4-BE49-F238E27FC236}">
                <a16:creationId xmlns:a16="http://schemas.microsoft.com/office/drawing/2014/main" id="{1767745E-1245-4998-AA48-A92B51783256}"/>
              </a:ext>
            </a:extLst>
          </p:cNvPr>
          <p:cNvSpPr txBox="1"/>
          <p:nvPr/>
        </p:nvSpPr>
        <p:spPr>
          <a:xfrm>
            <a:off x="3400917" y="1126408"/>
            <a:ext cx="5045099"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ML and SCRF has 224 (Japan) and 74 (abroad)</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F1ED0C22-0476-4623-930F-A86B2C0EBDD6}"/>
              </a:ext>
            </a:extLst>
          </p:cNvPr>
          <p:cNvSpPr txBox="1"/>
          <p:nvPr/>
        </p:nvSpPr>
        <p:spPr>
          <a:xfrm>
            <a:off x="936117" y="3906838"/>
            <a:ext cx="4173964" cy="523220"/>
          </a:xfrm>
          <a:prstGeom prst="rect">
            <a:avLst/>
          </a:prstGeom>
          <a:noFill/>
          <a:ln w="19050">
            <a:solidFill>
              <a:schemeClr val="tx1"/>
            </a:solidFill>
          </a:ln>
        </p:spPr>
        <p:txBody>
          <a:bodyPr wrap="non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KEK ILC Action Plan 2016</a:t>
            </a:r>
            <a:endParaRPr kumimoji="1" lang="ja-JP" altLang="en-US" sz="2800" dirty="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F96819AA-2DF4-471C-B275-C12F4FCB63D7}"/>
              </a:ext>
            </a:extLst>
          </p:cNvPr>
          <p:cNvSpPr/>
          <p:nvPr/>
        </p:nvSpPr>
        <p:spPr>
          <a:xfrm>
            <a:off x="6157321" y="4496251"/>
            <a:ext cx="5416060" cy="28135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744689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57</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34" name="表 33">
            <a:extLst>
              <a:ext uri="{FF2B5EF4-FFF2-40B4-BE49-F238E27FC236}">
                <a16:creationId xmlns:a16="http://schemas.microsoft.com/office/drawing/2014/main" id="{45E59797-CE70-444A-91DF-F9FAC726ED96}"/>
              </a:ext>
            </a:extLst>
          </p:cNvPr>
          <p:cNvGraphicFramePr>
            <a:graphicFrameLocks noGrp="1"/>
          </p:cNvGraphicFramePr>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 Terunuma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35" name="テキスト ボックス 34">
            <a:extLst>
              <a:ext uri="{FF2B5EF4-FFF2-40B4-BE49-F238E27FC236}">
                <a16:creationId xmlns:a16="http://schemas.microsoft.com/office/drawing/2014/main" id="{EB14A7A9-6C54-456C-A2C6-019D2A7F9E02}"/>
              </a:ext>
            </a:extLst>
          </p:cNvPr>
          <p:cNvSpPr txBox="1"/>
          <p:nvPr/>
        </p:nvSpPr>
        <p:spPr>
          <a:xfrm>
            <a:off x="1012807" y="236990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6" name="テキスト ボックス 35">
            <a:extLst>
              <a:ext uri="{FF2B5EF4-FFF2-40B4-BE49-F238E27FC236}">
                <a16:creationId xmlns:a16="http://schemas.microsoft.com/office/drawing/2014/main" id="{C203FBA6-725F-42BB-A0E0-5CC1AFDB8BBF}"/>
              </a:ext>
            </a:extLst>
          </p:cNvPr>
          <p:cNvSpPr txBox="1"/>
          <p:nvPr/>
        </p:nvSpPr>
        <p:spPr>
          <a:xfrm>
            <a:off x="3217575" y="2381592"/>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7" name="テキスト ボックス 36">
            <a:extLst>
              <a:ext uri="{FF2B5EF4-FFF2-40B4-BE49-F238E27FC236}">
                <a16:creationId xmlns:a16="http://schemas.microsoft.com/office/drawing/2014/main" id="{67000971-7EFF-43F4-82C9-8F37505E3D15}"/>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B6FF7D7F-0559-435F-9341-B4BCA3F76557}"/>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39" name="テキスト ボックス 38">
            <a:extLst>
              <a:ext uri="{FF2B5EF4-FFF2-40B4-BE49-F238E27FC236}">
                <a16:creationId xmlns:a16="http://schemas.microsoft.com/office/drawing/2014/main" id="{5CBFA52A-4A90-45D6-956D-80B15CF9779C}"/>
              </a:ext>
            </a:extLst>
          </p:cNvPr>
          <p:cNvSpPr txBox="1"/>
          <p:nvPr/>
        </p:nvSpPr>
        <p:spPr>
          <a:xfrm>
            <a:off x="1800948" y="1011470"/>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40" name="四角形: 角を丸くする 39">
            <a:extLst>
              <a:ext uri="{FF2B5EF4-FFF2-40B4-BE49-F238E27FC236}">
                <a16:creationId xmlns:a16="http://schemas.microsoft.com/office/drawing/2014/main" id="{401B1CDE-3FA0-441D-BC0D-35AF829ECD8A}"/>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41" name="直線コネクタ 40">
            <a:extLst>
              <a:ext uri="{FF2B5EF4-FFF2-40B4-BE49-F238E27FC236}">
                <a16:creationId xmlns:a16="http://schemas.microsoft.com/office/drawing/2014/main" id="{410D92C0-0A7C-4FC2-88F5-4BFDAE1F008F}"/>
              </a:ext>
            </a:extLst>
          </p:cNvPr>
          <p:cNvCxnSpPr>
            <a:stCxn id="39" idx="2"/>
            <a:endCxn id="36" idx="0"/>
          </p:cNvCxnSpPr>
          <p:nvPr/>
        </p:nvCxnSpPr>
        <p:spPr>
          <a:xfrm>
            <a:off x="3111563" y="1934800"/>
            <a:ext cx="815501" cy="446792"/>
          </a:xfrm>
          <a:prstGeom prst="line">
            <a:avLst/>
          </a:prstGeom>
          <a:noFill/>
          <a:ln w="6350" cap="flat" cmpd="sng" algn="ctr">
            <a:solidFill>
              <a:srgbClr val="4472C4"/>
            </a:solidFill>
            <a:prstDash val="solid"/>
            <a:miter lim="800000"/>
          </a:ln>
          <a:effectLst/>
        </p:spPr>
      </p:cxnSp>
      <p:cxnSp>
        <p:nvCxnSpPr>
          <p:cNvPr id="42" name="直線コネクタ 41">
            <a:extLst>
              <a:ext uri="{FF2B5EF4-FFF2-40B4-BE49-F238E27FC236}">
                <a16:creationId xmlns:a16="http://schemas.microsoft.com/office/drawing/2014/main" id="{AFD9C89E-BFFB-49C1-8ACE-EE4365834F36}"/>
              </a:ext>
            </a:extLst>
          </p:cNvPr>
          <p:cNvCxnSpPr>
            <a:stCxn id="39" idx="2"/>
            <a:endCxn id="35" idx="0"/>
          </p:cNvCxnSpPr>
          <p:nvPr/>
        </p:nvCxnSpPr>
        <p:spPr>
          <a:xfrm flipH="1">
            <a:off x="1255822" y="1934800"/>
            <a:ext cx="1855741" cy="435108"/>
          </a:xfrm>
          <a:prstGeom prst="line">
            <a:avLst/>
          </a:prstGeom>
          <a:noFill/>
          <a:ln w="6350" cap="flat" cmpd="sng" algn="ctr">
            <a:solidFill>
              <a:srgbClr val="4472C4"/>
            </a:solidFill>
            <a:prstDash val="solid"/>
            <a:miter lim="800000"/>
          </a:ln>
          <a:effectLst/>
        </p:spPr>
      </p:cxnSp>
      <p:cxnSp>
        <p:nvCxnSpPr>
          <p:cNvPr id="43" name="直線コネクタ 42">
            <a:extLst>
              <a:ext uri="{FF2B5EF4-FFF2-40B4-BE49-F238E27FC236}">
                <a16:creationId xmlns:a16="http://schemas.microsoft.com/office/drawing/2014/main" id="{FEFBBB79-0B6C-44B2-9994-F501EC807AC5}"/>
              </a:ext>
            </a:extLst>
          </p:cNvPr>
          <p:cNvCxnSpPr>
            <a:stCxn id="39" idx="2"/>
            <a:endCxn id="37" idx="0"/>
          </p:cNvCxnSpPr>
          <p:nvPr/>
        </p:nvCxnSpPr>
        <p:spPr>
          <a:xfrm>
            <a:off x="3111563" y="1934800"/>
            <a:ext cx="3509881" cy="1442154"/>
          </a:xfrm>
          <a:prstGeom prst="line">
            <a:avLst/>
          </a:prstGeom>
          <a:noFill/>
          <a:ln w="6350" cap="flat" cmpd="sng" algn="ctr">
            <a:solidFill>
              <a:srgbClr val="4472C4"/>
            </a:solidFill>
            <a:prstDash val="solid"/>
            <a:miter lim="800000"/>
          </a:ln>
          <a:effectLst/>
        </p:spPr>
      </p:cxnSp>
      <p:cxnSp>
        <p:nvCxnSpPr>
          <p:cNvPr id="44" name="直線コネクタ 43">
            <a:extLst>
              <a:ext uri="{FF2B5EF4-FFF2-40B4-BE49-F238E27FC236}">
                <a16:creationId xmlns:a16="http://schemas.microsoft.com/office/drawing/2014/main" id="{A94E1949-B13A-4B8B-AB8F-1EEBCFF657FC}"/>
              </a:ext>
            </a:extLst>
          </p:cNvPr>
          <p:cNvCxnSpPr>
            <a:stCxn id="39" idx="2"/>
            <a:endCxn id="38" idx="0"/>
          </p:cNvCxnSpPr>
          <p:nvPr/>
        </p:nvCxnSpPr>
        <p:spPr>
          <a:xfrm>
            <a:off x="3111563" y="1934800"/>
            <a:ext cx="7187984" cy="1691133"/>
          </a:xfrm>
          <a:prstGeom prst="line">
            <a:avLst/>
          </a:prstGeom>
          <a:noFill/>
          <a:ln w="6350" cap="flat" cmpd="sng" algn="ctr">
            <a:solidFill>
              <a:srgbClr val="4472C4"/>
            </a:solidFill>
            <a:prstDash val="solid"/>
            <a:miter lim="800000"/>
          </a:ln>
          <a:effectLst/>
        </p:spPr>
      </p:cxnSp>
      <p:sp>
        <p:nvSpPr>
          <p:cNvPr id="45" name="テキスト ボックス 44">
            <a:extLst>
              <a:ext uri="{FF2B5EF4-FFF2-40B4-BE49-F238E27FC236}">
                <a16:creationId xmlns:a16="http://schemas.microsoft.com/office/drawing/2014/main" id="{E104B2DC-40CA-483D-B966-7F2FC1761CB0}"/>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46" name="テキスト ボックス 45">
            <a:extLst>
              <a:ext uri="{FF2B5EF4-FFF2-40B4-BE49-F238E27FC236}">
                <a16:creationId xmlns:a16="http://schemas.microsoft.com/office/drawing/2014/main" id="{3BB414AD-2E43-4086-9488-46EEE080D55D}"/>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panose="020F0502020204030204" pitchFamily="34" charset="0"/>
                <a:cs typeface="Calibri" panose="020F0502020204030204" pitchFamily="34" charset="0"/>
              </a:rPr>
              <a:t>IDT-WG2 organization</a:t>
            </a:r>
            <a:endParaRPr lang="ja-JP" altLang="en-US" sz="3200" dirty="0">
              <a:solidFill>
                <a:prstClr val="black"/>
              </a:solidFill>
              <a:latin typeface="Calibri" panose="020F0502020204030204" pitchFamily="34" charset="0"/>
              <a:cs typeface="Calibri" panose="020F0502020204030204" pitchFamily="34" charset="0"/>
            </a:endParaRPr>
          </a:p>
        </p:txBody>
      </p:sp>
      <p:sp>
        <p:nvSpPr>
          <p:cNvPr id="47" name="テキスト ボックス 46">
            <a:extLst>
              <a:ext uri="{FF2B5EF4-FFF2-40B4-BE49-F238E27FC236}">
                <a16:creationId xmlns:a16="http://schemas.microsoft.com/office/drawing/2014/main" id="{325B9165-2C46-4014-AEEA-7DBFF6D0304A}"/>
              </a:ext>
            </a:extLst>
          </p:cNvPr>
          <p:cNvSpPr txBox="1"/>
          <p:nvPr/>
        </p:nvSpPr>
        <p:spPr>
          <a:xfrm>
            <a:off x="963312" y="662235"/>
            <a:ext cx="4758162" cy="369332"/>
          </a:xfrm>
          <a:prstGeom prst="rect">
            <a:avLst/>
          </a:prstGeom>
          <a:solidFill>
            <a:sysClr val="window" lastClr="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Bi-weekly </a:t>
            </a:r>
            <a:r>
              <a:rPr kumimoji="0" lang="en-US" altLang="ja-JP" sz="1800" b="0" i="1" u="none" strike="noStrike" kern="0" cap="none" spc="0" normalizeH="0" baseline="0" noProof="0" dirty="0">
                <a:ln>
                  <a:noFill/>
                </a:ln>
                <a:solidFill>
                  <a:srgbClr val="FF0000"/>
                </a:solidFill>
                <a:effectLst/>
                <a:highlight>
                  <a:srgbClr val="FFFF00"/>
                </a:highlight>
                <a:uLnTx/>
                <a:uFillTx/>
                <a:latin typeface="Calibri" panose="020F0502020204030204"/>
              </a:rPr>
              <a:t>Tuesday</a:t>
            </a:r>
            <a:r>
              <a:rPr kumimoji="0" lang="en-US" altLang="ja-JP" sz="1800" b="0" i="0" u="none" strike="noStrike" kern="0" cap="none" spc="0" normalizeH="0" baseline="0" noProof="0" dirty="0">
                <a:ln>
                  <a:noFill/>
                </a:ln>
                <a:solidFill>
                  <a:prstClr val="black"/>
                </a:solidFill>
                <a:effectLst/>
                <a:uLnTx/>
                <a:uFillTx/>
                <a:latin typeface="Calibri" panose="020F0502020204030204"/>
              </a:rPr>
              <a:t> meeting: Sep.22, Oct. 6, 20,… </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48" name="テキスト ボックス 47">
            <a:extLst>
              <a:ext uri="{FF2B5EF4-FFF2-40B4-BE49-F238E27FC236}">
                <a16:creationId xmlns:a16="http://schemas.microsoft.com/office/drawing/2014/main" id="{6031789D-6DBC-4669-BC93-B96C136BFCBD}"/>
              </a:ext>
            </a:extLst>
          </p:cNvPr>
          <p:cNvSpPr txBox="1"/>
          <p:nvPr/>
        </p:nvSpPr>
        <p:spPr>
          <a:xfrm>
            <a:off x="1491960" y="2247186"/>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49" name="テキスト ボックス 48">
            <a:extLst>
              <a:ext uri="{FF2B5EF4-FFF2-40B4-BE49-F238E27FC236}">
                <a16:creationId xmlns:a16="http://schemas.microsoft.com/office/drawing/2014/main" id="{1FC6B1AC-6CEB-4A72-B1B3-8C5D88B418F7}"/>
              </a:ext>
            </a:extLst>
          </p:cNvPr>
          <p:cNvSpPr txBox="1"/>
          <p:nvPr/>
        </p:nvSpPr>
        <p:spPr>
          <a:xfrm>
            <a:off x="4597123" y="2270567"/>
            <a:ext cx="1702517"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Tuesday</a:t>
            </a:r>
          </a:p>
          <a:p>
            <a:pPr defTabSz="457200"/>
            <a:r>
              <a:rPr lang="en-US" altLang="ja-JP" sz="1600" i="1" dirty="0">
                <a:solidFill>
                  <a:srgbClr val="FF0000"/>
                </a:solidFill>
                <a:highlight>
                  <a:srgbClr val="FFFF00"/>
                </a:highlight>
                <a:latin typeface="Calibri" panose="020F0502020204030204"/>
              </a:rPr>
              <a:t>Oct.13,27,…</a:t>
            </a:r>
            <a:endParaRPr lang="ja-JP" altLang="en-US" sz="1600" i="1" dirty="0">
              <a:solidFill>
                <a:srgbClr val="FF0000"/>
              </a:solidFill>
              <a:highlight>
                <a:srgbClr val="FFFF00"/>
              </a:highlight>
              <a:latin typeface="Calibri" panose="020F0502020204030204"/>
            </a:endParaRPr>
          </a:p>
        </p:txBody>
      </p:sp>
      <p:sp>
        <p:nvSpPr>
          <p:cNvPr id="50" name="テキスト ボックス 49">
            <a:extLst>
              <a:ext uri="{FF2B5EF4-FFF2-40B4-BE49-F238E27FC236}">
                <a16:creationId xmlns:a16="http://schemas.microsoft.com/office/drawing/2014/main" id="{A17BFE1C-1B2B-4B2F-81DF-3F64FBCA3A91}"/>
              </a:ext>
            </a:extLst>
          </p:cNvPr>
          <p:cNvSpPr txBox="1"/>
          <p:nvPr/>
        </p:nvSpPr>
        <p:spPr>
          <a:xfrm>
            <a:off x="6986199" y="3259723"/>
            <a:ext cx="1715534" cy="584775"/>
          </a:xfrm>
          <a:prstGeom prst="rect">
            <a:avLst/>
          </a:prstGeom>
          <a:noFill/>
        </p:spPr>
        <p:txBody>
          <a:bodyPr wrap="none" rtlCol="0">
            <a:spAutoFit/>
          </a:bodyPr>
          <a:lstStyle/>
          <a:p>
            <a:pPr defTabSz="457200"/>
            <a:r>
              <a:rPr lang="en-US" altLang="ja-JP" sz="1600" i="1" dirty="0">
                <a:solidFill>
                  <a:srgbClr val="FF0000"/>
                </a:solidFill>
                <a:highlight>
                  <a:srgbClr val="FFFF00"/>
                </a:highlight>
                <a:latin typeface="Calibri" panose="020F0502020204030204"/>
              </a:rPr>
              <a:t>Bi-weekly Monday</a:t>
            </a:r>
          </a:p>
          <a:p>
            <a:pPr defTabSz="457200"/>
            <a:r>
              <a:rPr lang="en-US" altLang="ja-JP" sz="1600" i="1" dirty="0">
                <a:solidFill>
                  <a:srgbClr val="FF0000"/>
                </a:solidFill>
                <a:highlight>
                  <a:srgbClr val="FFFF00"/>
                </a:highlight>
                <a:latin typeface="Calibri" panose="020F0502020204030204"/>
              </a:rPr>
              <a:t>Oct.12,26,..</a:t>
            </a:r>
            <a:endParaRPr lang="ja-JP" altLang="en-US" sz="1600" i="1" dirty="0">
              <a:solidFill>
                <a:srgbClr val="FF0000"/>
              </a:solidFill>
              <a:highlight>
                <a:srgbClr val="FFFF00"/>
              </a:highlight>
              <a:latin typeface="Calibri" panose="020F0502020204030204"/>
            </a:endParaRPr>
          </a:p>
        </p:txBody>
      </p:sp>
      <p:sp>
        <p:nvSpPr>
          <p:cNvPr id="51" name="テキスト ボックス 50">
            <a:extLst>
              <a:ext uri="{FF2B5EF4-FFF2-40B4-BE49-F238E27FC236}">
                <a16:creationId xmlns:a16="http://schemas.microsoft.com/office/drawing/2014/main" id="{05476BA3-0B5A-4332-9A11-14048D07B198}"/>
              </a:ext>
            </a:extLst>
          </p:cNvPr>
          <p:cNvSpPr txBox="1"/>
          <p:nvPr/>
        </p:nvSpPr>
        <p:spPr>
          <a:xfrm>
            <a:off x="940709" y="1938104"/>
            <a:ext cx="4780765" cy="369332"/>
          </a:xfrm>
          <a:prstGeom prst="rect">
            <a:avLst/>
          </a:prstGeom>
          <a:noFill/>
        </p:spPr>
        <p:txBody>
          <a:bodyPr wrap="square">
            <a:spAutoFit/>
          </a:bodyPr>
          <a:lstStyle/>
          <a:p>
            <a:pPr defTabSz="457200"/>
            <a:r>
              <a:rPr kumimoji="0" lang="en-US" altLang="ja-JP" dirty="0">
                <a:solidFill>
                  <a:prstClr val="black"/>
                </a:solidFill>
                <a:latin typeface="Calibri" panose="020F0502020204030204"/>
                <a:hlinkClick r:id="rId2"/>
              </a:rPr>
              <a:t>https://agenda.linearcollider.org/category/256/</a:t>
            </a:r>
            <a:endParaRPr lang="ja-JP" altLang="en-US" dirty="0">
              <a:solidFill>
                <a:prstClr val="black"/>
              </a:solidFill>
              <a:latin typeface="Calibri" panose="020F0502020204030204"/>
            </a:endParaRPr>
          </a:p>
        </p:txBody>
      </p:sp>
      <p:sp>
        <p:nvSpPr>
          <p:cNvPr id="52" name="テキスト ボックス 51">
            <a:extLst>
              <a:ext uri="{FF2B5EF4-FFF2-40B4-BE49-F238E27FC236}">
                <a16:creationId xmlns:a16="http://schemas.microsoft.com/office/drawing/2014/main" id="{6C3EE73D-AAA4-4340-B450-22DFB2845CC2}"/>
              </a:ext>
            </a:extLst>
          </p:cNvPr>
          <p:cNvSpPr txBox="1"/>
          <p:nvPr/>
        </p:nvSpPr>
        <p:spPr>
          <a:xfrm>
            <a:off x="3282958" y="6331588"/>
            <a:ext cx="7725171" cy="369332"/>
          </a:xfrm>
          <a:prstGeom prst="rect">
            <a:avLst/>
          </a:prstGeom>
          <a:solidFill>
            <a:srgbClr val="70AD47">
              <a:lumMod val="20000"/>
              <a:lumOff val="80000"/>
            </a:srgbClr>
          </a:solidFill>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Calibri" panose="020F0502020204030204"/>
              </a:rPr>
              <a:t>2pm UTC (6am US Pacific, 8am US Central, 2pm U.K., 3pm Geneva, 11pm Japan)</a:t>
            </a:r>
            <a:endParaRPr kumimoji="0" lang="ja-JP" altLang="en-US" sz="1800" b="0" i="0" u="none" strike="noStrike" kern="0" cap="none" spc="0" normalizeH="0" baseline="0" noProof="0" dirty="0">
              <a:ln>
                <a:noFill/>
              </a:ln>
              <a:solidFill>
                <a:prstClr val="black"/>
              </a:solidFill>
              <a:effectLst/>
              <a:uLnTx/>
              <a:uFillTx/>
              <a:latin typeface="Calibri" panose="020F0502020204030204"/>
            </a:endParaRPr>
          </a:p>
        </p:txBody>
      </p:sp>
      <p:graphicFrame>
        <p:nvGraphicFramePr>
          <p:cNvPr id="53" name="表 9">
            <a:extLst>
              <a:ext uri="{FF2B5EF4-FFF2-40B4-BE49-F238E27FC236}">
                <a16:creationId xmlns:a16="http://schemas.microsoft.com/office/drawing/2014/main" id="{237F417E-BDF0-480D-ABF2-62BCA4CFC834}"/>
              </a:ext>
            </a:extLst>
          </p:cNvPr>
          <p:cNvGraphicFramePr>
            <a:graphicFrameLocks noGrp="1"/>
          </p:cNvGraphicFramePr>
          <p:nvPr>
            <p:extLst>
              <p:ext uri="{D42A27DB-BD31-4B8C-83A1-F6EECF244321}">
                <p14:modId xmlns:p14="http://schemas.microsoft.com/office/powerpoint/2010/main" val="2016577079"/>
              </p:ext>
            </p:extLst>
          </p:nvPr>
        </p:nvGraphicFramePr>
        <p:xfrm>
          <a:off x="372141" y="2756042"/>
          <a:ext cx="2740673" cy="3785825"/>
        </p:xfrm>
        <a:graphic>
          <a:graphicData uri="http://schemas.openxmlformats.org/drawingml/2006/table">
            <a:tbl>
              <a:tblPr bandRow="1"/>
              <a:tblGrid>
                <a:gridCol w="1723359">
                  <a:extLst>
                    <a:ext uri="{9D8B030D-6E8A-4147-A177-3AD203B41FA5}">
                      <a16:colId xmlns:a16="http://schemas.microsoft.com/office/drawing/2014/main" val="2062496183"/>
                    </a:ext>
                  </a:extLst>
                </a:gridCol>
                <a:gridCol w="101731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Enrico</a:t>
                      </a:r>
                      <a:r>
                        <a:rPr lang="ja-JP" altLang="en-US" sz="1400" dirty="0">
                          <a:solidFill>
                            <a:srgbClr val="FF0000"/>
                          </a:solidFill>
                        </a:rPr>
                        <a:t> </a:t>
                      </a:r>
                      <a:r>
                        <a:rPr lang="en-US" altLang="ja-JP" sz="1400" dirty="0" err="1">
                          <a:solidFill>
                            <a:srgbClr val="FF0000"/>
                          </a:solidFill>
                        </a:rPr>
                        <a:t>Cenni</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85407897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Laura Monaco</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Milano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3300300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76845745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Hans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Weise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3496062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54" name="表 53">
            <a:extLst>
              <a:ext uri="{FF2B5EF4-FFF2-40B4-BE49-F238E27FC236}">
                <a16:creationId xmlns:a16="http://schemas.microsoft.com/office/drawing/2014/main" id="{76EA36C5-A774-403C-89E5-3C75F1E8C02C}"/>
              </a:ext>
            </a:extLst>
          </p:cNvPr>
          <p:cNvGraphicFramePr>
            <a:graphicFrameLocks noGrp="1"/>
          </p:cNvGraphicFramePr>
          <p:nvPr>
            <p:extLst>
              <p:ext uri="{D42A27DB-BD31-4B8C-83A1-F6EECF244321}">
                <p14:modId xmlns:p14="http://schemas.microsoft.com/office/powerpoint/2010/main" val="540135771"/>
              </p:ext>
            </p:extLst>
          </p:nvPr>
        </p:nvGraphicFramePr>
        <p:xfrm>
          <a:off x="3196052" y="2792329"/>
          <a:ext cx="2690205" cy="289658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841507037"/>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rgbClr val="FF0000"/>
                          </a:solidFill>
                        </a:rPr>
                        <a:t>Mikhail </a:t>
                      </a:r>
                      <a:r>
                        <a:rPr lang="en-US" altLang="ja-JP" sz="1400" dirty="0" err="1">
                          <a:solidFill>
                            <a:srgbClr val="FF0000"/>
                          </a:solidFill>
                        </a:rPr>
                        <a:t>Zobov</a:t>
                      </a:r>
                      <a:endPar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FF0000"/>
                          </a:solidFill>
                          <a:effectLst/>
                          <a:latin typeface="Calibri" panose="020F0502020204030204" pitchFamily="34" charset="0"/>
                          <a:ea typeface="游ゴシック" panose="020B0400000000000000" pitchFamily="50" charset="-128"/>
                          <a:cs typeface="Calibri" panose="020F0502020204030204" pitchFamily="34" charset="0"/>
                        </a:rPr>
                        <a:t>INFN LNF</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080460336"/>
                  </a:ext>
                </a:extLst>
              </a:tr>
            </a:tbl>
          </a:graphicData>
        </a:graphic>
      </p:graphicFrame>
      <p:graphicFrame>
        <p:nvGraphicFramePr>
          <p:cNvPr id="55" name="表 54">
            <a:extLst>
              <a:ext uri="{FF2B5EF4-FFF2-40B4-BE49-F238E27FC236}">
                <a16:creationId xmlns:a16="http://schemas.microsoft.com/office/drawing/2014/main" id="{8526F1CE-CD8F-4C69-8CB2-575693E9DE88}"/>
              </a:ext>
            </a:extLst>
          </p:cNvPr>
          <p:cNvGraphicFramePr>
            <a:graphicFrameLocks noGrp="1"/>
          </p:cNvGraphicFramePr>
          <p:nvPr/>
        </p:nvGraphicFramePr>
        <p:xfrm>
          <a:off x="6123611" y="3762995"/>
          <a:ext cx="2551115" cy="199644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Jim Clarke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960506789"/>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Steffen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Doebert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958932820"/>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dirty="0">
                          <a:solidFill>
                            <a:schemeClr val="tx1"/>
                          </a:solidFill>
                        </a:rPr>
                        <a:t>U. Hamburg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sp>
        <p:nvSpPr>
          <p:cNvPr id="56" name="テキスト ボックス 55">
            <a:extLst>
              <a:ext uri="{FF2B5EF4-FFF2-40B4-BE49-F238E27FC236}">
                <a16:creationId xmlns:a16="http://schemas.microsoft.com/office/drawing/2014/main" id="{1AF74ECB-49E7-4F11-93D1-81028CD523C8}"/>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
        <p:nvSpPr>
          <p:cNvPr id="57" name="テキスト ボックス 56">
            <a:extLst>
              <a:ext uri="{FF2B5EF4-FFF2-40B4-BE49-F238E27FC236}">
                <a16:creationId xmlns:a16="http://schemas.microsoft.com/office/drawing/2014/main" id="{2CB41EA2-E2C4-4371-B983-5BD2D316E9B7}"/>
              </a:ext>
            </a:extLst>
          </p:cNvPr>
          <p:cNvSpPr txBox="1"/>
          <p:nvPr/>
        </p:nvSpPr>
        <p:spPr>
          <a:xfrm>
            <a:off x="6225490" y="5756603"/>
            <a:ext cx="3386761" cy="523220"/>
          </a:xfrm>
          <a:prstGeom prst="rect">
            <a:avLst/>
          </a:prstGeom>
          <a:noFill/>
        </p:spPr>
        <p:txBody>
          <a:bodyPr wrap="none" rtlCol="0">
            <a:spAutoFit/>
          </a:bodyPr>
          <a:lstStyle/>
          <a:p>
            <a:pPr defTabSz="457200"/>
            <a:r>
              <a:rPr lang="ja-JP" altLang="en-US" sz="1400" dirty="0">
                <a:solidFill>
                  <a:prstClr val="black"/>
                </a:solidFill>
                <a:latin typeface="Calibri" panose="020F0502020204030204"/>
              </a:rPr>
              <a:t>Peter Sievers </a:t>
            </a:r>
            <a:r>
              <a:rPr lang="ja-JP" altLang="en-US" sz="1400" dirty="0">
                <a:solidFill>
                  <a:prstClr val="black"/>
                </a:solidFill>
                <a:latin typeface="Calibri" panose="020F0502020204030204"/>
                <a:hlinkClick r:id="rId3"/>
              </a:rPr>
              <a:t>Peter.Sievers@cern.ch</a:t>
            </a:r>
            <a:endParaRPr lang="en-US" altLang="ja-JP" sz="1400" dirty="0">
              <a:solidFill>
                <a:prstClr val="black"/>
              </a:solidFill>
              <a:latin typeface="Calibri" panose="020F0502020204030204"/>
            </a:endParaRPr>
          </a:p>
          <a:p>
            <a:pPr defTabSz="457200"/>
            <a:r>
              <a:rPr lang="ja-JP" altLang="en-US" sz="1400" dirty="0">
                <a:solidFill>
                  <a:prstClr val="black"/>
                </a:solidFill>
                <a:latin typeface="Calibri" panose="020F0502020204030204"/>
              </a:rPr>
              <a:t>Sabine Riemann&lt;sabine.riemann@desy.de&gt;</a:t>
            </a:r>
          </a:p>
        </p:txBody>
      </p:sp>
      <p:sp>
        <p:nvSpPr>
          <p:cNvPr id="58" name="Rectangle 1">
            <a:extLst>
              <a:ext uri="{FF2B5EF4-FFF2-40B4-BE49-F238E27FC236}">
                <a16:creationId xmlns:a16="http://schemas.microsoft.com/office/drawing/2014/main" id="{C8E02D77-E8A6-4069-9718-C15F229BBCE8}"/>
              </a:ext>
            </a:extLst>
          </p:cNvPr>
          <p:cNvSpPr>
            <a:spLocks noChangeArrowheads="1"/>
          </p:cNvSpPr>
          <p:nvPr/>
        </p:nvSpPr>
        <p:spPr bwMode="auto">
          <a:xfrm>
            <a:off x="3423526" y="5712153"/>
            <a:ext cx="647762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ja-JP" altLang="ja-JP" sz="1000">
                <a:solidFill>
                  <a:prstClr val="black"/>
                </a:solidFill>
                <a:latin typeface="Arial Unicode MS" panose="020B0604020202020204" pitchFamily="50" charset="-128"/>
              </a:rPr>
              <a:t>Ivan Podadera </a:t>
            </a:r>
            <a:r>
              <a:rPr kumimoji="0" lang="ja-JP" altLang="ja-JP" sz="1000">
                <a:solidFill>
                  <a:prstClr val="black"/>
                </a:solidFill>
                <a:latin typeface="Arial Unicode MS" panose="020B0604020202020204" pitchFamily="50" charset="-128"/>
                <a:hlinkClick r:id="rId4"/>
              </a:rPr>
              <a:t>ivan.podadera@ciemat.es</a:t>
            </a:r>
            <a:r>
              <a:rPr kumimoji="0" lang="ja-JP" altLang="ja-JP" sz="400">
                <a:solidFill>
                  <a:prstClr val="black"/>
                </a:solidFill>
                <a:latin typeface="Calibri" panose="020F0502020204030204"/>
              </a:rPr>
              <a:t> </a:t>
            </a:r>
            <a:endParaRPr kumimoji="0" lang="ja-JP" altLang="ja-JP">
              <a:solidFill>
                <a:prstClr val="black"/>
              </a:solidFill>
              <a:latin typeface="Arial" panose="020B0604020202020204" pitchFamily="34" charset="0"/>
            </a:endParaRPr>
          </a:p>
        </p:txBody>
      </p:sp>
    </p:spTree>
    <p:extLst>
      <p:ext uri="{BB962C8B-B14F-4D97-AF65-F5344CB8AC3E}">
        <p14:creationId xmlns:p14="http://schemas.microsoft.com/office/powerpoint/2010/main" val="25551412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Main tasks in technical preparation period </a:t>
            </a:r>
          </a:p>
          <a:p>
            <a:r>
              <a:rPr lang="en-US" altLang="ja-JP" sz="3600" dirty="0">
                <a:latin typeface="Times New Roman" panose="02020603050405020304" pitchFamily="18" charset="0"/>
                <a:cs typeface="Times New Roman" panose="02020603050405020304" pitchFamily="18" charset="0"/>
              </a:rPr>
              <a:t>based on “</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295400"/>
            <a:ext cx="12192000" cy="5078313"/>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Surface preparation recipe baseline/guideline to be re-established</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Superconducting magnet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quad.+dipole</a:t>
            </a:r>
            <a:r>
              <a:rPr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 combined) in CM to sustain under dark current irradiation from high-gradient SRF </a:t>
            </a:r>
            <a:r>
              <a:rPr lang="en-US" altLang="ja-JP" sz="2000" dirty="0" err="1">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rPr>
              <a:t>linac</a:t>
            </a:r>
            <a:endParaRPr kumimoji="1" lang="en-US" altLang="ja-JP" sz="2000" dirty="0">
              <a:solidFill>
                <a:schemeClr val="accent4">
                  <a:lumMod val="75000"/>
                </a:schemeClr>
              </a:solidFill>
              <a:latin typeface="Times New Roman" panose="02020603050405020304" pitchFamily="18" charset="0"/>
              <a:ea typeface="Meiryo UI" panose="020B0604030504040204" pitchFamily="50" charset="-128"/>
              <a:cs typeface="Times New Roman" panose="02020603050405020304" pitchFamily="18" charset="0"/>
            </a:endParaRP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Cryomodule (CM) production/test</a:t>
            </a:r>
          </a:p>
          <a:p>
            <a:pPr marL="285750"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2" name="吹き出し: 角を丸めた四角形 1">
            <a:extLst>
              <a:ext uri="{FF2B5EF4-FFF2-40B4-BE49-F238E27FC236}">
                <a16:creationId xmlns:a16="http://schemas.microsoft.com/office/drawing/2014/main" id="{CB19476E-24F2-4D93-80C5-91BF5D0C26D6}"/>
              </a:ext>
            </a:extLst>
          </p:cNvPr>
          <p:cNvSpPr/>
          <p:nvPr/>
        </p:nvSpPr>
        <p:spPr>
          <a:xfrm>
            <a:off x="2517322" y="6373713"/>
            <a:ext cx="4553262" cy="397565"/>
          </a:xfrm>
          <a:prstGeom prst="wedgeRoundRectCallout">
            <a:avLst>
              <a:gd name="adj1" fmla="val -88275"/>
              <a:gd name="adj2" fmla="val -23901"/>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64923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59</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978623" y="3602535"/>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37651" y="3866907"/>
            <a:ext cx="1652432" cy="820367"/>
          </a:xfrm>
          <a:prstGeom prst="rect">
            <a:avLst/>
          </a:prstGeom>
        </p:spPr>
      </p:pic>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639"/>
            <a:ext cx="12191999" cy="523220"/>
          </a:xfrm>
          <a:prstGeom prst="rect">
            <a:avLst/>
          </a:prstGeom>
          <a:noFill/>
        </p:spPr>
        <p:txBody>
          <a:bodyPr wrap="square" rtlCol="0" anchor="ctr">
            <a:spAutoFit/>
          </a:bodyPr>
          <a:lstStyle/>
          <a:p>
            <a:pPr algn="ctr"/>
            <a:r>
              <a:rPr kumimoji="1" lang="en-US" altLang="ja-JP" sz="2800" dirty="0">
                <a:latin typeface="Times New Roman" panose="02020603050405020304" pitchFamily="18" charset="0"/>
                <a:cs typeface="Times New Roman" panose="02020603050405020304" pitchFamily="18" charset="0"/>
              </a:rPr>
              <a:t>Update of </a:t>
            </a:r>
            <a:r>
              <a:rPr lang="en-US" altLang="ja-JP" sz="2800" dirty="0">
                <a:latin typeface="Times New Roman" panose="02020603050405020304" pitchFamily="18" charset="0"/>
                <a:cs typeface="Times New Roman" panose="02020603050405020304" pitchFamily="18" charset="0"/>
              </a:rPr>
              <a:t># of cavity/cryomodule produced in technical preparation period</a:t>
            </a:r>
            <a:endParaRPr kumimoji="1" lang="ja-JP" altLang="en-US" sz="28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9"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2C0B0C3D-30C2-4945-B077-0DBEE0486E0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4783430" y="2945813"/>
            <a:ext cx="1135331" cy="227431"/>
          </a:xfrm>
          <a:prstGeom prst="rect">
            <a:avLst/>
          </a:prstGeom>
        </p:spPr>
      </p:pic>
      <p:pic>
        <p:nvPicPr>
          <p:cNvPr id="8" name="図 7">
            <a:extLst>
              <a:ext uri="{FF2B5EF4-FFF2-40B4-BE49-F238E27FC236}">
                <a16:creationId xmlns:a16="http://schemas.microsoft.com/office/drawing/2014/main" id="{822818A4-58F1-41AC-8174-D5EC7ED9628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84966" y="3672233"/>
            <a:ext cx="1652432" cy="820367"/>
          </a:xfrm>
          <a:prstGeom prst="rect">
            <a:avLst/>
          </a:prstGeom>
        </p:spPr>
      </p:pic>
      <p:sp>
        <p:nvSpPr>
          <p:cNvPr id="10" name="テキスト ボックス 9">
            <a:extLst>
              <a:ext uri="{FF2B5EF4-FFF2-40B4-BE49-F238E27FC236}">
                <a16:creationId xmlns:a16="http://schemas.microsoft.com/office/drawing/2014/main" id="{389097A8-5306-4022-AEA3-78E281FB5D65}"/>
              </a:ext>
            </a:extLst>
          </p:cNvPr>
          <p:cNvSpPr txBox="1"/>
          <p:nvPr/>
        </p:nvSpPr>
        <p:spPr>
          <a:xfrm>
            <a:off x="5970018" y="2858684"/>
            <a:ext cx="41549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50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16" name="図 15">
            <a:extLst>
              <a:ext uri="{FF2B5EF4-FFF2-40B4-BE49-F238E27FC236}">
                <a16:creationId xmlns:a16="http://schemas.microsoft.com/office/drawing/2014/main" id="{B706BE19-94C5-4AE0-B81F-BA6CB34164E1}"/>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7734729" y="2773260"/>
            <a:ext cx="1135331" cy="227431"/>
          </a:xfrm>
          <a:prstGeom prst="rect">
            <a:avLst/>
          </a:prstGeom>
        </p:spPr>
      </p:pic>
      <p:sp>
        <p:nvSpPr>
          <p:cNvPr id="18" name="テキスト ボックス 17">
            <a:extLst>
              <a:ext uri="{FF2B5EF4-FFF2-40B4-BE49-F238E27FC236}">
                <a16:creationId xmlns:a16="http://schemas.microsoft.com/office/drawing/2014/main" id="{5D0593FC-3D16-4E4A-941B-15A5E18452B0}"/>
              </a:ext>
            </a:extLst>
          </p:cNvPr>
          <p:cNvSpPr txBox="1"/>
          <p:nvPr/>
        </p:nvSpPr>
        <p:spPr>
          <a:xfrm>
            <a:off x="8870060" y="2692854"/>
            <a:ext cx="893193"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30 + 30</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0" name="図 19">
            <a:extLst>
              <a:ext uri="{FF2B5EF4-FFF2-40B4-BE49-F238E27FC236}">
                <a16:creationId xmlns:a16="http://schemas.microsoft.com/office/drawing/2014/main" id="{16BC71A9-2B7F-4259-BE5A-8299E26987A9}"/>
              </a:ext>
            </a:extLst>
          </p:cNvPr>
          <p:cNvPicPr preferRelativeResize="0">
            <a:picLocks noChangeAspect="1"/>
          </p:cNvPicPr>
          <p:nvPr/>
        </p:nvPicPr>
        <p:blipFill rotWithShape="1">
          <a:blip r:embed="rId4" cstate="screen">
            <a:lum bright="19000" contrast="5000"/>
            <a:extLst>
              <a:ext uri="{28A0092B-C50C-407E-A947-70E740481C1C}">
                <a14:useLocalDpi xmlns:a14="http://schemas.microsoft.com/office/drawing/2010/main"/>
              </a:ext>
            </a:extLst>
          </a:blip>
          <a:srcRect/>
          <a:stretch/>
        </p:blipFill>
        <p:spPr>
          <a:xfrm>
            <a:off x="2197481" y="2710444"/>
            <a:ext cx="1135331" cy="227431"/>
          </a:xfrm>
          <a:prstGeom prst="rect">
            <a:avLst/>
          </a:prstGeom>
        </p:spPr>
      </p:pic>
      <p:sp>
        <p:nvSpPr>
          <p:cNvPr id="21" name="テキスト ボックス 20">
            <a:extLst>
              <a:ext uri="{FF2B5EF4-FFF2-40B4-BE49-F238E27FC236}">
                <a16:creationId xmlns:a16="http://schemas.microsoft.com/office/drawing/2014/main" id="{5D076A4B-057A-474E-B8BC-ABC846C9C921}"/>
              </a:ext>
            </a:extLst>
          </p:cNvPr>
          <p:cNvSpPr txBox="1"/>
          <p:nvPr/>
        </p:nvSpPr>
        <p:spPr>
          <a:xfrm>
            <a:off x="3355215" y="2623315"/>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23" name="図 22">
            <a:extLst>
              <a:ext uri="{FF2B5EF4-FFF2-40B4-BE49-F238E27FC236}">
                <a16:creationId xmlns:a16="http://schemas.microsoft.com/office/drawing/2014/main" id="{FC411992-49E3-44A5-B84C-7EE13DDCB9CC}"/>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054640" y="3018814"/>
            <a:ext cx="1049177" cy="504004"/>
          </a:xfrm>
          <a:prstGeom prst="rect">
            <a:avLst/>
          </a:prstGeom>
        </p:spPr>
      </p:pic>
      <p:sp>
        <p:nvSpPr>
          <p:cNvPr id="37" name="テキスト ボックス 36">
            <a:extLst>
              <a:ext uri="{FF2B5EF4-FFF2-40B4-BE49-F238E27FC236}">
                <a16:creationId xmlns:a16="http://schemas.microsoft.com/office/drawing/2014/main" id="{BF98B837-6EAB-46DB-9DAD-4421702F10C7}"/>
              </a:ext>
            </a:extLst>
          </p:cNvPr>
          <p:cNvSpPr txBox="1"/>
          <p:nvPr/>
        </p:nvSpPr>
        <p:spPr>
          <a:xfrm>
            <a:off x="3107201" y="3059153"/>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3" name="図 42">
            <a:extLst>
              <a:ext uri="{FF2B5EF4-FFF2-40B4-BE49-F238E27FC236}">
                <a16:creationId xmlns:a16="http://schemas.microsoft.com/office/drawing/2014/main" id="{AADBF3AF-1989-4A63-BA1B-A6BCF337930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795658" y="3084460"/>
            <a:ext cx="1049177" cy="504004"/>
          </a:xfrm>
          <a:prstGeom prst="rect">
            <a:avLst/>
          </a:prstGeom>
        </p:spPr>
      </p:pic>
      <p:sp>
        <p:nvSpPr>
          <p:cNvPr id="45" name="テキスト ボックス 44">
            <a:extLst>
              <a:ext uri="{FF2B5EF4-FFF2-40B4-BE49-F238E27FC236}">
                <a16:creationId xmlns:a16="http://schemas.microsoft.com/office/drawing/2014/main" id="{F1D5C831-F5CD-43BE-B7D0-F840E8158348}"/>
              </a:ext>
            </a:extLst>
          </p:cNvPr>
          <p:cNvSpPr txBox="1"/>
          <p:nvPr/>
        </p:nvSpPr>
        <p:spPr>
          <a:xfrm>
            <a:off x="8870060" y="3144858"/>
            <a:ext cx="1008609"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16 + 16?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pic>
        <p:nvPicPr>
          <p:cNvPr id="47" name="図 46">
            <a:extLst>
              <a:ext uri="{FF2B5EF4-FFF2-40B4-BE49-F238E27FC236}">
                <a16:creationId xmlns:a16="http://schemas.microsoft.com/office/drawing/2014/main" id="{391FFB38-C070-4AB6-904D-4C50B3523CB1}"/>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864315" y="3270816"/>
            <a:ext cx="1049177" cy="504004"/>
          </a:xfrm>
          <a:prstGeom prst="rect">
            <a:avLst/>
          </a:prstGeom>
        </p:spPr>
      </p:pic>
      <p:sp>
        <p:nvSpPr>
          <p:cNvPr id="49" name="テキスト ボックス 48">
            <a:extLst>
              <a:ext uri="{FF2B5EF4-FFF2-40B4-BE49-F238E27FC236}">
                <a16:creationId xmlns:a16="http://schemas.microsoft.com/office/drawing/2014/main" id="{9CBE3887-E593-4C60-9565-D142F1DF7DF0}"/>
              </a:ext>
            </a:extLst>
          </p:cNvPr>
          <p:cNvSpPr txBox="1"/>
          <p:nvPr/>
        </p:nvSpPr>
        <p:spPr>
          <a:xfrm>
            <a:off x="5936743" y="3344994"/>
            <a:ext cx="546945"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&gt;16</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0" name="テキスト ボックス 49">
            <a:extLst>
              <a:ext uri="{FF2B5EF4-FFF2-40B4-BE49-F238E27FC236}">
                <a16:creationId xmlns:a16="http://schemas.microsoft.com/office/drawing/2014/main" id="{F42191F5-AE79-4805-9C0F-E5F6C264B0E5}"/>
              </a:ext>
            </a:extLst>
          </p:cNvPr>
          <p:cNvSpPr txBox="1"/>
          <p:nvPr/>
        </p:nvSpPr>
        <p:spPr>
          <a:xfrm>
            <a:off x="2755695" y="650019"/>
            <a:ext cx="6680611" cy="400110"/>
          </a:xfrm>
          <a:prstGeom prst="rect">
            <a:avLst/>
          </a:prstGeom>
          <a:solidFill>
            <a:srgbClr val="FFFF00"/>
          </a:solidFill>
          <a:ln w="19050">
            <a:solidFill>
              <a:srgbClr val="FF0000"/>
            </a:solidFill>
          </a:ln>
        </p:spPr>
        <p:txBody>
          <a:bodyPr wrap="none" rtlCol="0" anchor="ctr">
            <a:spAutoFit/>
          </a:bodyPr>
          <a:lstStyle/>
          <a:p>
            <a:pPr algn="ctr"/>
            <a:r>
              <a:rPr kumimoji="1" lang="en-US" altLang="ja-JP" sz="2000" b="1" dirty="0">
                <a:latin typeface="Times New Roman" panose="02020603050405020304" pitchFamily="18" charset="0"/>
                <a:cs typeface="Times New Roman" panose="02020603050405020304" pitchFamily="18" charset="0"/>
              </a:rPr>
              <a:t>Before this production starts, tuner design should be fixed!!</a:t>
            </a:r>
            <a:endParaRPr kumimoji="1" lang="ja-JP" altLang="en-US" sz="2000" b="1" dirty="0">
              <a:latin typeface="Times New Roman" panose="02020603050405020304" pitchFamily="18" charset="0"/>
              <a:cs typeface="Times New Roman" panose="02020603050405020304" pitchFamily="18" charset="0"/>
            </a:endParaRPr>
          </a:p>
        </p:txBody>
      </p:sp>
      <p:sp>
        <p:nvSpPr>
          <p:cNvPr id="52" name="吹き出し: 角を丸めた四角形 51">
            <a:extLst>
              <a:ext uri="{FF2B5EF4-FFF2-40B4-BE49-F238E27FC236}">
                <a16:creationId xmlns:a16="http://schemas.microsoft.com/office/drawing/2014/main" id="{08C79341-A3FD-442E-B74F-A930ECA8FCC6}"/>
              </a:ext>
            </a:extLst>
          </p:cNvPr>
          <p:cNvSpPr/>
          <p:nvPr/>
        </p:nvSpPr>
        <p:spPr>
          <a:xfrm>
            <a:off x="8081281" y="1334152"/>
            <a:ext cx="3740811" cy="463589"/>
          </a:xfrm>
          <a:prstGeom prst="wedgeRoundRectCallout">
            <a:avLst>
              <a:gd name="adj1" fmla="val -32178"/>
              <a:gd name="adj2" fmla="val -93013"/>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Done by Japan-U.S. collaboration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54" name="テキスト ボックス 53">
            <a:extLst>
              <a:ext uri="{FF2B5EF4-FFF2-40B4-BE49-F238E27FC236}">
                <a16:creationId xmlns:a16="http://schemas.microsoft.com/office/drawing/2014/main" id="{20B58FAF-6083-4E3E-A04B-FDE7E8D893C3}"/>
              </a:ext>
            </a:extLst>
          </p:cNvPr>
          <p:cNvSpPr txBox="1"/>
          <p:nvPr/>
        </p:nvSpPr>
        <p:spPr>
          <a:xfrm>
            <a:off x="6435949" y="4205977"/>
            <a:ext cx="431528"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&gt;</a:t>
            </a:r>
            <a:r>
              <a:rPr lang="en-US" altLang="ja-JP" b="1" dirty="0">
                <a:solidFill>
                  <a:srgbClr val="FF0000"/>
                </a:solidFill>
                <a:latin typeface="Times New Roman" panose="02020603050405020304" pitchFamily="18" charset="0"/>
                <a:cs typeface="Times New Roman" panose="02020603050405020304" pitchFamily="18" charset="0"/>
              </a:rPr>
              <a:t>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6" name="テキスト ボックス 55">
            <a:extLst>
              <a:ext uri="{FF2B5EF4-FFF2-40B4-BE49-F238E27FC236}">
                <a16:creationId xmlns:a16="http://schemas.microsoft.com/office/drawing/2014/main" id="{78A2B438-BAB5-4C8C-8166-033A80D24C83}"/>
              </a:ext>
            </a:extLst>
          </p:cNvPr>
          <p:cNvSpPr txBox="1"/>
          <p:nvPr/>
        </p:nvSpPr>
        <p:spPr>
          <a:xfrm>
            <a:off x="3609140" y="3952088"/>
            <a:ext cx="473207" cy="369332"/>
          </a:xfrm>
          <a:prstGeom prst="rect">
            <a:avLst/>
          </a:prstGeom>
          <a:noFill/>
        </p:spPr>
        <p:txBody>
          <a:bodyPr wrap="none" rtlCol="0" anchor="ctr">
            <a:spAutoFit/>
          </a:bodyPr>
          <a:lstStyle/>
          <a:p>
            <a:pPr algn="ctr"/>
            <a:r>
              <a:rPr kumimoji="1" lang="en-US" altLang="ja-JP" b="1" dirty="0">
                <a:solidFill>
                  <a:srgbClr val="FF0000"/>
                </a:solidFill>
                <a:latin typeface="Times New Roman" panose="02020603050405020304" pitchFamily="18" charset="0"/>
                <a:cs typeface="Times New Roman" panose="02020603050405020304" pitchFamily="18" charset="0"/>
              </a:rPr>
              <a:t>x </a:t>
            </a:r>
            <a:r>
              <a:rPr lang="en-US" altLang="ja-JP" b="1" dirty="0">
                <a:solidFill>
                  <a:srgbClr val="FF0000"/>
                </a:solidFill>
                <a:latin typeface="Times New Roman" panose="02020603050405020304" pitchFamily="18" charset="0"/>
                <a:cs typeface="Times New Roman" panose="02020603050405020304" pitchFamily="18" charset="0"/>
              </a:rPr>
              <a:t>?</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58" name="テキスト ボックス 57">
            <a:extLst>
              <a:ext uri="{FF2B5EF4-FFF2-40B4-BE49-F238E27FC236}">
                <a16:creationId xmlns:a16="http://schemas.microsoft.com/office/drawing/2014/main" id="{B69CD6C9-01FD-4652-80B4-EF6680031F59}"/>
              </a:ext>
            </a:extLst>
          </p:cNvPr>
          <p:cNvSpPr txBox="1"/>
          <p:nvPr/>
        </p:nvSpPr>
        <p:spPr>
          <a:xfrm>
            <a:off x="9289326" y="4080325"/>
            <a:ext cx="662361" cy="369332"/>
          </a:xfrm>
          <a:prstGeom prst="rect">
            <a:avLst/>
          </a:prstGeom>
          <a:noFill/>
        </p:spPr>
        <p:txBody>
          <a:bodyPr wrap="none" rtlCol="0" anchor="ctr">
            <a:spAutoFit/>
          </a:bodyPr>
          <a:lstStyle/>
          <a:p>
            <a:pPr algn="ctr"/>
            <a:r>
              <a:rPr lang="en-US" altLang="ja-JP" b="1" dirty="0">
                <a:solidFill>
                  <a:srgbClr val="FF0000"/>
                </a:solidFill>
                <a:latin typeface="Times New Roman" panose="02020603050405020304" pitchFamily="18" charset="0"/>
                <a:cs typeface="Times New Roman" panose="02020603050405020304" pitchFamily="18" charset="0"/>
              </a:rPr>
              <a:t>2 + 2</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2" name="吹き出し: 角を丸めた四角形 1">
            <a:extLst>
              <a:ext uri="{FF2B5EF4-FFF2-40B4-BE49-F238E27FC236}">
                <a16:creationId xmlns:a16="http://schemas.microsoft.com/office/drawing/2014/main" id="{A71F7096-A9FC-4BA7-B087-89FBB905F652}"/>
              </a:ext>
            </a:extLst>
          </p:cNvPr>
          <p:cNvSpPr/>
          <p:nvPr/>
        </p:nvSpPr>
        <p:spPr>
          <a:xfrm>
            <a:off x="9944743" y="2794284"/>
            <a:ext cx="2174936" cy="369332"/>
          </a:xfrm>
          <a:prstGeom prst="wedgeRoundRectCallout">
            <a:avLst>
              <a:gd name="adj1" fmla="val -60054"/>
              <a:gd name="adj2" fmla="val 17322"/>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From Matthias’s report</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2" name="吹き出し: 角を丸めた四角形 11">
            <a:extLst>
              <a:ext uri="{FF2B5EF4-FFF2-40B4-BE49-F238E27FC236}">
                <a16:creationId xmlns:a16="http://schemas.microsoft.com/office/drawing/2014/main" id="{8A545172-370E-4F61-B405-0FB00D33CFD1}"/>
              </a:ext>
            </a:extLst>
          </p:cNvPr>
          <p:cNvSpPr/>
          <p:nvPr/>
        </p:nvSpPr>
        <p:spPr>
          <a:xfrm>
            <a:off x="3343804" y="5173584"/>
            <a:ext cx="4647557" cy="369332"/>
          </a:xfrm>
          <a:prstGeom prst="wedgeRoundRectCallout">
            <a:avLst>
              <a:gd name="adj1" fmla="val 10167"/>
              <a:gd name="adj2" fmla="val -16458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latin typeface="Times New Roman" panose="02020603050405020304" pitchFamily="18" charset="0"/>
                <a:cs typeface="Times New Roman" panose="02020603050405020304" pitchFamily="18" charset="0"/>
              </a:rPr>
              <a:t>We think the </a:t>
            </a:r>
            <a:r>
              <a:rPr lang="en-US" altLang="ja-JP" sz="1600" b="1" dirty="0">
                <a:solidFill>
                  <a:srgbClr val="FF0000"/>
                </a:solidFill>
                <a:latin typeface="Times New Roman" panose="02020603050405020304" pitchFamily="18" charset="0"/>
                <a:cs typeface="Times New Roman" panose="02020603050405020304" pitchFamily="18" charset="0"/>
              </a:rPr>
              <a:t>first</a:t>
            </a:r>
            <a:r>
              <a:rPr lang="en-US" altLang="ja-JP" sz="1600" dirty="0">
                <a:solidFill>
                  <a:schemeClr val="tx1"/>
                </a:solidFill>
                <a:latin typeface="Times New Roman" panose="02020603050405020304" pitchFamily="18" charset="0"/>
                <a:cs typeface="Times New Roman" panose="02020603050405020304" pitchFamily="18" charset="0"/>
              </a:rPr>
              <a:t> CM should be satisfied with HPG</a:t>
            </a:r>
            <a:endParaRPr kumimoji="1" lang="ja-JP" altLang="en-US" sz="1600"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2890853F-2A55-4B83-99FC-26BF774CD69D}"/>
              </a:ext>
            </a:extLst>
          </p:cNvPr>
          <p:cNvSpPr txBox="1"/>
          <p:nvPr/>
        </p:nvSpPr>
        <p:spPr>
          <a:xfrm>
            <a:off x="784257" y="6044338"/>
            <a:ext cx="10623486" cy="369332"/>
          </a:xfrm>
          <a:prstGeom prst="rect">
            <a:avLst/>
          </a:prstGeom>
          <a:solidFill>
            <a:schemeClr val="accent4">
              <a:lumMod val="20000"/>
              <a:lumOff val="80000"/>
            </a:schemeClr>
          </a:solidFill>
          <a:ln w="19050">
            <a:solidFill>
              <a:schemeClr val="tx1"/>
            </a:solidFill>
          </a:ln>
        </p:spPr>
        <p:txBody>
          <a:bodyPr wrap="none" rtlCol="0">
            <a:spAutoFit/>
          </a:bodyPr>
          <a:lstStyle/>
          <a:p>
            <a:pPr algn="ctr"/>
            <a:r>
              <a:rPr kumimoji="1" lang="en-US" altLang="ja-JP" dirty="0">
                <a:latin typeface="Times New Roman" panose="02020603050405020304" pitchFamily="18" charset="0"/>
                <a:cs typeface="Times New Roman" panose="02020603050405020304" pitchFamily="18" charset="0"/>
              </a:rPr>
              <a:t>In th</a:t>
            </a:r>
            <a:r>
              <a:rPr lang="en-US" altLang="ja-JP" dirty="0">
                <a:latin typeface="Times New Roman" panose="02020603050405020304" pitchFamily="18" charset="0"/>
                <a:cs typeface="Times New Roman" panose="02020603050405020304" pitchFamily="18" charset="0"/>
              </a:rPr>
              <a:t>e both plans of Japan and Americas, upgrade of infrastructure as function of hub-laboratory is also included!</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424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CM design session (still under arrangement)</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530659" y="1252130"/>
            <a:ext cx="11130682" cy="4353739"/>
          </a:xfrm>
        </p:spPr>
        <p:txBody>
          <a:bodyPr>
            <a:normAutofit/>
          </a:bodyPr>
          <a:lstStyle/>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Date: 28/Oct (Thu)</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Time zone: 21:30~23:30 @JST, 14:30~16:30 @CEST, 8:30~10:30 @EDT, 7:30~9:30 @CDT, 5:30~7:30 @PDT</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Chair: Kirk Yamamoto (KEK)</a:t>
            </a:r>
          </a:p>
          <a:p>
            <a:pPr marL="342900"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Agenda:</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GDE &amp; History (Akira Yamamoto, Kirk)</a:t>
            </a:r>
            <a:r>
              <a:rPr lang="ja-JP" altLang="en-US"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Renewed CM design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Orlov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tuner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Pischalnikov</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[20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HPGS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Umemori-san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[15 min]</a:t>
            </a:r>
          </a:p>
          <a:p>
            <a:pPr marL="800100" lvl="1" indent="-342900" algn="l">
              <a:buFont typeface="Wingdings" panose="05000000000000000000" pitchFamily="2" charset="2"/>
              <a:buChar char="u"/>
            </a:pP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-SS &amp; Al-SS joint (</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Dohmae-san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Pipe standard used for CM and CAD software (Konomi-</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RF distribution (Matsumoto-</a:t>
            </a:r>
            <a:r>
              <a:rPr lang="en-US" altLang="ja-JP" sz="1800"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 [10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Progress of auto cleaning system (Stephane Berry) [15 min]</a:t>
            </a:r>
          </a:p>
          <a:p>
            <a:pPr marL="800100" lvl="1" indent="-342900" algn="l">
              <a:buFont typeface="Wingdings" panose="05000000000000000000" pitchFamily="2" charset="2"/>
              <a:buChar char="u"/>
            </a:pPr>
            <a:r>
              <a:rPr lang="en-US" altLang="ja-JP" sz="1800" dirty="0">
                <a:latin typeface="Times New Roman" panose="02020603050405020304" pitchFamily="18" charset="0"/>
                <a:ea typeface="ＭＳ Ｐゴシック" panose="020B0600070205080204" pitchFamily="50" charset="-128"/>
                <a:cs typeface="Times New Roman" panose="02020603050405020304" pitchFamily="18" charset="0"/>
              </a:rPr>
              <a:t>Discussion (Everyone) [? min]</a:t>
            </a:r>
          </a:p>
        </p:txBody>
      </p:sp>
    </p:spTree>
    <p:extLst>
      <p:ext uri="{BB962C8B-B14F-4D97-AF65-F5344CB8AC3E}">
        <p14:creationId xmlns:p14="http://schemas.microsoft.com/office/powerpoint/2010/main" val="37885402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sz="quarter"/>
          </p:nvPr>
        </p:nvSpPr>
        <p:spPr>
          <a:xfrm>
            <a:off x="1739900" y="50155"/>
            <a:ext cx="7879998" cy="762000"/>
          </a:xfrm>
        </p:spPr>
        <p:txBody>
          <a:bodyPr/>
          <a:lstStyle/>
          <a:p>
            <a:r>
              <a:rPr kumimoji="0" lang="en-US" altLang="ja-JP" sz="3200" b="1" dirty="0">
                <a:solidFill>
                  <a:schemeClr val="accent4">
                    <a:lumMod val="50000"/>
                  </a:schemeClr>
                </a:solidFill>
              </a:rPr>
              <a:t>Plug-compatible Conditions in TDR  </a:t>
            </a:r>
            <a:endParaRPr lang="en-US" altLang="ja-JP" sz="4000" b="1" dirty="0">
              <a:solidFill>
                <a:schemeClr val="accent4">
                  <a:lumMod val="50000"/>
                </a:schemeClr>
              </a:solidFill>
            </a:endParaRPr>
          </a:p>
        </p:txBody>
      </p:sp>
      <p:pic>
        <p:nvPicPr>
          <p:cNvPr id="73731" name="Picture 4" descr="cavity_interface-1"/>
          <p:cNvPicPr>
            <a:picLocks noGrp="1" noChangeAspect="1" noChangeArrowheads="1"/>
          </p:cNvPicPr>
          <p:nvPr>
            <p:ph sz="quarter" idx="3"/>
          </p:nvPr>
        </p:nvPicPr>
        <p:blipFill>
          <a:blip r:embed="rId3" cstate="email">
            <a:extLst>
              <a:ext uri="{28A0092B-C50C-407E-A947-70E740481C1C}">
                <a14:useLocalDpi xmlns:a14="http://schemas.microsoft.com/office/drawing/2010/main"/>
              </a:ext>
            </a:extLst>
          </a:blip>
          <a:srcRect/>
          <a:stretch>
            <a:fillRect/>
          </a:stretch>
        </p:blipFill>
        <p:spPr>
          <a:xfrm>
            <a:off x="922613" y="1233511"/>
            <a:ext cx="2457585" cy="1753181"/>
          </a:xfrm>
        </p:spPr>
      </p:pic>
      <p:pic>
        <p:nvPicPr>
          <p:cNvPr id="73732" name="Picture 5" descr="cavity_interface-2"/>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909913" y="3088294"/>
            <a:ext cx="2457585" cy="1580791"/>
          </a:xfrm>
        </p:spPr>
      </p:pic>
      <p:sp>
        <p:nvSpPr>
          <p:cNvPr id="73733" name="テキスト ボックス 8"/>
          <p:cNvSpPr txBox="1">
            <a:spLocks noChangeArrowheads="1"/>
          </p:cNvSpPr>
          <p:nvPr/>
        </p:nvSpPr>
        <p:spPr bwMode="auto">
          <a:xfrm>
            <a:off x="3014851" y="723255"/>
            <a:ext cx="5684649" cy="369332"/>
          </a:xfrm>
          <a:prstGeom prst="rect">
            <a:avLst/>
          </a:prstGeom>
          <a:solidFill>
            <a:srgbClr val="FFFF00"/>
          </a:solidFill>
          <a:ln w="9525">
            <a:noFill/>
            <a:miter lim="800000"/>
            <a:headEnd/>
            <a:tailEnd/>
          </a:ln>
        </p:spPr>
        <p:txBody>
          <a:bodyPr wrap="square">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dirty="0">
                <a:solidFill>
                  <a:srgbClr val="0070C0"/>
                </a:solidFill>
                <a:latin typeface="Arial"/>
                <a:ea typeface="Arial Unicode MS"/>
                <a:cs typeface="Arial Unicode MS"/>
              </a:rPr>
              <a:t>I</a:t>
            </a:r>
            <a:r>
              <a:rPr kumimoji="1" lang="en-US" altLang="ja-JP" b="0" i="0" u="none" strike="noStrike" kern="1200" cap="none" spc="0" normalizeH="0" baseline="0" noProof="0" dirty="0" err="1">
                <a:ln>
                  <a:noFill/>
                </a:ln>
                <a:solidFill>
                  <a:srgbClr val="0070C0"/>
                </a:solidFill>
                <a:effectLst/>
                <a:uLnTx/>
                <a:uFillTx/>
                <a:latin typeface="Arial"/>
                <a:ea typeface="Arial Unicode MS"/>
                <a:cs typeface="Arial Unicode MS"/>
              </a:rPr>
              <a:t>nterface</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 and Process</a:t>
            </a:r>
            <a:r>
              <a:rPr lang="en-US" altLang="ja-JP" dirty="0">
                <a:solidFill>
                  <a:srgbClr val="0070C0"/>
                </a:solidFill>
                <a:latin typeface="Arial"/>
                <a:ea typeface="Arial Unicode MS"/>
                <a:cs typeface="Arial Unicode MS"/>
              </a:rPr>
              <a:t> </a:t>
            </a:r>
            <a:r>
              <a:rPr kumimoji="1" lang="en-US" altLang="ja-JP" b="0" i="0" u="none" strike="noStrike" kern="1200" cap="none" spc="0" normalizeH="0" baseline="0" noProof="0" dirty="0">
                <a:ln>
                  <a:noFill/>
                </a:ln>
                <a:solidFill>
                  <a:srgbClr val="0070C0"/>
                </a:solidFill>
                <a:effectLst/>
                <a:uLnTx/>
                <a:uFillTx/>
                <a:latin typeface="Arial"/>
                <a:ea typeface="Arial Unicode MS"/>
                <a:cs typeface="Arial Unicode MS"/>
              </a:rPr>
              <a:t>established, in TDR, 2013</a:t>
            </a:r>
            <a:endParaRPr kumimoji="1" lang="ja-JP" altLang="en-US" b="0" i="0" u="none" strike="noStrike" kern="1200" cap="none" spc="0" normalizeH="0" baseline="0" noProof="0" dirty="0">
              <a:ln>
                <a:noFill/>
              </a:ln>
              <a:solidFill>
                <a:srgbClr val="0070C0"/>
              </a:solidFill>
              <a:effectLst/>
              <a:uLnTx/>
              <a:uFillTx/>
              <a:latin typeface="Arial"/>
              <a:ea typeface="Arial Unicode MS"/>
              <a:cs typeface="Arial Unicode MS"/>
            </a:endParaRPr>
          </a:p>
        </p:txBody>
      </p:sp>
      <p:graphicFrame>
        <p:nvGraphicFramePr>
          <p:cNvPr id="12" name="コンテンツ プレースホルダ 7"/>
          <p:cNvGraphicFramePr>
            <a:graphicFrameLocks noGrp="1"/>
          </p:cNvGraphicFramePr>
          <p:nvPr>
            <p:ph idx="1"/>
            <p:extLst>
              <p:ext uri="{D42A27DB-BD31-4B8C-83A1-F6EECF244321}">
                <p14:modId xmlns:p14="http://schemas.microsoft.com/office/powerpoint/2010/main" val="4239403786"/>
              </p:ext>
            </p:extLst>
          </p:nvPr>
        </p:nvGraphicFramePr>
        <p:xfrm>
          <a:off x="3759198" y="1197575"/>
          <a:ext cx="3759201" cy="3470377"/>
        </p:xfrm>
        <a:graphic>
          <a:graphicData uri="http://schemas.openxmlformats.org/drawingml/2006/table">
            <a:tbl>
              <a:tblPr/>
              <a:tblGrid>
                <a:gridCol w="1660743">
                  <a:extLst>
                    <a:ext uri="{9D8B030D-6E8A-4147-A177-3AD203B41FA5}">
                      <a16:colId xmlns:a16="http://schemas.microsoft.com/office/drawing/2014/main" val="20000"/>
                    </a:ext>
                  </a:extLst>
                </a:gridCol>
                <a:gridCol w="2098458">
                  <a:extLst>
                    <a:ext uri="{9D8B030D-6E8A-4147-A177-3AD203B41FA5}">
                      <a16:colId xmlns:a16="http://schemas.microsoft.com/office/drawing/2014/main" val="20002"/>
                    </a:ext>
                  </a:extLst>
                </a:gridCol>
              </a:tblGrid>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Item</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rgbClr val="000514"/>
                          </a:solidFill>
                          <a:effectLst/>
                          <a:latin typeface="+mn-lt"/>
                          <a:ea typeface="Osaka" pitchFamily="-105" charset="-128"/>
                          <a:cs typeface="Osaka" pitchFamily="-105" charset="-128"/>
                        </a:rPr>
                        <a:t>TDR Baseline</a:t>
                      </a:r>
                      <a:endParaRPr kumimoji="1" lang="ja-JP" altLang="en-US" sz="1200" b="1"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0"/>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Cavity shape</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TESLA </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1"/>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Length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 L = 1,247 mm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(61 mm shorter than XFEL)</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2"/>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a:ln>
                            <a:noFill/>
                          </a:ln>
                          <a:solidFill>
                            <a:srgbClr val="000514"/>
                          </a:solidFill>
                          <a:effectLst/>
                          <a:latin typeface="+mn-lt"/>
                          <a:ea typeface="Osaka" pitchFamily="-105" charset="-128"/>
                          <a:cs typeface="Osaka" pitchFamily="-105" charset="-128"/>
                        </a:rPr>
                        <a:t>Beam pipe flange</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3"/>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Suspension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4"/>
                  </a:ext>
                </a:extLst>
              </a:tr>
              <a:tr h="4549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Tuner</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Blade</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5"/>
                  </a:ext>
                </a:extLst>
              </a:tr>
              <a:tr h="46906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flange </a:t>
                      </a: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(cold end)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8000"/>
                          </a:solidFill>
                          <a:effectLst/>
                          <a:latin typeface="+mn-lt"/>
                          <a:ea typeface="Osaka" pitchFamily="-105" charset="-128"/>
                          <a:cs typeface="Osaka" pitchFamily="-105" charset="-128"/>
                        </a:rPr>
                        <a:t>40 mm</a:t>
                      </a:r>
                      <a:endParaRPr kumimoji="1" lang="ja-JP" altLang="en-US" sz="1200" b="0" i="0" u="none" strike="noStrike" cap="none" normalizeH="0" baseline="0" dirty="0">
                        <a:ln>
                          <a:noFill/>
                        </a:ln>
                        <a:solidFill>
                          <a:srgbClr val="008000"/>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6"/>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Coupler pitch</a:t>
                      </a:r>
                      <a:endParaRPr kumimoji="1" lang="ja-JP" altLang="en-US" sz="1200" b="0" i="0" u="none" strike="noStrike" cap="none" normalizeH="0" baseline="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7EFF6"/>
                    </a:solidFill>
                  </a:tcPr>
                </a:tc>
                <a:extLst>
                  <a:ext uri="{0D108BD9-81ED-4DB2-BD59-A6C34878D82A}">
                    <a16:rowId xmlns:a16="http://schemas.microsoft.com/office/drawing/2014/main" val="10007"/>
                  </a:ext>
                </a:extLst>
              </a:tr>
              <a:tr h="291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He –in-line joint</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a:ln>
                            <a:noFill/>
                          </a:ln>
                          <a:solidFill>
                            <a:srgbClr val="000514"/>
                          </a:solidFill>
                          <a:effectLst/>
                          <a:latin typeface="+mn-lt"/>
                          <a:ea typeface="Osaka" pitchFamily="-105" charset="-128"/>
                          <a:cs typeface="Osaka" pitchFamily="-105" charset="-128"/>
                        </a:rPr>
                        <a:t>Fixed</a:t>
                      </a:r>
                      <a:endParaRPr kumimoji="1" lang="ja-JP" altLang="en-US" sz="1200" b="0" i="0" u="none" strike="noStrike" cap="none" normalizeH="0" baseline="0" dirty="0">
                        <a:ln>
                          <a:noFill/>
                        </a:ln>
                        <a:solidFill>
                          <a:srgbClr val="000514"/>
                        </a:solidFill>
                        <a:effectLst/>
                        <a:latin typeface="+mn-lt"/>
                        <a:ea typeface="Osaka" pitchFamily="-105" charset="-128"/>
                        <a:cs typeface="Osaka" pitchFamily="-105" charset="-128"/>
                      </a:endParaRPr>
                    </a:p>
                  </a:txBody>
                  <a:tcPr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BDEEC"/>
                    </a:solidFill>
                  </a:tcPr>
                </a:tc>
                <a:extLst>
                  <a:ext uri="{0D108BD9-81ED-4DB2-BD59-A6C34878D82A}">
                    <a16:rowId xmlns:a16="http://schemas.microsoft.com/office/drawing/2014/main" val="10008"/>
                  </a:ext>
                </a:extLst>
              </a:tr>
            </a:tbl>
          </a:graphicData>
        </a:graphic>
      </p:graphicFrame>
      <p:sp>
        <p:nvSpPr>
          <p:cNvPr id="7" name="日付プレースホルダ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000000"/>
                </a:solidFill>
                <a:effectLst/>
                <a:uLnTx/>
                <a:uFillTx/>
                <a:latin typeface="Arial"/>
                <a:ea typeface="Arial Unicode MS"/>
                <a:cs typeface="Arial Unicode MS"/>
              </a:rPr>
              <a:t>15/Feb/2022</a:t>
            </a:r>
            <a:endPar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F69C48C-D733-1745-8254-B98F368A1390}" type="slidenum">
              <a:rPr kumimoji="1" lang="en-US" altLang="ja-JP" sz="1400" b="0" i="0" u="none" strike="noStrike" kern="1200" cap="none" spc="0" normalizeH="0" baseline="0" noProof="0">
                <a:ln>
                  <a:noFill/>
                </a:ln>
                <a:solidFill>
                  <a:srgbClr val="000000"/>
                </a:solidFill>
                <a:effectLst/>
                <a:uLnTx/>
                <a:uFillTx/>
                <a:latin typeface="Arial"/>
                <a:ea typeface="Arial Unicode MS"/>
                <a:cs typeface="Arial Unicode M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1" lang="en-US" altLang="ja-JP" sz="1400" b="0" i="0" u="none" strike="noStrike" kern="1200" cap="none" spc="0" normalizeH="0" baseline="0" noProof="0" dirty="0">
              <a:ln>
                <a:noFill/>
              </a:ln>
              <a:solidFill>
                <a:srgbClr val="000000"/>
              </a:solidFill>
              <a:effectLst/>
              <a:uLnTx/>
              <a:uFillTx/>
              <a:latin typeface="Arial"/>
              <a:ea typeface="Arial Unicode MS"/>
              <a:cs typeface="Arial Unicode MS"/>
            </a:endParaRPr>
          </a:p>
        </p:txBody>
      </p:sp>
      <p:sp>
        <p:nvSpPr>
          <p:cNvPr id="3" name="フッター プレースホルダー 2"/>
          <p:cNvSpPr>
            <a:spLocks noGrp="1"/>
          </p:cNvSpPr>
          <p:nvPr>
            <p:ph type="ftr" sz="quarter" idx="11"/>
          </p:nvPr>
        </p:nvSpPr>
        <p:spPr/>
        <p:txBody>
          <a:bodyPr/>
          <a:lstStyle/>
          <a:p>
            <a:pPr marL="0" marR="0" lvl="0" indent="0" algn="ctr" defTabSz="457200" rtl="0" eaLnBrk="1" fontAlgn="base"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a:ln>
                  <a:noFill/>
                </a:ln>
                <a:solidFill>
                  <a:srgbClr val="23346C"/>
                </a:solidFill>
                <a:effectLst/>
                <a:uLnTx/>
                <a:uFillTx/>
                <a:latin typeface="Arial"/>
                <a:ea typeface="Arial Unicode MS"/>
                <a:cs typeface="Arial Unicode MS"/>
              </a:rPr>
              <a:t>26th meeting of SRF subgroup in IDT/WG2</a:t>
            </a:r>
            <a:endParaRPr kumimoji="1" lang="en-US" altLang="ja-JP" sz="1600" b="1" i="0" u="none" strike="noStrike" kern="1200" cap="none" spc="0" normalizeH="0" baseline="0" noProof="0" dirty="0">
              <a:ln>
                <a:noFill/>
              </a:ln>
              <a:solidFill>
                <a:srgbClr val="23346C"/>
              </a:solidFill>
              <a:effectLst/>
              <a:uLnTx/>
              <a:uFillTx/>
              <a:latin typeface="Arial"/>
              <a:ea typeface="Arial Unicode MS"/>
              <a:cs typeface="Arial Unicode MS"/>
            </a:endParaRPr>
          </a:p>
        </p:txBody>
      </p:sp>
      <p:sp>
        <p:nvSpPr>
          <p:cNvPr id="4" name="円/楕円 3"/>
          <p:cNvSpPr/>
          <p:nvPr/>
        </p:nvSpPr>
        <p:spPr>
          <a:xfrm>
            <a:off x="2280709" y="4102581"/>
            <a:ext cx="239889" cy="225778"/>
          </a:xfrm>
          <a:prstGeom prst="ellipse">
            <a:avLst/>
          </a:prstGeom>
          <a:ln>
            <a:solidFill>
              <a:srgbClr val="FF0000"/>
            </a:solidFill>
          </a:ln>
        </p:spPr>
        <p:txBody>
          <a:bodyPr vert="horz" wrap="square" lIns="91440" tIns="45720" rIns="91440" bIns="45720" numCol="1" rtlCol="0" anchor="t" anchorCtr="0" compatLnSpc="1">
            <a:prstTxWarp prst="textNoShape">
              <a:avLst/>
            </a:prstTxWarp>
          </a:bodyPr>
          <a:lstStyle/>
          <a:p>
            <a:pPr marL="0" marR="0" lvl="0" indent="0" algn="l" defTabSz="914400" rtl="0" eaLnBrk="0" fontAlgn="ctr" latinLnBrk="0" hangingPunct="0">
              <a:lnSpc>
                <a:spcPct val="100000"/>
              </a:lnSpc>
              <a:spcBef>
                <a:spcPct val="0"/>
              </a:spcBef>
              <a:spcAft>
                <a:spcPct val="0"/>
              </a:spcAft>
              <a:buClrTx/>
              <a:buSzTx/>
              <a:buFontTx/>
              <a:buNone/>
              <a:tabLst/>
              <a:defRPr/>
            </a:pPr>
            <a:endParaRPr kumimoji="0" lang="ja-JP" altLang="en-US" sz="3600" b="0" i="0" u="none" strike="noStrike" kern="1200" cap="none" spc="0" normalizeH="0" baseline="0" noProof="0">
              <a:ln>
                <a:noFill/>
              </a:ln>
              <a:solidFill>
                <a:srgbClr val="000000"/>
              </a:solidFill>
              <a:effectLst/>
              <a:uLnTx/>
              <a:uFillTx/>
              <a:latin typeface="Arial" charset="0"/>
              <a:ea typeface="Arial Unicode MS" pitchFamily="34" charset="-128"/>
              <a:cs typeface="Arial Unicode MS" pitchFamily="34" charset="-128"/>
            </a:endParaRPr>
          </a:p>
        </p:txBody>
      </p:sp>
      <p:sp>
        <p:nvSpPr>
          <p:cNvPr id="11" name="日付プレースホルダ 6">
            <a:extLst>
              <a:ext uri="{FF2B5EF4-FFF2-40B4-BE49-F238E27FC236}">
                <a16:creationId xmlns:a16="http://schemas.microsoft.com/office/drawing/2014/main" id="{8F769594-E5D3-7749-A94C-E41B7ECFD0CC}"/>
              </a:ext>
            </a:extLst>
          </p:cNvPr>
          <p:cNvSpPr txBox="1">
            <a:spLocks/>
          </p:cNvSpPr>
          <p:nvPr/>
        </p:nvSpPr>
        <p:spPr bwMode="auto">
          <a:xfrm>
            <a:off x="9827342" y="240655"/>
            <a:ext cx="1882057" cy="457200"/>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SRF-Report at ILC-PAC</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schemeClr val="accent4">
                    <a:lumMod val="50000"/>
                  </a:schemeClr>
                </a:solidFill>
                <a:effectLst/>
                <a:uLnTx/>
                <a:uFillTx/>
                <a:latin typeface="Arial"/>
                <a:ea typeface="Arial Unicode MS"/>
                <a:cs typeface="Arial Unicode MS"/>
              </a:rPr>
              <a:t>12/05/14</a:t>
            </a:r>
            <a:r>
              <a:rPr kumimoji="1" lang="en-US" altLang="ja-JP" sz="1200" b="0" i="0" u="none" strike="noStrike" kern="1200" cap="none" spc="0" normalizeH="0" baseline="0" noProof="0" dirty="0">
                <a:ln>
                  <a:noFill/>
                </a:ln>
                <a:solidFill>
                  <a:srgbClr val="000000"/>
                </a:solidFill>
                <a:effectLst/>
                <a:uLnTx/>
                <a:uFillTx/>
                <a:latin typeface="Arial"/>
                <a:ea typeface="Arial Unicode MS"/>
                <a:cs typeface="Arial Unicode MS"/>
              </a:rPr>
              <a:t>, 12/12/13</a:t>
            </a:r>
          </a:p>
        </p:txBody>
      </p:sp>
      <p:pic>
        <p:nvPicPr>
          <p:cNvPr id="8" name="図 7">
            <a:extLst>
              <a:ext uri="{FF2B5EF4-FFF2-40B4-BE49-F238E27FC236}">
                <a16:creationId xmlns:a16="http://schemas.microsoft.com/office/drawing/2014/main" id="{DF73C07F-EAEE-0040-BBC8-8BD15A42510F}"/>
              </a:ext>
            </a:extLst>
          </p:cNvPr>
          <p:cNvPicPr>
            <a:picLocks noChangeAspect="1"/>
          </p:cNvPicPr>
          <p:nvPr/>
        </p:nvPicPr>
        <p:blipFill>
          <a:blip r:embed="rId5"/>
          <a:stretch>
            <a:fillRect/>
          </a:stretch>
        </p:blipFill>
        <p:spPr>
          <a:xfrm>
            <a:off x="8003671" y="1190876"/>
            <a:ext cx="3308424" cy="3470376"/>
          </a:xfrm>
          <a:prstGeom prst="rect">
            <a:avLst/>
          </a:prstGeom>
          <a:ln>
            <a:solidFill>
              <a:schemeClr val="accent2"/>
            </a:solidFill>
          </a:ln>
        </p:spPr>
      </p:pic>
      <p:pic>
        <p:nvPicPr>
          <p:cNvPr id="2058" name="図 2" descr="ダイアグラム&#10;&#10;自動的に生成された説明">
            <a:extLst>
              <a:ext uri="{FF2B5EF4-FFF2-40B4-BE49-F238E27FC236}">
                <a16:creationId xmlns:a16="http://schemas.microsoft.com/office/drawing/2014/main" id="{DA2A3074-3E0C-7246-9BD1-F1D265A0927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0209" y="4854440"/>
            <a:ext cx="6949990" cy="13692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19" name="Rectangle 11">
            <a:extLst>
              <a:ext uri="{FF2B5EF4-FFF2-40B4-BE49-F238E27FC236}">
                <a16:creationId xmlns:a16="http://schemas.microsoft.com/office/drawing/2014/main" id="{5C05802F-9301-5F4E-BAF2-80B48418EA48}"/>
              </a:ext>
            </a:extLst>
          </p:cNvPr>
          <p:cNvSpPr>
            <a:spLocks noChangeArrowheads="1"/>
          </p:cNvSpPr>
          <p:nvPr/>
        </p:nvSpPr>
        <p:spPr bwMode="auto">
          <a:xfrm>
            <a:off x="3987799" y="4301525"/>
            <a:ext cx="1267476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20" name="Rectangle 12">
            <a:extLst>
              <a:ext uri="{FF2B5EF4-FFF2-40B4-BE49-F238E27FC236}">
                <a16:creationId xmlns:a16="http://schemas.microsoft.com/office/drawing/2014/main" id="{F370A28C-4BDD-A343-97B1-61E9AA5FA89A}"/>
              </a:ext>
            </a:extLst>
          </p:cNvPr>
          <p:cNvSpPr>
            <a:spLocks noChangeArrowheads="1"/>
          </p:cNvSpPr>
          <p:nvPr/>
        </p:nvSpPr>
        <p:spPr bwMode="auto">
          <a:xfrm>
            <a:off x="3987799" y="4758725"/>
            <a:ext cx="45719"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Rectangle 14">
            <a:extLst>
              <a:ext uri="{FF2B5EF4-FFF2-40B4-BE49-F238E27FC236}">
                <a16:creationId xmlns:a16="http://schemas.microsoft.com/office/drawing/2014/main" id="{16D8533F-37CE-B140-B7DB-1BB9C9C1BE40}"/>
              </a:ext>
            </a:extLst>
          </p:cNvPr>
          <p:cNvSpPr>
            <a:spLocks noChangeArrowheads="1"/>
          </p:cNvSpPr>
          <p:nvPr/>
        </p:nvSpPr>
        <p:spPr bwMode="auto">
          <a:xfrm>
            <a:off x="3987799" y="6702540"/>
            <a:ext cx="1267476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000" b="0" i="0" u="none" strike="noStrike" cap="none" normalizeH="0" baseline="0">
                <a:ln>
                  <a:noFill/>
                </a:ln>
                <a:solidFill>
                  <a:schemeClr val="tx1"/>
                </a:solidFill>
                <a:effectLst/>
                <a:latin typeface="Century" panose="02040604050505020304" pitchFamily="18" charset="0"/>
                <a:ea typeface="ＭＳ 明朝" panose="02020609040205080304" pitchFamily="49" charset="-128"/>
                <a:cs typeface="Times New Roman" panose="02020603050405020304" pitchFamily="18" charset="0"/>
              </a:rPr>
              <a:t> </a:t>
            </a:r>
            <a:endParaRPr kumimoji="0" lang="ja-JP" altLang="ja-JP" sz="1800" b="0" i="0" u="none" strike="noStrike" cap="none" normalizeH="0" baseline="0">
              <a:ln>
                <a:noFill/>
              </a:ln>
              <a:solidFill>
                <a:schemeClr val="tx1"/>
              </a:solidFill>
              <a:effectLst/>
              <a:latin typeface="Arial" panose="020B0604020202020204" pitchFamily="34" charset="0"/>
            </a:endParaRPr>
          </a:p>
        </p:txBody>
      </p:sp>
      <p:pic>
        <p:nvPicPr>
          <p:cNvPr id="23" name="図 22">
            <a:extLst>
              <a:ext uri="{FF2B5EF4-FFF2-40B4-BE49-F238E27FC236}">
                <a16:creationId xmlns:a16="http://schemas.microsoft.com/office/drawing/2014/main" id="{48E9EB63-5A02-6949-87D3-1059CBFB4C86}"/>
              </a:ext>
            </a:extLst>
          </p:cNvPr>
          <p:cNvPicPr>
            <a:picLocks noChangeAspect="1"/>
          </p:cNvPicPr>
          <p:nvPr/>
        </p:nvPicPr>
        <p:blipFill>
          <a:blip r:embed="rId7"/>
          <a:stretch>
            <a:fillRect/>
          </a:stretch>
        </p:blipFill>
        <p:spPr>
          <a:xfrm>
            <a:off x="435075" y="4838180"/>
            <a:ext cx="4048026" cy="1369273"/>
          </a:xfrm>
          <a:prstGeom prst="rect">
            <a:avLst/>
          </a:prstGeom>
          <a:ln>
            <a:solidFill>
              <a:schemeClr val="bg1">
                <a:lumMod val="75000"/>
              </a:schemeClr>
            </a:solidFill>
          </a:ln>
        </p:spPr>
      </p:pic>
    </p:spTree>
    <p:extLst>
      <p:ext uri="{BB962C8B-B14F-4D97-AF65-F5344CB8AC3E}">
        <p14:creationId xmlns:p14="http://schemas.microsoft.com/office/powerpoint/2010/main" val="3091208179"/>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61</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3369B23A-A6DE-438E-AA5D-12FBCCC7DC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02" y="1175187"/>
            <a:ext cx="7251396" cy="4748459"/>
          </a:xfrm>
          <a:prstGeom prst="rect">
            <a:avLst/>
          </a:prstGeom>
        </p:spPr>
      </p:pic>
      <p:pic>
        <p:nvPicPr>
          <p:cNvPr id="9" name="図 8">
            <a:extLst>
              <a:ext uri="{FF2B5EF4-FFF2-40B4-BE49-F238E27FC236}">
                <a16:creationId xmlns:a16="http://schemas.microsoft.com/office/drawing/2014/main" id="{231D854B-7D7A-4E86-A51A-0A0A1B55531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496278" y="3388653"/>
            <a:ext cx="1652432" cy="820367"/>
          </a:xfrm>
          <a:prstGeom prst="rect">
            <a:avLst/>
          </a:prstGeom>
        </p:spPr>
      </p:pic>
      <p:pic>
        <p:nvPicPr>
          <p:cNvPr id="11" name="図 10">
            <a:extLst>
              <a:ext uri="{FF2B5EF4-FFF2-40B4-BE49-F238E27FC236}">
                <a16:creationId xmlns:a16="http://schemas.microsoft.com/office/drawing/2014/main" id="{69AD20FF-54AB-41F6-B307-6B9106D19C4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12046" y="2901103"/>
            <a:ext cx="1652432" cy="820367"/>
          </a:xfrm>
          <a:prstGeom prst="rect">
            <a:avLst/>
          </a:prstGeom>
        </p:spPr>
      </p:pic>
      <p:sp>
        <p:nvSpPr>
          <p:cNvPr id="12" name="矢印: 下 11">
            <a:extLst>
              <a:ext uri="{FF2B5EF4-FFF2-40B4-BE49-F238E27FC236}">
                <a16:creationId xmlns:a16="http://schemas.microsoft.com/office/drawing/2014/main" id="{D93023EE-421D-4FD6-9601-A5DDF6D7CB05}"/>
              </a:ext>
            </a:extLst>
          </p:cNvPr>
          <p:cNvSpPr/>
          <p:nvPr/>
        </p:nvSpPr>
        <p:spPr>
          <a:xfrm rot="5400000">
            <a:off x="6763307" y="191266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カーブ 12">
            <a:extLst>
              <a:ext uri="{FF2B5EF4-FFF2-40B4-BE49-F238E27FC236}">
                <a16:creationId xmlns:a16="http://schemas.microsoft.com/office/drawing/2014/main" id="{E2867FA3-7603-4FE2-AFA5-A700B0E3BACB}"/>
              </a:ext>
            </a:extLst>
          </p:cNvPr>
          <p:cNvSpPr/>
          <p:nvPr/>
        </p:nvSpPr>
        <p:spPr>
          <a:xfrm rot="16611025">
            <a:off x="4148095" y="1809518"/>
            <a:ext cx="584993" cy="2731404"/>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ボックス 13">
            <a:extLst>
              <a:ext uri="{FF2B5EF4-FFF2-40B4-BE49-F238E27FC236}">
                <a16:creationId xmlns:a16="http://schemas.microsoft.com/office/drawing/2014/main" id="{0624E9F3-9628-4269-91C8-DCD93470A2FB}"/>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Global cryomodule transfer in technical preparation period</a:t>
            </a:r>
            <a:endParaRPr kumimoji="1" lang="ja-JP" altLang="en-US" sz="4000" dirty="0">
              <a:latin typeface="Times New Roman" panose="02020603050405020304" pitchFamily="18" charset="0"/>
              <a:cs typeface="Times New Roman" panose="02020603050405020304" pitchFamily="18" charset="0"/>
            </a:endParaRPr>
          </a:p>
        </p:txBody>
      </p:sp>
      <p:sp>
        <p:nvSpPr>
          <p:cNvPr id="15" name="テキスト ボックス 14">
            <a:extLst>
              <a:ext uri="{FF2B5EF4-FFF2-40B4-BE49-F238E27FC236}">
                <a16:creationId xmlns:a16="http://schemas.microsoft.com/office/drawing/2014/main" id="{AE801AE9-E104-4A20-93E1-5C9ECE911422}"/>
              </a:ext>
            </a:extLst>
          </p:cNvPr>
          <p:cNvSpPr txBox="1"/>
          <p:nvPr/>
        </p:nvSpPr>
        <p:spPr>
          <a:xfrm>
            <a:off x="2437148" y="2181239"/>
            <a:ext cx="925253"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Europe</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434736A6-9FEA-42C4-A734-761BD93D423A}"/>
              </a:ext>
            </a:extLst>
          </p:cNvPr>
          <p:cNvSpPr txBox="1"/>
          <p:nvPr/>
        </p:nvSpPr>
        <p:spPr>
          <a:xfrm>
            <a:off x="7783889" y="2286021"/>
            <a:ext cx="1165704"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Americas</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A4855203-62FE-4C25-89AA-B8722C2396C6}"/>
              </a:ext>
            </a:extLst>
          </p:cNvPr>
          <p:cNvSpPr txBox="1"/>
          <p:nvPr/>
        </p:nvSpPr>
        <p:spPr>
          <a:xfrm>
            <a:off x="5206767" y="2214317"/>
            <a:ext cx="768159"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Japan</a:t>
            </a:r>
            <a:endParaRPr kumimoji="1" lang="ja-JP" altLang="en-US" sz="2000" dirty="0">
              <a:latin typeface="Times New Roman" panose="02020603050405020304" pitchFamily="18" charset="0"/>
              <a:cs typeface="Times New Roman" panose="02020603050405020304" pitchFamily="18" charset="0"/>
            </a:endParaRPr>
          </a:p>
        </p:txBody>
      </p:sp>
      <p:sp>
        <p:nvSpPr>
          <p:cNvPr id="22" name="テキスト ボックス 21">
            <a:extLst>
              <a:ext uri="{FF2B5EF4-FFF2-40B4-BE49-F238E27FC236}">
                <a16:creationId xmlns:a16="http://schemas.microsoft.com/office/drawing/2014/main" id="{2A7A4848-B267-4794-B47F-368B90127623}"/>
              </a:ext>
            </a:extLst>
          </p:cNvPr>
          <p:cNvSpPr txBox="1"/>
          <p:nvPr/>
        </p:nvSpPr>
        <p:spPr>
          <a:xfrm>
            <a:off x="624031" y="5050766"/>
            <a:ext cx="2795958"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New CM production/test </a:t>
            </a:r>
          </a:p>
          <a:p>
            <a:pPr algn="ctr"/>
            <a:r>
              <a:rPr lang="en-US" altLang="ja-JP" sz="2000" dirty="0">
                <a:latin typeface="Times New Roman" panose="02020603050405020304" pitchFamily="18" charset="0"/>
                <a:cs typeface="Times New Roman" panose="02020603050405020304" pitchFamily="18" charset="0"/>
              </a:rPr>
              <a:t>@America/EU</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a:extLst>
              <a:ext uri="{FF2B5EF4-FFF2-40B4-BE49-F238E27FC236}">
                <a16:creationId xmlns:a16="http://schemas.microsoft.com/office/drawing/2014/main" id="{4F07E769-B78A-4BF7-BF69-45980BF7D31D}"/>
              </a:ext>
            </a:extLst>
          </p:cNvPr>
          <p:cNvSpPr txBox="1"/>
          <p:nvPr/>
        </p:nvSpPr>
        <p:spPr>
          <a:xfrm>
            <a:off x="4994580" y="5093443"/>
            <a:ext cx="2202847" cy="707886"/>
          </a:xfrm>
          <a:prstGeom prst="rect">
            <a:avLst/>
          </a:prstGeom>
          <a:solidFill>
            <a:schemeClr val="bg1"/>
          </a:solidFill>
          <a:ln w="19050">
            <a:solidFill>
              <a:srgbClr val="CC00FF"/>
            </a:solidFill>
          </a:ln>
        </p:spPr>
        <p:txBody>
          <a:bodyPr wrap="none" rtlCol="0" anchor="ctr">
            <a:spAutoFit/>
          </a:bodyPr>
          <a:lstStyle/>
          <a:p>
            <a:pPr algn="ctr"/>
            <a:r>
              <a:rPr lang="en-US" altLang="ja-JP" sz="2000" dirty="0">
                <a:solidFill>
                  <a:srgbClr val="0070C0"/>
                </a:solidFill>
                <a:latin typeface="Times New Roman" panose="02020603050405020304" pitchFamily="18" charset="0"/>
                <a:cs typeface="Times New Roman" panose="02020603050405020304" pitchFamily="18" charset="0"/>
              </a:rPr>
              <a:t>Transportation</a:t>
            </a:r>
          </a:p>
          <a:p>
            <a:pPr algn="ctr"/>
            <a:r>
              <a:rPr lang="en-US" altLang="ja-JP" sz="2000" dirty="0">
                <a:solidFill>
                  <a:srgbClr val="0070C0"/>
                </a:solidFill>
                <a:latin typeface="Times New Roman" panose="02020603050405020304" pitchFamily="18" charset="0"/>
                <a:cs typeface="Times New Roman" panose="02020603050405020304" pitchFamily="18" charset="0"/>
              </a:rPr>
              <a:t>(Surface shipment)</a:t>
            </a:r>
            <a:endParaRPr kumimoji="1" lang="ja-JP" altLang="en-US" sz="2000" dirty="0">
              <a:solidFill>
                <a:srgbClr val="0070C0"/>
              </a:solidFill>
              <a:latin typeface="Times New Roman" panose="02020603050405020304" pitchFamily="18" charset="0"/>
              <a:cs typeface="Times New Roman" panose="02020603050405020304" pitchFamily="18" charset="0"/>
            </a:endParaRPr>
          </a:p>
        </p:txBody>
      </p:sp>
      <p:sp>
        <p:nvSpPr>
          <p:cNvPr id="26" name="テキスト ボックス 25">
            <a:extLst>
              <a:ext uri="{FF2B5EF4-FFF2-40B4-BE49-F238E27FC236}">
                <a16:creationId xmlns:a16="http://schemas.microsoft.com/office/drawing/2014/main" id="{CAEC2C92-C4BE-47DD-AE40-032CB14EC7CB}"/>
              </a:ext>
            </a:extLst>
          </p:cNvPr>
          <p:cNvSpPr txBox="1"/>
          <p:nvPr/>
        </p:nvSpPr>
        <p:spPr>
          <a:xfrm>
            <a:off x="8366740" y="5247331"/>
            <a:ext cx="3007555" cy="400110"/>
          </a:xfrm>
          <a:prstGeom prst="rect">
            <a:avLst/>
          </a:prstGeom>
          <a:solidFill>
            <a:schemeClr val="bg1"/>
          </a:solidFill>
          <a:ln w="19050">
            <a:solidFill>
              <a:srgbClr val="CC00FF"/>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CM inspection/test @Japan</a:t>
            </a:r>
            <a:endParaRPr kumimoji="1" lang="ja-JP" altLang="en-US" sz="2000" dirty="0">
              <a:latin typeface="Times New Roman" panose="02020603050405020304" pitchFamily="18" charset="0"/>
              <a:cs typeface="Times New Roman" panose="02020603050405020304" pitchFamily="18" charset="0"/>
            </a:endParaRPr>
          </a:p>
        </p:txBody>
      </p:sp>
      <p:sp>
        <p:nvSpPr>
          <p:cNvPr id="27" name="矢印: 右 26">
            <a:extLst>
              <a:ext uri="{FF2B5EF4-FFF2-40B4-BE49-F238E27FC236}">
                <a16:creationId xmlns:a16="http://schemas.microsoft.com/office/drawing/2014/main" id="{23E90F04-2268-42AC-9107-6E65E2C3C816}"/>
              </a:ext>
            </a:extLst>
          </p:cNvPr>
          <p:cNvSpPr/>
          <p:nvPr/>
        </p:nvSpPr>
        <p:spPr>
          <a:xfrm>
            <a:off x="4082460" y="5225597"/>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矢印: 右 28">
            <a:extLst>
              <a:ext uri="{FF2B5EF4-FFF2-40B4-BE49-F238E27FC236}">
                <a16:creationId xmlns:a16="http://schemas.microsoft.com/office/drawing/2014/main" id="{1B1EEABF-508B-4EBA-A7AC-AEE37F65B959}"/>
              </a:ext>
            </a:extLst>
          </p:cNvPr>
          <p:cNvSpPr/>
          <p:nvPr/>
        </p:nvSpPr>
        <p:spPr>
          <a:xfrm>
            <a:off x="7557419" y="5218591"/>
            <a:ext cx="552323" cy="470037"/>
          </a:xfrm>
          <a:prstGeom prst="rightArrow">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a:extLst>
              <a:ext uri="{FF2B5EF4-FFF2-40B4-BE49-F238E27FC236}">
                <a16:creationId xmlns:a16="http://schemas.microsoft.com/office/drawing/2014/main" id="{1B7DA1DE-1670-48C0-AA06-8B675D69DE7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054198" y="2397881"/>
            <a:ext cx="3089538" cy="2274426"/>
          </a:xfrm>
          <a:prstGeom prst="rect">
            <a:avLst/>
          </a:prstGeom>
          <a:ln w="19050">
            <a:solidFill>
              <a:srgbClr val="002060"/>
            </a:solidFill>
          </a:ln>
        </p:spPr>
      </p:pic>
      <p:sp>
        <p:nvSpPr>
          <p:cNvPr id="33" name="テキスト ボックス 32">
            <a:extLst>
              <a:ext uri="{FF2B5EF4-FFF2-40B4-BE49-F238E27FC236}">
                <a16:creationId xmlns:a16="http://schemas.microsoft.com/office/drawing/2014/main" id="{079788A2-3E5B-4CB7-BF68-C1BE40349A62}"/>
              </a:ext>
            </a:extLst>
          </p:cNvPr>
          <p:cNvSpPr txBox="1"/>
          <p:nvPr/>
        </p:nvSpPr>
        <p:spPr>
          <a:xfrm>
            <a:off x="8692539" y="4492007"/>
            <a:ext cx="3483646" cy="276999"/>
          </a:xfrm>
          <a:prstGeom prst="rect">
            <a:avLst/>
          </a:prstGeom>
          <a:solidFill>
            <a:schemeClr val="bg1"/>
          </a:solidFill>
          <a:ln w="19050">
            <a:solidFill>
              <a:srgbClr val="C00000"/>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Multi-beam klystron transportation from Japan to EU</a:t>
            </a:r>
            <a:endParaRPr kumimoji="1" lang="ja-JP" altLang="en-US" sz="1200" dirty="0">
              <a:latin typeface="Times New Roman" panose="02020603050405020304" pitchFamily="18" charset="0"/>
              <a:cs typeface="Times New Roman" panose="02020603050405020304" pitchFamily="18" charset="0"/>
            </a:endParaRPr>
          </a:p>
        </p:txBody>
      </p:sp>
      <p:sp>
        <p:nvSpPr>
          <p:cNvPr id="35" name="吹き出し: 角を丸めた四角形 34">
            <a:extLst>
              <a:ext uri="{FF2B5EF4-FFF2-40B4-BE49-F238E27FC236}">
                <a16:creationId xmlns:a16="http://schemas.microsoft.com/office/drawing/2014/main" id="{54671838-E2C9-4D8A-A998-D56316FBFA25}"/>
              </a:ext>
            </a:extLst>
          </p:cNvPr>
          <p:cNvSpPr/>
          <p:nvPr/>
        </p:nvSpPr>
        <p:spPr>
          <a:xfrm>
            <a:off x="48264" y="4265635"/>
            <a:ext cx="4510857" cy="343551"/>
          </a:xfrm>
          <a:prstGeom prst="wedgeRoundRectCallout">
            <a:avLst>
              <a:gd name="adj1" fmla="val -18327"/>
              <a:gd name="adj2" fmla="val 156551"/>
              <a:gd name="adj3" fmla="val 16667"/>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latin typeface="Times New Roman" panose="02020603050405020304" pitchFamily="18" charset="0"/>
                <a:cs typeface="Times New Roman" panose="02020603050405020304" pitchFamily="18" charset="0"/>
              </a:rPr>
              <a:t>conforming to high-pressure gas regulation</a:t>
            </a:r>
            <a:endParaRPr kumimoji="1" lang="ja-JP" altLang="en-US" b="1" dirty="0">
              <a:solidFill>
                <a:schemeClr val="tx1"/>
              </a:solidFill>
              <a:latin typeface="Times New Roman" panose="02020603050405020304" pitchFamily="18" charset="0"/>
              <a:cs typeface="Times New Roman" panose="02020603050405020304" pitchFamily="18" charset="0"/>
            </a:endParaRPr>
          </a:p>
        </p:txBody>
      </p:sp>
      <p:sp>
        <p:nvSpPr>
          <p:cNvPr id="39" name="フリーフォーム: 図形 38">
            <a:extLst>
              <a:ext uri="{FF2B5EF4-FFF2-40B4-BE49-F238E27FC236}">
                <a16:creationId xmlns:a16="http://schemas.microsoft.com/office/drawing/2014/main" id="{21F3855B-7FD8-4629-B9DB-A8A556FDBA55}"/>
              </a:ext>
            </a:extLst>
          </p:cNvPr>
          <p:cNvSpPr/>
          <p:nvPr/>
        </p:nvSpPr>
        <p:spPr>
          <a:xfrm>
            <a:off x="3669874" y="1188081"/>
            <a:ext cx="4259017" cy="952159"/>
          </a:xfrm>
          <a:custGeom>
            <a:avLst/>
            <a:gdLst>
              <a:gd name="connsiteX0" fmla="*/ 0 w 4259017"/>
              <a:gd name="connsiteY0" fmla="*/ 743504 h 952159"/>
              <a:gd name="connsiteX1" fmla="*/ 1436037 w 4259017"/>
              <a:gd name="connsiteY1" fmla="*/ 123676 h 952159"/>
              <a:gd name="connsiteX2" fmla="*/ 2921170 w 4259017"/>
              <a:gd name="connsiteY2" fmla="*/ 74581 h 952159"/>
              <a:gd name="connsiteX3" fmla="*/ 4259017 w 4259017"/>
              <a:gd name="connsiteY3" fmla="*/ 952159 h 952159"/>
            </a:gdLst>
            <a:ahLst/>
            <a:cxnLst>
              <a:cxn ang="0">
                <a:pos x="connsiteX0" y="connsiteY0"/>
              </a:cxn>
              <a:cxn ang="0">
                <a:pos x="connsiteX1" y="connsiteY1"/>
              </a:cxn>
              <a:cxn ang="0">
                <a:pos x="connsiteX2" y="connsiteY2"/>
              </a:cxn>
              <a:cxn ang="0">
                <a:pos x="connsiteX3" y="connsiteY3"/>
              </a:cxn>
            </a:cxnLst>
            <a:rect l="l" t="t" r="r" b="b"/>
            <a:pathLst>
              <a:path w="4259017" h="952159">
                <a:moveTo>
                  <a:pt x="0" y="743504"/>
                </a:moveTo>
                <a:cubicBezTo>
                  <a:pt x="474587" y="489333"/>
                  <a:pt x="949175" y="235163"/>
                  <a:pt x="1436037" y="123676"/>
                </a:cubicBezTo>
                <a:cubicBezTo>
                  <a:pt x="1922899" y="12189"/>
                  <a:pt x="2450673" y="-63499"/>
                  <a:pt x="2921170" y="74581"/>
                </a:cubicBezTo>
                <a:cubicBezTo>
                  <a:pt x="3391667" y="212661"/>
                  <a:pt x="3825342" y="582410"/>
                  <a:pt x="4259017" y="952159"/>
                </a:cubicBezTo>
              </a:path>
            </a:pathLst>
          </a:custGeom>
          <a:noFill/>
          <a:ln w="57150">
            <a:solidFill>
              <a:srgbClr val="FFC00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EC39A667-E079-42DE-B7AE-C483846F96D8}"/>
              </a:ext>
            </a:extLst>
          </p:cNvPr>
          <p:cNvSpPr txBox="1"/>
          <p:nvPr/>
        </p:nvSpPr>
        <p:spPr>
          <a:xfrm>
            <a:off x="5334308" y="960764"/>
            <a:ext cx="886973" cy="400110"/>
          </a:xfrm>
          <a:prstGeom prst="rect">
            <a:avLst/>
          </a:prstGeom>
          <a:solidFill>
            <a:schemeClr val="accent6">
              <a:lumMod val="20000"/>
              <a:lumOff val="80000"/>
            </a:schemeClr>
          </a:solidFill>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T.B.D.</a:t>
            </a:r>
            <a:endParaRPr kumimoji="1" lang="ja-JP" altLang="en-US" sz="2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E7D87666-9773-854F-BFDD-EAAB8D304F5A}"/>
              </a:ext>
            </a:extLst>
          </p:cNvPr>
          <p:cNvSpPr txBox="1"/>
          <p:nvPr/>
        </p:nvSpPr>
        <p:spPr>
          <a:xfrm>
            <a:off x="1710825" y="6049256"/>
            <a:ext cx="8770350" cy="369332"/>
          </a:xfrm>
          <a:prstGeom prst="rect">
            <a:avLst/>
          </a:prstGeom>
          <a:solidFill>
            <a:schemeClr val="accent6">
              <a:lumMod val="20000"/>
              <a:lumOff val="80000"/>
            </a:schemeClr>
          </a:solidFill>
          <a:ln>
            <a:solidFill>
              <a:schemeClr val="accent6">
                <a:lumMod val="75000"/>
              </a:schemeClr>
            </a:solidFill>
          </a:ln>
        </p:spPr>
        <p:txBody>
          <a:bodyPr wrap="none" rtlCol="0" anchor="ctr">
            <a:spAutoFit/>
          </a:bodyPr>
          <a:lstStyle/>
          <a:p>
            <a:pPr algn="ctr"/>
            <a:r>
              <a:rPr kumimoji="1" lang="en-US" altLang="ja-JP" dirty="0">
                <a:solidFill>
                  <a:srgbClr val="FF0000"/>
                </a:solidFill>
                <a:latin typeface="Times New Roman" panose="02020603050405020304" pitchFamily="18" charset="0"/>
                <a:cs typeface="Times New Roman" panose="02020603050405020304" pitchFamily="18" charset="0"/>
              </a:rPr>
              <a:t>Note:  </a:t>
            </a:r>
            <a:r>
              <a:rPr kumimoji="1" lang="en-US" altLang="ja-JP" dirty="0">
                <a:solidFill>
                  <a:srgbClr val="0070C0"/>
                </a:solidFill>
                <a:latin typeface="Times New Roman" panose="02020603050405020304" pitchFamily="18" charset="0"/>
                <a:cs typeface="Times New Roman" panose="02020603050405020304" pitchFamily="18" charset="0"/>
              </a:rPr>
              <a:t>Returning the CMs to Europe/Americas for redundant confirmations, to be discussed. </a:t>
            </a:r>
            <a:endParaRPr kumimoji="1" lang="ja-JP" altLang="en-US">
              <a:solidFill>
                <a:srgbClr val="0070C0"/>
              </a:solidFill>
              <a:latin typeface="Times New Roman" panose="02020603050405020304" pitchFamily="18" charset="0"/>
              <a:cs typeface="Times New Roman" panose="02020603050405020304" pitchFamily="18" charset="0"/>
            </a:endParaRPr>
          </a:p>
        </p:txBody>
      </p:sp>
      <p:sp>
        <p:nvSpPr>
          <p:cNvPr id="3" name="矢印: 右カーブ 2">
            <a:extLst>
              <a:ext uri="{FF2B5EF4-FFF2-40B4-BE49-F238E27FC236}">
                <a16:creationId xmlns:a16="http://schemas.microsoft.com/office/drawing/2014/main" id="{83B9A0CA-BD04-45FE-B4C7-5C0FC57B0DD5}"/>
              </a:ext>
            </a:extLst>
          </p:cNvPr>
          <p:cNvSpPr/>
          <p:nvPr/>
        </p:nvSpPr>
        <p:spPr>
          <a:xfrm rot="16611025" flipV="1">
            <a:off x="4066125" y="1782442"/>
            <a:ext cx="584993" cy="2270735"/>
          </a:xfrm>
          <a:prstGeom prst="curvedRight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下 7">
            <a:extLst>
              <a:ext uri="{FF2B5EF4-FFF2-40B4-BE49-F238E27FC236}">
                <a16:creationId xmlns:a16="http://schemas.microsoft.com/office/drawing/2014/main" id="{19730E1C-2BF2-41FD-B7B3-32CF68ADD5DC}"/>
              </a:ext>
            </a:extLst>
          </p:cNvPr>
          <p:cNvSpPr/>
          <p:nvPr/>
        </p:nvSpPr>
        <p:spPr>
          <a:xfrm rot="16200000">
            <a:off x="6762018" y="1561986"/>
            <a:ext cx="343550" cy="1633323"/>
          </a:xfrm>
          <a:prstGeom prst="downArrow">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981322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62</a:t>
            </a:fld>
            <a:endParaRPr kumimoji="1" lang="ja-JP" altLang="en-US" sz="140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5E5966E-D858-423A-8738-2ABF51B5239F}"/>
              </a:ext>
            </a:extLst>
          </p:cNvPr>
          <p:cNvPicPr>
            <a:picLocks noChangeAspect="1"/>
          </p:cNvPicPr>
          <p:nvPr/>
        </p:nvPicPr>
        <p:blipFill>
          <a:blip r:embed="rId2"/>
          <a:stretch>
            <a:fillRect/>
          </a:stretch>
        </p:blipFill>
        <p:spPr>
          <a:xfrm>
            <a:off x="3571762" y="1964265"/>
            <a:ext cx="5048476" cy="4893733"/>
          </a:xfrm>
          <a:prstGeom prst="rect">
            <a:avLst/>
          </a:prstGeom>
        </p:spPr>
      </p:pic>
      <p:sp>
        <p:nvSpPr>
          <p:cNvPr id="3" name="吹き出し: 角を丸めた四角形 2">
            <a:extLst>
              <a:ext uri="{FF2B5EF4-FFF2-40B4-BE49-F238E27FC236}">
                <a16:creationId xmlns:a16="http://schemas.microsoft.com/office/drawing/2014/main" id="{39F48866-B379-480F-BD54-F5BEF181284C}"/>
              </a:ext>
            </a:extLst>
          </p:cNvPr>
          <p:cNvSpPr/>
          <p:nvPr/>
        </p:nvSpPr>
        <p:spPr>
          <a:xfrm>
            <a:off x="622300" y="2225724"/>
            <a:ext cx="2949462" cy="397565"/>
          </a:xfrm>
          <a:prstGeom prst="wedgeRoundRectCallout">
            <a:avLst>
              <a:gd name="adj1" fmla="val 49910"/>
              <a:gd name="adj2" fmla="val 14750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Budget request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0" name="吹き出し: 角を丸めた四角形 9">
            <a:extLst>
              <a:ext uri="{FF2B5EF4-FFF2-40B4-BE49-F238E27FC236}">
                <a16:creationId xmlns:a16="http://schemas.microsoft.com/office/drawing/2014/main" id="{B46F7F53-166B-4D68-8C21-DBDD782F64DB}"/>
              </a:ext>
            </a:extLst>
          </p:cNvPr>
          <p:cNvSpPr/>
          <p:nvPr/>
        </p:nvSpPr>
        <p:spPr>
          <a:xfrm>
            <a:off x="8480539" y="2225724"/>
            <a:ext cx="3621150" cy="501447"/>
          </a:xfrm>
          <a:prstGeom prst="wedgeRoundRectCallout">
            <a:avLst>
              <a:gd name="adj1" fmla="val -48445"/>
              <a:gd name="adj2" fmla="val 153830"/>
              <a:gd name="adj3" fmla="val 16667"/>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Name of laboratories will be added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F04356-C87D-4A85-81C0-283C16310908}"/>
              </a:ext>
            </a:extLst>
          </p:cNvPr>
          <p:cNvSpPr txBox="1"/>
          <p:nvPr/>
        </p:nvSpPr>
        <p:spPr>
          <a:xfrm>
            <a:off x="149499" y="761336"/>
            <a:ext cx="11892999" cy="923330"/>
          </a:xfrm>
          <a:prstGeom prst="rect">
            <a:avLst/>
          </a:prstGeom>
          <a:noFill/>
        </p:spPr>
        <p:txBody>
          <a:bodyPr wrap="none" rtlCol="0">
            <a:spAutoFit/>
          </a:bodyPr>
          <a:lstStyle/>
          <a:p>
            <a:r>
              <a:rPr kumimoji="1" lang="en-US" altLang="ja-JP" dirty="0" err="1">
                <a:latin typeface="Times New Roman" panose="02020603050405020304" pitchFamily="18" charset="0"/>
                <a:cs typeface="Times New Roman" panose="02020603050405020304" pitchFamily="18" charset="0"/>
              </a:rPr>
              <a:t>Michizono</a:t>
            </a:r>
            <a:r>
              <a:rPr kumimoji="1" lang="en-US" altLang="ja-JP" dirty="0">
                <a:latin typeface="Times New Roman" panose="02020603050405020304" pitchFamily="18" charset="0"/>
                <a:cs typeface="Times New Roman" panose="02020603050405020304" pitchFamily="18" charset="0"/>
              </a:rPr>
              <a:t>-san and Kirk are preparing for document and task list including budget request for the technical preparation period.</a:t>
            </a:r>
          </a:p>
          <a:p>
            <a:r>
              <a:rPr lang="en-US" altLang="ja-JP" dirty="0">
                <a:latin typeface="Times New Roman" panose="02020603050405020304" pitchFamily="18" charset="0"/>
                <a:cs typeface="Times New Roman" panose="02020603050405020304" pitchFamily="18" charset="0"/>
              </a:rPr>
              <a:t>We</a:t>
            </a:r>
            <a:r>
              <a:rPr kumimoji="1" lang="en-US" altLang="ja-JP" dirty="0">
                <a:latin typeface="Times New Roman" panose="02020603050405020304" pitchFamily="18" charset="0"/>
                <a:cs typeface="Times New Roman" panose="02020603050405020304" pitchFamily="18" charset="0"/>
              </a:rPr>
              <a:t> will submit the preliminary version to EB early December.</a:t>
            </a:r>
          </a:p>
          <a:p>
            <a:r>
              <a:rPr lang="en-US" altLang="ja-JP" dirty="0">
                <a:latin typeface="Times New Roman" panose="02020603050405020304" pitchFamily="18" charset="0"/>
                <a:cs typeface="Times New Roman" panose="02020603050405020304" pitchFamily="18" charset="0"/>
              </a:rPr>
              <a:t>Then, the SRF subgroup has to fix the task list until the end of this month.</a:t>
            </a:r>
          </a:p>
        </p:txBody>
      </p:sp>
      <p:sp>
        <p:nvSpPr>
          <p:cNvPr id="13" name="テキスト ボックス 12">
            <a:extLst>
              <a:ext uri="{FF2B5EF4-FFF2-40B4-BE49-F238E27FC236}">
                <a16:creationId xmlns:a16="http://schemas.microsoft.com/office/drawing/2014/main" id="{98412B9A-6B8D-4393-98A2-841DA287241A}"/>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Preparation for task list/budget request</a:t>
            </a:r>
            <a:endParaRPr kumimoji="1" lang="ja-JP" altLang="en-US" sz="4400" dirty="0">
              <a:latin typeface="Times New Roman" panose="02020603050405020304" pitchFamily="18" charset="0"/>
              <a:cs typeface="Times New Roman" panose="02020603050405020304" pitchFamily="18" charset="0"/>
            </a:endParaRPr>
          </a:p>
        </p:txBody>
      </p:sp>
      <p:sp>
        <p:nvSpPr>
          <p:cNvPr id="14" name="正方形/長方形 13">
            <a:extLst>
              <a:ext uri="{FF2B5EF4-FFF2-40B4-BE49-F238E27FC236}">
                <a16:creationId xmlns:a16="http://schemas.microsoft.com/office/drawing/2014/main" id="{FB14E140-F751-46C4-A359-B7D3D74C473A}"/>
              </a:ext>
            </a:extLst>
          </p:cNvPr>
          <p:cNvSpPr/>
          <p:nvPr/>
        </p:nvSpPr>
        <p:spPr>
          <a:xfrm>
            <a:off x="3753555" y="2727170"/>
            <a:ext cx="4662311" cy="93042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E0BF46F8-216A-4E0F-AA12-3E7BC07970A5}"/>
              </a:ext>
            </a:extLst>
          </p:cNvPr>
          <p:cNvSpPr txBox="1"/>
          <p:nvPr/>
        </p:nvSpPr>
        <p:spPr>
          <a:xfrm>
            <a:off x="539413" y="5676665"/>
            <a:ext cx="11113170" cy="461665"/>
          </a:xfrm>
          <a:prstGeom prst="rect">
            <a:avLst/>
          </a:prstGeom>
          <a:solidFill>
            <a:srgbClr val="FFFF00"/>
          </a:solidFill>
          <a:ln w="19050">
            <a:solidFill>
              <a:srgbClr val="FF0000"/>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If you don’t have any </a:t>
            </a:r>
            <a:r>
              <a:rPr lang="en-US" altLang="ja-JP" sz="2400" dirty="0">
                <a:latin typeface="Times New Roman" panose="02020603050405020304" pitchFamily="18" charset="0"/>
                <a:cs typeface="Times New Roman" panose="02020603050405020304" pitchFamily="18" charset="0"/>
              </a:rPr>
              <a:t>other input, we can fix these two (plus one) tasks as the list of SRF</a:t>
            </a:r>
            <a:endParaRPr kumimoji="1" lang="ja-JP" altLang="en-US" sz="2400" dirty="0">
              <a:latin typeface="Times New Roman" panose="02020603050405020304" pitchFamily="18" charset="0"/>
              <a:cs typeface="Times New Roman" panose="02020603050405020304" pitchFamily="18" charset="0"/>
            </a:endParaRPr>
          </a:p>
        </p:txBody>
      </p:sp>
      <p:graphicFrame>
        <p:nvGraphicFramePr>
          <p:cNvPr id="9" name="表 11">
            <a:extLst>
              <a:ext uri="{FF2B5EF4-FFF2-40B4-BE49-F238E27FC236}">
                <a16:creationId xmlns:a16="http://schemas.microsoft.com/office/drawing/2014/main" id="{F7808349-B82E-EC44-B453-CECF55837B6A}"/>
              </a:ext>
            </a:extLst>
          </p:cNvPr>
          <p:cNvGraphicFramePr>
            <a:graphicFrameLocks noGrp="1"/>
          </p:cNvGraphicFramePr>
          <p:nvPr>
            <p:extLst>
              <p:ext uri="{D42A27DB-BD31-4B8C-83A1-F6EECF244321}">
                <p14:modId xmlns:p14="http://schemas.microsoft.com/office/powerpoint/2010/main" val="3610569708"/>
              </p:ext>
            </p:extLst>
          </p:nvPr>
        </p:nvGraphicFramePr>
        <p:xfrm>
          <a:off x="166708" y="3911498"/>
          <a:ext cx="5785368" cy="1123357"/>
        </p:xfrm>
        <a:graphic>
          <a:graphicData uri="http://schemas.openxmlformats.org/drawingml/2006/table">
            <a:tbl>
              <a:tblPr firstRow="1" bandRow="1">
                <a:tableStyleId>{5C22544A-7EE6-4342-B048-85BDC9FD1C3A}</a:tableStyleId>
              </a:tblPr>
              <a:tblGrid>
                <a:gridCol w="1446342">
                  <a:extLst>
                    <a:ext uri="{9D8B030D-6E8A-4147-A177-3AD203B41FA5}">
                      <a16:colId xmlns:a16="http://schemas.microsoft.com/office/drawing/2014/main" val="3141852126"/>
                    </a:ext>
                  </a:extLst>
                </a:gridCol>
                <a:gridCol w="1446342">
                  <a:extLst>
                    <a:ext uri="{9D8B030D-6E8A-4147-A177-3AD203B41FA5}">
                      <a16:colId xmlns:a16="http://schemas.microsoft.com/office/drawing/2014/main" val="2094826435"/>
                    </a:ext>
                  </a:extLst>
                </a:gridCol>
                <a:gridCol w="1446342">
                  <a:extLst>
                    <a:ext uri="{9D8B030D-6E8A-4147-A177-3AD203B41FA5}">
                      <a16:colId xmlns:a16="http://schemas.microsoft.com/office/drawing/2014/main" val="204015458"/>
                    </a:ext>
                  </a:extLst>
                </a:gridCol>
                <a:gridCol w="1446342">
                  <a:extLst>
                    <a:ext uri="{9D8B030D-6E8A-4147-A177-3AD203B41FA5}">
                      <a16:colId xmlns:a16="http://schemas.microsoft.com/office/drawing/2014/main" val="4229052290"/>
                    </a:ext>
                  </a:extLst>
                </a:gridCol>
              </a:tblGrid>
              <a:tr h="330877">
                <a:tc>
                  <a:txBody>
                    <a:bodyPr/>
                    <a:lstStyle/>
                    <a:p>
                      <a:r>
                        <a:rPr kumimoji="1" lang="en-US" altLang="ja-JP" sz="1000" dirty="0"/>
                        <a:t>Component</a:t>
                      </a:r>
                      <a:endParaRPr kumimoji="1" lang="ja-JP" altLang="en-US" sz="1000"/>
                    </a:p>
                  </a:txBody>
                  <a:tcPr/>
                </a:tc>
                <a:tc>
                  <a:txBody>
                    <a:bodyPr/>
                    <a:lstStyle/>
                    <a:p>
                      <a:r>
                        <a:rPr kumimoji="1" lang="en-US" altLang="ja-JP" sz="1000" dirty="0"/>
                        <a:t>Issue</a:t>
                      </a:r>
                      <a:endParaRPr kumimoji="1" lang="ja-JP" altLang="en-US" sz="1000"/>
                    </a:p>
                  </a:txBody>
                  <a:tcPr/>
                </a:tc>
                <a:tc>
                  <a:txBody>
                    <a:bodyPr/>
                    <a:lstStyle/>
                    <a:p>
                      <a:r>
                        <a:rPr kumimoji="1" lang="en-US" altLang="ja-JP" sz="1000" dirty="0"/>
                        <a:t>Task</a:t>
                      </a:r>
                      <a:endParaRPr kumimoji="1" lang="ja-JP" altLang="en-US" sz="1000"/>
                    </a:p>
                  </a:txBody>
                  <a:tcPr/>
                </a:tc>
                <a:tc>
                  <a:txBody>
                    <a:bodyPr/>
                    <a:lstStyle/>
                    <a:p>
                      <a:r>
                        <a:rPr kumimoji="1" lang="en-US" altLang="ja-JP" sz="1000" dirty="0"/>
                        <a:t>Candidates</a:t>
                      </a:r>
                      <a:endParaRPr kumimoji="1" lang="ja-JP" altLang="en-US" sz="1000"/>
                    </a:p>
                  </a:txBody>
                  <a:tcPr/>
                </a:tc>
                <a:extLst>
                  <a:ext uri="{0D108BD9-81ED-4DB2-BD59-A6C34878D82A}">
                    <a16:rowId xmlns:a16="http://schemas.microsoft.com/office/drawing/2014/main" val="2889039804"/>
                  </a:ext>
                </a:extLst>
              </a:tr>
              <a:tr h="330877">
                <a:tc>
                  <a:txBody>
                    <a:bodyPr/>
                    <a:lstStyle/>
                    <a:p>
                      <a:r>
                        <a:rPr kumimoji="1" lang="en-US" altLang="ja-JP" sz="1000" dirty="0">
                          <a:solidFill>
                            <a:schemeClr val="accent4">
                              <a:lumMod val="50000"/>
                            </a:schemeClr>
                          </a:solidFill>
                        </a:rPr>
                        <a:t>CM SCQ(+D)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Sustainability against SRF dark current</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Absorb heating and not causing  quench</a:t>
                      </a:r>
                      <a:endParaRPr kumimoji="1" lang="ja-JP" altLang="en-US" sz="100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US and Spain</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94812989"/>
                  </a:ext>
                </a:extLst>
              </a:tr>
              <a:tr h="330877">
                <a:tc>
                  <a:txBody>
                    <a:bodyPr/>
                    <a:lstStyle/>
                    <a:p>
                      <a:r>
                        <a:rPr kumimoji="1" lang="en-US" altLang="ja-JP" sz="1000" dirty="0">
                          <a:solidFill>
                            <a:schemeClr val="accent4">
                              <a:lumMod val="50000"/>
                            </a:schemeClr>
                          </a:solidFill>
                        </a:rPr>
                        <a:t>Tuner</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Design not fixed</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Reconfirmation</a:t>
                      </a:r>
                    </a:p>
                    <a:p>
                      <a:r>
                        <a:rPr kumimoji="1" lang="en-US" altLang="ja-JP" sz="1000" dirty="0">
                          <a:solidFill>
                            <a:schemeClr val="accent4">
                              <a:lumMod val="50000"/>
                            </a:schemeClr>
                          </a:solidFill>
                        </a:rPr>
                        <a:t>Wider range piezo</a:t>
                      </a:r>
                      <a:endParaRPr kumimoji="1" lang="ja-JP" altLang="en-US" sz="1000" dirty="0">
                        <a:solidFill>
                          <a:schemeClr val="accent4">
                            <a:lumMod val="50000"/>
                          </a:schemeClr>
                        </a:solidFill>
                      </a:endParaRPr>
                    </a:p>
                  </a:txBody>
                  <a:tcPr>
                    <a:solidFill>
                      <a:schemeClr val="accent5">
                        <a:lumMod val="20000"/>
                        <a:lumOff val="80000"/>
                      </a:schemeClr>
                    </a:solidFill>
                  </a:tcPr>
                </a:tc>
                <a:tc>
                  <a:txBody>
                    <a:bodyPr/>
                    <a:lstStyle/>
                    <a:p>
                      <a:r>
                        <a:rPr kumimoji="1" lang="en-US" altLang="ja-JP" sz="1000" dirty="0">
                          <a:solidFill>
                            <a:schemeClr val="accent4">
                              <a:lumMod val="50000"/>
                            </a:schemeClr>
                          </a:solidFill>
                        </a:rPr>
                        <a:t>Japan and US</a:t>
                      </a:r>
                      <a:endParaRPr kumimoji="1" lang="ja-JP" altLang="en-US" sz="1000" dirty="0">
                        <a:solidFill>
                          <a:schemeClr val="accent4">
                            <a:lumMod val="50000"/>
                          </a:schemeClr>
                        </a:solidFill>
                      </a:endParaRPr>
                    </a:p>
                  </a:txBody>
                  <a:tcPr>
                    <a:solidFill>
                      <a:schemeClr val="accent5">
                        <a:lumMod val="20000"/>
                        <a:lumOff val="80000"/>
                      </a:schemeClr>
                    </a:solidFill>
                  </a:tcPr>
                </a:tc>
                <a:extLst>
                  <a:ext uri="{0D108BD9-81ED-4DB2-BD59-A6C34878D82A}">
                    <a16:rowId xmlns:a16="http://schemas.microsoft.com/office/drawing/2014/main" val="1323045817"/>
                  </a:ext>
                </a:extLst>
              </a:tr>
            </a:tbl>
          </a:graphicData>
        </a:graphic>
      </p:graphicFrame>
      <p:cxnSp>
        <p:nvCxnSpPr>
          <p:cNvPr id="16" name="直線矢印コネクタ 15">
            <a:extLst>
              <a:ext uri="{FF2B5EF4-FFF2-40B4-BE49-F238E27FC236}">
                <a16:creationId xmlns:a16="http://schemas.microsoft.com/office/drawing/2014/main" id="{D5A3F035-C624-7442-975F-07EA8C65CCBA}"/>
              </a:ext>
            </a:extLst>
          </p:cNvPr>
          <p:cNvCxnSpPr>
            <a:cxnSpLocks/>
            <a:stCxn id="9" idx="0"/>
          </p:cNvCxnSpPr>
          <p:nvPr/>
        </p:nvCxnSpPr>
        <p:spPr>
          <a:xfrm flipV="1">
            <a:off x="3059392" y="3429000"/>
            <a:ext cx="694163" cy="482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吹き出し: 角を丸めた四角形 14">
            <a:extLst>
              <a:ext uri="{FF2B5EF4-FFF2-40B4-BE49-F238E27FC236}">
                <a16:creationId xmlns:a16="http://schemas.microsoft.com/office/drawing/2014/main" id="{928D7159-BA2F-46DD-A32C-33C70FA9A3D7}"/>
              </a:ext>
            </a:extLst>
          </p:cNvPr>
          <p:cNvSpPr/>
          <p:nvPr/>
        </p:nvSpPr>
        <p:spPr>
          <a:xfrm>
            <a:off x="7427125" y="4264857"/>
            <a:ext cx="4553262" cy="397565"/>
          </a:xfrm>
          <a:prstGeom prst="wedgeRoundRectCallout">
            <a:avLst>
              <a:gd name="adj1" fmla="val -34168"/>
              <a:gd name="adj2" fmla="val -189443"/>
              <a:gd name="adj3" fmla="val 16667"/>
            </a:avLst>
          </a:prstGeom>
          <a:solidFill>
            <a:schemeClr val="bg1"/>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Crab cavity is listed additionally </a:t>
            </a:r>
            <a:r>
              <a:rPr lang="en-US" altLang="ja-JP" b="1" dirty="0">
                <a:solidFill>
                  <a:srgbClr val="FF0000"/>
                </a:solidFill>
                <a:latin typeface="Times New Roman" panose="02020603050405020304" pitchFamily="18" charset="0"/>
                <a:cs typeface="Times New Roman" panose="02020603050405020304" pitchFamily="18" charset="0"/>
              </a:rPr>
              <a:t>as third issue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9787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BA8B630-01E4-44DC-9D64-570F1AB07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8349" y="4603424"/>
            <a:ext cx="2930492" cy="1947749"/>
          </a:xfrm>
          <a:prstGeom prst="rect">
            <a:avLst/>
          </a:prstGeom>
          <a:ln w="12700">
            <a:solidFill>
              <a:schemeClr val="tx1"/>
            </a:solidFill>
          </a:ln>
        </p:spPr>
      </p:pic>
      <p:pic>
        <p:nvPicPr>
          <p:cNvPr id="8" name="図 7">
            <a:extLst>
              <a:ext uri="{FF2B5EF4-FFF2-40B4-BE49-F238E27FC236}">
                <a16:creationId xmlns:a16="http://schemas.microsoft.com/office/drawing/2014/main" id="{29216778-6BD4-4680-B3C1-6A33321757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0510" y="4848041"/>
            <a:ext cx="3077086" cy="1703132"/>
          </a:xfrm>
          <a:prstGeom prst="rect">
            <a:avLst/>
          </a:prstGeom>
          <a:ln w="12700">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63</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705556"/>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High pressure gas regulation and schedule of cavity/CM production</a:t>
            </a:r>
            <a:endParaRPr lang="ja-JP" altLang="en-US" sz="32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628247"/>
            <a:ext cx="12192000" cy="4278094"/>
          </a:xfrm>
          <a:prstGeom prst="rect">
            <a:avLst/>
          </a:prstGeom>
          <a:noFill/>
        </p:spPr>
        <p:txBody>
          <a:bodyPr wrap="square" rtlCol="0">
            <a:spAutoFit/>
          </a:bodyPr>
          <a:lstStyle/>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Regarding high pressure gas (HPG) regulation, KEK is currently trying to launch a task force.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Recently,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cavities and cryomodule components produced in Europe have been delivered to </a:t>
            </a:r>
            <a:r>
              <a:rPr kumimoji="1" lang="en-US" altLang="ja-JP" sz="1600" b="1" dirty="0" err="1">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Rokkasho</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for IFMIF project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After the delivery, every part including cavity string is assembled at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Rokkasho</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(under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prgress</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
            </a:r>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 think we can learn a lot from this experience.</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Mr. Kasugai replied that he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may provide his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presentation reviewing his effort for IFMIF, and possibly </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at</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LCWS2021.</a:t>
            </a:r>
          </a:p>
          <a:p>
            <a:r>
              <a:rPr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We will have a first meeting about HPG between KEK and QST on 25/Nov.</a:t>
            </a:r>
            <a:endPar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endParaRP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As a proposal, since it is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impossible to manufacture cavities compatible with HPG in the first year of the technical preparation period</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we will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manufacture 10 cavities that are not compatible only in the first year</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If we decide to manufacture a cavity compatible with HPG from the next fiscal year and later, it will open the way for the ILC to be </a:t>
            </a:r>
            <a:r>
              <a:rPr kumimoji="1" lang="en-US" altLang="ja-JP" sz="1600"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used as spare cavities</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which will be an effective utilization measure.</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For construction of CM, we</a:t>
            </a:r>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 think that the "global transfer" cryomodule program shall start from the beginning of the technical preparation period, in order to properly satisfy the HPG regulation process in Japan.</a:t>
            </a:r>
          </a:p>
          <a:p>
            <a:endPar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endParaRPr>
          </a:p>
          <a:p>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There are two different types of rules (general rule and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(cryo-plant in refrigeration mode with closed gas-flow circuit)) in HPG in Japan. We think </a:t>
            </a:r>
            <a:r>
              <a:rPr lang="en-US" altLang="ja-JP" sz="1600" dirty="0" err="1">
                <a:latin typeface="Times New Roman" panose="02020603050405020304" pitchFamily="18" charset="0"/>
                <a:ea typeface="Meiryo UI" panose="020B0604030504040204" pitchFamily="50" charset="-128"/>
                <a:cs typeface="Times New Roman" panose="02020603050405020304" pitchFamily="18" charset="0"/>
              </a:rPr>
              <a:t>cryoplant</a:t>
            </a:r>
            <a:r>
              <a:rPr lang="en-US" altLang="ja-JP" sz="1600" dirty="0">
                <a:latin typeface="Times New Roman" panose="02020603050405020304" pitchFamily="18" charset="0"/>
                <a:ea typeface="Meiryo UI" panose="020B0604030504040204" pitchFamily="50" charset="-128"/>
                <a:cs typeface="Times New Roman" panose="02020603050405020304" pitchFamily="18" charset="0"/>
              </a:rPr>
              <a:t> rule is preferable for ILC.</a:t>
            </a:r>
          </a:p>
          <a:p>
            <a:r>
              <a:rPr kumimoji="1" lang="en-US" altLang="ja-JP" sz="1600" dirty="0">
                <a:latin typeface="Times New Roman" panose="02020603050405020304" pitchFamily="18" charset="0"/>
                <a:ea typeface="Meiryo UI" panose="020B0604030504040204" pitchFamily="50" charset="-128"/>
                <a:cs typeface="Times New Roman" panose="02020603050405020304" pitchFamily="18" charset="0"/>
              </a:rPr>
              <a:t>It is necessary to discuss/consider this matter more with many experts.</a:t>
            </a:r>
          </a:p>
        </p:txBody>
      </p:sp>
      <p:sp>
        <p:nvSpPr>
          <p:cNvPr id="7" name="テキスト ボックス 6">
            <a:extLst>
              <a:ext uri="{FF2B5EF4-FFF2-40B4-BE49-F238E27FC236}">
                <a16:creationId xmlns:a16="http://schemas.microsoft.com/office/drawing/2014/main" id="{37EEFF9D-D596-4511-ACCD-EA3B76CA42D8}"/>
              </a:ext>
            </a:extLst>
          </p:cNvPr>
          <p:cNvSpPr txBox="1"/>
          <p:nvPr/>
        </p:nvSpPr>
        <p:spPr>
          <a:xfrm>
            <a:off x="3405407" y="5887304"/>
            <a:ext cx="2040943" cy="523220"/>
          </a:xfrm>
          <a:prstGeom prst="rect">
            <a:avLst/>
          </a:prstGeom>
          <a:noFill/>
          <a:ln w="12700">
            <a:solidFill>
              <a:schemeClr val="tx1"/>
            </a:solidFill>
          </a:ln>
        </p:spPr>
        <p:txBody>
          <a:bodyPr wrap="none" rtlCol="0">
            <a:spAutoFit/>
          </a:bodyPr>
          <a:lstStyle/>
          <a:p>
            <a:r>
              <a:rPr kumimoji="1" lang="en-US" altLang="ja-JP" sz="1400" dirty="0" err="1">
                <a:latin typeface="Times New Roman" panose="02020603050405020304" pitchFamily="18" charset="0"/>
                <a:cs typeface="Times New Roman" panose="02020603050405020304" pitchFamily="18" charset="0"/>
              </a:rPr>
              <a:t>Linac</a:t>
            </a:r>
            <a:r>
              <a:rPr kumimoji="1" lang="en-US" altLang="ja-JP" sz="1400" dirty="0">
                <a:latin typeface="Times New Roman" panose="02020603050405020304" pitchFamily="18" charset="0"/>
                <a:cs typeface="Times New Roman" panose="02020603050405020304" pitchFamily="18" charset="0"/>
              </a:rPr>
              <a:t> and CM in IFMIF</a:t>
            </a:r>
          </a:p>
          <a:p>
            <a:r>
              <a:rPr lang="en-US" altLang="ja-JP" sz="1400" dirty="0">
                <a:latin typeface="Times New Roman" panose="02020603050405020304" pitchFamily="18" charset="0"/>
                <a:cs typeface="Times New Roman" panose="02020603050405020304" pitchFamily="18" charset="0"/>
              </a:rPr>
              <a:t>(courtesy of Kasugai-san)</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1580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64</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a:t>
            </a:r>
            <a:r>
              <a:rPr lang="en-US" altLang="ja-JP" sz="4400" dirty="0">
                <a:latin typeface="Times New Roman" panose="02020603050405020304" pitchFamily="18" charset="0"/>
                <a:cs typeface="Times New Roman" panose="02020603050405020304" pitchFamily="18" charset="0"/>
              </a:rPr>
              <a:t>H</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igh</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-Pressure </a:t>
            </a:r>
            <a:r>
              <a:rPr lang="en-US" altLang="ja-JP" sz="4400" dirty="0">
                <a:latin typeface="Times New Roman" panose="02020603050405020304" pitchFamily="18" charset="0"/>
                <a:cs typeface="Times New Roman" panose="02020603050405020304" pitchFamily="18" charset="0"/>
              </a:rPr>
              <a:t>G</a:t>
            </a: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as </a:t>
            </a:r>
            <a:r>
              <a:rPr lang="en-US" altLang="ja-JP" sz="4400" dirty="0">
                <a:latin typeface="Times New Roman" panose="02020603050405020304" pitchFamily="18" charset="0"/>
                <a:cs typeface="Times New Roman" panose="02020603050405020304" pitchFamily="18" charset="0"/>
              </a:rPr>
              <a:t>R</a:t>
            </a:r>
            <a:r>
              <a:rPr kumimoji="1" lang="en-US" altLang="ja-JP" sz="4400" b="0" i="0" u="none" strike="noStrike" kern="1200" cap="none" spc="0" normalizeH="0" baseline="0" noProof="0" dirty="0" err="1">
                <a:ln>
                  <a:noFill/>
                </a:ln>
                <a:effectLst/>
                <a:uLnTx/>
                <a:uFillTx/>
                <a:latin typeface="Times New Roman" panose="02020603050405020304" pitchFamily="18" charset="0"/>
                <a:cs typeface="Times New Roman" panose="02020603050405020304" pitchFamily="18" charset="0"/>
              </a:rPr>
              <a:t>egulation</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892053"/>
            <a:ext cx="12192000" cy="5201424"/>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(discussion)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Before cavity/CM production, we need to discuss with KHK (authority of HPG in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requests to submit necessary documentations (material certificate, EBW method, simulation results related to mainly mechanical crush, etc.)</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Charpy impact test for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request TIG welding test between cavity and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KHK may stand by during production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(inspection)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Must undergo completion inspection for cavity</a:t>
            </a:r>
          </a:p>
        </p:txBody>
      </p:sp>
      <p:sp>
        <p:nvSpPr>
          <p:cNvPr id="2" name="テキスト ボックス 1">
            <a:extLst>
              <a:ext uri="{FF2B5EF4-FFF2-40B4-BE49-F238E27FC236}">
                <a16:creationId xmlns:a16="http://schemas.microsoft.com/office/drawing/2014/main" id="{B3DA347F-E22F-1B4D-BB3A-6F169FF55D39}"/>
              </a:ext>
            </a:extLst>
          </p:cNvPr>
          <p:cNvSpPr txBox="1"/>
          <p:nvPr/>
        </p:nvSpPr>
        <p:spPr>
          <a:xfrm rot="19969004">
            <a:off x="1086470" y="3231155"/>
            <a:ext cx="10015883"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issues will be drastically changed in case of RS ordinance!</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37782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Required number of cavities, and performance improvement by recent surface treatment for ILC</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247317"/>
          </a:xfrm>
          <a:prstGeom prst="rect">
            <a:avLst/>
          </a:prstGeom>
          <a:noFill/>
        </p:spPr>
        <p:txBody>
          <a:bodyPr wrap="square" rtlCol="0">
            <a:spAutoFit/>
          </a:bodyPr>
          <a:lstStyle/>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Recently, some ideas for improving cavity performance (mainly Q</a:t>
            </a:r>
            <a:r>
              <a:rPr kumimoji="1" lang="en-US" altLang="ja-JP" baseline="-25000" dirty="0">
                <a:latin typeface="Times New Roman" panose="02020603050405020304" pitchFamily="18" charset="0"/>
                <a:ea typeface="Meiryo UI" panose="020B0604030504040204" pitchFamily="50" charset="-128"/>
                <a:cs typeface="Times New Roman" panose="02020603050405020304" pitchFamily="18" charset="0"/>
              </a:rPr>
              <a:t>0</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value) have been tested.</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Even if these attempts of cost down R&amp;D are successful, we will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not reduce the number of cavities required for the ILC-250 </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presented after TDR.</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performance improvement achieved after TDR is considered as an additional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margin (insurance)</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a:t>
            </a:r>
          </a:p>
          <a:p>
            <a:r>
              <a:rPr lang="en-US" altLang="ja-JP" dirty="0">
                <a:latin typeface="Times New Roman" panose="02020603050405020304" pitchFamily="18" charset="0"/>
                <a:ea typeface="Meiryo UI" panose="020B0604030504040204" pitchFamily="50" charset="-128"/>
                <a:cs typeface="Times New Roman" panose="02020603050405020304" pitchFamily="18" charset="0"/>
              </a:rPr>
              <a:t>And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it will be positioned as a technology for more efficient and appropriate upgrades in the future.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The performance of the cavities manufactured during the preparation period shall also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satisfy</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the specifications of TDR.</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Further, for the purpose of improving the cavity performance, the number of recent surface treatments has been increasing, but it is also a factor of cost increase.</a:t>
            </a:r>
          </a:p>
          <a:p>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In the first place, it is necessary to consider cost </a:t>
            </a:r>
            <a:r>
              <a:rPr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effective</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 improvement while maintaining the spirit of cost reduction.</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The selection of niobium material and surface treatment method can be finally selected in each country or each laboratory.</a:t>
            </a: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Similarly, it is necessary to agree that each country or each laboratory is responsible for the cost increase associated with it.</a:t>
            </a:r>
          </a:p>
          <a:p>
            <a:endParaRPr kumimoji="1"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We plan to </a:t>
            </a:r>
            <a:r>
              <a:rPr kumimoji="1" lang="en-US" altLang="ja-JP" b="1"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hold a session at LCWS2021 (around spring in 2021) to discuss cost reduction R&amp;D, and which is the best method</a:t>
            </a: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 Probably also in TTC meeting 2021.</a:t>
            </a:r>
          </a:p>
        </p:txBody>
      </p:sp>
    </p:spTree>
    <p:extLst>
      <p:ext uri="{BB962C8B-B14F-4D97-AF65-F5344CB8AC3E}">
        <p14:creationId xmlns:p14="http://schemas.microsoft.com/office/powerpoint/2010/main" val="178706596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66</a:t>
            </a:fld>
            <a:endParaRPr kumimoji="1" lang="ja-JP" altLang="en-US" sz="1400">
              <a:latin typeface="Times New Roman" panose="02020603050405020304" pitchFamily="18" charset="0"/>
              <a:cs typeface="Times New Roman" panose="02020603050405020304" pitchFamily="18" charset="0"/>
            </a:endParaRPr>
          </a:p>
        </p:txBody>
      </p:sp>
      <p:sp>
        <p:nvSpPr>
          <p:cNvPr id="14" name="object 3">
            <a:extLst>
              <a:ext uri="{FF2B5EF4-FFF2-40B4-BE49-F238E27FC236}">
                <a16:creationId xmlns:a16="http://schemas.microsoft.com/office/drawing/2014/main" id="{8368E14C-9E07-4081-A003-91946B33BE93}"/>
              </a:ext>
            </a:extLst>
          </p:cNvPr>
          <p:cNvSpPr txBox="1">
            <a:spLocks/>
          </p:cNvSpPr>
          <p:nvPr/>
        </p:nvSpPr>
        <p:spPr>
          <a:xfrm>
            <a:off x="3255127" y="104414"/>
            <a:ext cx="8145566" cy="453201"/>
          </a:xfrm>
          <a:prstGeom prst="rect">
            <a:avLst/>
          </a:prstGeom>
          <a:solidFill>
            <a:sysClr val="window" lastClr="FFFFFF"/>
          </a:solidFill>
          <a:ln>
            <a:noFill/>
          </a:ln>
        </p:spPr>
        <p:txBody>
          <a:bodyPr vert="horz" wrap="square" lIns="0" tIns="0" rIns="0" bIns="0" rtlCol="0" anchor="ctr">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1723" marR="0" lvl="0" indent="0" algn="l" defTabSz="914400" rtl="0" eaLnBrk="1" fontAlgn="auto" latinLnBrk="0" hangingPunct="1">
              <a:lnSpc>
                <a:spcPct val="90000"/>
              </a:lnSpc>
              <a:spcBef>
                <a:spcPct val="0"/>
              </a:spcBef>
              <a:spcAft>
                <a:spcPts val="0"/>
              </a:spcAft>
              <a:buClrTx/>
              <a:buSzTx/>
              <a:buFontTx/>
              <a:buNone/>
              <a:tabLst/>
              <a:defRPr/>
            </a:pPr>
            <a:r>
              <a:rPr kumimoji="1" lang="en-US" sz="3200" b="0" i="0" u="none" strike="noStrike" kern="1200" cap="none" spc="-28" normalizeH="0" baseline="0" noProof="0">
                <a:ln>
                  <a:noFill/>
                </a:ln>
                <a:solidFill>
                  <a:sysClr val="windowText" lastClr="000000"/>
                </a:solidFill>
                <a:effectLst/>
                <a:uLnTx/>
                <a:uFillTx/>
                <a:latin typeface="Calibri Light" panose="020F0302020204030204"/>
                <a:ea typeface="+mj-ea"/>
                <a:cs typeface="+mj-cs"/>
              </a:rPr>
              <a:t>Accelerator activities at ILC Pre-lab phase</a:t>
            </a:r>
            <a:endParaRPr kumimoji="1" lang="en-US" sz="32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
        <p:nvSpPr>
          <p:cNvPr id="15" name="Rectangle 1">
            <a:extLst>
              <a:ext uri="{FF2B5EF4-FFF2-40B4-BE49-F238E27FC236}">
                <a16:creationId xmlns:a16="http://schemas.microsoft.com/office/drawing/2014/main" id="{9D471124-A10C-4B6E-907D-FBDCF806691E}"/>
              </a:ext>
            </a:extLst>
          </p:cNvPr>
          <p:cNvSpPr/>
          <p:nvPr/>
        </p:nvSpPr>
        <p:spPr>
          <a:xfrm>
            <a:off x="174171" y="715436"/>
            <a:ext cx="12017829" cy="5632311"/>
          </a:xfrm>
          <a:prstGeom prst="rect">
            <a:avLst/>
          </a:prstGeom>
          <a:solidFill>
            <a:sysClr val="window" lastClr="FFFFFF"/>
          </a:solidFill>
        </p:spPr>
        <p:txBody>
          <a:bodyPr wrap="square">
            <a:spAutoFit/>
          </a:bodyPr>
          <a:lstStyle/>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Technical preparations /performance &amp; cost R&amp;D </a:t>
            </a:r>
            <a:r>
              <a:rPr kumimoji="0" lang="en-US" sz="1800" b="1" i="1" u="none" strike="noStrike" kern="0" cap="none" spc="0" normalizeH="0" baseline="0" noProof="0" dirty="0">
                <a:ln>
                  <a:noFill/>
                </a:ln>
                <a:solidFill>
                  <a:srgbClr val="FF0000"/>
                </a:solidFill>
                <a:effectLst/>
                <a:uLnTx/>
                <a:uFillTx/>
                <a:latin typeface="Calibri" panose="020F0502020204030204"/>
              </a:rPr>
              <a:t>[shared across regions]</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SRF</a:t>
            </a:r>
            <a:r>
              <a:rPr kumimoji="0" lang="en-US" sz="1400" b="0" i="0" u="none" strike="noStrike" kern="0" cap="none" spc="0" normalizeH="0" baseline="0" noProof="0" dirty="0">
                <a:ln>
                  <a:noFill/>
                </a:ln>
                <a:solidFill>
                  <a:prstClr val="black"/>
                </a:solidFill>
                <a:effectLst/>
                <a:uLnTx/>
                <a:uFillTx/>
                <a:latin typeface="Calibri" panose="020F0502020204030204"/>
              </a:rPr>
              <a:t> performance R&amp;D, quality testing of a large number of cavities (~100), fabrication and shipping of cryomodules from North America and Europe (for validating shipping)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Positron source </a:t>
            </a:r>
            <a:r>
              <a:rPr kumimoji="0" lang="en-US" sz="1400" b="0" i="0" u="none" strike="noStrike" kern="0" cap="none" spc="0" normalizeH="0" baseline="0" noProof="0" dirty="0">
                <a:ln>
                  <a:noFill/>
                </a:ln>
                <a:solidFill>
                  <a:prstClr val="black"/>
                </a:solidFill>
                <a:effectLst/>
                <a:uLnTx/>
                <a:uFillTx/>
                <a:latin typeface="Calibri" panose="020F0502020204030204"/>
              </a:rPr>
              <a:t>final design and verification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Nanobeams (ATF3 and related)</a:t>
            </a:r>
            <a:r>
              <a:rPr kumimoji="0" lang="en-US" sz="1400" b="0" i="0" u="none" strike="noStrike" kern="0" cap="none" spc="0" normalizeH="0" baseline="0" noProof="0" dirty="0">
                <a:ln>
                  <a:noFill/>
                </a:ln>
                <a:solidFill>
                  <a:prstClr val="black"/>
                </a:solidFill>
                <a:effectLst/>
                <a:uLnTx/>
                <a:uFillTx/>
                <a:latin typeface="Calibri" panose="020F0502020204030204"/>
              </a:rPr>
              <a:t>: Interaction region: beam focus, control; and Damping ring: fast kicker, feedback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Beam dump</a:t>
            </a:r>
            <a:r>
              <a:rPr kumimoji="0" lang="en-US" sz="1400" b="0" i="0" u="none" strike="noStrike" kern="0" cap="none" spc="0" normalizeH="0" baseline="0" noProof="0" dirty="0">
                <a:ln>
                  <a:noFill/>
                </a:ln>
                <a:solidFill>
                  <a:prstClr val="black"/>
                </a:solidFill>
                <a:effectLst/>
                <a:uLnTx/>
                <a:uFillTx/>
                <a:latin typeface="Calibri" panose="020F0502020204030204"/>
              </a:rPr>
              <a:t>: system design, beam window, cooling water circulation </a:t>
            </a:r>
          </a:p>
          <a:p>
            <a:pPr marL="317500" marR="0" lvl="1" indent="-271463"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Other technical developments considered performance critical </a:t>
            </a:r>
          </a:p>
          <a:p>
            <a:pPr marL="46037" marR="0" lvl="1"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Final technical design and documentation </a:t>
            </a:r>
            <a:r>
              <a:rPr kumimoji="0" lang="en-US" sz="1800" b="1" i="1" u="none" strike="noStrike" kern="0" cap="none" spc="0" normalizeH="0" baseline="0" noProof="0" dirty="0">
                <a:ln>
                  <a:noFill/>
                </a:ln>
                <a:solidFill>
                  <a:srgbClr val="FF0000"/>
                </a:solidFill>
                <a:effectLst/>
                <a:uLnTx/>
                <a:uFillTx/>
                <a:latin typeface="Calibri" panose="020F0502020204030204"/>
              </a:rPr>
              <a:t>[central project office in Japan and possibly regional project offices ]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Engineering design </a:t>
            </a:r>
            <a:r>
              <a:rPr kumimoji="0" lang="en-US" sz="1400" b="0" i="0" u="none" strike="noStrike" kern="0" cap="none" spc="0" normalizeH="0" baseline="0" noProof="0" dirty="0">
                <a:ln>
                  <a:noFill/>
                </a:ln>
                <a:solidFill>
                  <a:prstClr val="black"/>
                </a:solidFill>
                <a:effectLst/>
                <a:uLnTx/>
                <a:uFillTx/>
                <a:latin typeface="Calibri" panose="020F0502020204030204"/>
              </a:rPr>
              <a:t>and documentation, WBS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0000"/>
                </a:solidFill>
                <a:effectLst/>
                <a:uLnTx/>
                <a:uFillTx/>
                <a:latin typeface="Calibri" panose="020F0502020204030204"/>
              </a:rPr>
              <a:t>Cost confirmation/estimates</a:t>
            </a:r>
            <a:r>
              <a:rPr kumimoji="0" lang="en-US" sz="1400" b="0" i="0" u="none" strike="noStrike" kern="0" cap="none" spc="0" normalizeH="0" baseline="0" noProof="0" dirty="0">
                <a:ln>
                  <a:noFill/>
                </a:ln>
                <a:solidFill>
                  <a:prstClr val="black"/>
                </a:solidFill>
                <a:effectLst/>
                <a:uLnTx/>
                <a:uFillTx/>
                <a:latin typeface="Calibri" panose="020F0502020204030204"/>
              </a:rPr>
              <a:t>, tender and purchase preparation, transport planning, mass-production planning and QA plans, schedule follow up and construction schedule preparation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Site planning including environmental studies, CE, safety and infrastructure (see below for details)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Review office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Resource follow up and planning (including human resources)</a:t>
            </a:r>
          </a:p>
          <a:p>
            <a:pPr marL="0" marR="0" lvl="0" indent="0" defTabSz="457200" eaLnBrk="1" fontAlgn="auto" latinLnBrk="0" hangingPunct="1">
              <a:lnSpc>
                <a:spcPts val="1600"/>
              </a:lnSpc>
              <a:spcBef>
                <a:spcPts val="0"/>
              </a:spcBef>
              <a:spcAft>
                <a:spcPts val="0"/>
              </a:spcAft>
              <a:buClrTx/>
              <a:buSzTx/>
              <a:buFontTx/>
              <a:buNone/>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Preparation and planning of deliverables </a:t>
            </a:r>
            <a:r>
              <a:rPr kumimoji="0" lang="en-US" sz="1800" b="1" i="1" u="none" strike="noStrike" kern="0" cap="none" spc="0" normalizeH="0" baseline="0" noProof="0" dirty="0">
                <a:ln>
                  <a:noFill/>
                </a:ln>
                <a:solidFill>
                  <a:srgbClr val="FF0000"/>
                </a:solidFill>
                <a:effectLst/>
                <a:uLnTx/>
                <a:uFillTx/>
                <a:latin typeface="Calibri" panose="020F0502020204030204"/>
              </a:rPr>
              <a:t>[distributed across regions, liaising with the central project office and/or its satellites]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Prototyping and qualification in local industries and laboratories, from SRF production </a:t>
            </a:r>
            <a:r>
              <a:rPr kumimoji="0" lang="en-US" sz="1400" b="0" i="0" u="none" strike="noStrike" kern="0" cap="none" spc="0" normalizeH="0" baseline="0" noProof="0" dirty="0" err="1">
                <a:ln>
                  <a:noFill/>
                </a:ln>
                <a:solidFill>
                  <a:prstClr val="black"/>
                </a:solidFill>
                <a:effectLst/>
                <a:uLnTx/>
                <a:uFillTx/>
                <a:latin typeface="Calibri" panose="020F0502020204030204"/>
              </a:rPr>
              <a:t>Iines</a:t>
            </a:r>
            <a:r>
              <a:rPr kumimoji="0" lang="en-US" sz="1400" b="0" i="0" u="none" strike="noStrike" kern="0" cap="none" spc="0" normalizeH="0" baseline="0" noProof="0" dirty="0">
                <a:ln>
                  <a:noFill/>
                </a:ln>
                <a:solidFill>
                  <a:prstClr val="black"/>
                </a:solidFill>
                <a:effectLst/>
                <a:uLnTx/>
                <a:uFillTx/>
                <a:latin typeface="Calibri" panose="020F0502020204030204"/>
              </a:rPr>
              <a:t> to individual WBS items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Local infrastructure development including preparation for the construction phase (including </a:t>
            </a:r>
            <a:r>
              <a:rPr kumimoji="0" lang="en-US" sz="1400" b="0" i="0" u="none" strike="noStrike" kern="0" cap="none" spc="0" normalizeH="0" baseline="0" noProof="0" dirty="0" err="1">
                <a:ln>
                  <a:noFill/>
                </a:ln>
                <a:solidFill>
                  <a:prstClr val="black"/>
                </a:solidFill>
                <a:effectLst/>
                <a:uLnTx/>
                <a:uFillTx/>
                <a:latin typeface="Calibri" panose="020F0502020204030204"/>
              </a:rPr>
              <a:t>Hub.Lab</a:t>
            </a:r>
            <a:r>
              <a:rPr kumimoji="0" lang="en-US" sz="1400" b="0" i="0" u="none" strike="noStrike" kern="0" cap="none" spc="0" normalizeH="0" baseline="0" noProof="0" dirty="0">
                <a:ln>
                  <a:noFill/>
                </a:ln>
                <a:solidFill>
                  <a:prstClr val="black"/>
                </a:solidFill>
                <a:effectLst/>
                <a:uLnTx/>
                <a:uFillTx/>
                <a:latin typeface="Calibri" panose="020F0502020204030204"/>
              </a:rPr>
              <a:t>)</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Financial follow up, planning and strategies for these activities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prstClr val="black"/>
              </a:solidFill>
              <a:effectLst/>
              <a:uLnTx/>
              <a:uFillTx/>
              <a:latin typeface="Calibri" panose="020F0502020204030204"/>
            </a:endParaRPr>
          </a:p>
          <a:p>
            <a:pPr marL="0" marR="0" lvl="0" indent="0" defTabSz="457200" eaLnBrk="1" fontAlgn="auto" latinLnBrk="0" hangingPunct="1">
              <a:lnSpc>
                <a:spcPts val="1600"/>
              </a:lnSpc>
              <a:spcBef>
                <a:spcPts val="0"/>
              </a:spcBef>
              <a:spcAft>
                <a:spcPts val="0"/>
              </a:spcAft>
              <a:buClrTx/>
              <a:buSzTx/>
              <a:buFontTx/>
              <a:buNone/>
              <a:tabLst/>
              <a:defRPr/>
            </a:pPr>
            <a:r>
              <a:rPr kumimoji="0" lang="en-US" sz="1800" b="1" i="1" u="none" strike="noStrike" kern="0" cap="none" spc="0" normalizeH="0" baseline="0" noProof="0" dirty="0">
                <a:ln>
                  <a:noFill/>
                </a:ln>
                <a:solidFill>
                  <a:prstClr val="black"/>
                </a:solidFill>
                <a:effectLst/>
                <a:uLnTx/>
                <a:uFillTx/>
                <a:latin typeface="Calibri" panose="020F0502020204030204"/>
              </a:rPr>
              <a:t>Civil engineering, local infrastructure and site </a:t>
            </a:r>
            <a:r>
              <a:rPr kumimoji="0" lang="en-US" sz="1800" b="1" i="1" u="none" strike="noStrike" kern="0" cap="none" spc="0" normalizeH="0" baseline="0" noProof="0" dirty="0">
                <a:ln>
                  <a:noFill/>
                </a:ln>
                <a:solidFill>
                  <a:srgbClr val="FF0000"/>
                </a:solidFill>
                <a:effectLst/>
                <a:uLnTx/>
                <a:uFillTx/>
                <a:latin typeface="Calibri" panose="020F0502020204030204"/>
              </a:rPr>
              <a:t>[host country assisted by selected partners]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Engineering design including cost confirmation/estimate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Environmental impact assessment and land access</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a:t>
            </a:r>
            <a:r>
              <a:rPr kumimoji="0" lang="ja-JP" altLang="en-US" sz="1400" b="0" i="0" u="none" strike="noStrike" kern="0" cap="none" spc="0" normalizeH="0" baseline="0" noProof="0" dirty="0">
                <a:ln>
                  <a:noFill/>
                </a:ln>
                <a:solidFill>
                  <a:prstClr val="black"/>
                </a:solidFill>
                <a:effectLst/>
                <a:uLnTx/>
                <a:uFillTx/>
                <a:latin typeface="Calibri" panose="020F0502020204030204"/>
              </a:rPr>
              <a:t> </a:t>
            </a:r>
            <a:r>
              <a:rPr kumimoji="0" lang="en-US" altLang="ja-JP" sz="1400" b="0" i="0" u="none" strike="noStrike" kern="0" cap="none" spc="0" normalizeH="0" baseline="0" noProof="0" dirty="0">
                <a:ln>
                  <a:noFill/>
                </a:ln>
                <a:solidFill>
                  <a:prstClr val="black"/>
                </a:solidFill>
                <a:effectLst/>
                <a:uLnTx/>
                <a:uFillTx/>
                <a:latin typeface="Calibri" panose="020F0502020204030204"/>
              </a:rPr>
              <a:t>update</a:t>
            </a:r>
            <a:r>
              <a:rPr kumimoji="0" lang="en-US" sz="1400" b="0" i="0" u="none" strike="noStrike" kern="0" cap="none" spc="0" normalizeH="0" baseline="0" noProof="0" dirty="0">
                <a:ln>
                  <a:noFill/>
                </a:ln>
                <a:solidFill>
                  <a:prstClr val="black"/>
                </a:solidFill>
                <a:effectLst/>
                <a:uLnTx/>
                <a:uFillTx/>
                <a:latin typeface="Calibri" panose="020F0502020204030204"/>
              </a:rPr>
              <a:t> of the underground areas including the experimental hall </a:t>
            </a:r>
          </a:p>
          <a:p>
            <a:pPr marL="285750" marR="0" lvl="0" indent="-285750" defTabSz="457200" eaLnBrk="1" fontAlgn="auto" latinLnBrk="0" hangingPunct="1">
              <a:lnSpc>
                <a:spcPts val="16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prstClr val="black"/>
                </a:solidFill>
                <a:effectLst/>
                <a:uLnTx/>
                <a:uFillTx/>
                <a:latin typeface="Calibri" panose="020F0502020204030204"/>
              </a:rPr>
              <a:t>Specification update for the surface building for technical scientific and administrative needs </a:t>
            </a:r>
          </a:p>
        </p:txBody>
      </p:sp>
      <p:sp>
        <p:nvSpPr>
          <p:cNvPr id="16" name="テキスト ボックス 15">
            <a:extLst>
              <a:ext uri="{FF2B5EF4-FFF2-40B4-BE49-F238E27FC236}">
                <a16:creationId xmlns:a16="http://schemas.microsoft.com/office/drawing/2014/main" id="{224AB683-AD99-464D-AB28-209E1104C4CE}"/>
              </a:ext>
            </a:extLst>
          </p:cNvPr>
          <p:cNvSpPr txBox="1"/>
          <p:nvPr/>
        </p:nvSpPr>
        <p:spPr>
          <a:xfrm>
            <a:off x="9341191" y="1386272"/>
            <a:ext cx="2577656" cy="369332"/>
          </a:xfrm>
          <a:prstGeom prst="rect">
            <a:avLst/>
          </a:prstGeom>
          <a:solidFill>
            <a:srgbClr val="FFFF00"/>
          </a:solidFill>
          <a:ln w="38100">
            <a:solidFill>
              <a:srgbClr val="FF0000"/>
            </a:solidFill>
          </a:ln>
        </p:spPr>
        <p:txBody>
          <a:bodyPr wrap="square" rtlCol="0">
            <a:spAutoFit/>
          </a:bodyPr>
          <a:lstStyle/>
          <a:p>
            <a:pPr defTabSz="457200"/>
            <a:r>
              <a:rPr lang="en-US" altLang="ja-JP" dirty="0">
                <a:solidFill>
                  <a:prstClr val="black"/>
                </a:solidFill>
                <a:latin typeface="Calibri" panose="020F0502020204030204"/>
              </a:rPr>
              <a:t>Technical preparation</a:t>
            </a:r>
          </a:p>
        </p:txBody>
      </p:sp>
      <p:sp>
        <p:nvSpPr>
          <p:cNvPr id="17" name="テキスト ボックス 16">
            <a:extLst>
              <a:ext uri="{FF2B5EF4-FFF2-40B4-BE49-F238E27FC236}">
                <a16:creationId xmlns:a16="http://schemas.microsoft.com/office/drawing/2014/main" id="{26AFE276-EC4E-44AF-9275-A42F279DF775}"/>
              </a:ext>
            </a:extLst>
          </p:cNvPr>
          <p:cNvSpPr txBox="1"/>
          <p:nvPr/>
        </p:nvSpPr>
        <p:spPr>
          <a:xfrm>
            <a:off x="7912310" y="3162259"/>
            <a:ext cx="3245568"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Engineering Design Report (EDR)</a:t>
            </a:r>
            <a:endParaRPr lang="ja-JP" altLang="en-US" dirty="0">
              <a:solidFill>
                <a:prstClr val="black"/>
              </a:solidFill>
              <a:highlight>
                <a:srgbClr val="FFFF00"/>
              </a:highlight>
              <a:latin typeface="Calibri" panose="020F0502020204030204"/>
            </a:endParaRPr>
          </a:p>
        </p:txBody>
      </p:sp>
      <p:sp>
        <p:nvSpPr>
          <p:cNvPr id="18" name="テキスト ボックス 17">
            <a:extLst>
              <a:ext uri="{FF2B5EF4-FFF2-40B4-BE49-F238E27FC236}">
                <a16:creationId xmlns:a16="http://schemas.microsoft.com/office/drawing/2014/main" id="{E474C0E2-7182-4B16-8EF6-D144331D3EB1}"/>
              </a:ext>
            </a:extLst>
          </p:cNvPr>
          <p:cNvSpPr txBox="1"/>
          <p:nvPr/>
        </p:nvSpPr>
        <p:spPr>
          <a:xfrm>
            <a:off x="8200636" y="4626989"/>
            <a:ext cx="3640484" cy="369332"/>
          </a:xfrm>
          <a:prstGeom prst="rect">
            <a:avLst/>
          </a:prstGeom>
          <a:noFill/>
        </p:spPr>
        <p:txBody>
          <a:bodyPr wrap="none" rtlCol="0">
            <a:spAutoFit/>
          </a:bodyPr>
          <a:lstStyle/>
          <a:p>
            <a:pPr defTabSz="457200"/>
            <a:r>
              <a:rPr lang="en-US" altLang="ja-JP" dirty="0">
                <a:solidFill>
                  <a:prstClr val="black"/>
                </a:solidFill>
                <a:highlight>
                  <a:srgbClr val="FFFF00"/>
                </a:highlight>
                <a:latin typeface="Calibri" panose="020F0502020204030204"/>
              </a:rPr>
              <a:t>Planning and preparation of Hub lab.</a:t>
            </a:r>
            <a:endParaRPr lang="ja-JP" altLang="en-US" dirty="0">
              <a:solidFill>
                <a:prstClr val="black"/>
              </a:solidFill>
              <a:highlight>
                <a:srgbClr val="FFFF00"/>
              </a:highlight>
              <a:latin typeface="Calibri" panose="020F0502020204030204"/>
            </a:endParaRPr>
          </a:p>
        </p:txBody>
      </p:sp>
      <p:sp>
        <p:nvSpPr>
          <p:cNvPr id="19" name="テキスト ボックス 18">
            <a:extLst>
              <a:ext uri="{FF2B5EF4-FFF2-40B4-BE49-F238E27FC236}">
                <a16:creationId xmlns:a16="http://schemas.microsoft.com/office/drawing/2014/main" id="{37103744-7BF6-404D-B1B4-BA4A2372F4CE}"/>
              </a:ext>
            </a:extLst>
          </p:cNvPr>
          <p:cNvSpPr txBox="1"/>
          <p:nvPr/>
        </p:nvSpPr>
        <p:spPr>
          <a:xfrm>
            <a:off x="9004621" y="5425782"/>
            <a:ext cx="1739579" cy="369332"/>
          </a:xfrm>
          <a:prstGeom prst="rect">
            <a:avLst/>
          </a:prstGeom>
          <a:solidFill>
            <a:srgbClr val="FFFFCC"/>
          </a:solidFill>
        </p:spPr>
        <p:txBody>
          <a:bodyPr wrap="none" rtlCol="0">
            <a:spAutoFit/>
          </a:bodyPr>
          <a:lstStyle/>
          <a:p>
            <a:pPr defTabSz="457200"/>
            <a:r>
              <a:rPr lang="en-US" altLang="ja-JP" dirty="0">
                <a:solidFill>
                  <a:prstClr val="black"/>
                </a:solidFill>
                <a:latin typeface="Calibri" panose="020F0502020204030204"/>
              </a:rPr>
              <a:t>Civil engineering</a:t>
            </a:r>
            <a:endParaRPr lang="ja-JP" altLang="en-US" dirty="0">
              <a:solidFill>
                <a:prstClr val="black"/>
              </a:solidFill>
              <a:latin typeface="Calibri" panose="020F0502020204030204"/>
            </a:endParaRPr>
          </a:p>
        </p:txBody>
      </p:sp>
      <p:sp>
        <p:nvSpPr>
          <p:cNvPr id="20" name="正方形/長方形 19">
            <a:extLst>
              <a:ext uri="{FF2B5EF4-FFF2-40B4-BE49-F238E27FC236}">
                <a16:creationId xmlns:a16="http://schemas.microsoft.com/office/drawing/2014/main" id="{CAFC6466-95A7-46A5-A0FA-9C09799F1159}"/>
              </a:ext>
            </a:extLst>
          </p:cNvPr>
          <p:cNvSpPr/>
          <p:nvPr/>
        </p:nvSpPr>
        <p:spPr>
          <a:xfrm>
            <a:off x="294232" y="706833"/>
            <a:ext cx="11546887" cy="1524178"/>
          </a:xfrm>
          <a:prstGeom prst="rect">
            <a:avLst/>
          </a:prstGeom>
          <a:solidFill>
            <a:srgbClr val="6C9BD2">
              <a:alpha val="30000"/>
            </a:srgbClr>
          </a:solidFill>
          <a:ln w="381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94331508-8F8C-4EF3-811A-C5A25E945D10}"/>
              </a:ext>
            </a:extLst>
          </p:cNvPr>
          <p:cNvSpPr txBox="1"/>
          <p:nvPr/>
        </p:nvSpPr>
        <p:spPr>
          <a:xfrm>
            <a:off x="9048018" y="556640"/>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580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67</a:t>
            </a:fld>
            <a:endParaRPr kumimoji="1" lang="ja-JP" altLang="en-US" sz="1400">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C74879DB-9BD4-4FA4-90D7-178BD25CA9FB}"/>
              </a:ext>
            </a:extLst>
          </p:cNvPr>
          <p:cNvSpPr txBox="1">
            <a:spLocks/>
          </p:cNvSpPr>
          <p:nvPr/>
        </p:nvSpPr>
        <p:spPr>
          <a:xfrm>
            <a:off x="1524000" y="28251"/>
            <a:ext cx="9631680" cy="572678"/>
          </a:xfrm>
          <a:prstGeom prst="rect">
            <a:avLst/>
          </a:prstGeom>
          <a:no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200" b="0" i="0" u="none" strike="noStrike" kern="1200" cap="none" spc="0" normalizeH="0" baseline="0" noProof="0">
                <a:ln>
                  <a:noFill/>
                </a:ln>
                <a:solidFill>
                  <a:sysClr val="windowText" lastClr="000000"/>
                </a:solidFill>
                <a:effectLst/>
                <a:uLnTx/>
                <a:uFillTx/>
                <a:latin typeface="Calibri Light" panose="020F0302020204030204"/>
                <a:ea typeface="游ゴシック Light" panose="020B0300000000000000" pitchFamily="50" charset="-128"/>
                <a:cs typeface="+mj-cs"/>
              </a:rPr>
              <a:t>Assumed Pre-lab timeline</a:t>
            </a:r>
            <a:endParaRPr kumimoji="1" lang="ja-JP" altLang="en-US" sz="3200" b="0" i="0" u="none" strike="noStrike" kern="1200" cap="none" spc="0" normalizeH="0" baseline="0" noProof="0" dirty="0">
              <a:ln>
                <a:noFill/>
              </a:ln>
              <a:solidFill>
                <a:sysClr val="windowText" lastClr="000000"/>
              </a:solidFill>
              <a:effectLst/>
              <a:uLnTx/>
              <a:uFillTx/>
              <a:latin typeface="Calibri Light" panose="020F0302020204030204"/>
              <a:ea typeface="游ゴシック Light" panose="020B0300000000000000" pitchFamily="50" charset="-128"/>
              <a:cs typeface="+mj-cs"/>
            </a:endParaRPr>
          </a:p>
        </p:txBody>
      </p:sp>
      <p:sp>
        <p:nvSpPr>
          <p:cNvPr id="10" name="テキスト ボックス 9">
            <a:extLst>
              <a:ext uri="{FF2B5EF4-FFF2-40B4-BE49-F238E27FC236}">
                <a16:creationId xmlns:a16="http://schemas.microsoft.com/office/drawing/2014/main" id="{9A68B39E-16D4-4E6A-97B5-A8961ABB9D11}"/>
              </a:ext>
            </a:extLst>
          </p:cNvPr>
          <p:cNvSpPr txBox="1"/>
          <p:nvPr/>
        </p:nvSpPr>
        <p:spPr>
          <a:xfrm>
            <a:off x="123245" y="600928"/>
            <a:ext cx="12068755" cy="5755422"/>
          </a:xfrm>
          <a:prstGeom prst="rect">
            <a:avLst/>
          </a:prstGeom>
          <a:noFill/>
        </p:spPr>
        <p:txBody>
          <a:bodyPr wrap="square">
            <a:spAutoFit/>
          </a:bodyPr>
          <a:lstStyle/>
          <a:p>
            <a:pPr defTabSz="457200"/>
            <a:r>
              <a:rPr kumimoji="0" lang="en-US" altLang="ja-JP" sz="2400" b="1" i="1" u="sng" dirty="0">
                <a:solidFill>
                  <a:prstClr val="black"/>
                </a:solidFill>
                <a:latin typeface="Calibri" panose="020F0502020204030204"/>
                <a:cs typeface="Arial" panose="020B0604020202020204" pitchFamily="34" charset="0"/>
              </a:rPr>
              <a:t>For Engineering design</a:t>
            </a:r>
            <a:endParaRPr kumimoji="0" lang="en-US" altLang="ja-JP" sz="2000" b="1" i="1" u="sng"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Work on </a:t>
            </a:r>
            <a:r>
              <a:rPr kumimoji="0" lang="ja-JP" altLang="en-US" sz="2000" dirty="0">
                <a:solidFill>
                  <a:prstClr val="black"/>
                </a:solidFill>
                <a:latin typeface="Calibri" panose="020F0502020204030204"/>
                <a:cs typeface="Arial" panose="020B0604020202020204" pitchFamily="34" charset="0"/>
              </a:rPr>
              <a:t>TDR-based </a:t>
            </a:r>
            <a:r>
              <a:rPr kumimoji="0" lang="en-US" altLang="ja-JP" sz="2000" dirty="0">
                <a:solidFill>
                  <a:srgbClr val="FF0000"/>
                </a:solidFill>
                <a:latin typeface="Calibri" panose="020F0502020204030204"/>
                <a:cs typeface="Arial" panose="020B0604020202020204" pitchFamily="34" charset="0"/>
              </a:rPr>
              <a:t>cost-</a:t>
            </a:r>
            <a:r>
              <a:rPr kumimoji="0" lang="ja-JP" altLang="en-US" sz="2000" dirty="0">
                <a:solidFill>
                  <a:srgbClr val="FF0000"/>
                </a:solidFill>
                <a:latin typeface="Calibri" panose="020F0502020204030204"/>
                <a:cs typeface="Arial" panose="020B0604020202020204" pitchFamily="34" charset="0"/>
              </a:rPr>
              <a:t>estimate </a:t>
            </a:r>
            <a:r>
              <a:rPr kumimoji="0" lang="en-US" altLang="ja-JP" sz="2000" dirty="0">
                <a:solidFill>
                  <a:srgbClr val="FF0000"/>
                </a:solidFill>
                <a:latin typeface="Calibri" panose="020F0502020204030204"/>
                <a:cs typeface="Arial" panose="020B0604020202020204" pitchFamily="34" charset="0"/>
              </a:rPr>
              <a:t>confirmation,</a:t>
            </a:r>
            <a:r>
              <a:rPr kumimoji="0" lang="ja-JP" altLang="en-US" sz="2000" dirty="0">
                <a:solidFill>
                  <a:prstClr val="black"/>
                </a:solidFill>
                <a:latin typeface="Calibri" panose="020F0502020204030204"/>
                <a:cs typeface="Arial" panose="020B0604020202020204" pitchFamily="34" charset="0"/>
              </a:rPr>
              <a:t> started by an international team centered on the </a:t>
            </a:r>
            <a:r>
              <a:rPr kumimoji="0" lang="en-US" altLang="ja-JP" sz="2000" dirty="0">
                <a:solidFill>
                  <a:prstClr val="black"/>
                </a:solidFill>
                <a:latin typeface="Calibri" panose="020F0502020204030204"/>
                <a:cs typeface="Arial" panose="020B0604020202020204" pitchFamily="34" charset="0"/>
              </a:rPr>
              <a:t>Pre-lab</a:t>
            </a:r>
            <a:r>
              <a:rPr kumimoji="0" lang="ja-JP" altLang="en-US" sz="2000" dirty="0">
                <a:solidFill>
                  <a:prstClr val="black"/>
                </a:solidFill>
                <a:latin typeface="Calibri" panose="020F0502020204030204"/>
                <a:cs typeface="Arial" panose="020B0604020202020204" pitchFamily="34" charset="0"/>
              </a:rPr>
              <a:t>.</a:t>
            </a: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the cost-estimate confirmation</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and an</a:t>
            </a:r>
            <a:r>
              <a:rPr kumimoji="0" lang="en-US" altLang="ja-JP" sz="2000" dirty="0">
                <a:solidFill>
                  <a:srgbClr val="00B05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internal review </a:t>
            </a:r>
            <a:r>
              <a:rPr kumimoji="0" lang="ja-JP" altLang="en-US" sz="2000" dirty="0">
                <a:solidFill>
                  <a:prstClr val="black"/>
                </a:solidFill>
                <a:latin typeface="Calibri" panose="020F0502020204030204"/>
                <a:cs typeface="Arial" panose="020B0604020202020204" pitchFamily="34" charset="0"/>
              </a:rPr>
              <a:t>in the latter half of the 2nd year. </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The review also reports on the progress of technical issues during the preparation period.</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a:t>
            </a:r>
            <a:r>
              <a:rPr kumimoji="0" lang="ja-JP" altLang="en-US" sz="2000" dirty="0">
                <a:solidFill>
                  <a:prstClr val="black"/>
                </a:solidFill>
                <a:latin typeface="Calibri" panose="020F0502020204030204"/>
                <a:cs typeface="Arial" panose="020B0604020202020204" pitchFamily="34" charset="0"/>
              </a:rPr>
              <a:t> Conduct an </a:t>
            </a:r>
            <a:r>
              <a:rPr kumimoji="0" lang="ja-JP" altLang="en-US" sz="2000" dirty="0">
                <a:solidFill>
                  <a:srgbClr val="FF0000"/>
                </a:solidFill>
                <a:latin typeface="Calibri" panose="020F0502020204030204"/>
                <a:cs typeface="Arial" panose="020B0604020202020204" pitchFamily="34" charset="0"/>
              </a:rPr>
              <a:t>external review </a:t>
            </a:r>
            <a:r>
              <a:rPr kumimoji="0" lang="ja-JP" altLang="en-US" sz="2000" dirty="0">
                <a:solidFill>
                  <a:prstClr val="black"/>
                </a:solidFill>
                <a:latin typeface="Calibri" panose="020F0502020204030204"/>
                <a:cs typeface="Arial" panose="020B0604020202020204" pitchFamily="34" charset="0"/>
              </a:rPr>
              <a:t>and completed scrutiny of costs and risks.</a:t>
            </a:r>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000" dirty="0">
                <a:solidFill>
                  <a:prstClr val="black"/>
                </a:solidFill>
                <a:latin typeface="Calibri" panose="020F0502020204030204"/>
                <a:cs typeface="Arial" panose="020B0604020202020204" pitchFamily="34" charset="0"/>
              </a:rPr>
              <a:t>		</a:t>
            </a:r>
            <a:r>
              <a:rPr kumimoji="0" lang="ja-JP" altLang="en-US" sz="2000" dirty="0">
                <a:solidFill>
                  <a:prstClr val="black"/>
                </a:solidFill>
                <a:latin typeface="Calibri" panose="020F0502020204030204"/>
                <a:cs typeface="Arial" panose="020B0604020202020204" pitchFamily="34" charset="0"/>
              </a:rPr>
              <a:t>Complet</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a:t>
            </a:r>
            <a:r>
              <a:rPr kumimoji="0" lang="en-US" altLang="ja-JP" sz="2000" dirty="0">
                <a:solidFill>
                  <a:prstClr val="black"/>
                </a:solidFill>
                <a:latin typeface="Calibri" panose="020F0502020204030204"/>
                <a:cs typeface="Arial" panose="020B0604020202020204" pitchFamily="34" charset="0"/>
              </a:rPr>
              <a:t>the </a:t>
            </a:r>
            <a:r>
              <a:rPr kumimoji="0" lang="ja-JP" altLang="en-US" sz="2000" dirty="0">
                <a:solidFill>
                  <a:srgbClr val="FF0000"/>
                </a:solidFill>
                <a:latin typeface="Calibri" panose="020F0502020204030204"/>
                <a:cs typeface="Arial" panose="020B0604020202020204" pitchFamily="34" charset="0"/>
              </a:rPr>
              <a:t>draft of </a:t>
            </a:r>
            <a:r>
              <a:rPr kumimoji="0" lang="en-US" altLang="ja-JP" sz="2000" dirty="0">
                <a:solidFill>
                  <a:srgbClr val="FF0000"/>
                </a:solidFill>
                <a:latin typeface="Calibri" panose="020F0502020204030204"/>
                <a:cs typeface="Arial" panose="020B0604020202020204" pitchFamily="34" charset="0"/>
              </a:rPr>
              <a:t>Engineering D</a:t>
            </a:r>
            <a:r>
              <a:rPr kumimoji="0" lang="ja-JP" altLang="en-US" sz="2000" dirty="0">
                <a:solidFill>
                  <a:srgbClr val="FF0000"/>
                </a:solidFill>
                <a:latin typeface="Calibri" panose="020F0502020204030204"/>
                <a:cs typeface="Arial" panose="020B0604020202020204" pitchFamily="34" charset="0"/>
              </a:rPr>
              <a:t>esign </a:t>
            </a:r>
            <a:r>
              <a:rPr kumimoji="0" lang="en-US" altLang="ja-JP" sz="2000" dirty="0">
                <a:solidFill>
                  <a:srgbClr val="FF0000"/>
                </a:solidFill>
                <a:latin typeface="Calibri" panose="020F0502020204030204"/>
                <a:cs typeface="Arial" panose="020B0604020202020204" pitchFamily="34" charset="0"/>
              </a:rPr>
              <a:t>Report</a:t>
            </a:r>
            <a:r>
              <a:rPr kumimoji="0" lang="ja-JP" altLang="en-US" sz="2000" dirty="0">
                <a:solidFill>
                  <a:srgbClr val="FF0000"/>
                </a:solidFill>
                <a:latin typeface="Calibri" panose="020F0502020204030204"/>
                <a:cs typeface="Arial" panose="020B0604020202020204" pitchFamily="34" charset="0"/>
              </a:rPr>
              <a:t> (EDR)</a:t>
            </a:r>
            <a:r>
              <a:rPr kumimoji="0" lang="ja-JP" altLang="en-US" sz="2000" dirty="0">
                <a:solidFill>
                  <a:prstClr val="black"/>
                </a:solidFill>
                <a:latin typeface="Calibri" panose="020F0502020204030204"/>
                <a:cs typeface="Arial" panose="020B0604020202020204" pitchFamily="34" charset="0"/>
              </a:rPr>
              <a: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Publish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EDR (</a:t>
            </a:r>
            <a:r>
              <a:rPr kumimoji="0" lang="en-US" altLang="ja-JP" sz="2000" dirty="0">
                <a:solidFill>
                  <a:srgbClr val="FF0000"/>
                </a:solidFill>
                <a:latin typeface="Calibri" panose="020F0502020204030204"/>
                <a:cs typeface="Arial" panose="020B0604020202020204" pitchFamily="34" charset="0"/>
              </a:rPr>
              <a:t>in </a:t>
            </a:r>
            <a:r>
              <a:rPr kumimoji="0" lang="ja-JP" altLang="en-US" sz="2000" dirty="0">
                <a:solidFill>
                  <a:srgbClr val="FF0000"/>
                </a:solidFill>
                <a:latin typeface="Calibri" panose="020F0502020204030204"/>
                <a:cs typeface="Arial" panose="020B0604020202020204" pitchFamily="34" charset="0"/>
              </a:rPr>
              <a:t>first half</a:t>
            </a:r>
            <a:r>
              <a:rPr kumimoji="0" lang="en-US" altLang="ja-JP" sz="2000" dirty="0">
                <a:solidFill>
                  <a:srgbClr val="FF0000"/>
                </a:solidFill>
                <a:latin typeface="Calibri" panose="020F0502020204030204"/>
                <a:cs typeface="Arial" panose="020B0604020202020204" pitchFamily="34" charset="0"/>
              </a:rPr>
              <a:t> </a:t>
            </a:r>
            <a:r>
              <a:rPr kumimoji="0" lang="en-US" altLang="ja-JP" sz="2000" dirty="0" err="1">
                <a:solidFill>
                  <a:srgbClr val="FF0000"/>
                </a:solidFill>
                <a:latin typeface="Calibri" panose="020F0502020204030204"/>
                <a:cs typeface="Arial" panose="020B0604020202020204" pitchFamily="34" charset="0"/>
              </a:rPr>
              <a:t>yr</a:t>
            </a:r>
            <a:r>
              <a:rPr kumimoji="0" lang="ja-JP" altLang="en-US" sz="2000" dirty="0">
                <a:solidFill>
                  <a:srgbClr val="FF0000"/>
                </a:solidFill>
                <a:latin typeface="Calibri" panose="020F0502020204030204"/>
                <a:cs typeface="Arial" panose="020B0604020202020204" pitchFamily="34" charset="0"/>
              </a:rPr>
              <a:t>)</a:t>
            </a:r>
            <a:r>
              <a:rPr kumimoji="0" lang="ja-JP" altLang="en-US" sz="2000" dirty="0">
                <a:solidFill>
                  <a:prstClr val="black"/>
                </a:solidFill>
                <a:latin typeface="Calibri" panose="020F0502020204030204"/>
                <a:cs typeface="Arial" panose="020B0604020202020204" pitchFamily="34" charset="0"/>
              </a:rPr>
              <a:t>, report progress on technical issues,</a:t>
            </a:r>
            <a:r>
              <a:rPr kumimoji="0" lang="en-US" altLang="ja-JP" sz="2000" dirty="0">
                <a:solidFill>
                  <a:prstClr val="black"/>
                </a:solidFill>
                <a:latin typeface="Calibri" panose="020F0502020204030204"/>
                <a:cs typeface="Arial" panose="020B0604020202020204" pitchFamily="34" charset="0"/>
              </a:rPr>
              <a:t>and </a:t>
            </a:r>
            <a:r>
              <a:rPr kumimoji="0" lang="ja-JP" altLang="en-US" sz="2000" dirty="0">
                <a:solidFill>
                  <a:prstClr val="black"/>
                </a:solidFill>
                <a:latin typeface="Calibri" panose="020F0502020204030204"/>
                <a:cs typeface="Arial" panose="020B0604020202020204" pitchFamily="34" charset="0"/>
              </a:rPr>
              <a:t> prepar</a:t>
            </a:r>
            <a:r>
              <a:rPr kumimoji="0" lang="en-US" altLang="ja-JP" sz="2000" dirty="0">
                <a:solidFill>
                  <a:prstClr val="black"/>
                </a:solidFill>
                <a:latin typeface="Calibri" panose="020F0502020204030204"/>
                <a:cs typeface="Arial" panose="020B0604020202020204" pitchFamily="34" charset="0"/>
              </a:rPr>
              <a:t>e</a:t>
            </a:r>
            <a:r>
              <a:rPr kumimoji="0" lang="ja-JP" altLang="en-US" sz="2000" dirty="0">
                <a:solidFill>
                  <a:prstClr val="black"/>
                </a:solidFill>
                <a:latin typeface="Calibri" panose="020F0502020204030204"/>
                <a:cs typeface="Arial" panose="020B0604020202020204" pitchFamily="34" charset="0"/>
              </a:rPr>
              <a:t> each large bid.</a:t>
            </a:r>
            <a:endParaRPr kumimoji="0" lang="en-US" altLang="ja-JP" sz="2000" dirty="0">
              <a:solidFill>
                <a:prstClr val="black"/>
              </a:solidFill>
              <a:latin typeface="Calibri" panose="020F0502020204030204"/>
              <a:cs typeface="Arial" panose="020B0604020202020204" pitchFamily="34" charset="0"/>
            </a:endParaRPr>
          </a:p>
          <a:p>
            <a:pPr defTabSz="457200"/>
            <a:endParaRPr kumimoji="0" lang="en-US" altLang="ja-JP" sz="2000" dirty="0">
              <a:solidFill>
                <a:prstClr val="black"/>
              </a:solidFill>
              <a:latin typeface="Calibri" panose="020F0502020204030204"/>
              <a:cs typeface="Arial" panose="020B0604020202020204" pitchFamily="34" charset="0"/>
            </a:endParaRPr>
          </a:p>
          <a:p>
            <a:pPr defTabSz="457200"/>
            <a:r>
              <a:rPr kumimoji="0" lang="en-US" altLang="ja-JP" sz="2400" b="1" i="1" u="sng" dirty="0">
                <a:solidFill>
                  <a:prstClr val="black"/>
                </a:solidFill>
                <a:latin typeface="Calibri" panose="020F0502020204030204"/>
                <a:cs typeface="Arial" panose="020B0604020202020204" pitchFamily="34" charset="0"/>
              </a:rPr>
              <a:t>For technical preparation (example of SCRF and positron)</a:t>
            </a:r>
          </a:p>
          <a:p>
            <a:pPr defTabSz="457200"/>
            <a:r>
              <a:rPr kumimoji="0" lang="en-US" altLang="ja-JP" sz="2000" dirty="0">
                <a:solidFill>
                  <a:srgbClr val="FF0000"/>
                </a:solidFill>
                <a:latin typeface="Calibri" panose="020F0502020204030204"/>
                <a:cs typeface="Arial" panose="020B0604020202020204" pitchFamily="34" charset="0"/>
              </a:rPr>
              <a:t>1</a:t>
            </a:r>
            <a:r>
              <a:rPr kumimoji="0" lang="en-US" altLang="ja-JP" sz="2000" baseline="30000" dirty="0">
                <a:solidFill>
                  <a:srgbClr val="FF0000"/>
                </a:solidFill>
                <a:latin typeface="Calibri" panose="020F0502020204030204"/>
                <a:cs typeface="Arial" panose="020B0604020202020204" pitchFamily="34" charset="0"/>
              </a:rPr>
              <a:t>st</a:t>
            </a:r>
            <a:r>
              <a:rPr kumimoji="0" lang="ja-JP" altLang="en-US" sz="2000" dirty="0">
                <a:solidFill>
                  <a:srgbClr val="FF0000"/>
                </a:solidFill>
                <a:latin typeface="Calibri" panose="020F0502020204030204"/>
                <a:cs typeface="Arial" panose="020B0604020202020204" pitchFamily="34" charset="0"/>
              </a:rPr>
              <a:t> year: </a:t>
            </a:r>
            <a:r>
              <a:rPr kumimoji="0" lang="en-US" altLang="ja-JP" sz="2000" dirty="0">
                <a:solidFill>
                  <a:prstClr val="black"/>
                </a:solidFill>
                <a:latin typeface="Calibri" panose="020F0502020204030204"/>
                <a:cs typeface="Arial" panose="020B0604020202020204" pitchFamily="34" charset="0"/>
              </a:rPr>
              <a:t>Extend SCRF cost reduction R&amp;D, Start a pre-series SCRF cavities production preparing for industrialization</a:t>
            </a:r>
          </a:p>
          <a:p>
            <a:pPr defTabSz="457200"/>
            <a:r>
              <a:rPr kumimoji="0" lang="en-US" altLang="ja-JP" sz="2000" dirty="0">
                <a:solidFill>
                  <a:prstClr val="black"/>
                </a:solidFill>
                <a:latin typeface="Calibri" panose="020F0502020204030204"/>
                <a:cs typeface="Arial" panose="020B0604020202020204" pitchFamily="34" charset="0"/>
              </a:rPr>
              <a:t>		Continue positron survey</a:t>
            </a:r>
            <a:endParaRPr kumimoji="0" lang="ja-JP" altLang="en-US" sz="2000" dirty="0">
              <a:solidFill>
                <a:prstClr val="black"/>
              </a:solidFill>
              <a:latin typeface="Calibri" panose="020F0502020204030204"/>
              <a:cs typeface="Arial" panose="020B0604020202020204" pitchFamily="34" charset="0"/>
            </a:endParaRPr>
          </a:p>
          <a:p>
            <a:pPr defTabSz="457200"/>
            <a:r>
              <a:rPr kumimoji="0" lang="en-US" altLang="ja-JP" sz="2000" dirty="0">
                <a:solidFill>
                  <a:srgbClr val="FF0000"/>
                </a:solidFill>
                <a:latin typeface="Calibri" panose="020F0502020204030204"/>
                <a:cs typeface="Arial" panose="020B0604020202020204" pitchFamily="34" charset="0"/>
              </a:rPr>
              <a:t>2</a:t>
            </a:r>
            <a:r>
              <a:rPr kumimoji="0" lang="en-US" altLang="ja-JP" sz="2000" baseline="30000" dirty="0">
                <a:solidFill>
                  <a:srgbClr val="FF0000"/>
                </a:solidFill>
                <a:latin typeface="Calibri" panose="020F0502020204030204"/>
                <a:cs typeface="Arial" panose="020B0604020202020204" pitchFamily="34" charset="0"/>
              </a:rPr>
              <a:t>nd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Complete  SCRF cost-reduction R&amp;D, and extend the work to assemble the cavities with cryomodule (CM), </a:t>
            </a:r>
          </a:p>
          <a:p>
            <a:pPr defTabSz="457200"/>
            <a:r>
              <a:rPr kumimoji="0" lang="en-US" altLang="ja-JP" sz="2000" dirty="0">
                <a:solidFill>
                  <a:prstClr val="black"/>
                </a:solidFill>
                <a:latin typeface="Calibri" panose="020F0502020204030204"/>
                <a:cs typeface="Arial" panose="020B0604020202020204" pitchFamily="34" charset="0"/>
              </a:rPr>
              <a:t>		Select positron scheme</a:t>
            </a:r>
          </a:p>
          <a:p>
            <a:pPr defTabSz="457200"/>
            <a:r>
              <a:rPr kumimoji="0" lang="en-US" altLang="ja-JP" sz="2000" dirty="0">
                <a:solidFill>
                  <a:srgbClr val="FF0000"/>
                </a:solidFill>
                <a:latin typeface="Calibri" panose="020F0502020204030204"/>
                <a:cs typeface="Arial" panose="020B0604020202020204" pitchFamily="34" charset="0"/>
              </a:rPr>
              <a:t>3</a:t>
            </a:r>
            <a:r>
              <a:rPr kumimoji="0" lang="en-US" altLang="ja-JP" sz="2000" baseline="30000" dirty="0">
                <a:solidFill>
                  <a:srgbClr val="FF0000"/>
                </a:solidFill>
                <a:latin typeface="Calibri" panose="020F0502020204030204"/>
                <a:cs typeface="Arial" panose="020B0604020202020204" pitchFamily="34" charset="0"/>
              </a:rPr>
              <a:t>rd</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srgbClr val="FF0000"/>
                </a:solidFill>
                <a:latin typeface="Calibri" panose="020F0502020204030204"/>
                <a:cs typeface="Arial" panose="020B0604020202020204" pitchFamily="34" charset="0"/>
              </a:rPr>
              <a:t>Demonstrate “Global </a:t>
            </a:r>
            <a:r>
              <a:rPr kumimoji="0" lang="en-US" altLang="ja-JP" sz="2000" dirty="0">
                <a:solidFill>
                  <a:prstClr val="black"/>
                </a:solidFill>
                <a:latin typeface="Calibri" panose="020F0502020204030204"/>
                <a:cs typeface="Arial" panose="020B0604020202020204" pitchFamily="34" charset="0"/>
              </a:rPr>
              <a:t>CM transfer, aiming at HPG legal-process, shipment, and SRF QA test after transport </a:t>
            </a:r>
          </a:p>
          <a:p>
            <a:pPr defTabSz="457200"/>
            <a:r>
              <a:rPr kumimoji="0" lang="en-US" altLang="ja-JP" sz="2000" dirty="0">
                <a:solidFill>
                  <a:prstClr val="black"/>
                </a:solidFill>
                <a:latin typeface="Calibri" panose="020F0502020204030204"/>
                <a:cs typeface="Arial" panose="020B0604020202020204" pitchFamily="34" charset="0"/>
              </a:rPr>
              <a:t>		Mature Lab. planning and preparation</a:t>
            </a:r>
          </a:p>
          <a:p>
            <a:pPr defTabSz="457200"/>
            <a:r>
              <a:rPr kumimoji="0" lang="en-US" altLang="ja-JP" sz="2000" dirty="0">
                <a:solidFill>
                  <a:prstClr val="black"/>
                </a:solidFill>
                <a:latin typeface="Calibri" panose="020F0502020204030204"/>
                <a:cs typeface="Arial" panose="020B0604020202020204" pitchFamily="34" charset="0"/>
              </a:rPr>
              <a:t>		 Prototyping of critical items (such as positron target) </a:t>
            </a:r>
          </a:p>
          <a:p>
            <a:pPr defTabSz="457200"/>
            <a:r>
              <a:rPr kumimoji="0" lang="en-US" altLang="ja-JP" sz="2000" dirty="0">
                <a:solidFill>
                  <a:srgbClr val="FF0000"/>
                </a:solidFill>
                <a:latin typeface="Calibri" panose="020F0502020204030204"/>
                <a:cs typeface="Arial" panose="020B0604020202020204" pitchFamily="34" charset="0"/>
              </a:rPr>
              <a:t>4</a:t>
            </a:r>
            <a:r>
              <a:rPr kumimoji="0" lang="en-US" altLang="ja-JP" sz="2000" baseline="30000" dirty="0">
                <a:solidFill>
                  <a:srgbClr val="FF0000"/>
                </a:solidFill>
                <a:latin typeface="Calibri" panose="020F0502020204030204"/>
                <a:cs typeface="Arial" panose="020B0604020202020204" pitchFamily="34" charset="0"/>
              </a:rPr>
              <a:t>th</a:t>
            </a:r>
            <a:r>
              <a:rPr kumimoji="0" lang="en-US" altLang="ja-JP" sz="2000" dirty="0">
                <a:solidFill>
                  <a:srgbClr val="FF0000"/>
                </a:solidFill>
                <a:latin typeface="Calibri" panose="020F0502020204030204"/>
                <a:cs typeface="Arial" panose="020B0604020202020204" pitchFamily="34" charset="0"/>
              </a:rPr>
              <a:t> </a:t>
            </a:r>
            <a:r>
              <a:rPr kumimoji="0" lang="ja-JP" altLang="en-US" sz="2000" dirty="0">
                <a:solidFill>
                  <a:srgbClr val="FF0000"/>
                </a:solidFill>
                <a:latin typeface="Calibri" panose="020F0502020204030204"/>
                <a:cs typeface="Arial" panose="020B0604020202020204" pitchFamily="34" charset="0"/>
              </a:rPr>
              <a:t>year: </a:t>
            </a:r>
            <a:r>
              <a:rPr kumimoji="0" lang="en-US" altLang="ja-JP" sz="2000" dirty="0">
                <a:solidFill>
                  <a:prstClr val="black"/>
                </a:solidFill>
                <a:latin typeface="Calibri" panose="020F0502020204030204"/>
                <a:cs typeface="Arial" panose="020B0604020202020204" pitchFamily="34" charset="0"/>
              </a:rPr>
              <a:t>Evaluate CM performance based on CM shipment, and prepare for Hub Lab. functioning</a:t>
            </a:r>
          </a:p>
          <a:p>
            <a:pPr defTabSz="457200"/>
            <a:r>
              <a:rPr kumimoji="0" lang="en-US" altLang="ja-JP" sz="2000" dirty="0">
                <a:solidFill>
                  <a:prstClr val="black"/>
                </a:solidFill>
                <a:latin typeface="Calibri" panose="020F0502020204030204"/>
                <a:cs typeface="Arial" panose="020B0604020202020204" pitchFamily="34" charset="0"/>
              </a:rPr>
              <a:t>		Progress prototyping of critical items (such as positron target) </a:t>
            </a:r>
            <a:endParaRPr kumimoji="0" lang="ja-JP" altLang="en-US" sz="2000" dirty="0">
              <a:solidFill>
                <a:prstClr val="black"/>
              </a:solidFill>
              <a:latin typeface="Calibri" panose="020F0502020204030204"/>
              <a:cs typeface="Arial" panose="020B0604020202020204" pitchFamily="34" charset="0"/>
            </a:endParaRPr>
          </a:p>
        </p:txBody>
      </p:sp>
      <p:sp>
        <p:nvSpPr>
          <p:cNvPr id="2" name="テキスト ボックス 1">
            <a:extLst>
              <a:ext uri="{FF2B5EF4-FFF2-40B4-BE49-F238E27FC236}">
                <a16:creationId xmlns:a16="http://schemas.microsoft.com/office/drawing/2014/main" id="{4ABB8ED5-D6B8-4524-A6DD-D45B3CC74042}"/>
              </a:ext>
            </a:extLst>
          </p:cNvPr>
          <p:cNvSpPr txBox="1"/>
          <p:nvPr/>
        </p:nvSpPr>
        <p:spPr>
          <a:xfrm>
            <a:off x="9019796" y="117983"/>
            <a:ext cx="3070392" cy="276999"/>
          </a:xfrm>
          <a:prstGeom prst="rect">
            <a:avLst/>
          </a:prstGeom>
          <a:solidFill>
            <a:schemeClr val="accent2">
              <a:lumMod val="20000"/>
              <a:lumOff val="80000"/>
            </a:schemeClr>
          </a:solidFill>
          <a:ln w="19050">
            <a:solidFill>
              <a:schemeClr val="tx1"/>
            </a:solidFill>
          </a:ln>
        </p:spPr>
        <p:txBody>
          <a:bodyPr wrap="none" rtlCol="0" anchor="ctr">
            <a:spAutoFit/>
          </a:bodyPr>
          <a:lstStyle/>
          <a:p>
            <a:pPr algn="ctr"/>
            <a:r>
              <a:rPr kumimoji="1" lang="en-US" altLang="ja-JP" sz="1200" dirty="0">
                <a:latin typeface="Times New Roman" panose="02020603050405020304" pitchFamily="18" charset="0"/>
                <a:cs typeface="Times New Roman" panose="02020603050405020304" pitchFamily="18" charset="0"/>
              </a:rPr>
              <a:t>Presented by S. </a:t>
            </a:r>
            <a:r>
              <a:rPr kumimoji="1" lang="en-US" altLang="ja-JP" sz="1200" dirty="0" err="1">
                <a:latin typeface="Times New Roman" panose="02020603050405020304" pitchFamily="18" charset="0"/>
                <a:cs typeface="Times New Roman" panose="02020603050405020304" pitchFamily="18" charset="0"/>
              </a:rPr>
              <a:t>Michizono</a:t>
            </a:r>
            <a:r>
              <a:rPr kumimoji="1" lang="en-US" altLang="ja-JP" sz="1200" dirty="0">
                <a:latin typeface="Times New Roman" panose="02020603050405020304" pitchFamily="18" charset="0"/>
                <a:cs typeface="Times New Roman" panose="02020603050405020304" pitchFamily="18" charset="0"/>
              </a:rPr>
              <a:t> in IDT-EB meeting</a:t>
            </a:r>
            <a:endParaRPr kumimoji="1" lang="ja-JP"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55344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68</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72813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Kick-off meeting for crab cavity</a:t>
            </a:r>
            <a:endParaRPr lang="ja-JP" altLang="en-US" sz="44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3176" y="799104"/>
            <a:ext cx="12192000" cy="2246769"/>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Crab cavity system is </a:t>
            </a: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essential for</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 ILC</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 progress after TDR</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Prototype CM is necessary </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(Nomura Research Institute, Ltd. considered not-matured technology)</a:t>
            </a:r>
          </a:p>
          <a:p>
            <a:pPr marL="285750" indent="-285750">
              <a:buFont typeface="Wingdings" panose="05000000000000000000" pitchFamily="2" charset="2"/>
              <a:buChar char="u"/>
            </a:pPr>
            <a:r>
              <a:rPr kumimoji="1" lang="en-US" altLang="ja-JP" sz="2000" dirty="0">
                <a:solidFill>
                  <a:srgbClr val="FF0000"/>
                </a:solidFill>
                <a:latin typeface="Times New Roman" panose="02020603050405020304" pitchFamily="18" charset="0"/>
                <a:ea typeface="Meiryo UI" panose="020B0604030504040204" pitchFamily="50" charset="-128"/>
                <a:cs typeface="Times New Roman" panose="02020603050405020304" pitchFamily="18" charset="0"/>
              </a:rPr>
              <a:t>Kick-off meeting will be held 30 min earlier before next SRF subgroup meeting on 24/Nov</a:t>
            </a:r>
          </a:p>
          <a:p>
            <a:pPr marL="285750"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Expected attendees: SRF subgroup, BDS subgroup, UK members related to crab cavity R&amp;D in TDR, Crab cavity members for HL-LHC (?)</a:t>
            </a:r>
          </a:p>
          <a:p>
            <a:pPr marL="285750" indent="-285750">
              <a:buFont typeface="Wingdings" panose="05000000000000000000" pitchFamily="2" charset="2"/>
              <a:buChar char="u"/>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Discussion items: Work list in technical preparation period, Cavity design, Responsible laboratories, etc.</a:t>
            </a: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p:txBody>
      </p:sp>
      <p:pic>
        <p:nvPicPr>
          <p:cNvPr id="8" name="Picture 2">
            <a:extLst>
              <a:ext uri="{FF2B5EF4-FFF2-40B4-BE49-F238E27FC236}">
                <a16:creationId xmlns:a16="http://schemas.microsoft.com/office/drawing/2014/main" id="{E0141940-E078-43ED-B96A-7CBBA2CB2271}"/>
              </a:ext>
            </a:extLst>
          </p:cNvPr>
          <p:cNvPicPr>
            <a:picLocks noChangeAspect="1" noChangeArrowheads="1"/>
          </p:cNvPicPr>
          <p:nvPr/>
        </p:nvPicPr>
        <p:blipFill>
          <a:blip r:embed="rId3" cstate="print"/>
          <a:srcRect/>
          <a:stretch>
            <a:fillRect/>
          </a:stretch>
        </p:blipFill>
        <p:spPr bwMode="auto">
          <a:xfrm>
            <a:off x="780734" y="3980549"/>
            <a:ext cx="3983579" cy="1885132"/>
          </a:xfrm>
          <a:prstGeom prst="rect">
            <a:avLst/>
          </a:prstGeom>
          <a:noFill/>
          <a:ln w="28575">
            <a:noFill/>
            <a:miter lim="800000"/>
            <a:headEnd/>
            <a:tailEnd/>
          </a:ln>
          <a:effectLst/>
        </p:spPr>
      </p:pic>
      <p:pic>
        <p:nvPicPr>
          <p:cNvPr id="9" name="図 8">
            <a:extLst>
              <a:ext uri="{FF2B5EF4-FFF2-40B4-BE49-F238E27FC236}">
                <a16:creationId xmlns:a16="http://schemas.microsoft.com/office/drawing/2014/main" id="{FAA25802-449B-4F6C-BE10-62AA1FDB0E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61094" y="5036083"/>
            <a:ext cx="3484311" cy="829598"/>
          </a:xfrm>
          <a:prstGeom prst="rect">
            <a:avLst/>
          </a:prstGeom>
          <a:ln w="19050">
            <a:noFill/>
          </a:ln>
        </p:spPr>
      </p:pic>
      <p:sp>
        <p:nvSpPr>
          <p:cNvPr id="10" name="テキスト ボックス 9">
            <a:extLst>
              <a:ext uri="{FF2B5EF4-FFF2-40B4-BE49-F238E27FC236}">
                <a16:creationId xmlns:a16="http://schemas.microsoft.com/office/drawing/2014/main" id="{A8ED04D1-B3A4-441E-B549-787B4842CDE9}"/>
              </a:ext>
            </a:extLst>
          </p:cNvPr>
          <p:cNvSpPr txBox="1"/>
          <p:nvPr/>
        </p:nvSpPr>
        <p:spPr>
          <a:xfrm>
            <a:off x="1165909" y="5969227"/>
            <a:ext cx="5226752" cy="369332"/>
          </a:xfrm>
          <a:prstGeom prst="rect">
            <a:avLst/>
          </a:prstGeom>
          <a:noFill/>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Not using crab cavities reduces luminosity by </a:t>
            </a:r>
            <a:r>
              <a:rPr kumimoji="1" lang="en-US" altLang="ja-JP" b="1" dirty="0">
                <a:solidFill>
                  <a:srgbClr val="FF0000"/>
                </a:solidFill>
                <a:latin typeface="Times New Roman" panose="02020603050405020304" pitchFamily="18" charset="0"/>
                <a:cs typeface="Times New Roman" panose="02020603050405020304" pitchFamily="18" charset="0"/>
              </a:rPr>
              <a:t>80%</a:t>
            </a: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p:txBody>
      </p:sp>
      <p:sp>
        <p:nvSpPr>
          <p:cNvPr id="11" name="角丸四角形 4">
            <a:extLst>
              <a:ext uri="{FF2B5EF4-FFF2-40B4-BE49-F238E27FC236}">
                <a16:creationId xmlns:a16="http://schemas.microsoft.com/office/drawing/2014/main" id="{F0BF15A9-1E65-4E4A-868D-4409D8E5A678}"/>
              </a:ext>
            </a:extLst>
          </p:cNvPr>
          <p:cNvSpPr/>
          <p:nvPr/>
        </p:nvSpPr>
        <p:spPr>
          <a:xfrm>
            <a:off x="764156" y="3429000"/>
            <a:ext cx="10663688" cy="2988235"/>
          </a:xfrm>
          <a:prstGeom prst="roundRect">
            <a:avLst>
              <a:gd name="adj" fmla="val 10267"/>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5EDBB19-3944-4F5D-97A3-FDDF9216B281}"/>
              </a:ext>
            </a:extLst>
          </p:cNvPr>
          <p:cNvSpPr txBox="1"/>
          <p:nvPr/>
        </p:nvSpPr>
        <p:spPr>
          <a:xfrm>
            <a:off x="4659579" y="3202633"/>
            <a:ext cx="2866490" cy="461665"/>
          </a:xfrm>
          <a:prstGeom prst="rect">
            <a:avLst/>
          </a:prstGeom>
          <a:solidFill>
            <a:srgbClr val="FFFF00"/>
          </a:solid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For higher luminosity</a:t>
            </a:r>
            <a:endParaRPr kumimoji="1" lang="en-US" altLang="ja-JP" sz="2400" dirty="0">
              <a:latin typeface="Times New Roman" panose="02020603050405020304" pitchFamily="18" charset="0"/>
              <a:cs typeface="Times New Roman" panose="02020603050405020304" pitchFamily="18" charset="0"/>
            </a:endParaRPr>
          </a:p>
        </p:txBody>
      </p:sp>
      <p:graphicFrame>
        <p:nvGraphicFramePr>
          <p:cNvPr id="19" name="Object 2">
            <a:extLst>
              <a:ext uri="{FF2B5EF4-FFF2-40B4-BE49-F238E27FC236}">
                <a16:creationId xmlns:a16="http://schemas.microsoft.com/office/drawing/2014/main" id="{125DEC8C-12A3-422E-8AED-562A210B7A22}"/>
              </a:ext>
            </a:extLst>
          </p:cNvPr>
          <p:cNvGraphicFramePr>
            <a:graphicFrameLocks noChangeAspect="1"/>
          </p:cNvGraphicFramePr>
          <p:nvPr>
            <p:extLst>
              <p:ext uri="{D42A27DB-BD31-4B8C-83A1-F6EECF244321}">
                <p14:modId xmlns:p14="http://schemas.microsoft.com/office/powerpoint/2010/main" val="3855571236"/>
              </p:ext>
            </p:extLst>
          </p:nvPr>
        </p:nvGraphicFramePr>
        <p:xfrm>
          <a:off x="4807505" y="3946903"/>
          <a:ext cx="2520921" cy="1981410"/>
        </p:xfrm>
        <a:graphic>
          <a:graphicData uri="http://schemas.openxmlformats.org/presentationml/2006/ole">
            <mc:AlternateContent xmlns:mc="http://schemas.openxmlformats.org/markup-compatibility/2006">
              <mc:Choice xmlns:v="urn:schemas-microsoft-com:vml" Requires="v">
                <p:oleObj spid="_x0000_s1196" name="KGPlot" r:id="rId5" imgW="6394704" imgH="5026152" progId="">
                  <p:embed/>
                </p:oleObj>
              </mc:Choice>
              <mc:Fallback>
                <p:oleObj name="KGPlot" r:id="rId5" imgW="6394704" imgH="5026152" progId="">
                  <p:embed/>
                  <p:pic>
                    <p:nvPicPr>
                      <p:cNvPr id="19"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7505" y="3946903"/>
                        <a:ext cx="2520921" cy="1981410"/>
                      </a:xfrm>
                      <a:prstGeom prst="rect">
                        <a:avLst/>
                      </a:prstGeom>
                      <a:solidFill>
                        <a:schemeClr val="bg1"/>
                      </a:solidFill>
                      <a:ln>
                        <a:noFill/>
                      </a:ln>
                      <a:effectLst/>
                    </p:spPr>
                  </p:pic>
                </p:oleObj>
              </mc:Fallback>
            </mc:AlternateContent>
          </a:graphicData>
        </a:graphic>
      </p:graphicFrame>
      <p:cxnSp>
        <p:nvCxnSpPr>
          <p:cNvPr id="20" name="直線矢印コネクタ 19">
            <a:extLst>
              <a:ext uri="{FF2B5EF4-FFF2-40B4-BE49-F238E27FC236}">
                <a16:creationId xmlns:a16="http://schemas.microsoft.com/office/drawing/2014/main" id="{21C5631E-DB6F-4AB6-95CE-C842C837F267}"/>
              </a:ext>
            </a:extLst>
          </p:cNvPr>
          <p:cNvCxnSpPr/>
          <p:nvPr/>
        </p:nvCxnSpPr>
        <p:spPr>
          <a:xfrm flipH="1">
            <a:off x="6497579" y="4337775"/>
            <a:ext cx="5976" cy="962767"/>
          </a:xfrm>
          <a:prstGeom prst="straightConnector1">
            <a:avLst/>
          </a:prstGeom>
          <a:ln w="28575">
            <a:solidFill>
              <a:srgbClr val="CC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 Box 5">
            <a:extLst>
              <a:ext uri="{FF2B5EF4-FFF2-40B4-BE49-F238E27FC236}">
                <a16:creationId xmlns:a16="http://schemas.microsoft.com/office/drawing/2014/main" id="{E42633A0-C9CB-4104-8C67-A7FB5840A376}"/>
              </a:ext>
            </a:extLst>
          </p:cNvPr>
          <p:cNvSpPr txBox="1">
            <a:spLocks noChangeArrowheads="1"/>
          </p:cNvSpPr>
          <p:nvPr/>
        </p:nvSpPr>
        <p:spPr bwMode="auto">
          <a:xfrm>
            <a:off x="4702046" y="3716357"/>
            <a:ext cx="2731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37931725" indent="-37474525">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1100" b="1" dirty="0">
                <a:solidFill>
                  <a:srgbClr val="0070C0"/>
                </a:solidFill>
                <a:latin typeface="Times New Roman" panose="02020603050405020304" pitchFamily="18" charset="0"/>
                <a:cs typeface="Times New Roman" panose="02020603050405020304" pitchFamily="18" charset="0"/>
              </a:rPr>
              <a:t>ILC RDR parameter, by CAIN simulation</a:t>
            </a:r>
          </a:p>
        </p:txBody>
      </p:sp>
      <p:sp>
        <p:nvSpPr>
          <p:cNvPr id="2" name="テキスト ボックス 1">
            <a:extLst>
              <a:ext uri="{FF2B5EF4-FFF2-40B4-BE49-F238E27FC236}">
                <a16:creationId xmlns:a16="http://schemas.microsoft.com/office/drawing/2014/main" id="{82488B95-C749-4864-B8BD-D578D0F73B9F}"/>
              </a:ext>
            </a:extLst>
          </p:cNvPr>
          <p:cNvSpPr txBox="1"/>
          <p:nvPr/>
        </p:nvSpPr>
        <p:spPr>
          <a:xfrm>
            <a:off x="8199932" y="4337775"/>
            <a:ext cx="2497735" cy="307777"/>
          </a:xfrm>
          <a:prstGeom prst="rect">
            <a:avLst/>
          </a:prstGeom>
          <a:noFill/>
          <a:ln w="12700">
            <a:solidFill>
              <a:schemeClr val="tx1"/>
            </a:solidFill>
          </a:ln>
        </p:spPr>
        <p:txBody>
          <a:bodyPr wrap="none" rtlCol="0">
            <a:spAutoFit/>
          </a:bodyPr>
          <a:lstStyle/>
          <a:p>
            <a:r>
              <a:rPr kumimoji="1" lang="en-US" altLang="ja-JP" sz="1400" dirty="0">
                <a:latin typeface="Times New Roman" panose="02020603050405020304" pitchFamily="18" charset="0"/>
                <a:cs typeface="Times New Roman" panose="02020603050405020304" pitchFamily="18" charset="0"/>
              </a:rPr>
              <a:t>Cavity design presented in TDR</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2841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AEF1CF4B-2089-4E6E-AAF0-F5480D957314}"/>
              </a:ext>
            </a:extLst>
          </p:cNvPr>
          <p:cNvSpPr txBox="1"/>
          <p:nvPr/>
        </p:nvSpPr>
        <p:spPr>
          <a:xfrm rot="19969004">
            <a:off x="3037392" y="3231155"/>
            <a:ext cx="6114046" cy="523220"/>
          </a:xfrm>
          <a:prstGeom prst="rect">
            <a:avLst/>
          </a:prstGeom>
          <a:solidFill>
            <a:schemeClr val="accent2">
              <a:lumMod val="20000"/>
              <a:lumOff val="80000"/>
            </a:schemeClr>
          </a:solidFill>
          <a:ln w="19050">
            <a:solidFill>
              <a:srgbClr val="993300"/>
            </a:solidFill>
          </a:ln>
        </p:spPr>
        <p:txBody>
          <a:bodyPr wrap="none" rtlCol="0" anchor="ctr">
            <a:spAutoFit/>
          </a:bodyPr>
          <a:lstStyle/>
          <a:p>
            <a:pPr algn="ctr"/>
            <a:r>
              <a:rPr kumimoji="1" lang="en-US" altLang="ja-JP" sz="2800" b="1" dirty="0">
                <a:solidFill>
                  <a:srgbClr val="0000FF"/>
                </a:solidFill>
                <a:latin typeface="Times New Roman" panose="02020603050405020304" pitchFamily="18" charset="0"/>
                <a:cs typeface="Times New Roman" panose="02020603050405020304" pitchFamily="18" charset="0"/>
              </a:rPr>
              <a:t>These </a:t>
            </a:r>
            <a:r>
              <a:rPr lang="en-US" altLang="ja-JP" sz="2800" b="1" dirty="0">
                <a:solidFill>
                  <a:srgbClr val="0000FF"/>
                </a:solidFill>
                <a:latin typeface="Times New Roman" panose="02020603050405020304" pitchFamily="18" charset="0"/>
                <a:cs typeface="Times New Roman" panose="02020603050405020304" pitchFamily="18" charset="0"/>
              </a:rPr>
              <a:t>schedules are under discussions</a:t>
            </a:r>
            <a:r>
              <a:rPr kumimoji="1" lang="en-US" altLang="ja-JP" sz="2800" b="1" dirty="0">
                <a:solidFill>
                  <a:srgbClr val="0000FF"/>
                </a:solidFill>
                <a:latin typeface="Times New Roman" panose="02020603050405020304" pitchFamily="18" charset="0"/>
                <a:cs typeface="Times New Roman" panose="02020603050405020304" pitchFamily="18" charset="0"/>
              </a:rPr>
              <a:t>!</a:t>
            </a:r>
            <a:endParaRPr kumimoji="1" lang="ja-JP" altLang="en-US" sz="2800" b="1" dirty="0">
              <a:solidFill>
                <a:srgbClr val="00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Items to be discussed in CM design session</a:t>
            </a:r>
            <a:endParaRPr kumimoji="1" lang="ja-JP" altLang="en-US" sz="4400" dirty="0">
              <a:latin typeface="Times New Roman" panose="02020603050405020304" pitchFamily="18" charset="0"/>
              <a:cs typeface="Times New Roman" panose="02020603050405020304" pitchFamily="18" charset="0"/>
            </a:endParaRPr>
          </a:p>
        </p:txBody>
      </p:sp>
      <p:sp>
        <p:nvSpPr>
          <p:cNvPr id="11" name="字幕 4">
            <a:extLst>
              <a:ext uri="{FF2B5EF4-FFF2-40B4-BE49-F238E27FC236}">
                <a16:creationId xmlns:a16="http://schemas.microsoft.com/office/drawing/2014/main" id="{B8A4105E-8EF9-4964-8F66-14CA73170BB0}"/>
              </a:ext>
            </a:extLst>
          </p:cNvPr>
          <p:cNvSpPr>
            <a:spLocks noGrp="1"/>
          </p:cNvSpPr>
          <p:nvPr>
            <p:ph type="subTitle" idx="1"/>
          </p:nvPr>
        </p:nvSpPr>
        <p:spPr>
          <a:xfrm>
            <a:off x="2141741" y="1071339"/>
            <a:ext cx="7908513" cy="4715322"/>
          </a:xfrm>
        </p:spPr>
        <p:txBody>
          <a:bodyPr>
            <a:normAutofit lnSpcReduction="10000"/>
          </a:bodyPr>
          <a:lstStyle/>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5K thermal shield (removal of lower part)</a:t>
            </a:r>
          </a:p>
          <a:p>
            <a:pPr marL="800100" lvl="1"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Asking Tom Peterson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(installed inside helium tank)</a:t>
            </a:r>
          </a:p>
          <a:p>
            <a:pPr marL="342900" indent="-342900" algn="l">
              <a:buFont typeface="Wingdings" panose="05000000000000000000" pitchFamily="2" charset="2"/>
              <a:buChar char="u"/>
            </a:pP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Ti</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 joint for 2-phase pipe including pre-cooling line</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SS-Al joint for Al thermal straps of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splittable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Port of current-lead for QUAD</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Position of HOM absorber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Availability in 45ft container</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RF distribution (how to equip with CM)</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design</a:t>
            </a:r>
          </a:p>
          <a:p>
            <a:pPr marL="342900" indent="-342900" algn="l">
              <a:buFont typeface="Wingdings" panose="05000000000000000000" pitchFamily="2" charset="2"/>
              <a:buChar char="u"/>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Access port to tuner</a:t>
            </a:r>
          </a:p>
        </p:txBody>
      </p:sp>
    </p:spTree>
    <p:extLst>
      <p:ext uri="{BB962C8B-B14F-4D97-AF65-F5344CB8AC3E}">
        <p14:creationId xmlns:p14="http://schemas.microsoft.com/office/powerpoint/2010/main" val="13146178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70</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2" name="吹き出し: 角を丸めた四角形 1">
            <a:extLst>
              <a:ext uri="{FF2B5EF4-FFF2-40B4-BE49-F238E27FC236}">
                <a16:creationId xmlns:a16="http://schemas.microsoft.com/office/drawing/2014/main" id="{7D37A55F-414D-49E0-8C54-1E64DB630351}"/>
              </a:ext>
            </a:extLst>
          </p:cNvPr>
          <p:cNvSpPr/>
          <p:nvPr/>
        </p:nvSpPr>
        <p:spPr>
          <a:xfrm>
            <a:off x="8384583" y="2349901"/>
            <a:ext cx="3599169" cy="397565"/>
          </a:xfrm>
          <a:prstGeom prst="wedgeRoundRectCallout">
            <a:avLst>
              <a:gd name="adj1" fmla="val -31232"/>
              <a:gd name="adj2" fmla="val -197500"/>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6858C1FA-9148-4E17-BDF3-C49631241665}"/>
              </a:ext>
            </a:extLst>
          </p:cNvPr>
          <p:cNvSpPr/>
          <p:nvPr/>
        </p:nvSpPr>
        <p:spPr>
          <a:xfrm>
            <a:off x="8314841" y="3367221"/>
            <a:ext cx="3668911" cy="397565"/>
          </a:xfrm>
          <a:prstGeom prst="wedgeRoundRectCallout">
            <a:avLst>
              <a:gd name="adj1" fmla="val -64161"/>
              <a:gd name="adj2" fmla="val -18929"/>
              <a:gd name="adj3" fmla="val 16667"/>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Technical </a:t>
            </a:r>
            <a:r>
              <a:rPr lang="en-US" altLang="ja-JP" dirty="0">
                <a:solidFill>
                  <a:schemeClr val="tx1"/>
                </a:solidFill>
                <a:latin typeface="Times New Roman" panose="02020603050405020304" pitchFamily="18" charset="0"/>
                <a:cs typeface="Times New Roman" panose="02020603050405020304" pitchFamily="18" charset="0"/>
              </a:rPr>
              <a:t>workshop</a:t>
            </a:r>
            <a:r>
              <a:rPr kumimoji="1" lang="en-US" altLang="ja-JP" dirty="0">
                <a:solidFill>
                  <a:schemeClr val="tx1"/>
                </a:solidFill>
                <a:latin typeface="Times New Roman" panose="02020603050405020304" pitchFamily="18" charset="0"/>
                <a:cs typeface="Times New Roman" panose="02020603050405020304" pitchFamily="18" charset="0"/>
              </a:rPr>
              <a:t> is necessary</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71</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72</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“Global CM transfer”</a:t>
            </a:r>
            <a:endParaRPr kumimoji="1" lang="ja-JP" altLang="en-US" sz="44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3176" y="1056049"/>
            <a:ext cx="12192000" cy="4955203"/>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Cavity/Cryomodule production satisfying high pressure gas regulation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Checking RF performance and success yield in each region</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(transport)</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Designing/developing cage and shock damper</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Inspecting vacuum pressure and mechanical damage after transport</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(performance re-check)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Re-checking RF performance and success yield in Japan (maybe in others)</a:t>
            </a:r>
          </a:p>
        </p:txBody>
      </p:sp>
    </p:spTree>
    <p:extLst>
      <p:ext uri="{BB962C8B-B14F-4D97-AF65-F5344CB8AC3E}">
        <p14:creationId xmlns:p14="http://schemas.microsoft.com/office/powerpoint/2010/main" val="25624890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E4992B2-C788-467D-9DE6-31D506A029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0206" y="1020948"/>
            <a:ext cx="5010705" cy="3891367"/>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73</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21040"/>
            <a:ext cx="12191999" cy="646331"/>
          </a:xfrm>
          <a:prstGeom prst="rect">
            <a:avLst/>
          </a:prstGeom>
          <a:noFill/>
        </p:spPr>
        <p:txBody>
          <a:bodyPr wrap="square" rtlCol="0" anchor="ctr">
            <a:spAutoFit/>
          </a:bodyPr>
          <a:lstStyle/>
          <a:p>
            <a:pPr algn="ctr"/>
            <a:r>
              <a:rPr lang="en-US" altLang="ja-JP" sz="3600" dirty="0">
                <a:latin typeface="Times New Roman" panose="02020603050405020304" pitchFamily="18" charset="0"/>
                <a:cs typeface="Times New Roman" panose="02020603050405020304" pitchFamily="18" charset="0"/>
              </a:rPr>
              <a:t>How many cryomodules are produced for mass production?</a:t>
            </a:r>
            <a:endParaRPr kumimoji="1" lang="ja-JP" altLang="en-US" sz="36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3706778700"/>
              </p:ext>
            </p:extLst>
          </p:nvPr>
        </p:nvGraphicFramePr>
        <p:xfrm>
          <a:off x="499190" y="5068554"/>
          <a:ext cx="11193620" cy="1483360"/>
        </p:xfrm>
        <a:graphic>
          <a:graphicData uri="http://schemas.openxmlformats.org/drawingml/2006/table">
            <a:tbl>
              <a:tblPr firstRow="1" bandRow="1">
                <a:tableStyleId>{00A15C55-8517-42AA-B614-E9B94910E393}</a:tableStyleId>
              </a:tblPr>
              <a:tblGrid>
                <a:gridCol w="2798405">
                  <a:extLst>
                    <a:ext uri="{9D8B030D-6E8A-4147-A177-3AD203B41FA5}">
                      <a16:colId xmlns:a16="http://schemas.microsoft.com/office/drawing/2014/main" val="296697194"/>
                    </a:ext>
                  </a:extLst>
                </a:gridCol>
                <a:gridCol w="2798405">
                  <a:extLst>
                    <a:ext uri="{9D8B030D-6E8A-4147-A177-3AD203B41FA5}">
                      <a16:colId xmlns:a16="http://schemas.microsoft.com/office/drawing/2014/main" val="3918042800"/>
                    </a:ext>
                  </a:extLst>
                </a:gridCol>
                <a:gridCol w="2798405">
                  <a:extLst>
                    <a:ext uri="{9D8B030D-6E8A-4147-A177-3AD203B41FA5}">
                      <a16:colId xmlns:a16="http://schemas.microsoft.com/office/drawing/2014/main" val="1329254683"/>
                    </a:ext>
                  </a:extLst>
                </a:gridCol>
                <a:gridCol w="2798405">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cavities/couplers/CMs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Cavity</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Power coupler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16 + spare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rPr>
                        <a:t>16 + spare</a:t>
                      </a:r>
                      <a:endParaRPr kumimoji="1" lang="ja-JP"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游ゴシック" panose="020B0400000000000000" pitchFamily="50" charset="-128"/>
                        <a:cs typeface="Times New Roman" panose="02020603050405020304" pitchFamily="18" charset="0"/>
                      </a:endParaRPr>
                    </a:p>
                  </a:txBody>
                  <a:tcPr/>
                </a:tc>
                <a:extLst>
                  <a:ext uri="{0D108BD9-81ED-4DB2-BD59-A6C34878D82A}">
                    <a16:rowId xmlns:a16="http://schemas.microsoft.com/office/drawing/2014/main" val="1567100244"/>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Cryomodule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55253687"/>
                  </a:ext>
                </a:extLst>
              </a:tr>
            </a:tbl>
          </a:graphicData>
        </a:graphic>
      </p:graphicFrame>
      <p:sp>
        <p:nvSpPr>
          <p:cNvPr id="15" name="テキスト ボックス 14">
            <a:extLst>
              <a:ext uri="{FF2B5EF4-FFF2-40B4-BE49-F238E27FC236}">
                <a16:creationId xmlns:a16="http://schemas.microsoft.com/office/drawing/2014/main" id="{E0C27135-F217-40BA-B37A-7DA7BC99C12C}"/>
              </a:ext>
            </a:extLst>
          </p:cNvPr>
          <p:cNvSpPr txBox="1"/>
          <p:nvPr/>
        </p:nvSpPr>
        <p:spPr>
          <a:xfrm>
            <a:off x="168735" y="544237"/>
            <a:ext cx="6782540" cy="4524315"/>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ILC needs two type</a:t>
            </a:r>
            <a:r>
              <a:rPr lang="en-US" altLang="ja-JP" dirty="0">
                <a:latin typeface="Times New Roman" panose="02020603050405020304" pitchFamily="18" charset="0"/>
                <a:cs typeface="Times New Roman" panose="02020603050405020304" pitchFamily="18" charset="0"/>
              </a:rPr>
              <a:t>s of cryomodules; Type A and Type B.</a:t>
            </a:r>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Any</a:t>
            </a:r>
            <a:r>
              <a:rPr kumimoji="1" lang="en-US" altLang="ja-JP" dirty="0">
                <a:latin typeface="Times New Roman" panose="02020603050405020304" pitchFamily="18" charset="0"/>
                <a:cs typeface="Times New Roman" panose="02020603050405020304" pitchFamily="18" charset="0"/>
              </a:rPr>
              <a:t> laboratory has never </a:t>
            </a:r>
            <a:r>
              <a:rPr lang="en-US" altLang="ja-JP" dirty="0">
                <a:latin typeface="Times New Roman" panose="02020603050405020304" pitchFamily="18" charset="0"/>
                <a:cs typeface="Times New Roman" panose="02020603050405020304" pitchFamily="18" charset="0"/>
              </a:rPr>
              <a:t>p</a:t>
            </a:r>
            <a:r>
              <a:rPr kumimoji="1" lang="en-US" altLang="ja-JP" dirty="0">
                <a:latin typeface="Times New Roman" panose="02020603050405020304" pitchFamily="18" charset="0"/>
                <a:cs typeface="Times New Roman" panose="02020603050405020304" pitchFamily="18" charset="0"/>
              </a:rPr>
              <a:t>roduced same types of CM as ILC.</a:t>
            </a:r>
          </a:p>
          <a:p>
            <a:r>
              <a:rPr kumimoji="1" lang="en-US" altLang="ja-JP" dirty="0">
                <a:latin typeface="Times New Roman" panose="02020603050405020304" pitchFamily="18" charset="0"/>
                <a:cs typeface="Times New Roman" panose="02020603050405020304" pitchFamily="18" charset="0"/>
              </a:rPr>
              <a:t>High pressure gas regulation of Japan should be also satisfied for ILC.</a:t>
            </a:r>
          </a:p>
          <a:p>
            <a:endParaRPr kumimoji="1"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first step, each region produces </a:t>
            </a:r>
            <a:r>
              <a:rPr lang="en-US" altLang="ja-JP" b="1" dirty="0">
                <a:solidFill>
                  <a:srgbClr val="FF0000"/>
                </a:solidFill>
                <a:latin typeface="Times New Roman" panose="02020603050405020304" pitchFamily="18" charset="0"/>
                <a:cs typeface="Times New Roman" panose="02020603050405020304" pitchFamily="18" charset="0"/>
              </a:rPr>
              <a:t>one prototype CM </a:t>
            </a:r>
            <a:r>
              <a:rPr lang="en-US" altLang="ja-JP" dirty="0">
                <a:latin typeface="Times New Roman" panose="02020603050405020304" pitchFamily="18" charset="0"/>
                <a:cs typeface="Times New Roman" panose="02020603050405020304" pitchFamily="18" charset="0"/>
              </a:rPr>
              <a:t>(not necessary for conforming high pressure gas regulation).</a:t>
            </a:r>
          </a:p>
          <a:p>
            <a:r>
              <a:rPr lang="en-US" altLang="ja-JP" b="1" dirty="0">
                <a:solidFill>
                  <a:srgbClr val="FF0000"/>
                </a:solidFill>
                <a:latin typeface="Times New Roman" panose="02020603050405020304" pitchFamily="18" charset="0"/>
                <a:cs typeface="Times New Roman" panose="02020603050405020304" pitchFamily="18" charset="0"/>
              </a:rPr>
              <a:t>Type B is preferred</a:t>
            </a:r>
            <a:r>
              <a:rPr lang="en-US" altLang="ja-JP" dirty="0">
                <a:latin typeface="Times New Roman" panose="02020603050405020304" pitchFamily="18" charset="0"/>
                <a:cs typeface="Times New Roman" panose="02020603050405020304" pitchFamily="18" charset="0"/>
              </a:rPr>
              <a:t>, as it includes systems of SC-Q magnet/cold BPM.</a:t>
            </a:r>
          </a:p>
          <a:p>
            <a:r>
              <a:rPr lang="en-US" altLang="ja-JP" dirty="0">
                <a:latin typeface="Times New Roman" panose="02020603050405020304" pitchFamily="18" charset="0"/>
                <a:cs typeface="Times New Roman" panose="02020603050405020304" pitchFamily="18" charset="0"/>
              </a:rPr>
              <a:t>Prototype CM is produced and tested in each region.</a:t>
            </a:r>
          </a:p>
          <a:p>
            <a:endParaRPr lang="en-US" altLang="ja-JP" dirty="0">
              <a:latin typeface="Times New Roman" panose="02020603050405020304" pitchFamily="18" charset="0"/>
              <a:cs typeface="Times New Roman" panose="02020603050405020304" pitchFamily="18" charset="0"/>
            </a:endParaRPr>
          </a:p>
          <a:p>
            <a:r>
              <a:rPr lang="en-US" altLang="ja-JP" dirty="0">
                <a:latin typeface="Times New Roman" panose="02020603050405020304" pitchFamily="18" charset="0"/>
                <a:cs typeface="Times New Roman" panose="02020603050405020304" pitchFamily="18" charset="0"/>
              </a:rPr>
              <a:t>As second step, each region produces </a:t>
            </a:r>
            <a:r>
              <a:rPr lang="en-US" altLang="ja-JP" b="1" dirty="0">
                <a:solidFill>
                  <a:srgbClr val="FF0000"/>
                </a:solidFill>
                <a:latin typeface="Times New Roman" panose="02020603050405020304" pitchFamily="18" charset="0"/>
                <a:cs typeface="Times New Roman" panose="02020603050405020304" pitchFamily="18" charset="0"/>
              </a:rPr>
              <a:t>at least one CM conforming high pressure gas regulation of Japan</a:t>
            </a:r>
            <a:r>
              <a:rPr lang="en-US" altLang="ja-JP" dirty="0">
                <a:latin typeface="Times New Roman" panose="02020603050405020304" pitchFamily="18" charset="0"/>
                <a:cs typeface="Times New Roman" panose="02020603050405020304" pitchFamily="18" charset="0"/>
              </a:rPr>
              <a:t>.</a:t>
            </a:r>
          </a:p>
          <a:p>
            <a:r>
              <a:rPr lang="en-US" altLang="ja-JP" dirty="0">
                <a:latin typeface="Times New Roman" panose="02020603050405020304" pitchFamily="18" charset="0"/>
                <a:cs typeface="Times New Roman" panose="02020603050405020304" pitchFamily="18" charset="0"/>
              </a:rPr>
              <a:t>That CM (Type B is preferred) is produced and tested in each region.</a:t>
            </a:r>
          </a:p>
          <a:p>
            <a:r>
              <a:rPr lang="en-US" altLang="ja-JP" dirty="0">
                <a:latin typeface="Times New Roman" panose="02020603050405020304" pitchFamily="18" charset="0"/>
                <a:cs typeface="Times New Roman" panose="02020603050405020304" pitchFamily="18" charset="0"/>
              </a:rPr>
              <a:t>If possible, Type A can be also produced.</a:t>
            </a:r>
          </a:p>
          <a:p>
            <a:endParaRPr lang="en-US" altLang="ja-JP"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As final step, each region carries out </a:t>
            </a:r>
            <a:r>
              <a:rPr kumimoji="1" lang="en-US" altLang="ja-JP" b="1" dirty="0">
                <a:solidFill>
                  <a:srgbClr val="FF0000"/>
                </a:solidFill>
                <a:latin typeface="Times New Roman" panose="02020603050405020304" pitchFamily="18" charset="0"/>
                <a:cs typeface="Times New Roman" panose="02020603050405020304" pitchFamily="18" charset="0"/>
              </a:rPr>
              <a:t>global CM transfer to Japan</a:t>
            </a:r>
            <a:r>
              <a:rPr kumimoji="1" lang="en-US" altLang="ja-JP" dirty="0">
                <a:latin typeface="Times New Roman" panose="02020603050405020304" pitchFamily="18" charset="0"/>
                <a:cs typeface="Times New Roman" panose="02020603050405020304" pitchFamily="18" charset="0"/>
              </a:rPr>
              <a:t>.</a:t>
            </a:r>
          </a:p>
          <a:p>
            <a:r>
              <a:rPr kumimoji="1" lang="en-US" altLang="ja-JP" dirty="0">
                <a:latin typeface="Times New Roman" panose="02020603050405020304" pitchFamily="18" charset="0"/>
                <a:cs typeface="Times New Roman" panose="02020603050405020304" pitchFamily="18" charset="0"/>
              </a:rPr>
              <a:t>CM </a:t>
            </a:r>
            <a:r>
              <a:rPr lang="en-US" altLang="ja-JP" dirty="0">
                <a:latin typeface="Times New Roman" panose="02020603050405020304" pitchFamily="18" charset="0"/>
                <a:cs typeface="Times New Roman" panose="02020603050405020304" pitchFamily="18" charset="0"/>
              </a:rPr>
              <a:t>produced</a:t>
            </a:r>
            <a:r>
              <a:rPr kumimoji="1" lang="en-US" altLang="ja-JP" dirty="0">
                <a:latin typeface="Times New Roman" panose="02020603050405020304" pitchFamily="18" charset="0"/>
                <a:cs typeface="Times New Roman" panose="02020603050405020304" pitchFamily="18" charset="0"/>
              </a:rPr>
              <a:t> in second step is available.</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76471"/>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7" name="正方形/長方形 6">
            <a:extLst>
              <a:ext uri="{FF2B5EF4-FFF2-40B4-BE49-F238E27FC236}">
                <a16:creationId xmlns:a16="http://schemas.microsoft.com/office/drawing/2014/main" id="{20E25D3B-FF06-4FE5-9F87-D1DC07832319}"/>
              </a:ext>
            </a:extLst>
          </p:cNvPr>
          <p:cNvSpPr/>
          <p:nvPr/>
        </p:nvSpPr>
        <p:spPr>
          <a:xfrm>
            <a:off x="8587408" y="1906317"/>
            <a:ext cx="3481536" cy="50225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188600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SRF session in AWLC2020</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3231654"/>
          </a:xfrm>
          <a:prstGeom prst="rect">
            <a:avLst/>
          </a:prstGeom>
          <a:noFill/>
        </p:spPr>
        <p:txBody>
          <a:bodyPr wrap="square" rtlCol="0">
            <a:spAutoFit/>
          </a:bodyPr>
          <a:lstStyle/>
          <a:p>
            <a:pPr marL="342900" indent="-342900">
              <a:buFont typeface="Wingdings" panose="05000000000000000000" pitchFamily="2" charset="2"/>
              <a:buChar char="p"/>
            </a:pPr>
            <a:r>
              <a:rPr lang="en-US" altLang="ja-JP" sz="2000" dirty="0">
                <a:latin typeface="Times New Roman" panose="02020603050405020304" pitchFamily="18" charset="0"/>
                <a:cs typeface="Times New Roman" panose="02020603050405020304" pitchFamily="18" charset="0"/>
              </a:rPr>
              <a:t>20 impressive presentations incl. three large-scale operating/on-going projects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Presentation time was too short! Necessary to be considered in next LCWS</a:t>
            </a:r>
          </a:p>
          <a:p>
            <a:pPr marL="342900" indent="-342900">
              <a:buFont typeface="Wingdings" panose="05000000000000000000" pitchFamily="2" charset="2"/>
              <a:buChar char="p"/>
            </a:pPr>
            <a:r>
              <a:rPr kumimoji="1" lang="en-US" altLang="ja-JP" sz="2000" dirty="0">
                <a:latin typeface="Times New Roman" panose="02020603050405020304" pitchFamily="18" charset="0"/>
                <a:cs typeface="Times New Roman" panose="02020603050405020304" pitchFamily="18" charset="0"/>
              </a:rPr>
              <a:t>Each topic:</a:t>
            </a:r>
          </a:p>
          <a:p>
            <a:pPr marL="800100" lvl="1" indent="-342900">
              <a:buFont typeface="Wingdings" panose="05000000000000000000" pitchFamily="2" charset="2"/>
              <a:buChar char="p"/>
            </a:pPr>
            <a:r>
              <a:rPr lang="en-US" altLang="ja-JP" dirty="0">
                <a:latin typeface="Times New Roman" panose="02020603050405020304" pitchFamily="18" charset="0"/>
                <a:cs typeface="Times New Roman" panose="02020603050405020304" pitchFamily="18" charset="0"/>
              </a:rPr>
              <a:t>E-XFEL by Nick; Four degraded cavities during operation, Stable RF availability, Piezo has impact on beam dynamics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LCLS-II-HE by Mattia; 2/0 doping </a:t>
            </a:r>
            <a:r>
              <a:rPr lang="en-US" altLang="ja-JP" dirty="0">
                <a:latin typeface="Times New Roman" panose="02020603050405020304" pitchFamily="18" charset="0"/>
                <a:cs typeface="Times New Roman" panose="02020603050405020304" pitchFamily="18" charset="0"/>
              </a:rPr>
              <a:t>was chosen as standard recipe, Cold temperature (&lt;13℃) EP used, Higher Q</a:t>
            </a:r>
            <a:r>
              <a:rPr lang="en-US" altLang="ja-JP" baseline="-25000" dirty="0">
                <a:latin typeface="Times New Roman" panose="02020603050405020304" pitchFamily="18" charset="0"/>
                <a:cs typeface="Times New Roman" panose="02020603050405020304" pitchFamily="18" charset="0"/>
              </a:rPr>
              <a:t>0</a:t>
            </a:r>
            <a:r>
              <a:rPr lang="en-US" altLang="ja-JP" dirty="0">
                <a:latin typeface="Times New Roman" panose="02020603050405020304" pitchFamily="18" charset="0"/>
                <a:cs typeface="Times New Roman" panose="02020603050405020304" pitchFamily="18" charset="0"/>
              </a:rPr>
              <a:t>/</a:t>
            </a:r>
            <a:r>
              <a:rPr lang="en-US" altLang="ja-JP" dirty="0" err="1">
                <a:latin typeface="Times New Roman" panose="02020603050405020304" pitchFamily="18" charset="0"/>
                <a:cs typeface="Times New Roman" panose="02020603050405020304" pitchFamily="18" charset="0"/>
              </a:rPr>
              <a:t>E</a:t>
            </a:r>
            <a:r>
              <a:rPr lang="en-US" altLang="ja-JP" baseline="-25000" dirty="0" err="1">
                <a:latin typeface="Times New Roman" panose="02020603050405020304" pitchFamily="18" charset="0"/>
                <a:cs typeface="Times New Roman" panose="02020603050405020304" pitchFamily="18" charset="0"/>
              </a:rPr>
              <a:t>acc</a:t>
            </a:r>
            <a:r>
              <a:rPr lang="en-US" altLang="ja-JP" dirty="0">
                <a:latin typeface="Times New Roman" panose="02020603050405020304" pitchFamily="18" charset="0"/>
                <a:cs typeface="Times New Roman" panose="02020603050405020304" pitchFamily="18" charset="0"/>
              </a:rPr>
              <a:t> than LCLS-II was already achieved in CM test</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PIP-II by </a:t>
            </a:r>
            <a:r>
              <a:rPr kumimoji="1" lang="en-US" altLang="ja-JP" dirty="0" err="1">
                <a:latin typeface="Times New Roman" panose="02020603050405020304" pitchFamily="18" charset="0"/>
                <a:cs typeface="Times New Roman" panose="02020603050405020304" pitchFamily="18" charset="0"/>
              </a:rPr>
              <a:t>Genfa</a:t>
            </a:r>
            <a:r>
              <a:rPr kumimoji="1" lang="en-US" altLang="ja-JP" dirty="0">
                <a:latin typeface="Times New Roman" panose="02020603050405020304" pitchFamily="18" charset="0"/>
                <a:cs typeface="Times New Roman" panose="02020603050405020304" pitchFamily="18" charset="0"/>
              </a:rPr>
              <a:t>; Two CMs (HWR and SSR1) constructed/tested and testing, common design of 325/650 MHz CMs</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Tuner by </a:t>
            </a:r>
            <a:r>
              <a:rPr kumimoji="1" lang="en-US" altLang="ja-JP" dirty="0" err="1">
                <a:latin typeface="Times New Roman" panose="02020603050405020304" pitchFamily="18" charset="0"/>
                <a:cs typeface="Times New Roman" panose="02020603050405020304" pitchFamily="18" charset="0"/>
              </a:rPr>
              <a:t>Yuriy</a:t>
            </a:r>
            <a:r>
              <a:rPr kumimoji="1" lang="en-US" altLang="ja-JP" dirty="0">
                <a:latin typeface="Times New Roman" panose="02020603050405020304" pitchFamily="18" charset="0"/>
                <a:cs typeface="Times New Roman" panose="02020603050405020304" pitchFamily="18" charset="0"/>
              </a:rPr>
              <a:t>; LCLS-II tuner is strong candidate for to ILC (no design changes required), piezo study is necessary</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Power coupler by Denis; 776 couplers operated stably, 4 couplers had no conditioning and overheating, Much higher power operation </a:t>
            </a:r>
            <a:r>
              <a:rPr lang="en-US" altLang="ja-JP" dirty="0">
                <a:latin typeface="Times New Roman" panose="02020603050405020304" pitchFamily="18" charset="0"/>
                <a:cs typeface="Times New Roman" panose="02020603050405020304" pitchFamily="18" charset="0"/>
              </a:rPr>
              <a:t>is necessary for ILC</a:t>
            </a:r>
          </a:p>
          <a:p>
            <a:pPr marL="800100" lvl="1" indent="-342900">
              <a:buFont typeface="Wingdings" panose="05000000000000000000" pitchFamily="2" charset="2"/>
              <a:buChar char="p"/>
            </a:pPr>
            <a:r>
              <a:rPr kumimoji="1" lang="en-US" altLang="ja-JP" dirty="0">
                <a:latin typeface="Times New Roman" panose="02020603050405020304" pitchFamily="18" charset="0"/>
                <a:cs typeface="Times New Roman" panose="02020603050405020304" pitchFamily="18" charset="0"/>
              </a:rPr>
              <a:t>Robotics by Stephane; Robotics study is under progress using ESS cavities, Goes to assembly of flange/coupler in future</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84575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Mission of SRF subgroup in IDT/WG2</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1" y="1236576"/>
            <a:ext cx="12192000" cy="4278094"/>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work items in </a:t>
            </a:r>
            <a:r>
              <a:rPr lang="en-US" altLang="ja-JP" sz="2400" dirty="0">
                <a:latin typeface="Times New Roman" panose="02020603050405020304" pitchFamily="18" charset="0"/>
                <a:cs typeface="Times New Roman" panose="02020603050405020304" pitchFamily="18" charset="0"/>
              </a:rPr>
              <a:t>ILC</a:t>
            </a:r>
            <a:r>
              <a:rPr kumimoji="1" lang="en-US" altLang="ja-JP" sz="2400" dirty="0">
                <a:latin typeface="Times New Roman" panose="02020603050405020304" pitchFamily="18" charset="0"/>
                <a:cs typeface="Times New Roman" panose="02020603050405020304" pitchFamily="18" charset="0"/>
              </a:rPr>
              <a:t> preparation period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Plug-compatibility of design to be re-confirmed/re-established</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Mass production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Global CM transfer</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Any other?</a:t>
            </a:r>
            <a:endParaRPr kumimoji="1" lang="en-US" altLang="ja-JP" sz="20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u"/>
            </a:pPr>
            <a:r>
              <a:rPr lang="en-US" altLang="ja-JP" sz="2400" dirty="0">
                <a:latin typeface="Times New Roman" panose="02020603050405020304" pitchFamily="18" charset="0"/>
                <a:cs typeface="Times New Roman" panose="02020603050405020304" pitchFamily="18" charset="0"/>
              </a:rPr>
              <a:t>List technical concerns (if any)</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Although E-XFEL has been successfully constructed and operated (and LCLS-II also in progress), are there any </a:t>
            </a:r>
            <a:r>
              <a:rPr lang="en-US" altLang="ja-JP" sz="2000" dirty="0">
                <a:latin typeface="Times New Roman" panose="02020603050405020304" pitchFamily="18" charset="0"/>
                <a:cs typeface="Times New Roman" panose="02020603050405020304" pitchFamily="18" charset="0"/>
              </a:rPr>
              <a:t>concerns</a:t>
            </a:r>
            <a:r>
              <a:rPr kumimoji="1" lang="en-US" altLang="ja-JP" sz="2000" dirty="0">
                <a:latin typeface="Times New Roman" panose="02020603050405020304" pitchFamily="18" charset="0"/>
                <a:cs typeface="Times New Roman" panose="02020603050405020304" pitchFamily="18" charset="0"/>
              </a:rPr>
              <a:t> for ILC to be constructed in Japan?</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High pressure gas (HPG) regulation to be globally handled</a:t>
            </a:r>
          </a:p>
          <a:p>
            <a:pPr marL="1200150" lvl="2"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In Japan, IFMIF (@Rokkasho) requested CM construction to EU (satisfied with HPG regulation)</a:t>
            </a:r>
          </a:p>
          <a:p>
            <a:pPr marL="742950" lvl="1" indent="-285750">
              <a:buFont typeface="Wingdings" panose="05000000000000000000" pitchFamily="2" charset="2"/>
              <a:buChar char="u"/>
            </a:pPr>
            <a:r>
              <a:rPr kumimoji="1" lang="en-US" altLang="ja-JP" sz="2000" dirty="0">
                <a:latin typeface="Times New Roman" panose="02020603050405020304" pitchFamily="18" charset="0"/>
                <a:cs typeface="Times New Roman" panose="02020603050405020304" pitchFamily="18" charset="0"/>
              </a:rPr>
              <a:t>Contents specialized in Japan?</a:t>
            </a:r>
          </a:p>
          <a:p>
            <a:pPr marL="285750" indent="-285750">
              <a:buFont typeface="Wingdings" panose="05000000000000000000" pitchFamily="2" charset="2"/>
              <a:buChar char="u"/>
            </a:pPr>
            <a:r>
              <a:rPr kumimoji="1" lang="en-US" altLang="ja-JP" sz="2400" dirty="0">
                <a:latin typeface="Times New Roman" panose="02020603050405020304" pitchFamily="18" charset="0"/>
                <a:cs typeface="Times New Roman" panose="02020603050405020304" pitchFamily="18" charset="0"/>
              </a:rPr>
              <a:t>List human resources/budget/schedule for each work item and in each region/lab.</a:t>
            </a:r>
          </a:p>
          <a:p>
            <a:pPr marL="742950" lvl="1" indent="-285750">
              <a:buFont typeface="Wingdings" panose="05000000000000000000" pitchFamily="2" charset="2"/>
              <a:buChar char="u"/>
            </a:pPr>
            <a:r>
              <a:rPr lang="en-US" altLang="ja-JP" sz="2000" dirty="0">
                <a:latin typeface="Times New Roman" panose="02020603050405020304" pitchFamily="18" charset="0"/>
                <a:cs typeface="Times New Roman" panose="02020603050405020304" pitchFamily="18" charset="0"/>
              </a:rPr>
              <a:t>Necessary to discuss how to share each work item for each region/lab.</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28185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77</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6FAC96B8-1BD8-479F-A06F-A7A4B902E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 y="283"/>
            <a:ext cx="12190992" cy="6857433"/>
          </a:xfrm>
          <a:prstGeom prst="rect">
            <a:avLst/>
          </a:prstGeom>
        </p:spPr>
      </p:pic>
    </p:spTree>
    <p:extLst>
      <p:ext uri="{BB962C8B-B14F-4D97-AF65-F5344CB8AC3E}">
        <p14:creationId xmlns:p14="http://schemas.microsoft.com/office/powerpoint/2010/main" val="40199657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78</a:t>
            </a:fld>
            <a:endParaRPr kumimoji="1" lang="ja-JP" altLang="en-US" sz="140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3221A4A7-9B69-4A50-9801-BED7AE97B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7"/>
            <a:ext cx="12190992" cy="6857433"/>
          </a:xfrm>
          <a:prstGeom prst="rect">
            <a:avLst/>
          </a:prstGeom>
        </p:spPr>
      </p:pic>
      <p:sp>
        <p:nvSpPr>
          <p:cNvPr id="7" name="吹き出し: 角を丸めた四角形 6">
            <a:extLst>
              <a:ext uri="{FF2B5EF4-FFF2-40B4-BE49-F238E27FC236}">
                <a16:creationId xmlns:a16="http://schemas.microsoft.com/office/drawing/2014/main" id="{22EEB1E6-BFDC-4384-BF17-205B6DACC62A}"/>
              </a:ext>
            </a:extLst>
          </p:cNvPr>
          <p:cNvSpPr/>
          <p:nvPr/>
        </p:nvSpPr>
        <p:spPr>
          <a:xfrm>
            <a:off x="4222390" y="746599"/>
            <a:ext cx="7687883" cy="648735"/>
          </a:xfrm>
          <a:prstGeom prst="wedgeRoundRectCallout">
            <a:avLst>
              <a:gd name="adj1" fmla="val -63411"/>
              <a:gd name="adj2" fmla="val 11791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Submission of </a:t>
            </a:r>
            <a:r>
              <a:rPr lang="en-US" altLang="ja-JP" dirty="0">
                <a:solidFill>
                  <a:schemeClr val="tx1"/>
                </a:solidFill>
                <a:latin typeface="Times New Roman" panose="02020603050405020304" pitchFamily="18" charset="0"/>
                <a:cs typeface="Times New Roman" panose="02020603050405020304" pitchFamily="18" charset="0"/>
              </a:rPr>
              <a:t>b</a:t>
            </a:r>
            <a:r>
              <a:rPr kumimoji="1" lang="en-US" altLang="ja-JP" dirty="0">
                <a:solidFill>
                  <a:schemeClr val="tx1"/>
                </a:solidFill>
                <a:latin typeface="Times New Roman" panose="02020603050405020304" pitchFamily="18" charset="0"/>
                <a:cs typeface="Times New Roman" panose="02020603050405020304" pitchFamily="18" charset="0"/>
              </a:rPr>
              <a:t>udget request in each region/lab,  </a:t>
            </a:r>
          </a:p>
          <a:p>
            <a:r>
              <a:rPr kumimoji="1" lang="en-US" altLang="ja-JP" dirty="0">
                <a:solidFill>
                  <a:schemeClr val="tx1"/>
                </a:solidFill>
                <a:latin typeface="Times New Roman" panose="02020603050405020304" pitchFamily="18" charset="0"/>
                <a:cs typeface="Times New Roman" panose="02020603050405020304" pitchFamily="18" charset="0"/>
              </a:rPr>
              <a:t>(</a:t>
            </a:r>
            <a:r>
              <a:rPr kumimoji="1" lang="en-US" altLang="ja-JP" b="1" dirty="0">
                <a:solidFill>
                  <a:schemeClr val="tx1"/>
                </a:solidFill>
                <a:latin typeface="Times New Roman" panose="02020603050405020304" pitchFamily="18" charset="0"/>
                <a:cs typeface="Times New Roman" panose="02020603050405020304" pitchFamily="18" charset="0"/>
              </a:rPr>
              <a:t>2021</a:t>
            </a:r>
            <a:r>
              <a:rPr kumimoji="1" lang="en-US" altLang="ja-JP" dirty="0">
                <a:solidFill>
                  <a:schemeClr val="tx1"/>
                </a:solidFill>
                <a:latin typeface="Times New Roman" panose="02020603050405020304" pitchFamily="18" charset="0"/>
                <a:cs typeface="Times New Roman" panose="02020603050405020304" pitchFamily="18" charset="0"/>
              </a:rPr>
              <a:t>, early Summer: Submission of budget request to MEXT, in case of Japan)</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13831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79</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1"/>
            <a:ext cx="12188825" cy="854883"/>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000" dirty="0">
                <a:latin typeface="Times New Roman" panose="02020603050405020304" pitchFamily="18" charset="0"/>
                <a:cs typeface="Times New Roman" panose="02020603050405020304" pitchFamily="18" charset="0"/>
              </a:rPr>
              <a:t>Progress of High-Pressure Gas Safety Act in Japan</a:t>
            </a:r>
            <a:endParaRPr lang="ja-JP" altLang="en-US" sz="4000" dirty="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99B7911E-4688-44B8-B494-A8297562ADD3}"/>
              </a:ext>
            </a:extLst>
          </p:cNvPr>
          <p:cNvSpPr txBox="1"/>
          <p:nvPr/>
        </p:nvSpPr>
        <p:spPr>
          <a:xfrm>
            <a:off x="274248" y="1316171"/>
            <a:ext cx="11640326" cy="3416320"/>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Two categories in Japan (see next slide by </a:t>
            </a:r>
            <a:r>
              <a:rPr lang="en-US" altLang="ja-JP" sz="2400" dirty="0" err="1">
                <a:latin typeface="Times New Roman" panose="02020603050405020304" pitchFamily="18" charset="0"/>
                <a:cs typeface="Times New Roman" panose="02020603050405020304" pitchFamily="18" charset="0"/>
              </a:rPr>
              <a:t>Nakai</a:t>
            </a:r>
            <a:r>
              <a:rPr lang="en-US" altLang="ja-JP" sz="2400" dirty="0">
                <a:latin typeface="Times New Roman" panose="02020603050405020304" pitchFamily="18" charset="0"/>
                <a:cs typeface="Times New Roman" panose="02020603050405020304" pitchFamily="18" charset="0"/>
              </a:rPr>
              <a:t>-san)</a:t>
            </a:r>
          </a:p>
          <a:p>
            <a:pPr marL="742950" lvl="1" indent="-285750">
              <a:buFont typeface="Arial" panose="020B0604020202020204" pitchFamily="34" charset="0"/>
              <a:buChar char="•"/>
            </a:pPr>
            <a:r>
              <a:rPr lang="en-US" altLang="ja-JP" sz="2400" dirty="0">
                <a:solidFill>
                  <a:srgbClr val="0000FF"/>
                </a:solidFill>
                <a:latin typeface="Times New Roman" panose="02020603050405020304" pitchFamily="18" charset="0"/>
                <a:cs typeface="Times New Roman" panose="02020603050405020304" pitchFamily="18" charset="0"/>
              </a:rPr>
              <a:t>General High-Pressure Gas Safety (General HPGS) Ordinance (Regulations) </a:t>
            </a:r>
          </a:p>
          <a:p>
            <a:pPr marL="742950" lvl="1" indent="-285750">
              <a:buFont typeface="Arial" panose="020B0604020202020204" pitchFamily="34" charset="0"/>
              <a:buChar char="•"/>
            </a:pPr>
            <a:r>
              <a:rPr lang="en-US" altLang="ja-JP" sz="2400" dirty="0">
                <a:solidFill>
                  <a:srgbClr val="00B050"/>
                </a:solidFill>
                <a:latin typeface="Times New Roman" panose="02020603050405020304" pitchFamily="18" charset="0"/>
                <a:cs typeface="Times New Roman" panose="02020603050405020304" pitchFamily="18" charset="0"/>
              </a:rPr>
              <a:t>Refrigeration Safety (RS)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Current status of KEK as follows (due to historical reason since 1970’s)</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SC Magnet </a:t>
            </a:r>
            <a:r>
              <a:rPr lang="en-US" altLang="ja-JP" sz="2400" dirty="0">
                <a:latin typeface="Times New Roman" panose="02020603050405020304" pitchFamily="18" charset="0"/>
                <a:cs typeface="Times New Roman" panose="02020603050405020304" pitchFamily="18" charset="0"/>
              </a:rPr>
              <a:t>systems</a:t>
            </a:r>
            <a:r>
              <a:rPr kumimoji="1" lang="en-US" altLang="ja-JP" sz="2400" dirty="0">
                <a:latin typeface="Times New Roman" panose="02020603050405020304" pitchFamily="18" charset="0"/>
                <a:cs typeface="Times New Roman" panose="02020603050405020304" pitchFamily="18" charset="0"/>
              </a:rPr>
              <a:t> have (mostly) moved to the </a:t>
            </a:r>
            <a:r>
              <a:rPr kumimoji="1" lang="en-US" altLang="ja-JP" sz="2400" dirty="0">
                <a:solidFill>
                  <a:srgbClr val="00B050"/>
                </a:solidFill>
                <a:latin typeface="Times New Roman" panose="02020603050405020304" pitchFamily="18" charset="0"/>
                <a:cs typeface="Times New Roman" panose="02020603050405020304" pitchFamily="18" charset="0"/>
              </a:rPr>
              <a:t>RS </a:t>
            </a:r>
            <a:r>
              <a:rPr lang="en-US" altLang="ja-JP" sz="2400" dirty="0">
                <a:solidFill>
                  <a:srgbClr val="00B050"/>
                </a:solidFill>
                <a:latin typeface="Times New Roman" panose="02020603050405020304" pitchFamily="18" charset="0"/>
                <a:cs typeface="Times New Roman" panose="02020603050405020304" pitchFamily="18" charset="0"/>
              </a:rPr>
              <a:t>Ordinance</a:t>
            </a:r>
            <a:endParaRPr kumimoji="1" lang="en-US" altLang="ja-JP" sz="2400" b="1" dirty="0">
              <a:solidFill>
                <a:srgbClr val="00B050"/>
              </a:solidFill>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SC Cavity (SRF) systems  have (mostly) stayed at the </a:t>
            </a:r>
            <a:r>
              <a:rPr lang="en-US" altLang="ja-JP" sz="2400" dirty="0">
                <a:solidFill>
                  <a:srgbClr val="0000FF"/>
                </a:solidFill>
                <a:latin typeface="Times New Roman" panose="02020603050405020304" pitchFamily="18" charset="0"/>
                <a:cs typeface="Times New Roman" panose="02020603050405020304" pitchFamily="18" charset="0"/>
              </a:rPr>
              <a:t>General HPGS Ordinance</a:t>
            </a:r>
          </a:p>
          <a:p>
            <a:pPr marL="285750"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Recent</a:t>
            </a:r>
            <a:r>
              <a:rPr kumimoji="1" lang="en-US" altLang="ja-JP" sz="2400" dirty="0">
                <a:latin typeface="Times New Roman" panose="02020603050405020304" pitchFamily="18" charset="0"/>
                <a:cs typeface="Times New Roman" panose="02020603050405020304" pitchFamily="18" charset="0"/>
              </a:rPr>
              <a:t> advances</a:t>
            </a:r>
            <a:r>
              <a:rPr lang="en-US" altLang="ja-JP" sz="2400" dirty="0">
                <a:latin typeface="Times New Roman" panose="02020603050405020304" pitchFamily="18" charset="0"/>
                <a:cs typeface="Times New Roman" panose="02020603050405020304" pitchFamily="18" charset="0"/>
              </a:rPr>
              <a:t> in</a:t>
            </a:r>
            <a:r>
              <a:rPr kumimoji="1" lang="en-US" altLang="ja-JP" sz="2400" dirty="0">
                <a:latin typeface="Times New Roman" panose="02020603050405020304" pitchFamily="18" charset="0"/>
                <a:cs typeface="Times New Roman" panose="02020603050405020304" pitchFamily="18" charset="0"/>
              </a:rPr>
              <a:t> new SRF cavity/CM projects in Japan, as follows</a:t>
            </a:r>
          </a:p>
          <a:p>
            <a:pPr marL="742950" lvl="1" indent="-285750">
              <a:buFont typeface="Arial" panose="020B0604020202020204" pitchFamily="34" charset="0"/>
              <a:buChar char="•"/>
            </a:pPr>
            <a:r>
              <a:rPr lang="en-US" altLang="ja-JP" sz="2400" dirty="0">
                <a:latin typeface="Times New Roman" panose="02020603050405020304" pitchFamily="18" charset="0"/>
                <a:cs typeface="Times New Roman" panose="02020603050405020304" pitchFamily="18" charset="0"/>
              </a:rPr>
              <a:t>RILAC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@RIKEN with the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in operation since 2020</a:t>
            </a:r>
          </a:p>
          <a:p>
            <a:pPr marL="742950" lvl="1" indent="-285750">
              <a:buFont typeface="Arial" panose="020B0604020202020204" pitchFamily="34" charset="0"/>
              <a:buChar char="•"/>
            </a:pPr>
            <a:r>
              <a:rPr kumimoji="1" lang="en-US" altLang="ja-JP" sz="2400" dirty="0">
                <a:latin typeface="Times New Roman" panose="02020603050405020304" pitchFamily="18" charset="0"/>
                <a:cs typeface="Times New Roman" panose="02020603050405020304" pitchFamily="18" charset="0"/>
              </a:rPr>
              <a:t>IFMIF </a:t>
            </a:r>
            <a:r>
              <a:rPr kumimoji="1" lang="ja-JP" altLang="en-US" sz="2400" dirty="0">
                <a:latin typeface="Times New Roman" panose="02020603050405020304" pitchFamily="18" charset="0"/>
                <a:cs typeface="Times New Roman" panose="02020603050405020304" pitchFamily="18" charset="0"/>
              </a:rPr>
              <a:t> </a:t>
            </a:r>
            <a:r>
              <a:rPr kumimoji="1" lang="en-US" altLang="ja-JP" sz="2400" dirty="0">
                <a:latin typeface="Times New Roman" panose="02020603050405020304" pitchFamily="18" charset="0"/>
                <a:cs typeface="Times New Roman" panose="02020603050405020304" pitchFamily="18" charset="0"/>
              </a:rPr>
              <a:t>SRF cavities @</a:t>
            </a:r>
            <a:r>
              <a:rPr lang="en-US" altLang="ja-JP" sz="2400" dirty="0">
                <a:latin typeface="Times New Roman" panose="02020603050405020304" pitchFamily="18" charset="0"/>
                <a:cs typeface="Times New Roman" panose="02020603050405020304" pitchFamily="18" charset="0"/>
              </a:rPr>
              <a:t>QST with </a:t>
            </a:r>
            <a:r>
              <a:rPr lang="en-US" altLang="ja-JP" sz="2400" dirty="0">
                <a:solidFill>
                  <a:srgbClr val="00B050"/>
                </a:solidFill>
                <a:latin typeface="Times New Roman" panose="02020603050405020304" pitchFamily="18" charset="0"/>
                <a:cs typeface="Times New Roman" panose="02020603050405020304" pitchFamily="18" charset="0"/>
              </a:rPr>
              <a:t>RS Ordinance </a:t>
            </a:r>
            <a:r>
              <a:rPr lang="en-US" altLang="ja-JP" sz="2400" dirty="0">
                <a:latin typeface="Times New Roman" panose="02020603050405020304" pitchFamily="18" charset="0"/>
                <a:cs typeface="Times New Roman" panose="02020603050405020304" pitchFamily="18" charset="0"/>
              </a:rPr>
              <a:t>→ under construction</a:t>
            </a:r>
            <a:endParaRPr kumimoji="1" lang="ja-JP" altLang="en-US" sz="24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0F80586-467F-4200-90A0-B4E051793085}"/>
              </a:ext>
            </a:extLst>
          </p:cNvPr>
          <p:cNvSpPr txBox="1"/>
          <p:nvPr/>
        </p:nvSpPr>
        <p:spPr>
          <a:xfrm>
            <a:off x="2037945" y="5104850"/>
            <a:ext cx="8112932" cy="1015663"/>
          </a:xfrm>
          <a:prstGeom prst="rect">
            <a:avLst/>
          </a:prstGeom>
          <a:solidFill>
            <a:srgbClr val="FFFFCC"/>
          </a:solidFill>
          <a:ln w="19050">
            <a:solidFill>
              <a:srgbClr val="0000FF"/>
            </a:solidFill>
          </a:ln>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W</a:t>
            </a:r>
            <a:r>
              <a:rPr kumimoji="1" lang="en-US" altLang="ja-JP" sz="2000" dirty="0">
                <a:latin typeface="Times New Roman" panose="02020603050405020304" pitchFamily="18" charset="0"/>
                <a:cs typeface="Times New Roman" panose="02020603050405020304" pitchFamily="18" charset="0"/>
              </a:rPr>
              <a:t>e </a:t>
            </a:r>
            <a:r>
              <a:rPr lang="en-US" altLang="ja-JP" sz="2000" dirty="0">
                <a:latin typeface="Times New Roman" panose="02020603050405020304" pitchFamily="18" charset="0"/>
                <a:cs typeface="Times New Roman" panose="02020603050405020304" pitchFamily="18" charset="0"/>
              </a:rPr>
              <a:t>are considering </a:t>
            </a:r>
            <a:r>
              <a:rPr kumimoji="1" lang="en-US" altLang="ja-JP" sz="2000" dirty="0">
                <a:latin typeface="Times New Roman" panose="02020603050405020304" pitchFamily="18" charset="0"/>
                <a:cs typeface="Times New Roman" panose="02020603050405020304" pitchFamily="18" charset="0"/>
              </a:rPr>
              <a:t> </a:t>
            </a:r>
            <a:r>
              <a:rPr kumimoji="1"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00B050"/>
                </a:solidFill>
                <a:latin typeface="Times New Roman" panose="02020603050405020304" pitchFamily="18" charset="0"/>
                <a:cs typeface="Times New Roman" panose="02020603050405020304" pitchFamily="18" charset="0"/>
              </a:rPr>
              <a:t>R</a:t>
            </a:r>
            <a:r>
              <a:rPr kumimoji="1" lang="en-US" altLang="ja-JP" sz="2000" b="1" dirty="0">
                <a:solidFill>
                  <a:srgbClr val="00B050"/>
                </a:solidFill>
                <a:latin typeface="Times New Roman" panose="02020603050405020304" pitchFamily="18" charset="0"/>
                <a:cs typeface="Times New Roman" panose="02020603050405020304" pitchFamily="18" charset="0"/>
              </a:rPr>
              <a:t>efrigeration </a:t>
            </a:r>
            <a:r>
              <a:rPr lang="en-US" altLang="ja-JP" sz="2000" b="1" dirty="0">
                <a:solidFill>
                  <a:srgbClr val="00B050"/>
                </a:solidFill>
                <a:latin typeface="Times New Roman" panose="02020603050405020304" pitchFamily="18" charset="0"/>
                <a:cs typeface="Times New Roman" panose="02020603050405020304" pitchFamily="18" charset="0"/>
              </a:rPr>
              <a:t>Safety Ordinance</a:t>
            </a:r>
            <a:r>
              <a:rPr kumimoji="1" lang="en-US" altLang="ja-JP" sz="2000" b="1" dirty="0">
                <a:solidFill>
                  <a:srgbClr val="FF0000"/>
                </a:solidFill>
                <a:latin typeface="Times New Roman" panose="02020603050405020304" pitchFamily="18" charset="0"/>
                <a:cs typeface="Times New Roman" panose="02020603050405020304" pitchFamily="18" charset="0"/>
              </a:rPr>
              <a:t>” is suitable for ILC</a:t>
            </a:r>
            <a:r>
              <a:rPr kumimoji="1" lang="en-US" altLang="ja-JP" sz="2000" dirty="0">
                <a:latin typeface="Times New Roman" panose="02020603050405020304" pitchFamily="18" charset="0"/>
                <a:cs typeface="Times New Roman" panose="02020603050405020304" pitchFamily="18" charset="0"/>
              </a:rPr>
              <a:t>, instead of “General High Pressure Gas Safety Ordinance”!</a:t>
            </a:r>
          </a:p>
          <a:p>
            <a:r>
              <a:rPr kumimoji="1" lang="en-US" altLang="ja-JP" sz="2000" dirty="0">
                <a:latin typeface="Times New Roman" panose="02020603050405020304" pitchFamily="18" charset="0"/>
                <a:cs typeface="Times New Roman" panose="02020603050405020304" pitchFamily="18" charset="0"/>
              </a:rPr>
              <a:t>(See more explanation following</a:t>
            </a:r>
            <a:r>
              <a:rPr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883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3681"/>
            <a:ext cx="12191999" cy="769441"/>
          </a:xfrm>
          <a:prstGeom prst="rect">
            <a:avLst/>
          </a:prstGeom>
          <a:noFill/>
        </p:spPr>
        <p:txBody>
          <a:bodyPr wrap="square" rtlCol="0" anchor="ctr">
            <a:spAutoFit/>
          </a:bodyPr>
          <a:lstStyle/>
          <a:p>
            <a:pPr algn="ctr"/>
            <a:r>
              <a:rPr kumimoji="1" lang="en-US" altLang="ja-JP" sz="4400" dirty="0">
                <a:latin typeface="Times New Roman" panose="02020603050405020304" pitchFamily="18" charset="0"/>
                <a:cs typeface="Times New Roman" panose="02020603050405020304" pitchFamily="18" charset="0"/>
              </a:rPr>
              <a:t>Cavity package and tuner design</a:t>
            </a:r>
            <a:endParaRPr kumimoji="1" lang="ja-JP" altLang="en-US" sz="44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C90D927D-7EB9-4CE9-8055-BDC046BEF5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455" y="2272006"/>
            <a:ext cx="5336912" cy="3119570"/>
          </a:xfrm>
          <a:prstGeom prst="rect">
            <a:avLst/>
          </a:prstGeom>
        </p:spPr>
      </p:pic>
      <p:pic>
        <p:nvPicPr>
          <p:cNvPr id="10" name="Content Placeholder 7" descr="A picture containing LEGO, toy&#10;&#10;Description automatically generated">
            <a:extLst>
              <a:ext uri="{FF2B5EF4-FFF2-40B4-BE49-F238E27FC236}">
                <a16:creationId xmlns:a16="http://schemas.microsoft.com/office/drawing/2014/main" id="{FE10AD7A-4C66-4DAD-A7E7-185A180794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891" y="3932887"/>
            <a:ext cx="2810422" cy="2311313"/>
          </a:xfrm>
          <a:prstGeom prst="rect">
            <a:avLst/>
          </a:prstGeom>
        </p:spPr>
      </p:pic>
      <p:pic>
        <p:nvPicPr>
          <p:cNvPr id="12" name="Picture 9" descr="A picture containing LEGO, toy&#10;&#10;Description automatically generated">
            <a:extLst>
              <a:ext uri="{FF2B5EF4-FFF2-40B4-BE49-F238E27FC236}">
                <a16:creationId xmlns:a16="http://schemas.microsoft.com/office/drawing/2014/main" id="{D039EE20-B26D-4247-B881-ECF3B0DCD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544" y="2132396"/>
            <a:ext cx="2802253" cy="1585433"/>
          </a:xfrm>
          <a:prstGeom prst="rect">
            <a:avLst/>
          </a:prstGeom>
        </p:spPr>
      </p:pic>
      <p:pic>
        <p:nvPicPr>
          <p:cNvPr id="13" name="Picture 11">
            <a:extLst>
              <a:ext uri="{FF2B5EF4-FFF2-40B4-BE49-F238E27FC236}">
                <a16:creationId xmlns:a16="http://schemas.microsoft.com/office/drawing/2014/main" id="{76051F44-CC6A-45C5-8F52-1CC5A77C9E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43440" y="3932887"/>
            <a:ext cx="2636105" cy="2311313"/>
          </a:xfrm>
          <a:prstGeom prst="rect">
            <a:avLst/>
          </a:prstGeom>
        </p:spPr>
      </p:pic>
      <p:sp>
        <p:nvSpPr>
          <p:cNvPr id="14" name="TextBox 12">
            <a:extLst>
              <a:ext uri="{FF2B5EF4-FFF2-40B4-BE49-F238E27FC236}">
                <a16:creationId xmlns:a16="http://schemas.microsoft.com/office/drawing/2014/main" id="{F5063753-9CF5-48F4-BB6E-A517EB0D5598}"/>
              </a:ext>
            </a:extLst>
          </p:cNvPr>
          <p:cNvSpPr txBox="1"/>
          <p:nvPr/>
        </p:nvSpPr>
        <p:spPr>
          <a:xfrm>
            <a:off x="10797607" y="1941121"/>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E-XFEL</a:t>
            </a:r>
          </a:p>
        </p:txBody>
      </p:sp>
      <p:sp>
        <p:nvSpPr>
          <p:cNvPr id="15" name="TextBox 13">
            <a:extLst>
              <a:ext uri="{FF2B5EF4-FFF2-40B4-BE49-F238E27FC236}">
                <a16:creationId xmlns:a16="http://schemas.microsoft.com/office/drawing/2014/main" id="{88FE7BED-3629-46E3-A64B-D26E81AA9C61}"/>
              </a:ext>
            </a:extLst>
          </p:cNvPr>
          <p:cNvSpPr txBox="1"/>
          <p:nvPr/>
        </p:nvSpPr>
        <p:spPr>
          <a:xfrm>
            <a:off x="7882544" y="5814539"/>
            <a:ext cx="979755" cy="369332"/>
          </a:xfrm>
          <a:prstGeom prst="rect">
            <a:avLst/>
          </a:prstGeom>
          <a:solidFill>
            <a:schemeClr val="accent4">
              <a:lumMod val="40000"/>
              <a:lumOff val="60000"/>
            </a:schemeClr>
          </a:solidFill>
          <a:ln w="12700">
            <a:solidFill>
              <a:schemeClr val="tx1"/>
            </a:solidFill>
          </a:ln>
        </p:spPr>
        <p:txBody>
          <a:bodyPr wrap="none" rtlCol="0">
            <a:spAutoFit/>
          </a:bodyPr>
          <a:lstStyle/>
          <a:p>
            <a:r>
              <a:rPr lang="en-US" dirty="0">
                <a:latin typeface="Times New Roman" panose="02020603050405020304" pitchFamily="18" charset="0"/>
                <a:cs typeface="Times New Roman" panose="02020603050405020304" pitchFamily="18" charset="0"/>
              </a:rPr>
              <a:t>LCLS-II</a:t>
            </a:r>
          </a:p>
        </p:txBody>
      </p:sp>
      <p:sp>
        <p:nvSpPr>
          <p:cNvPr id="16" name="TextBox 14">
            <a:extLst>
              <a:ext uri="{FF2B5EF4-FFF2-40B4-BE49-F238E27FC236}">
                <a16:creationId xmlns:a16="http://schemas.microsoft.com/office/drawing/2014/main" id="{6DF4B172-1991-4C83-9E7A-AEA185D14FC6}"/>
              </a:ext>
            </a:extLst>
          </p:cNvPr>
          <p:cNvSpPr txBox="1"/>
          <p:nvPr/>
        </p:nvSpPr>
        <p:spPr>
          <a:xfrm>
            <a:off x="11178481" y="3794738"/>
            <a:ext cx="884612" cy="369332"/>
          </a:xfrm>
          <a:prstGeom prst="rect">
            <a:avLst/>
          </a:prstGeom>
          <a:solidFill>
            <a:schemeClr val="accent4">
              <a:lumMod val="40000"/>
              <a:lumOff val="60000"/>
            </a:schemeClr>
          </a:solidFill>
          <a:ln w="12700">
            <a:solidFill>
              <a:schemeClr val="tx1"/>
            </a:solidFill>
          </a:ln>
        </p:spPr>
        <p:txBody>
          <a:bodyPr wrap="square" rtlCol="0">
            <a:spAutoFit/>
          </a:bodyPr>
          <a:lstStyle/>
          <a:p>
            <a:r>
              <a:rPr lang="en-US" dirty="0">
                <a:latin typeface="Times New Roman" panose="02020603050405020304" pitchFamily="18" charset="0"/>
                <a:cs typeface="Times New Roman" panose="02020603050405020304" pitchFamily="18" charset="0"/>
              </a:rPr>
              <a:t>T4CM</a:t>
            </a:r>
          </a:p>
        </p:txBody>
      </p:sp>
      <p:sp>
        <p:nvSpPr>
          <p:cNvPr id="18" name="吹き出し: 角を丸めた四角形 17">
            <a:extLst>
              <a:ext uri="{FF2B5EF4-FFF2-40B4-BE49-F238E27FC236}">
                <a16:creationId xmlns:a16="http://schemas.microsoft.com/office/drawing/2014/main" id="{22FA7197-B61E-42AC-B433-16D97D7135A1}"/>
              </a:ext>
            </a:extLst>
          </p:cNvPr>
          <p:cNvSpPr/>
          <p:nvPr/>
        </p:nvSpPr>
        <p:spPr>
          <a:xfrm>
            <a:off x="407862" y="1038787"/>
            <a:ext cx="5637703" cy="712995"/>
          </a:xfrm>
          <a:prstGeom prst="wedgeRoundRectCallout">
            <a:avLst>
              <a:gd name="adj1" fmla="val 23847"/>
              <a:gd name="adj2" fmla="val 94617"/>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Akira Yamamoto-</a:t>
            </a:r>
            <a:r>
              <a:rPr lang="en-US" altLang="ja-JP" dirty="0" err="1">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can comment about </a:t>
            </a:r>
          </a:p>
          <a:p>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if we change the length of cavity and CM, what happens</a:t>
            </a:r>
          </a:p>
        </p:txBody>
      </p:sp>
    </p:spTree>
    <p:extLst>
      <p:ext uri="{BB962C8B-B14F-4D97-AF65-F5344CB8AC3E}">
        <p14:creationId xmlns:p14="http://schemas.microsoft.com/office/powerpoint/2010/main" val="152538114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7A009FA6-BF58-4981-8924-A516B6E3ED5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0" y="428"/>
            <a:ext cx="12192000" cy="6857143"/>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80</a:t>
            </a:fld>
            <a:endParaRPr kumimoji="1" lang="ja-JP" altLang="en-US"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28331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descr="COI-Assembly-hall_V11-e-simple.PNG">
            <a:extLst>
              <a:ext uri="{FF2B5EF4-FFF2-40B4-BE49-F238E27FC236}">
                <a16:creationId xmlns:a16="http://schemas.microsoft.com/office/drawing/2014/main" id="{E6A69ACF-D6F6-DF4F-9B34-09370A1F1E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597" t="21635" r="3400" b="32675"/>
          <a:stretch/>
        </p:blipFill>
        <p:spPr>
          <a:xfrm>
            <a:off x="6240193" y="1821426"/>
            <a:ext cx="5767777" cy="2457469"/>
          </a:xfrm>
          <a:prstGeom prst="rect">
            <a:avLst/>
          </a:prstGeom>
          <a:ln>
            <a:solidFill>
              <a:schemeClr val="accent5">
                <a:lumMod val="20000"/>
                <a:lumOff val="80000"/>
              </a:schemeClr>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81</a:t>
            </a:fld>
            <a:endParaRPr kumimoji="1" lang="ja-JP" altLang="en-US" sz="1400">
              <a:latin typeface="Times New Roman" panose="02020603050405020304" pitchFamily="18" charset="0"/>
              <a:cs typeface="Times New Roman" panose="02020603050405020304" pitchFamily="18" charset="0"/>
            </a:endParaRPr>
          </a:p>
        </p:txBody>
      </p:sp>
      <p:sp>
        <p:nvSpPr>
          <p:cNvPr id="17" name="タイトル 3">
            <a:extLst>
              <a:ext uri="{FF2B5EF4-FFF2-40B4-BE49-F238E27FC236}">
                <a16:creationId xmlns:a16="http://schemas.microsoft.com/office/drawing/2014/main" id="{850D5FC9-CB1D-4272-A4EC-2DA6F400174D}"/>
              </a:ext>
            </a:extLst>
          </p:cNvPr>
          <p:cNvSpPr txBox="1">
            <a:spLocks/>
          </p:cNvSpPr>
          <p:nvPr/>
        </p:nvSpPr>
        <p:spPr>
          <a:xfrm>
            <a:off x="0" y="0"/>
            <a:ext cx="12192000" cy="719617"/>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ea typeface="ＭＳ Ｐゴシック" panose="020B0600070205080204" pitchFamily="50" charset="-128"/>
                <a:cs typeface="Times New Roman" panose="02020603050405020304" pitchFamily="18" charset="0"/>
              </a:rPr>
              <a:t>Schematic view of STF/COI in KEK (Current Status/Plan)</a:t>
            </a:r>
            <a:endParaRPr lang="ja-JP" altLang="en-US" sz="3600"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9" name="図 18" descr="STF_floor_2012_for-Panel.PNG">
            <a:extLst>
              <a:ext uri="{FF2B5EF4-FFF2-40B4-BE49-F238E27FC236}">
                <a16:creationId xmlns:a16="http://schemas.microsoft.com/office/drawing/2014/main" id="{A7AF1F92-0D74-4620-85D5-A5A150A86C0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88079" y="870404"/>
            <a:ext cx="5699295" cy="3935047"/>
          </a:xfrm>
          <a:prstGeom prst="rect">
            <a:avLst/>
          </a:prstGeom>
          <a:ln w="12700">
            <a:solidFill>
              <a:schemeClr val="tx1"/>
            </a:solidFill>
          </a:ln>
        </p:spPr>
      </p:pic>
      <p:pic>
        <p:nvPicPr>
          <p:cNvPr id="20" name="図 19" descr="STF_tunnel_2008.PNG">
            <a:extLst>
              <a:ext uri="{FF2B5EF4-FFF2-40B4-BE49-F238E27FC236}">
                <a16:creationId xmlns:a16="http://schemas.microsoft.com/office/drawing/2014/main" id="{A79FEC20-6CDB-4022-BCC7-8504FB2025B5}"/>
              </a:ext>
            </a:extLst>
          </p:cNvPr>
          <p:cNvPicPr>
            <a:picLocks noChangeAspect="1"/>
          </p:cNvPicPr>
          <p:nvPr/>
        </p:nvPicPr>
        <p:blipFill>
          <a:blip r:embed="rId4"/>
          <a:stretch>
            <a:fillRect/>
          </a:stretch>
        </p:blipFill>
        <p:spPr>
          <a:xfrm>
            <a:off x="293025" y="4989563"/>
            <a:ext cx="5694349" cy="1503308"/>
          </a:xfrm>
          <a:prstGeom prst="rect">
            <a:avLst/>
          </a:prstGeom>
          <a:ln w="12700">
            <a:solidFill>
              <a:schemeClr val="tx1"/>
            </a:solidFill>
          </a:ln>
        </p:spPr>
      </p:pic>
      <p:sp>
        <p:nvSpPr>
          <p:cNvPr id="22" name="吹き出し: 角を丸めた四角形 21">
            <a:extLst>
              <a:ext uri="{FF2B5EF4-FFF2-40B4-BE49-F238E27FC236}">
                <a16:creationId xmlns:a16="http://schemas.microsoft.com/office/drawing/2014/main" id="{0C0A6319-A5B4-4538-B4D0-3BD75A4BA2A5}"/>
              </a:ext>
            </a:extLst>
          </p:cNvPr>
          <p:cNvSpPr/>
          <p:nvPr/>
        </p:nvSpPr>
        <p:spPr>
          <a:xfrm>
            <a:off x="8060001" y="996193"/>
            <a:ext cx="3095226" cy="719617"/>
          </a:xfrm>
          <a:prstGeom prst="wedgeRoundRectCallout">
            <a:avLst>
              <a:gd name="adj1" fmla="val 22582"/>
              <a:gd name="adj2" fmla="val 101120"/>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CM</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test</a:t>
            </a:r>
            <a:r>
              <a:rPr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cave</a:t>
            </a:r>
          </a:p>
          <a:p>
            <a:pPr algn="ctr"/>
            <a:r>
              <a:rPr kumimoji="1"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(for WP-2 “CM transport”)</a:t>
            </a:r>
            <a:endParaRPr kumimoji="1" lang="ja-JP" altLang="en-US"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3" name="正方形/長方形 22">
            <a:extLst>
              <a:ext uri="{FF2B5EF4-FFF2-40B4-BE49-F238E27FC236}">
                <a16:creationId xmlns:a16="http://schemas.microsoft.com/office/drawing/2014/main" id="{8C4D8BAD-EC41-44B7-BAA6-11CDDC997B97}"/>
              </a:ext>
            </a:extLst>
          </p:cNvPr>
          <p:cNvSpPr/>
          <p:nvPr/>
        </p:nvSpPr>
        <p:spPr>
          <a:xfrm>
            <a:off x="4659086" y="2928257"/>
            <a:ext cx="740227" cy="1006929"/>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F242B682-E8F0-4A57-8845-0F73E4341B9F}"/>
              </a:ext>
            </a:extLst>
          </p:cNvPr>
          <p:cNvSpPr/>
          <p:nvPr/>
        </p:nvSpPr>
        <p:spPr>
          <a:xfrm>
            <a:off x="7217225" y="3644283"/>
            <a:ext cx="1447451" cy="581130"/>
          </a:xfrm>
          <a:prstGeom prst="rect">
            <a:avLst/>
          </a:prstGeom>
          <a:noFill/>
          <a:ln w="38100">
            <a:solidFill>
              <a:srgbClr val="99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6F2D2CF3-6E8A-4F9E-AD75-0254CCFC9A6C}"/>
              </a:ext>
            </a:extLst>
          </p:cNvPr>
          <p:cNvCxnSpPr>
            <a:cxnSpLocks/>
            <a:stCxn id="17" idx="2"/>
            <a:endCxn id="5" idx="0"/>
          </p:cNvCxnSpPr>
          <p:nvPr/>
        </p:nvCxnSpPr>
        <p:spPr>
          <a:xfrm>
            <a:off x="6096000" y="719617"/>
            <a:ext cx="0" cy="577325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B6C796BF-3E40-4463-82F3-A0BCB5680C8A}"/>
              </a:ext>
            </a:extLst>
          </p:cNvPr>
          <p:cNvSpPr txBox="1"/>
          <p:nvPr/>
        </p:nvSpPr>
        <p:spPr>
          <a:xfrm>
            <a:off x="0" y="719617"/>
            <a:ext cx="1499128"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(ground level)</a:t>
            </a:r>
            <a:endParaRPr kumimoji="1" lang="ja-JP" altLang="en-US" sz="2400" dirty="0">
              <a:latin typeface="Times New Roman" panose="02020603050405020304" pitchFamily="18" charset="0"/>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2B3FB23C-B408-4306-952D-F613D2143426}"/>
              </a:ext>
            </a:extLst>
          </p:cNvPr>
          <p:cNvSpPr txBox="1"/>
          <p:nvPr/>
        </p:nvSpPr>
        <p:spPr>
          <a:xfrm>
            <a:off x="11398370" y="723218"/>
            <a:ext cx="715260" cy="461665"/>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COI</a:t>
            </a:r>
            <a:endParaRPr kumimoji="1" lang="ja-JP" altLang="en-US" sz="2400" dirty="0">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B8C61DAC-7376-4580-8B30-BAB32AD7A365}"/>
              </a:ext>
            </a:extLst>
          </p:cNvPr>
          <p:cNvSpPr txBox="1"/>
          <p:nvPr/>
        </p:nvSpPr>
        <p:spPr>
          <a:xfrm>
            <a:off x="121139" y="6067102"/>
            <a:ext cx="915636" cy="738664"/>
          </a:xfrm>
          <a:prstGeom prst="rect">
            <a:avLst/>
          </a:prstGeom>
          <a:solidFill>
            <a:schemeClr val="accent6">
              <a:lumMod val="20000"/>
              <a:lumOff val="80000"/>
            </a:schemeClr>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STF</a:t>
            </a:r>
          </a:p>
          <a:p>
            <a:pPr algn="ctr"/>
            <a:r>
              <a:rPr kumimoji="1" lang="en-US" altLang="ja-JP" dirty="0">
                <a:latin typeface="Times New Roman" panose="02020603050405020304" pitchFamily="18" charset="0"/>
                <a:cs typeface="Times New Roman" panose="02020603050405020304" pitchFamily="18" charset="0"/>
              </a:rPr>
              <a:t>(tunnel)</a:t>
            </a:r>
            <a:endParaRPr kumimoji="1" lang="ja-JP" altLang="en-US" sz="2400" dirty="0">
              <a:latin typeface="Times New Roman" panose="02020603050405020304" pitchFamily="18" charset="0"/>
              <a:cs typeface="Times New Roman" panose="02020603050405020304" pitchFamily="18" charset="0"/>
            </a:endParaRPr>
          </a:p>
        </p:txBody>
      </p:sp>
      <p:sp>
        <p:nvSpPr>
          <p:cNvPr id="31" name="吹き出し: 角を丸めた四角形 30">
            <a:extLst>
              <a:ext uri="{FF2B5EF4-FFF2-40B4-BE49-F238E27FC236}">
                <a16:creationId xmlns:a16="http://schemas.microsoft.com/office/drawing/2014/main" id="{1963B67B-4349-446A-BCBC-C6EC50321F7A}"/>
              </a:ext>
            </a:extLst>
          </p:cNvPr>
          <p:cNvSpPr/>
          <p:nvPr/>
        </p:nvSpPr>
        <p:spPr>
          <a:xfrm>
            <a:off x="1615669" y="4757532"/>
            <a:ext cx="4624524" cy="365125"/>
          </a:xfrm>
          <a:prstGeom prst="wedgeRoundRectCallout">
            <a:avLst>
              <a:gd name="adj1" fmla="val 23838"/>
              <a:gd name="adj2" fmla="val -256302"/>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endParaRPr kumimoji="1" lang="ja-JP" altLang="en-US"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2" name="吹き出し: 角を丸めた四角形 31">
            <a:extLst>
              <a:ext uri="{FF2B5EF4-FFF2-40B4-BE49-F238E27FC236}">
                <a16:creationId xmlns:a16="http://schemas.microsoft.com/office/drawing/2014/main" id="{E5812D15-C595-4C0C-A733-79F834A02636}"/>
              </a:ext>
            </a:extLst>
          </p:cNvPr>
          <p:cNvSpPr/>
          <p:nvPr/>
        </p:nvSpPr>
        <p:spPr>
          <a:xfrm>
            <a:off x="6496673" y="4940095"/>
            <a:ext cx="5402302" cy="881217"/>
          </a:xfrm>
          <a:prstGeom prst="wedgeRoundRectCallout">
            <a:avLst>
              <a:gd name="adj1" fmla="val -20889"/>
              <a:gd name="adj2" fmla="val -123648"/>
              <a:gd name="adj3" fmla="val 16667"/>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Genera</a:t>
            </a:r>
            <a:r>
              <a:rPr lang="en-US" altLang="ja-JP" dirty="0">
                <a:solidFill>
                  <a:srgbClr val="0000FF"/>
                </a:solidFill>
                <a:latin typeface="Times New Roman" panose="02020603050405020304" pitchFamily="18" charset="0"/>
                <a:ea typeface="ＭＳ Ｐゴシック" panose="020B0600070205080204" pitchFamily="50" charset="-128"/>
                <a:cs typeface="Times New Roman" panose="02020603050405020304" pitchFamily="18" charset="0"/>
              </a:rPr>
              <a:t>l High Pressure Gas Safety Ordinance</a:t>
            </a:r>
            <a:r>
              <a:rPr lang="en-US" altLang="ja-JP" dirty="0">
                <a:solidFill>
                  <a:schemeClr val="tx1"/>
                </a:solidFill>
                <a:latin typeface="Times New Roman" panose="02020603050405020304" pitchFamily="18" charset="0"/>
                <a:ea typeface="ＭＳ Ｐゴシック" panose="020B0600070205080204" pitchFamily="50" charset="-128"/>
                <a:cs typeface="Times New Roman" panose="02020603050405020304" pitchFamily="18" charset="0"/>
              </a:rPr>
              <a:t>, currently, and a possibility to convert to Refrigeration Safety Ordinance to be investigated. </a:t>
            </a:r>
          </a:p>
        </p:txBody>
      </p:sp>
    </p:spTree>
    <p:extLst>
      <p:ext uri="{BB962C8B-B14F-4D97-AF65-F5344CB8AC3E}">
        <p14:creationId xmlns:p14="http://schemas.microsoft.com/office/powerpoint/2010/main" val="111180467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9940"/>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5"/>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82</a:t>
            </a:fld>
            <a:endParaRPr kumimoji="1" lang="ja-JP" altLang="en-US" sz="1400">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1765CD10-221E-4B23-A8C7-4C8783611014}"/>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In case of Japan (KEK)…</a:t>
            </a:r>
            <a:endParaRPr kumimoji="1" lang="ja-JP" altLang="en-US" sz="4400" dirty="0">
              <a:latin typeface="Times New Roman" panose="02020603050405020304" pitchFamily="18" charset="0"/>
              <a:cs typeface="Times New Roman" panose="02020603050405020304" pitchFamily="18" charset="0"/>
            </a:endParaRPr>
          </a:p>
        </p:txBody>
      </p:sp>
      <p:pic>
        <p:nvPicPr>
          <p:cNvPr id="14" name="Picture 5" descr="D:\DOCs\主幹\COI\COI-outside.jpg">
            <a:extLst>
              <a:ext uri="{FF2B5EF4-FFF2-40B4-BE49-F238E27FC236}">
                <a16:creationId xmlns:a16="http://schemas.microsoft.com/office/drawing/2014/main" id="{CC67E05D-3DE4-47C2-9D3C-5BE7638E5E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723" y="3687452"/>
            <a:ext cx="5300284" cy="26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descr="屋内, テーブル, キッチン, カウンター が含まれている画像&#10;&#10;自動的に生成された説明">
            <a:extLst>
              <a:ext uri="{FF2B5EF4-FFF2-40B4-BE49-F238E27FC236}">
                <a16:creationId xmlns:a16="http://schemas.microsoft.com/office/drawing/2014/main" id="{FD01706E-FD66-4323-B537-775301DD681A}"/>
              </a:ext>
            </a:extLst>
          </p:cNvPr>
          <p:cNvPicPr>
            <a:picLocks noChangeAspect="1"/>
          </p:cNvPicPr>
          <p:nvPr/>
        </p:nvPicPr>
        <p:blipFill>
          <a:blip r:embed="rId3"/>
          <a:stretch>
            <a:fillRect/>
          </a:stretch>
        </p:blipFill>
        <p:spPr>
          <a:xfrm>
            <a:off x="6813826" y="3687452"/>
            <a:ext cx="4193983" cy="2668898"/>
          </a:xfrm>
          <a:prstGeom prst="rect">
            <a:avLst/>
          </a:prstGeom>
        </p:spPr>
      </p:pic>
      <p:pic>
        <p:nvPicPr>
          <p:cNvPr id="18" name="図 17" descr="屋外, 建物, 駐車, 大きい が含まれている画像&#10;&#10;自動的に生成された説明">
            <a:extLst>
              <a:ext uri="{FF2B5EF4-FFF2-40B4-BE49-F238E27FC236}">
                <a16:creationId xmlns:a16="http://schemas.microsoft.com/office/drawing/2014/main" id="{254B3621-397A-4160-B0EB-F21E7C94DE2F}"/>
              </a:ext>
            </a:extLst>
          </p:cNvPr>
          <p:cNvPicPr>
            <a:picLocks noChangeAspect="1"/>
          </p:cNvPicPr>
          <p:nvPr/>
        </p:nvPicPr>
        <p:blipFill>
          <a:blip r:embed="rId4"/>
          <a:stretch>
            <a:fillRect/>
          </a:stretch>
        </p:blipFill>
        <p:spPr>
          <a:xfrm>
            <a:off x="420723" y="1121171"/>
            <a:ext cx="7841989" cy="1879212"/>
          </a:xfrm>
          <a:prstGeom prst="rect">
            <a:avLst/>
          </a:prstGeom>
        </p:spPr>
      </p:pic>
      <p:sp>
        <p:nvSpPr>
          <p:cNvPr id="19" name="テキスト ボックス 18">
            <a:extLst>
              <a:ext uri="{FF2B5EF4-FFF2-40B4-BE49-F238E27FC236}">
                <a16:creationId xmlns:a16="http://schemas.microsoft.com/office/drawing/2014/main" id="{0E8BE85F-EDC8-4A33-B322-02709062DEF8}"/>
              </a:ext>
            </a:extLst>
          </p:cNvPr>
          <p:cNvSpPr txBox="1"/>
          <p:nvPr/>
        </p:nvSpPr>
        <p:spPr>
          <a:xfrm>
            <a:off x="420723" y="1121171"/>
            <a:ext cx="627095" cy="400110"/>
          </a:xfrm>
          <a:prstGeom prst="rect">
            <a:avLst/>
          </a:prstGeom>
          <a:solidFill>
            <a:schemeClr val="bg1"/>
          </a:solidFill>
          <a:ln w="19050">
            <a:solidFill>
              <a:schemeClr val="accent2"/>
            </a:solidFill>
          </a:ln>
        </p:spPr>
        <p:txBody>
          <a:bodyPr wrap="none" rtlCol="0" anchor="ctr">
            <a:spAutoFit/>
          </a:bodyPr>
          <a:lstStyle/>
          <a:p>
            <a:pPr algn="ctr"/>
            <a:r>
              <a:rPr kumimoji="1" lang="en-US" altLang="ja-JP" sz="2000" dirty="0">
                <a:latin typeface="Times New Roman" panose="02020603050405020304" pitchFamily="18" charset="0"/>
                <a:cs typeface="Times New Roman" panose="02020603050405020304" pitchFamily="18" charset="0"/>
              </a:rPr>
              <a:t>STF</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9F8B26AF-920D-4C02-8B6D-510B7B98D65F}"/>
              </a:ext>
            </a:extLst>
          </p:cNvPr>
          <p:cNvSpPr txBox="1"/>
          <p:nvPr/>
        </p:nvSpPr>
        <p:spPr>
          <a:xfrm>
            <a:off x="425351" y="3690837"/>
            <a:ext cx="627096"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COI</a:t>
            </a:r>
            <a:endParaRPr kumimoji="1" lang="ja-JP" altLang="en-US" sz="2000" dirty="0">
              <a:latin typeface="Times New Roman" panose="02020603050405020304" pitchFamily="18" charset="0"/>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970FDFFD-1FE2-43DB-88F6-CAD72062A53A}"/>
              </a:ext>
            </a:extLst>
          </p:cNvPr>
          <p:cNvSpPr txBox="1"/>
          <p:nvPr/>
        </p:nvSpPr>
        <p:spPr>
          <a:xfrm>
            <a:off x="6824120" y="3694222"/>
            <a:ext cx="641522" cy="400110"/>
          </a:xfrm>
          <a:prstGeom prst="rect">
            <a:avLst/>
          </a:prstGeom>
          <a:solidFill>
            <a:schemeClr val="bg1"/>
          </a:solidFill>
          <a:ln w="19050">
            <a:solidFill>
              <a:schemeClr val="accent2"/>
            </a:solidFill>
          </a:ln>
        </p:spPr>
        <p:txBody>
          <a:bodyPr wrap="none" rtlCol="0" anchor="ctr">
            <a:spAutoFit/>
          </a:bodyPr>
          <a:lstStyle/>
          <a:p>
            <a:pPr algn="ctr"/>
            <a:r>
              <a:rPr lang="en-US" altLang="ja-JP" sz="2000" dirty="0">
                <a:latin typeface="Times New Roman" panose="02020603050405020304" pitchFamily="18" charset="0"/>
                <a:cs typeface="Times New Roman" panose="02020603050405020304" pitchFamily="18" charset="0"/>
              </a:rPr>
              <a:t>CFF</a:t>
            </a:r>
            <a:endParaRPr kumimoji="1" lang="ja-JP" altLang="en-US" sz="2000" dirty="0">
              <a:latin typeface="Times New Roman" panose="02020603050405020304" pitchFamily="18" charset="0"/>
              <a:cs typeface="Times New Roman" panose="02020603050405020304" pitchFamily="18" charset="0"/>
            </a:endParaRPr>
          </a:p>
        </p:txBody>
      </p:sp>
      <p:sp>
        <p:nvSpPr>
          <p:cNvPr id="25" name="吹き出し: 角を丸めた四角形 24">
            <a:extLst>
              <a:ext uri="{FF2B5EF4-FFF2-40B4-BE49-F238E27FC236}">
                <a16:creationId xmlns:a16="http://schemas.microsoft.com/office/drawing/2014/main" id="{22839FF8-D36B-4613-8472-2669975818A8}"/>
              </a:ext>
            </a:extLst>
          </p:cNvPr>
          <p:cNvSpPr/>
          <p:nvPr/>
        </p:nvSpPr>
        <p:spPr>
          <a:xfrm>
            <a:off x="5015881" y="788713"/>
            <a:ext cx="6994741" cy="537826"/>
          </a:xfrm>
          <a:prstGeom prst="wedgeRoundRectCallout">
            <a:avLst>
              <a:gd name="adj1" fmla="val -37772"/>
              <a:gd name="adj2" fmla="val 117002"/>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latin typeface="Times New Roman" panose="02020603050405020304" pitchFamily="18" charset="0"/>
                <a:cs typeface="Times New Roman" panose="02020603050405020304" pitchFamily="18" charset="0"/>
              </a:rPr>
              <a:t>Demonstration of beam acceleration satisfied with ILC spec.</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7" name="吹き出し: 角を丸めた四角形 26">
            <a:extLst>
              <a:ext uri="{FF2B5EF4-FFF2-40B4-BE49-F238E27FC236}">
                <a16:creationId xmlns:a16="http://schemas.microsoft.com/office/drawing/2014/main" id="{6C5A2751-07C3-40E8-AE35-731DB8F3818C}"/>
              </a:ext>
            </a:extLst>
          </p:cNvPr>
          <p:cNvSpPr/>
          <p:nvPr/>
        </p:nvSpPr>
        <p:spPr>
          <a:xfrm>
            <a:off x="1203082" y="6183649"/>
            <a:ext cx="3164350" cy="537826"/>
          </a:xfrm>
          <a:prstGeom prst="wedgeRoundRectCallout">
            <a:avLst>
              <a:gd name="adj1" fmla="val 24906"/>
              <a:gd name="adj2" fmla="val -97316"/>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CM</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29" name="吹き出し: 角を丸めた四角形 28">
            <a:extLst>
              <a:ext uri="{FF2B5EF4-FFF2-40B4-BE49-F238E27FC236}">
                <a16:creationId xmlns:a16="http://schemas.microsoft.com/office/drawing/2014/main" id="{6488781E-13EC-467F-BAB9-1A162D89F0C8}"/>
              </a:ext>
            </a:extLst>
          </p:cNvPr>
          <p:cNvSpPr/>
          <p:nvPr/>
        </p:nvSpPr>
        <p:spPr>
          <a:xfrm>
            <a:off x="7843459" y="6231027"/>
            <a:ext cx="3277448" cy="537826"/>
          </a:xfrm>
          <a:prstGeom prst="wedgeRoundRectCallout">
            <a:avLst>
              <a:gd name="adj1" fmla="val 4865"/>
              <a:gd name="adj2" fmla="val -9611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solidFill>
                  <a:schemeClr val="tx1"/>
                </a:solidFill>
                <a:latin typeface="Times New Roman" panose="02020603050405020304" pitchFamily="18" charset="0"/>
                <a:cs typeface="Times New Roman" panose="02020603050405020304" pitchFamily="18" charset="0"/>
              </a:rPr>
              <a:t>Mass production of </a:t>
            </a:r>
            <a:r>
              <a:rPr lang="en-US" altLang="ja-JP" sz="2000" b="1" dirty="0">
                <a:solidFill>
                  <a:schemeClr val="tx1"/>
                </a:solidFill>
                <a:latin typeface="Times New Roman" panose="02020603050405020304" pitchFamily="18" charset="0"/>
                <a:cs typeface="Times New Roman" panose="02020603050405020304" pitchFamily="18" charset="0"/>
              </a:rPr>
              <a:t>cavity</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30" name="テキスト ボックス 29">
            <a:extLst>
              <a:ext uri="{FF2B5EF4-FFF2-40B4-BE49-F238E27FC236}">
                <a16:creationId xmlns:a16="http://schemas.microsoft.com/office/drawing/2014/main" id="{0838C452-9E9F-4340-988C-E00C6BA01919}"/>
              </a:ext>
            </a:extLst>
          </p:cNvPr>
          <p:cNvSpPr txBox="1"/>
          <p:nvPr/>
        </p:nvSpPr>
        <p:spPr>
          <a:xfrm>
            <a:off x="0" y="3051420"/>
            <a:ext cx="12192000" cy="523220"/>
          </a:xfrm>
          <a:prstGeom prst="rect">
            <a:avLst/>
          </a:prstGeom>
          <a:noFill/>
        </p:spPr>
        <p:txBody>
          <a:bodyPr wrap="square" rtlCol="0" anchor="ctr">
            <a:spAutoFit/>
          </a:bodyPr>
          <a:lstStyle/>
          <a:p>
            <a:pPr algn="ctr"/>
            <a:r>
              <a:rPr lang="en-US" altLang="ja-JP" sz="2800" b="1" dirty="0">
                <a:solidFill>
                  <a:srgbClr val="FF0000"/>
                </a:solidFill>
                <a:latin typeface="Times New Roman" panose="02020603050405020304" pitchFamily="18" charset="0"/>
                <a:cs typeface="Times New Roman" panose="02020603050405020304" pitchFamily="18" charset="0"/>
              </a:rPr>
              <a:t>I</a:t>
            </a:r>
            <a:r>
              <a:rPr kumimoji="1" lang="en-US" altLang="ja-JP" sz="2800" b="1" dirty="0">
                <a:solidFill>
                  <a:srgbClr val="FF0000"/>
                </a:solidFill>
                <a:latin typeface="Times New Roman" panose="02020603050405020304" pitchFamily="18" charset="0"/>
                <a:cs typeface="Times New Roman" panose="02020603050405020304" pitchFamily="18" charset="0"/>
              </a:rPr>
              <a:t>nfrastructure upgrade for hub-lab. is mandatory!</a:t>
            </a:r>
            <a:endParaRPr kumimoji="1" lang="ja-JP" altLang="en-US" sz="28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03745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a:extLst>
              <a:ext uri="{FF2B5EF4-FFF2-40B4-BE49-F238E27FC236}">
                <a16:creationId xmlns:a16="http://schemas.microsoft.com/office/drawing/2014/main" id="{CCA2DFE8-C9D2-4AD3-8EF6-51FB209568E4}"/>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05213" y="967980"/>
            <a:ext cx="2153786" cy="3038536"/>
          </a:xfrm>
          <a:prstGeom prst="rect">
            <a:avLst/>
          </a:prstGeom>
          <a:ln>
            <a:solidFill>
              <a:schemeClr val="tx1"/>
            </a:solidFill>
          </a:ln>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85D89CE8-C1EE-4C1B-846D-8DB03094B1C3}"/>
              </a:ext>
            </a:extLst>
          </p:cNvPr>
          <p:cNvSpPr txBox="1"/>
          <p:nvPr/>
        </p:nvSpPr>
        <p:spPr>
          <a:xfrm>
            <a:off x="1" y="19272"/>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Contribution from each lab. (case of E-JADE)</a:t>
            </a:r>
            <a:endParaRPr kumimoji="1"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2A65A41F-D1B0-4011-8E54-809A10F0B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4912" y="858128"/>
            <a:ext cx="5896832" cy="3419228"/>
          </a:xfrm>
          <a:prstGeom prst="rect">
            <a:avLst/>
          </a:prstGeom>
        </p:spPr>
      </p:pic>
      <p:pic>
        <p:nvPicPr>
          <p:cNvPr id="10" name="図 9">
            <a:extLst>
              <a:ext uri="{FF2B5EF4-FFF2-40B4-BE49-F238E27FC236}">
                <a16:creationId xmlns:a16="http://schemas.microsoft.com/office/drawing/2014/main" id="{1BEE8FF1-1E5C-41F0-AA23-5D82C050D113}"/>
              </a:ext>
            </a:extLst>
          </p:cNvPr>
          <p:cNvPicPr>
            <a:picLocks noChangeAspect="1"/>
          </p:cNvPicPr>
          <p:nvPr/>
        </p:nvPicPr>
        <p:blipFill rotWithShape="1">
          <a:blip r:embed="rId4">
            <a:extLst>
              <a:ext uri="{28A0092B-C50C-407E-A947-70E740481C1C}">
                <a14:useLocalDpi xmlns:a14="http://schemas.microsoft.com/office/drawing/2010/main" val="0"/>
              </a:ext>
            </a:extLst>
          </a:blip>
          <a:srcRect l="3310"/>
          <a:stretch/>
        </p:blipFill>
        <p:spPr>
          <a:xfrm>
            <a:off x="96252" y="4346772"/>
            <a:ext cx="5736188" cy="2248990"/>
          </a:xfrm>
          <a:prstGeom prst="rect">
            <a:avLst/>
          </a:prstGeom>
        </p:spPr>
      </p:pic>
      <p:pic>
        <p:nvPicPr>
          <p:cNvPr id="12" name="図 11">
            <a:extLst>
              <a:ext uri="{FF2B5EF4-FFF2-40B4-BE49-F238E27FC236}">
                <a16:creationId xmlns:a16="http://schemas.microsoft.com/office/drawing/2014/main" id="{4A945FAE-3312-417B-A06D-68DFD1E16B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9078" y="4346770"/>
            <a:ext cx="6552922" cy="2268165"/>
          </a:xfrm>
          <a:prstGeom prst="rect">
            <a:avLst/>
          </a:prstGeom>
        </p:spPr>
      </p:pic>
      <p:sp>
        <p:nvSpPr>
          <p:cNvPr id="15" name="テキスト ボックス 14">
            <a:extLst>
              <a:ext uri="{FF2B5EF4-FFF2-40B4-BE49-F238E27FC236}">
                <a16:creationId xmlns:a16="http://schemas.microsoft.com/office/drawing/2014/main" id="{752937E5-53E3-42A7-8C0F-3B77A236A82E}"/>
              </a:ext>
            </a:extLst>
          </p:cNvPr>
          <p:cNvSpPr txBox="1"/>
          <p:nvPr/>
        </p:nvSpPr>
        <p:spPr>
          <a:xfrm>
            <a:off x="8379913" y="1027403"/>
            <a:ext cx="3726492" cy="2523768"/>
          </a:xfrm>
          <a:prstGeom prst="rect">
            <a:avLst/>
          </a:prstGeom>
          <a:solidFill>
            <a:schemeClr val="accent4">
              <a:lumMod val="20000"/>
              <a:lumOff val="80000"/>
            </a:schemeClr>
          </a:solidFill>
          <a:ln w="19050">
            <a:solidFill>
              <a:srgbClr val="FF0000"/>
            </a:solidFill>
          </a:ln>
        </p:spPr>
        <p:txBody>
          <a:bodyPr wrap="square" rtlCol="0" anchor="ctr">
            <a:spAutoFit/>
          </a:bodyPr>
          <a:lstStyle/>
          <a:p>
            <a:pPr marL="285750" indent="-285750">
              <a:buFont typeface="Arial" panose="020B0604020202020204" pitchFamily="34" charset="0"/>
              <a:buChar char="•"/>
            </a:pPr>
            <a:r>
              <a:rPr kumimoji="1" lang="en-US" altLang="ja-JP" dirty="0">
                <a:latin typeface="Times New Roman" panose="02020603050405020304" pitchFamily="18" charset="0"/>
                <a:cs typeface="Times New Roman" panose="02020603050405020304" pitchFamily="18" charset="0"/>
              </a:rPr>
              <a:t>SRF sub-groups need to make similar table for each region (Asia, America).</a:t>
            </a: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Addition to these items, some new contents need to be added to the table.</a:t>
            </a:r>
          </a:p>
          <a:p>
            <a:pPr marL="742950" lvl="1" indent="-285750">
              <a:buFont typeface="Arial" panose="020B0604020202020204" pitchFamily="34" charset="0"/>
              <a:buChar char="•"/>
            </a:pPr>
            <a:r>
              <a:rPr kumimoji="1" lang="en-US" altLang="ja-JP" sz="1400" dirty="0">
                <a:latin typeface="Times New Roman" panose="02020603050405020304" pitchFamily="18" charset="0"/>
                <a:cs typeface="Times New Roman" panose="02020603050405020304" pitchFamily="18" charset="0"/>
              </a:rPr>
              <a:t>CM transportation, automation, etc.</a:t>
            </a:r>
          </a:p>
          <a:p>
            <a:pPr marL="285750" indent="-285750">
              <a:buFont typeface="Arial" panose="020B0604020202020204" pitchFamily="34" charset="0"/>
              <a:buChar char="•"/>
            </a:pPr>
            <a:endParaRPr lang="en-US" altLang="ja-JP"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ja-JP" dirty="0">
                <a:latin typeface="Times New Roman" panose="02020603050405020304" pitchFamily="18" charset="0"/>
                <a:cs typeface="Times New Roman" panose="02020603050405020304" pitchFamily="18" charset="0"/>
              </a:rPr>
              <a:t>And, budget, human resources…</a:t>
            </a:r>
            <a:endParaRPr kumimoji="1" lang="ja-JP" altLang="en-US" dirty="0">
              <a:latin typeface="Times New Roman" panose="02020603050405020304" pitchFamily="18" charset="0"/>
              <a:cs typeface="Times New Roman" panose="02020603050405020304" pitchFamily="18" charset="0"/>
            </a:endParaRPr>
          </a:p>
        </p:txBody>
      </p:sp>
      <p:sp>
        <p:nvSpPr>
          <p:cNvPr id="3" name="吹き出し: 角を丸めた四角形 2">
            <a:extLst>
              <a:ext uri="{FF2B5EF4-FFF2-40B4-BE49-F238E27FC236}">
                <a16:creationId xmlns:a16="http://schemas.microsoft.com/office/drawing/2014/main" id="{884626C5-8595-4BAC-8EDC-36E8FE9AA628}"/>
              </a:ext>
            </a:extLst>
          </p:cNvPr>
          <p:cNvSpPr/>
          <p:nvPr/>
        </p:nvSpPr>
        <p:spPr>
          <a:xfrm>
            <a:off x="8294318" y="3926206"/>
            <a:ext cx="3812087" cy="351150"/>
          </a:xfrm>
          <a:prstGeom prst="wedgeRoundRectCallout">
            <a:avLst>
              <a:gd name="adj1" fmla="val -14942"/>
              <a:gd name="adj2" fmla="val -111209"/>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latin typeface="Times New Roman" panose="02020603050405020304" pitchFamily="18" charset="0"/>
                <a:cs typeface="Times New Roman" panose="02020603050405020304" pitchFamily="18" charset="0"/>
              </a:rPr>
              <a:t>KEK starts development of automation technique</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19936" y="766854"/>
            <a:ext cx="11752128" cy="369332"/>
          </a:xfrm>
          <a:prstGeom prst="rect">
            <a:avLst/>
          </a:prstGeom>
          <a:solidFill>
            <a:schemeClr val="bg1"/>
          </a:solidFill>
          <a:ln w="19050">
            <a:solidFill>
              <a:srgbClr val="FF0000"/>
            </a:solidFill>
          </a:ln>
        </p:spPr>
        <p:txBody>
          <a:bodyPr wrap="none" rtlCol="0" anchor="ctr">
            <a:spAutoFit/>
          </a:bodyPr>
          <a:lstStyle/>
          <a:p>
            <a:pPr algn="ctr"/>
            <a:r>
              <a:rPr kumimoji="1" lang="en-US" altLang="ja-JP" b="1" dirty="0">
                <a:latin typeface="Times New Roman" panose="02020603050405020304" pitchFamily="18" charset="0"/>
                <a:cs typeface="Times New Roman" panose="02020603050405020304" pitchFamily="18" charset="0"/>
              </a:rPr>
              <a:t>Kirk will make template table after discussion with </a:t>
            </a:r>
            <a:r>
              <a:rPr kumimoji="1" lang="en-US" altLang="ja-JP" b="1" dirty="0" err="1">
                <a:latin typeface="Times New Roman" panose="02020603050405020304" pitchFamily="18" charset="0"/>
                <a:cs typeface="Times New Roman" panose="02020603050405020304" pitchFamily="18" charset="0"/>
              </a:rPr>
              <a:t>Michizono</a:t>
            </a:r>
            <a:r>
              <a:rPr kumimoji="1" lang="en-US" altLang="ja-JP" b="1" dirty="0">
                <a:latin typeface="Times New Roman" panose="02020603050405020304" pitchFamily="18" charset="0"/>
                <a:cs typeface="Times New Roman" panose="02020603050405020304" pitchFamily="18" charset="0"/>
              </a:rPr>
              <a:t>-san and Akira Yamamoto-sensei. Please wait a minute!</a:t>
            </a:r>
            <a:endParaRPr kumimoji="1" lang="ja-JP" alt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56203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84</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
            <a:extLst>
              <a:ext uri="{FF2B5EF4-FFF2-40B4-BE49-F238E27FC236}">
                <a16:creationId xmlns:a16="http://schemas.microsoft.com/office/drawing/2014/main" id="{0665905B-5D18-4C67-8DF5-3D258B066E7B}"/>
              </a:ext>
            </a:extLst>
          </p:cNvPr>
          <p:cNvSpPr txBox="1">
            <a:spLocks/>
          </p:cNvSpPr>
          <p:nvPr/>
        </p:nvSpPr>
        <p:spPr>
          <a:xfrm>
            <a:off x="-1" y="0"/>
            <a:ext cx="12191991" cy="71299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Length difference between TESLA and ILC cavities</a:t>
            </a:r>
            <a:endParaRPr lang="ja-JP" altLang="en-US" sz="4400" dirty="0">
              <a:latin typeface="Times New Roman" panose="02020603050405020304" pitchFamily="18" charset="0"/>
              <a:cs typeface="Times New Roman" panose="02020603050405020304" pitchFamily="18" charset="0"/>
            </a:endParaRPr>
          </a:p>
        </p:txBody>
      </p:sp>
      <p:pic>
        <p:nvPicPr>
          <p:cNvPr id="8" name="図 7" descr="XFEL-cavity.tiff">
            <a:extLst>
              <a:ext uri="{FF2B5EF4-FFF2-40B4-BE49-F238E27FC236}">
                <a16:creationId xmlns:a16="http://schemas.microsoft.com/office/drawing/2014/main" id="{72B78B3A-234F-485C-B2D9-B5A56CE631A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39114" y="1303129"/>
            <a:ext cx="8593276" cy="2190144"/>
          </a:xfrm>
          <a:prstGeom prst="rect">
            <a:avLst/>
          </a:prstGeom>
        </p:spPr>
      </p:pic>
      <p:pic>
        <p:nvPicPr>
          <p:cNvPr id="9" name="図 8" descr="FNAL-cavity.tiff">
            <a:extLst>
              <a:ext uri="{FF2B5EF4-FFF2-40B4-BE49-F238E27FC236}">
                <a16:creationId xmlns:a16="http://schemas.microsoft.com/office/drawing/2014/main" id="{5EB75DC1-FD67-46E8-B5DB-67EED46243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68727" y="3987026"/>
            <a:ext cx="8375003" cy="2157976"/>
          </a:xfrm>
          <a:prstGeom prst="rect">
            <a:avLst/>
          </a:prstGeom>
        </p:spPr>
      </p:pic>
      <p:cxnSp>
        <p:nvCxnSpPr>
          <p:cNvPr id="10" name="直線コネクタ 9">
            <a:extLst>
              <a:ext uri="{FF2B5EF4-FFF2-40B4-BE49-F238E27FC236}">
                <a16:creationId xmlns:a16="http://schemas.microsoft.com/office/drawing/2014/main" id="{3DD4D0E2-4ADF-4F99-914D-5B7811C631D0}"/>
              </a:ext>
            </a:extLst>
          </p:cNvPr>
          <p:cNvCxnSpPr/>
          <p:nvPr/>
        </p:nvCxnSpPr>
        <p:spPr>
          <a:xfrm>
            <a:off x="10158003" y="1255801"/>
            <a:ext cx="0" cy="5153437"/>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896294FB-313D-465B-8A74-F771D08CC7F7}"/>
              </a:ext>
            </a:extLst>
          </p:cNvPr>
          <p:cNvCxnSpPr/>
          <p:nvPr/>
        </p:nvCxnSpPr>
        <p:spPr>
          <a:xfrm>
            <a:off x="1721311" y="2654618"/>
            <a:ext cx="0" cy="3754620"/>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328A4240-C310-48A3-AA74-ECA30BB51F62}"/>
              </a:ext>
            </a:extLst>
          </p:cNvPr>
          <p:cNvCxnSpPr/>
          <p:nvPr/>
        </p:nvCxnSpPr>
        <p:spPr>
          <a:xfrm>
            <a:off x="1953088" y="4859935"/>
            <a:ext cx="0" cy="1549303"/>
          </a:xfrm>
          <a:prstGeom prst="line">
            <a:avLst/>
          </a:prstGeom>
          <a:ln w="28575"/>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6218E004-3B16-4147-9B34-A902A0A1DF32}"/>
              </a:ext>
            </a:extLst>
          </p:cNvPr>
          <p:cNvCxnSpPr/>
          <p:nvPr/>
        </p:nvCxnSpPr>
        <p:spPr>
          <a:xfrm flipH="1">
            <a:off x="1953088" y="6292816"/>
            <a:ext cx="326028"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a:extLst>
              <a:ext uri="{FF2B5EF4-FFF2-40B4-BE49-F238E27FC236}">
                <a16:creationId xmlns:a16="http://schemas.microsoft.com/office/drawing/2014/main" id="{953F959F-1C40-425F-9CAB-99CECDAF204F}"/>
              </a:ext>
            </a:extLst>
          </p:cNvPr>
          <p:cNvCxnSpPr/>
          <p:nvPr/>
        </p:nvCxnSpPr>
        <p:spPr>
          <a:xfrm>
            <a:off x="1460500" y="6292816"/>
            <a:ext cx="260811" cy="0"/>
          </a:xfrm>
          <a:prstGeom prst="straightConnector1">
            <a:avLst/>
          </a:prstGeom>
          <a:ln w="28575">
            <a:tailEnd type="arrow"/>
          </a:ln>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6BECBAAC-619C-4555-B9A2-6954DD55616F}"/>
              </a:ext>
            </a:extLst>
          </p:cNvPr>
          <p:cNvSpPr txBox="1"/>
          <p:nvPr/>
        </p:nvSpPr>
        <p:spPr>
          <a:xfrm>
            <a:off x="455702" y="6061983"/>
            <a:ext cx="970137" cy="461665"/>
          </a:xfrm>
          <a:prstGeom prst="rect">
            <a:avLst/>
          </a:prstGeom>
          <a:solidFill>
            <a:srgbClr val="FFFF00"/>
          </a:solidFill>
          <a:ln w="19050">
            <a:solidFill>
              <a:schemeClr val="accent2"/>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36mm</a:t>
            </a:r>
            <a:endParaRPr kumimoji="1" lang="ja-JP" altLang="en-US" sz="2400"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B30B75BD-0735-4A3D-88FD-09E600D78944}"/>
              </a:ext>
            </a:extLst>
          </p:cNvPr>
          <p:cNvSpPr txBox="1"/>
          <p:nvPr/>
        </p:nvSpPr>
        <p:spPr>
          <a:xfrm>
            <a:off x="5021148" y="862805"/>
            <a:ext cx="2328586"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XFEL TESLA-Cavity</a:t>
            </a:r>
            <a:endParaRPr kumimoji="1" lang="ja-JP" altLang="en-US" b="1" dirty="0">
              <a:latin typeface="Times New Roman" panose="02020603050405020304" pitchFamily="18" charset="0"/>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C6F2E877-8F0B-4045-AC59-3D34F9559BEA}"/>
              </a:ext>
            </a:extLst>
          </p:cNvPr>
          <p:cNvSpPr txBox="1"/>
          <p:nvPr/>
        </p:nvSpPr>
        <p:spPr>
          <a:xfrm>
            <a:off x="5490846" y="3711638"/>
            <a:ext cx="1326004" cy="369332"/>
          </a:xfrm>
          <a:prstGeom prst="rect">
            <a:avLst/>
          </a:prstGeom>
          <a:noFill/>
          <a:ln w="12700">
            <a:solidFill>
              <a:schemeClr val="tx1"/>
            </a:solidFill>
          </a:ln>
        </p:spPr>
        <p:txBody>
          <a:bodyPr wrap="none" rtlCol="0">
            <a:spAutoFit/>
          </a:bodyPr>
          <a:lstStyle/>
          <a:p>
            <a:pPr algn="ctr"/>
            <a:r>
              <a:rPr kumimoji="1" lang="en-US" altLang="ja-JP" b="1" dirty="0">
                <a:latin typeface="Times New Roman" panose="02020603050405020304" pitchFamily="18" charset="0"/>
                <a:cs typeface="Times New Roman" panose="02020603050405020304" pitchFamily="18" charset="0"/>
              </a:rPr>
              <a:t>ILC-Cavity</a:t>
            </a:r>
            <a:endParaRPr kumimoji="1" lang="ja-JP" altLang="en-US"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5EF2BB19-51F9-4288-85C0-5D14F78D33B1}"/>
              </a:ext>
            </a:extLst>
          </p:cNvPr>
          <p:cNvSpPr txBox="1"/>
          <p:nvPr/>
        </p:nvSpPr>
        <p:spPr>
          <a:xfrm>
            <a:off x="10696981" y="6292816"/>
            <a:ext cx="1099690" cy="338554"/>
          </a:xfrm>
          <a:prstGeom prst="rect">
            <a:avLst/>
          </a:prstGeom>
          <a:solidFill>
            <a:srgbClr val="FFFFFF"/>
          </a:solidFill>
          <a:ln w="28575" cmpd="sng">
            <a:solidFill>
              <a:srgbClr val="E68422"/>
            </a:solidFill>
          </a:ln>
        </p:spPr>
        <p:txBody>
          <a:bodyPr wrap="square" rtlCol="0" anchor="ctr">
            <a:spAutoFit/>
          </a:bodyPr>
          <a:lstStyle/>
          <a:p>
            <a:pPr algn="ctr"/>
            <a:r>
              <a:rPr kumimoji="1" lang="en-US" altLang="ja-JP" sz="1600" dirty="0">
                <a:latin typeface="Times New Roman" panose="02020603050405020304" pitchFamily="18" charset="0"/>
                <a:cs typeface="Times New Roman" panose="02020603050405020304" pitchFamily="18" charset="0"/>
              </a:rPr>
              <a:t>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a:t>
            </a:r>
            <a:endParaRPr kumimoji="1"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4230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85</a:t>
            </a:fld>
            <a:endParaRPr kumimoji="1" lang="ja-JP" altLang="en-US" sz="1400">
              <a:latin typeface="Times New Roman" panose="02020603050405020304" pitchFamily="18" charset="0"/>
              <a:cs typeface="Times New Roman" panose="02020603050405020304" pitchFamily="18" charset="0"/>
            </a:endParaRPr>
          </a:p>
        </p:txBody>
      </p:sp>
      <p:sp>
        <p:nvSpPr>
          <p:cNvPr id="7" name="タイトル 12">
            <a:extLst>
              <a:ext uri="{FF2B5EF4-FFF2-40B4-BE49-F238E27FC236}">
                <a16:creationId xmlns:a16="http://schemas.microsoft.com/office/drawing/2014/main" id="{62BE2EAF-5E14-4E48-8667-D505AAE324C3}"/>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3.8 in TDR Vol.3 Part II</a:t>
            </a:r>
            <a:endParaRPr lang="ja-JP" altLang="en-US" sz="44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6C4EB428-E5D1-4AD4-A645-0A53907A8E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73" y="2047848"/>
            <a:ext cx="6673117" cy="3053523"/>
          </a:xfrm>
          <a:prstGeom prst="rect">
            <a:avLst/>
          </a:prstGeom>
        </p:spPr>
      </p:pic>
      <p:sp>
        <p:nvSpPr>
          <p:cNvPr id="9" name="正方形/長方形 8">
            <a:extLst>
              <a:ext uri="{FF2B5EF4-FFF2-40B4-BE49-F238E27FC236}">
                <a16:creationId xmlns:a16="http://schemas.microsoft.com/office/drawing/2014/main" id="{C4DF1921-F194-4986-9A12-26FB9F541F01}"/>
              </a:ext>
            </a:extLst>
          </p:cNvPr>
          <p:cNvSpPr/>
          <p:nvPr/>
        </p:nvSpPr>
        <p:spPr>
          <a:xfrm>
            <a:off x="2175725" y="2421882"/>
            <a:ext cx="4539575" cy="1342417"/>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F03B99-7B3C-4546-8F3B-28D5C6DC5AC9}"/>
              </a:ext>
            </a:extLst>
          </p:cNvPr>
          <p:cNvSpPr/>
          <p:nvPr/>
        </p:nvSpPr>
        <p:spPr>
          <a:xfrm>
            <a:off x="2175725" y="3784324"/>
            <a:ext cx="4539575" cy="1244571"/>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99721B2A-01F1-47A9-BF4E-BE6127C35F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935" y="882385"/>
            <a:ext cx="3950961" cy="2510891"/>
          </a:xfrm>
          <a:prstGeom prst="rect">
            <a:avLst/>
          </a:prstGeom>
          <a:ln w="28575">
            <a:solidFill>
              <a:schemeClr val="accent2"/>
            </a:solidFill>
          </a:ln>
        </p:spPr>
      </p:pic>
      <p:pic>
        <p:nvPicPr>
          <p:cNvPr id="12" name="図 11">
            <a:extLst>
              <a:ext uri="{FF2B5EF4-FFF2-40B4-BE49-F238E27FC236}">
                <a16:creationId xmlns:a16="http://schemas.microsoft.com/office/drawing/2014/main" id="{C299D66A-BB06-4BC2-94D7-C75702E48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8935" y="3811017"/>
            <a:ext cx="3950961" cy="2795276"/>
          </a:xfrm>
          <a:prstGeom prst="rect">
            <a:avLst/>
          </a:prstGeom>
          <a:ln w="28575">
            <a:solidFill>
              <a:schemeClr val="accent1"/>
            </a:solidFill>
          </a:ln>
        </p:spPr>
      </p:pic>
      <p:cxnSp>
        <p:nvCxnSpPr>
          <p:cNvPr id="13" name="直線矢印コネクタ 12">
            <a:extLst>
              <a:ext uri="{FF2B5EF4-FFF2-40B4-BE49-F238E27FC236}">
                <a16:creationId xmlns:a16="http://schemas.microsoft.com/office/drawing/2014/main" id="{A5C2B7FB-8CB7-422E-A843-58DA838C820F}"/>
              </a:ext>
            </a:extLst>
          </p:cNvPr>
          <p:cNvCxnSpPr>
            <a:stCxn id="9" idx="3"/>
            <a:endCxn id="11" idx="1"/>
          </p:cNvCxnSpPr>
          <p:nvPr/>
        </p:nvCxnSpPr>
        <p:spPr>
          <a:xfrm flipV="1">
            <a:off x="6715300" y="2137831"/>
            <a:ext cx="843635" cy="95526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1BAC8D0A-EA36-46CE-B09C-E8C6B8D6C6E7}"/>
              </a:ext>
            </a:extLst>
          </p:cNvPr>
          <p:cNvCxnSpPr>
            <a:cxnSpLocks/>
            <a:stCxn id="10" idx="3"/>
            <a:endCxn id="12" idx="1"/>
          </p:cNvCxnSpPr>
          <p:nvPr/>
        </p:nvCxnSpPr>
        <p:spPr>
          <a:xfrm>
            <a:off x="6715300" y="4406610"/>
            <a:ext cx="843635" cy="80204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EF4FFCC0-3DAF-4BA9-AC11-0F3C741438C8}"/>
              </a:ext>
            </a:extLst>
          </p:cNvPr>
          <p:cNvSpPr txBox="1"/>
          <p:nvPr/>
        </p:nvSpPr>
        <p:spPr>
          <a:xfrm>
            <a:off x="4960913" y="1044208"/>
            <a:ext cx="2270173" cy="461665"/>
          </a:xfrm>
          <a:prstGeom prst="rect">
            <a:avLst/>
          </a:prstGeom>
          <a:noFill/>
          <a:ln w="19050">
            <a:solidFill>
              <a:schemeClr val="tx1"/>
            </a:solidFill>
          </a:ln>
        </p:spPr>
        <p:txBody>
          <a:bodyPr wrap="none" rtlCol="0" anchor="ctr">
            <a:spAutoFit/>
          </a:bodyPr>
          <a:lstStyle/>
          <a:p>
            <a:pPr algn="ctr"/>
            <a:r>
              <a:rPr kumimoji="1" lang="en-US" altLang="ja-JP" sz="2400" dirty="0">
                <a:latin typeface="Times New Roman" panose="02020603050405020304" pitchFamily="18" charset="0"/>
                <a:cs typeface="Times New Roman" panose="02020603050405020304" pitchFamily="18" charset="0"/>
              </a:rPr>
              <a:t>Results in STF-2</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640838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86</a:t>
            </a:fld>
            <a:endParaRPr kumimoji="1" lang="ja-JP" altLang="en-US" sz="140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7BFC1D79-5120-4F39-8928-0B9A26F2EC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4924" y="938827"/>
            <a:ext cx="6743876" cy="4980345"/>
          </a:xfrm>
          <a:prstGeom prst="rect">
            <a:avLst/>
          </a:prstGeom>
        </p:spPr>
      </p:pic>
      <p:sp>
        <p:nvSpPr>
          <p:cNvPr id="8" name="タイトル 12">
            <a:extLst>
              <a:ext uri="{FF2B5EF4-FFF2-40B4-BE49-F238E27FC236}">
                <a16:creationId xmlns:a16="http://schemas.microsoft.com/office/drawing/2014/main" id="{0F4BFBDF-A684-48DC-A6C6-92F0B49CCC09}"/>
              </a:ext>
            </a:extLst>
          </p:cNvPr>
          <p:cNvSpPr txBox="1">
            <a:spLocks/>
          </p:cNvSpPr>
          <p:nvPr/>
        </p:nvSpPr>
        <p:spPr>
          <a:xfrm>
            <a:off x="-1" y="-1"/>
            <a:ext cx="12188825" cy="89275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400" dirty="0">
                <a:latin typeface="Times New Roman" panose="02020603050405020304" pitchFamily="18" charset="0"/>
                <a:cs typeface="Times New Roman" panose="02020603050405020304" pitchFamily="18" charset="0"/>
              </a:rPr>
              <a:t>Table 2.12 in TDR Vol.3 Part I</a:t>
            </a:r>
            <a:endParaRPr lang="ja-JP" altLang="en-US" sz="44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D8B0794F-4972-425B-8478-7B42B3543818}"/>
              </a:ext>
            </a:extLst>
          </p:cNvPr>
          <p:cNvSpPr txBox="1"/>
          <p:nvPr/>
        </p:nvSpPr>
        <p:spPr>
          <a:xfrm>
            <a:off x="804341" y="3198166"/>
            <a:ext cx="2662909" cy="461665"/>
          </a:xfrm>
          <a:prstGeom prst="rect">
            <a:avLst/>
          </a:prstGeom>
          <a:noFill/>
          <a:ln w="19050">
            <a:solidFill>
              <a:schemeClr val="tx1"/>
            </a:solidFill>
          </a:ln>
        </p:spPr>
        <p:txBody>
          <a:bodyPr wrap="none" rtlCol="0" anchor="ctr">
            <a:spAutoFit/>
          </a:bodyPr>
          <a:lstStyle/>
          <a:p>
            <a:pPr algn="ctr"/>
            <a:r>
              <a:rPr lang="en-US" altLang="ja-JP" sz="2400" dirty="0">
                <a:latin typeface="Times New Roman" panose="02020603050405020304" pitchFamily="18" charset="0"/>
                <a:cs typeface="Times New Roman" panose="02020603050405020304" pitchFamily="18" charset="0"/>
              </a:rPr>
              <a:t>Based on S1-Global</a:t>
            </a:r>
            <a:endParaRPr kumimoji="1" lang="ja-JP"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88905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87</a:t>
            </a:fld>
            <a:endParaRPr kumimoji="1" lang="ja-JP" altLang="en-US" sz="140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C9581EC1-0140-43D3-9875-5329ABC70D88}"/>
              </a:ext>
            </a:extLst>
          </p:cNvPr>
          <p:cNvSpPr txBox="1"/>
          <p:nvPr/>
        </p:nvSpPr>
        <p:spPr>
          <a:xfrm>
            <a:off x="1" y="3184"/>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Overall layout for cryogenic system and cooling scheme</a:t>
            </a:r>
            <a:endParaRPr kumimoji="1" lang="ja-JP" altLang="en-US" sz="4000" dirty="0">
              <a:latin typeface="Times New Roman" panose="02020603050405020304" pitchFamily="18" charset="0"/>
              <a:cs typeface="Times New Roman" panose="02020603050405020304" pitchFamily="18" charset="0"/>
            </a:endParaRPr>
          </a:p>
        </p:txBody>
      </p:sp>
      <p:pic>
        <p:nvPicPr>
          <p:cNvPr id="9" name="図 8">
            <a:extLst>
              <a:ext uri="{FF2B5EF4-FFF2-40B4-BE49-F238E27FC236}">
                <a16:creationId xmlns:a16="http://schemas.microsoft.com/office/drawing/2014/main" id="{1A688511-9D23-4C4B-9248-CCD6C7861E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085109"/>
            <a:ext cx="5603886" cy="3179758"/>
          </a:xfrm>
          <a:prstGeom prst="rect">
            <a:avLst/>
          </a:prstGeom>
        </p:spPr>
      </p:pic>
      <p:pic>
        <p:nvPicPr>
          <p:cNvPr id="10" name="図 9">
            <a:extLst>
              <a:ext uri="{FF2B5EF4-FFF2-40B4-BE49-F238E27FC236}">
                <a16:creationId xmlns:a16="http://schemas.microsoft.com/office/drawing/2014/main" id="{62812AB3-337D-4887-9984-5642A56716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2944" y="2127944"/>
            <a:ext cx="6559056" cy="3094087"/>
          </a:xfrm>
          <a:prstGeom prst="rect">
            <a:avLst/>
          </a:prstGeom>
        </p:spPr>
      </p:pic>
      <p:sp>
        <p:nvSpPr>
          <p:cNvPr id="11" name="正方形/長方形 10">
            <a:extLst>
              <a:ext uri="{FF2B5EF4-FFF2-40B4-BE49-F238E27FC236}">
                <a16:creationId xmlns:a16="http://schemas.microsoft.com/office/drawing/2014/main" id="{854FF313-D411-4F82-B35B-D0FE5D39CFE0}"/>
              </a:ext>
            </a:extLst>
          </p:cNvPr>
          <p:cNvSpPr/>
          <p:nvPr/>
        </p:nvSpPr>
        <p:spPr>
          <a:xfrm>
            <a:off x="11284527" y="3117272"/>
            <a:ext cx="824346" cy="20089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DF8BC6E2-FA9C-4511-AD1F-E87041FDB31B}"/>
              </a:ext>
            </a:extLst>
          </p:cNvPr>
          <p:cNvSpPr/>
          <p:nvPr/>
        </p:nvSpPr>
        <p:spPr>
          <a:xfrm>
            <a:off x="8375073" y="2182090"/>
            <a:ext cx="1711036" cy="1731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吹き出し: 角を丸めた四角形 12">
            <a:extLst>
              <a:ext uri="{FF2B5EF4-FFF2-40B4-BE49-F238E27FC236}">
                <a16:creationId xmlns:a16="http://schemas.microsoft.com/office/drawing/2014/main" id="{19247002-BD29-4DB4-BFCF-60BE7A964FCF}"/>
              </a:ext>
            </a:extLst>
          </p:cNvPr>
          <p:cNvSpPr/>
          <p:nvPr/>
        </p:nvSpPr>
        <p:spPr>
          <a:xfrm>
            <a:off x="1059872" y="782782"/>
            <a:ext cx="4812893" cy="810351"/>
          </a:xfrm>
          <a:prstGeom prst="wedgeRoundRectCallout">
            <a:avLst>
              <a:gd name="adj1" fmla="val 17943"/>
              <a:gd name="adj2" fmla="val 104584"/>
              <a:gd name="adj3" fmla="val 1666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000" dirty="0">
                <a:solidFill>
                  <a:schemeClr val="tx1"/>
                </a:solidFill>
                <a:latin typeface="Times New Roman" panose="02020603050405020304" pitchFamily="18" charset="0"/>
                <a:cs typeface="Times New Roman" panose="02020603050405020304" pitchFamily="18" charset="0"/>
              </a:rPr>
              <a:t>7 cryogenic stations for 30 km for 500 GeV</a:t>
            </a:r>
          </a:p>
          <a:p>
            <a:r>
              <a:rPr lang="en-US" altLang="ja-JP" sz="2000" dirty="0">
                <a:solidFill>
                  <a:schemeClr val="tx1"/>
                </a:solidFill>
                <a:latin typeface="Times New Roman" panose="02020603050405020304" pitchFamily="18" charset="0"/>
                <a:cs typeface="Times New Roman" panose="02020603050405020304" pitchFamily="18" charset="0"/>
              </a:rPr>
              <a:t>5 cryogenic stations for 20 km for 250 GeV</a:t>
            </a:r>
            <a:endParaRPr kumimoji="1" lang="ja-JP"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テキスト ボックス 13">
            <a:extLst>
              <a:ext uri="{FF2B5EF4-FFF2-40B4-BE49-F238E27FC236}">
                <a16:creationId xmlns:a16="http://schemas.microsoft.com/office/drawing/2014/main" id="{F7FE6BD4-B441-4252-B7B1-6630FF582C10}"/>
              </a:ext>
            </a:extLst>
          </p:cNvPr>
          <p:cNvSpPr txBox="1"/>
          <p:nvPr/>
        </p:nvSpPr>
        <p:spPr>
          <a:xfrm>
            <a:off x="6096000" y="5610810"/>
            <a:ext cx="5936240" cy="369332"/>
          </a:xfrm>
          <a:prstGeom prst="rect">
            <a:avLst/>
          </a:prstGeom>
          <a:solidFill>
            <a:srgbClr val="FFFF00"/>
          </a:solidFill>
          <a:ln w="19050">
            <a:solidFill>
              <a:schemeClr val="tx1"/>
            </a:solidFill>
          </a:ln>
        </p:spPr>
        <p:txBody>
          <a:bodyPr wrap="none" rtlCol="0">
            <a:spAutoFit/>
          </a:bodyPr>
          <a:lstStyle/>
          <a:p>
            <a:r>
              <a:rPr kumimoji="1"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Each CM string is cooled d</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own from upstream to downstream</a:t>
            </a:r>
            <a:endParaRPr kumimoji="1" lang="ja-JP" altLang="en-US"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1448502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dirty="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kumimoji="1" lang="en-US" altLang="ja-JP" sz="3200" dirty="0">
                <a:latin typeface="Times New Roman" panose="02020603050405020304" pitchFamily="18" charset="0"/>
                <a:cs typeface="Times New Roman" panose="02020603050405020304" pitchFamily="18" charset="0"/>
              </a:rPr>
              <a:t>Work packages of SRF at ILC (it’s too early!)</a:t>
            </a:r>
            <a:endParaRPr kumimoji="1" lang="ja-JP" altLang="en-US" sz="3200" dirty="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BFD37616-4E2E-4E84-95D6-C0DEFB964C78}"/>
              </a:ext>
            </a:extLst>
          </p:cNvPr>
          <p:cNvGraphicFramePr>
            <a:graphicFrameLocks noGrp="1"/>
          </p:cNvGraphicFramePr>
          <p:nvPr>
            <p:extLst>
              <p:ext uri="{D42A27DB-BD31-4B8C-83A1-F6EECF244321}">
                <p14:modId xmlns:p14="http://schemas.microsoft.com/office/powerpoint/2010/main" val="2424439203"/>
              </p:ext>
            </p:extLst>
          </p:nvPr>
        </p:nvGraphicFramePr>
        <p:xfrm>
          <a:off x="830469" y="584775"/>
          <a:ext cx="10531061" cy="5760720"/>
        </p:xfrm>
        <a:graphic>
          <a:graphicData uri="http://schemas.openxmlformats.org/drawingml/2006/table">
            <a:tbl>
              <a:tblPr firstRow="1" bandRow="1">
                <a:tableStyleId>{8799B23B-EC83-4686-B30A-512413B5E67A}</a:tableStyleId>
              </a:tblPr>
              <a:tblGrid>
                <a:gridCol w="2997516">
                  <a:extLst>
                    <a:ext uri="{9D8B030D-6E8A-4147-A177-3AD203B41FA5}">
                      <a16:colId xmlns:a16="http://schemas.microsoft.com/office/drawing/2014/main" val="3395270352"/>
                    </a:ext>
                  </a:extLst>
                </a:gridCol>
                <a:gridCol w="7533545">
                  <a:extLst>
                    <a:ext uri="{9D8B030D-6E8A-4147-A177-3AD203B41FA5}">
                      <a16:colId xmlns:a16="http://schemas.microsoft.com/office/drawing/2014/main" val="1218769607"/>
                    </a:ext>
                  </a:extLst>
                </a:gridCol>
              </a:tblGrid>
              <a:tr h="249466">
                <a:tc>
                  <a:txBody>
                    <a:bodyPr/>
                    <a:lstStyle/>
                    <a:p>
                      <a:r>
                        <a:rPr kumimoji="1" lang="en-US" altLang="ja-JP" sz="1200" dirty="0">
                          <a:latin typeface="Times New Roman" panose="02020603050405020304" pitchFamily="18" charset="0"/>
                          <a:cs typeface="Times New Roman" panose="02020603050405020304" pitchFamily="18" charset="0"/>
                        </a:rPr>
                        <a:t>Item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Brief description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2875314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11616670"/>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positron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3 types of CM,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02548761"/>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1.3 GHz cavities for electron beam booster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T.B.D., Not necessary for many cavities, Order/fabrication, preparation , surface treatment, VT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784349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Power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preparation, assembly, high power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9051862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HOM couplers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tuning</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5366745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Frequency tuners incl. piezo</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277127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Cavity string assembly</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Overall works in clean room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042934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Cryomodules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assembly incl. waveguide system (preparation by HLRF), cold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747697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Cold vacuum incl. HOM damper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Beamline connection of CM-to-CM, Pumping systems, Open/close gate valves</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6711369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SC Q/D-magnet + BPM Systems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Order/fabrication, test</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3976023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Alignment</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Cavity-to-cavity, Cavity-to-CM, CM-to-CM</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6044119"/>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650 MHz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damping ring, KEKB type?</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297087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Crab Cavity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head-on collision, Design not fixed, Discussion is necessary with BDS group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6240145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Klystron, modulator, waveguide, dummy load, variable hybrid, phase shifter, circulator?</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99190404"/>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Low Level RF System</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Construction of control systems incl. feed-forward/feed-back (closed-loop operation)</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880118"/>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Cryogenics</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For VT and module test, He/N</a:t>
                      </a:r>
                      <a:r>
                        <a:rPr kumimoji="1" lang="en-US" altLang="ja-JP" sz="1200" baseline="-25000" dirty="0">
                          <a:latin typeface="Times New Roman" panose="02020603050405020304" pitchFamily="18" charset="0"/>
                          <a:cs typeface="Times New Roman" panose="02020603050405020304" pitchFamily="18" charset="0"/>
                        </a:rPr>
                        <a:t>2</a:t>
                      </a:r>
                      <a:r>
                        <a:rPr kumimoji="1" lang="en-US" altLang="ja-JP" sz="1200" baseline="0" dirty="0">
                          <a:latin typeface="Times New Roman" panose="02020603050405020304" pitchFamily="18" charset="0"/>
                          <a:cs typeface="Times New Roman" panose="02020603050405020304" pitchFamily="18" charset="0"/>
                        </a:rPr>
                        <a:t> line connection in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10525977"/>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Global CM transfer</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transfer to Japan by ship</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38155645"/>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High pressure gas regulation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To satisfy Japanese law</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1868913"/>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Installation</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CM installed into accelerator tunnel</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994929582"/>
                  </a:ext>
                </a:extLst>
              </a:tr>
              <a:tr h="249466">
                <a:tc>
                  <a:txBody>
                    <a:bodyPr/>
                    <a:lstStyle/>
                    <a:p>
                      <a:r>
                        <a:rPr kumimoji="1" lang="en-US" altLang="ja-JP" sz="1200" dirty="0">
                          <a:latin typeface="Times New Roman" panose="02020603050405020304" pitchFamily="18" charset="0"/>
                          <a:cs typeface="Times New Roman" panose="02020603050405020304" pitchFamily="18" charset="0"/>
                        </a:rPr>
                        <a:t>Machine protection (?)</a:t>
                      </a:r>
                      <a:endParaRPr kumimoji="1" lang="ja-JP" altLang="en-US" sz="1200" dirty="0">
                        <a:latin typeface="Times New Roman" panose="02020603050405020304" pitchFamily="18" charset="0"/>
                        <a:cs typeface="Times New Roman" panose="02020603050405020304" pitchFamily="18" charset="0"/>
                      </a:endParaRPr>
                    </a:p>
                  </a:txBody>
                  <a:tcPr/>
                </a:tc>
                <a:tc>
                  <a:txBody>
                    <a:bodyPr/>
                    <a:lstStyle/>
                    <a:p>
                      <a:r>
                        <a:rPr kumimoji="1" lang="en-US" altLang="ja-JP" sz="1200" dirty="0">
                          <a:latin typeface="Times New Roman" panose="02020603050405020304" pitchFamily="18" charset="0"/>
                          <a:cs typeface="Times New Roman" panose="02020603050405020304" pitchFamily="18" charset="0"/>
                        </a:rPr>
                        <a:t>Performance degradation, dark current, radiation security, possible quench of SCQ-magnet, etc.</a:t>
                      </a:r>
                      <a:endParaRPr kumimoji="1" lang="ja-JP"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7360139"/>
                  </a:ext>
                </a:extLst>
              </a:tr>
            </a:tbl>
          </a:graphicData>
        </a:graphic>
      </p:graphicFrame>
    </p:spTree>
    <p:extLst>
      <p:ext uri="{BB962C8B-B14F-4D97-AF65-F5344CB8AC3E}">
        <p14:creationId xmlns:p14="http://schemas.microsoft.com/office/powerpoint/2010/main" val="10752776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2308324"/>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Experimental studies of Nb material at KEK</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Did you carry out mechanical polishing for MG cavity?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After EBW, we did mechanical polishing for one cavity due to many pits and bumps, but did not another cavity. These defects may generate after elongation.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Tantalum content dose not depend on cavity performance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MG Nb material may become good cost effective material</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3876878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65623D3-DC79-4B2A-8E9E-2D7A06F589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487" y="989571"/>
            <a:ext cx="4699269" cy="3723605"/>
          </a:xfrm>
          <a:prstGeom prst="rect">
            <a:avLst/>
          </a:prstGeom>
        </p:spPr>
      </p:pic>
      <p:pic>
        <p:nvPicPr>
          <p:cNvPr id="14" name="図 13">
            <a:extLst>
              <a:ext uri="{FF2B5EF4-FFF2-40B4-BE49-F238E27FC236}">
                <a16:creationId xmlns:a16="http://schemas.microsoft.com/office/drawing/2014/main" id="{F8FE5AC7-6A27-4D8E-B249-7CF8972D53A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17522" y="3087729"/>
            <a:ext cx="4619698" cy="3587706"/>
          </a:xfrm>
          <a:prstGeom prst="rect">
            <a:avLst/>
          </a:prstGeom>
        </p:spPr>
      </p:pic>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10" name="正方形/長方形 9">
            <a:extLst>
              <a:ext uri="{FF2B5EF4-FFF2-40B4-BE49-F238E27FC236}">
                <a16:creationId xmlns:a16="http://schemas.microsoft.com/office/drawing/2014/main" id="{BA729010-8D83-443E-8ED2-BB512E7AE4EE}"/>
              </a:ext>
            </a:extLst>
          </p:cNvPr>
          <p:cNvSpPr/>
          <p:nvPr/>
        </p:nvSpPr>
        <p:spPr>
          <a:xfrm>
            <a:off x="8394060" y="2499800"/>
            <a:ext cx="3563696" cy="235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Picture 6" descr="Diagram&#10;&#10;Description automatically generated">
            <a:extLst>
              <a:ext uri="{FF2B5EF4-FFF2-40B4-BE49-F238E27FC236}">
                <a16:creationId xmlns:a16="http://schemas.microsoft.com/office/drawing/2014/main" id="{A224F780-744A-414B-ABA5-495BEC35B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244" y="1109783"/>
            <a:ext cx="6329425" cy="1977946"/>
          </a:xfrm>
          <a:prstGeom prst="rect">
            <a:avLst/>
          </a:prstGeom>
        </p:spPr>
      </p:pic>
      <p:sp>
        <p:nvSpPr>
          <p:cNvPr id="13" name="タイトル 3">
            <a:extLst>
              <a:ext uri="{FF2B5EF4-FFF2-40B4-BE49-F238E27FC236}">
                <a16:creationId xmlns:a16="http://schemas.microsoft.com/office/drawing/2014/main" id="{FDFE65D4-C07A-4046-8CEC-3AB1CEF408A7}"/>
              </a:ext>
            </a:extLst>
          </p:cNvPr>
          <p:cNvSpPr txBox="1">
            <a:spLocks/>
          </p:cNvSpPr>
          <p:nvPr/>
        </p:nvSpPr>
        <p:spPr>
          <a:xfrm>
            <a:off x="0" y="0"/>
            <a:ext cx="12192000" cy="955534"/>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4800" dirty="0">
                <a:latin typeface="Times New Roman" panose="02020603050405020304" pitchFamily="18" charset="0"/>
                <a:cs typeface="Times New Roman" panose="02020603050405020304" pitchFamily="18" charset="0"/>
              </a:rPr>
              <a:t>Dimension check for cavity and CM</a:t>
            </a:r>
            <a:endParaRPr lang="ja-JP" altLang="en-US" sz="4800" dirty="0">
              <a:latin typeface="Times New Roman" panose="02020603050405020304" pitchFamily="18" charset="0"/>
              <a:cs typeface="Times New Roman" panose="02020603050405020304" pitchFamily="18" charset="0"/>
            </a:endParaRPr>
          </a:p>
        </p:txBody>
      </p:sp>
      <p:pic>
        <p:nvPicPr>
          <p:cNvPr id="15" name="Content Placeholder 4" descr="Diagram, schematic&#10;&#10;Description automatically generated">
            <a:extLst>
              <a:ext uri="{FF2B5EF4-FFF2-40B4-BE49-F238E27FC236}">
                <a16:creationId xmlns:a16="http://schemas.microsoft.com/office/drawing/2014/main" id="{77BC2AAF-C01E-425F-9AC7-3F463CAA5B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9988" y="3681159"/>
            <a:ext cx="6867534" cy="2400845"/>
          </a:xfrm>
          <a:prstGeom prst="rect">
            <a:avLst/>
          </a:prstGeom>
        </p:spPr>
      </p:pic>
      <p:sp>
        <p:nvSpPr>
          <p:cNvPr id="16" name="正方形/長方形 15">
            <a:extLst>
              <a:ext uri="{FF2B5EF4-FFF2-40B4-BE49-F238E27FC236}">
                <a16:creationId xmlns:a16="http://schemas.microsoft.com/office/drawing/2014/main" id="{DEC65847-A3BF-4F2C-9389-0AE1DD02DFA2}"/>
              </a:ext>
            </a:extLst>
          </p:cNvPr>
          <p:cNvSpPr/>
          <p:nvPr/>
        </p:nvSpPr>
        <p:spPr>
          <a:xfrm>
            <a:off x="8249335" y="3887339"/>
            <a:ext cx="3387886" cy="4733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104606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693319"/>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High-G CM project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900 deg HT was done before cold EP</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40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μm</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EP was used for refreshing surface, done many times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Information on residual magnetic field during VT is useful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between blade tuner and helium tank for four cavities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Field flatness was checked before VT. After VT, it may be checked again like E-XFEL.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Cost estimation should be taken very carefully. Assumption may be different in each estimation.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WGs in TTC meeting 2022</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LCLS-II, MYRRHA should be included in WG-1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Industry effort is also included, because of many experiences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can focus on some main topics, that is, HPGS, quality control, etc.</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p:txBody>
      </p:sp>
    </p:spTree>
    <p:extLst>
      <p:ext uri="{BB962C8B-B14F-4D97-AF65-F5344CB8AC3E}">
        <p14:creationId xmlns:p14="http://schemas.microsoft.com/office/powerpoint/2010/main" val="244111249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91</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ILCX</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baseline="-25000" dirty="0">
                <a:latin typeface="Times New Roman" panose="02020603050405020304" pitchFamily="18" charset="0"/>
                <a:ea typeface="ＭＳ Ｐゴシック" panose="020B0600070205080204" pitchFamily="50" charset="-128"/>
                <a:cs typeface="Times New Roman" panose="02020603050405020304" pitchFamily="18" charset="0"/>
              </a:rPr>
              <a:t>L</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is same between pulsed and CW operation?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sym typeface="Wingdings" panose="05000000000000000000" pitchFamily="2" charset="2"/>
              </a:rPr>
              <a:t> it’s same</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Dynamic aperture for extraction beamline was checked</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Do we need expert meeting to discuss possibility of CW operation?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use CW mode, we need to check available cryogenic power and RF system at IP region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CM design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we change something from TDR, we need to consider the impact on cost</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For example, we added tuner access port, but we removed the 5K thermal shield. We need to estimate the cost is higher or lower after these changes.</a:t>
            </a:r>
          </a:p>
          <a:p>
            <a:pPr marL="1657350" lvl="3"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Before real production, we will need some reviews on cavity/CM design by the other experts, not only WG2 members.</a:t>
            </a:r>
          </a:p>
        </p:txBody>
      </p:sp>
    </p:spTree>
    <p:extLst>
      <p:ext uri="{BB962C8B-B14F-4D97-AF65-F5344CB8AC3E}">
        <p14:creationId xmlns:p14="http://schemas.microsoft.com/office/powerpoint/2010/main" val="419051638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92</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@22</a:t>
            </a:r>
            <a:r>
              <a:rPr lang="en-US" altLang="ja-JP" sz="3200" baseline="30000" dirty="0">
                <a:latin typeface="Times New Roman" panose="02020603050405020304" pitchFamily="18" charset="0"/>
                <a:cs typeface="Times New Roman" panose="02020603050405020304" pitchFamily="18" charset="0"/>
              </a:rPr>
              <a:t>nd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8B84DA1A-0177-4450-9790-C29A5A6FBECE}"/>
              </a:ext>
            </a:extLst>
          </p:cNvPr>
          <p:cNvSpPr txBox="1"/>
          <p:nvPr/>
        </p:nvSpPr>
        <p:spPr>
          <a:xfrm>
            <a:off x="0" y="630472"/>
            <a:ext cx="12191999" cy="5632311"/>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Tuner expert meeting</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At ILCX2021, M.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Liepe</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will present the status of blade tuner used at Cornell Injector CM.</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Meeting with T. Peterson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Number of bunches used for HOM heat load estimation in TDR should be clear.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It is found from the experiment done at S1-Global that the removal of 5K thermal shield is available for ILC.</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need the result of heat load measurement at LCLS-II.</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Sam will ask some experts, maybe Tug </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Arkan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(co-author of the paper for S1-Global).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dynamic heat  load is dominant, and static is negligible at LCLS-II. Then, it maybe difficult to show clearly.</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 heat load at CM test has been measured using mass flow meter at FNAL.</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possible, we can have a meeting before ILCX.</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Murayama-</a:t>
            </a:r>
            <a:r>
              <a:rPr lang="en-US" altLang="ja-JP" dirty="0" err="1">
                <a:latin typeface="Times New Roman" panose="02020603050405020304" pitchFamily="18" charset="0"/>
                <a:ea typeface="ＭＳ Ｐゴシック" panose="020B0600070205080204" pitchFamily="50" charset="-128"/>
                <a:cs typeface="Times New Roman" panose="02020603050405020304" pitchFamily="18" charset="0"/>
              </a:rPr>
              <a:t>san</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requested all conveners to send some information for each session</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Peter already sent the agenda of crab cavity. He commented EIC workshop will be held at the same time slot.</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will send the agenda of CM session soon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LOC will have the meeting on 13/Oct (Wed), after that, all programs will be uploaded on INDICO.</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ILC advisory panel of MEXT</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Second and third meetings will be held on 14/Oct (Thu) and 18/Oct (Mon). It will be done in Japanese!</a:t>
            </a:r>
          </a:p>
        </p:txBody>
      </p:sp>
    </p:spTree>
    <p:extLst>
      <p:ext uri="{BB962C8B-B14F-4D97-AF65-F5344CB8AC3E}">
        <p14:creationId xmlns:p14="http://schemas.microsoft.com/office/powerpoint/2010/main" val="9918376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2031325"/>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Progress of CM design</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Magnetic shield is installed inside helium tank?</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This is one discussion item. We can decide which (inside or outside) is better at ILCX.</a:t>
            </a: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Kirk showed</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the</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preliminary agenda</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of</a:t>
            </a:r>
            <a:r>
              <a:rPr lang="ja-JP" altLang="en-US"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session prepared by Peter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If you have any request for this session, please join the 5</a:t>
            </a:r>
            <a:r>
              <a:rPr lang="en-US" altLang="ja-JP" baseline="30000" dirty="0">
                <a:latin typeface="Times New Roman" panose="02020603050405020304" pitchFamily="18" charset="0"/>
                <a:ea typeface="ＭＳ Ｐゴシック" panose="020B0600070205080204" pitchFamily="50" charset="-128"/>
                <a:cs typeface="Times New Roman" panose="02020603050405020304" pitchFamily="18" charset="0"/>
              </a:rPr>
              <a:t>th</a:t>
            </a: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 crab cavity meeting in 15/Sep</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@20</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09423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416320"/>
          </a:xfrm>
          <a:prstGeom prst="rect">
            <a:avLst/>
          </a:prstGeom>
          <a:noFill/>
        </p:spPr>
        <p:txBody>
          <a:bodyPr wrap="square" rtlCol="0">
            <a:spAutoFit/>
          </a:bodyPr>
          <a:lstStyle/>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Preparation for ILC advisory panel</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TRL is not necessary, also percentages as technology progress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Pre-Lab should be 100% as our goal, not construction phase</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50% should be put between RDR and TDR</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Crab cavity for ILC is not mature now, quite different situation from WP-1 and WP-2</a:t>
            </a:r>
          </a:p>
          <a:p>
            <a:pPr marL="1200150" lvl="2"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SC-solenoid at IP has also same situation</a:t>
            </a:r>
          </a:p>
          <a:p>
            <a:pPr marL="742950" lvl="1"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endPar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SRF session at ILCX2021</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23:30~25:30 @JST is the best solution for all members</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We will request this extra time table for SRF session after the plenary</a:t>
            </a:r>
          </a:p>
          <a:p>
            <a:pPr marL="742950" lvl="1" indent="-285750">
              <a:buFont typeface="Wingdings" panose="05000000000000000000" pitchFamily="2" charset="2"/>
              <a:buChar char="l"/>
            </a:pPr>
            <a:r>
              <a:rPr lang="en-US" altLang="ja-JP" dirty="0">
                <a:latin typeface="Times New Roman" panose="02020603050405020304" pitchFamily="18" charset="0"/>
                <a:ea typeface="ＭＳ Ｐゴシック" panose="020B0600070205080204" pitchFamily="50" charset="-128"/>
                <a:cs typeface="Times New Roman" panose="02020603050405020304" pitchFamily="18" charset="0"/>
              </a:rPr>
              <a:t>All conveners for all sessions will be temporarily assigned this week</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94</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@19</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174977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52322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Another purpose in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ERL option is under consideration</a:t>
            </a: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95</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@18</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
        <p:nvSpPr>
          <p:cNvPr id="8" name="日付プレースホルダー 3">
            <a:extLst>
              <a:ext uri="{FF2B5EF4-FFF2-40B4-BE49-F238E27FC236}">
                <a16:creationId xmlns:a16="http://schemas.microsoft.com/office/drawing/2014/main" id="{E8CF9432-B760-4C5A-802A-B53A73847092}"/>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9" name="フッター プレースホルダー 4">
            <a:extLst>
              <a:ext uri="{FF2B5EF4-FFF2-40B4-BE49-F238E27FC236}">
                <a16:creationId xmlns:a16="http://schemas.microsoft.com/office/drawing/2014/main" id="{C5D3D28C-800F-45DB-AE03-A54650FB9F32}"/>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02723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539430"/>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Explanation on the message from</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EB</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by T.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Nakada</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Fast-cooling may not need for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Double magnetic shields may not be also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One pipe for pre-cooling is enough</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Typical static heat load is around 6 W in LCLS-II, same as E-XFEL</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Lower part of 5K thermal shield is not necessary for ILC, as suggested in TDR</a:t>
            </a:r>
          </a:p>
          <a:p>
            <a:pPr marL="285750"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Crab Cavity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Kirk presented the current situation on behalf of Peter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Down-selection to final design of crab cavity will be done in two stages</a:t>
            </a:r>
          </a:p>
          <a:p>
            <a:pPr marL="742950" lvl="1" indent="-285750">
              <a:buFont typeface="Wingdings" panose="05000000000000000000" pitchFamily="2" charset="2"/>
              <a:buChar char="l"/>
            </a:pP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European workshop for higher gradient technology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On 7/Jul, SRF session will be assigned, and KEK can present about the SRF technology for ILC, and the recent situation of ILC</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Michizono</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-san and Kirk will join to present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@17</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188495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3970318"/>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Looks WBS of EIC (Joe presented in the sources meeting on this Monday) is quite different from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Currently, “Area Systems” is positioned at the top category, and “Technical Systems” is the next</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Looking for a better solution to summarize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 you have new inputs, please tell us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drawing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Better to start from the drawing based on LCLS-II than that developed in GDE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Sending the drawing of LCLS-II is currently in progress, but will be a little late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includes SC-magnet, coupler, cavity, tuner, HOM damper,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etc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HPGS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Before testing CM abroad as the first performance test, you need to get the approval from the authorized person of HPGS from Japan (probably)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Production of CM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each lab.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transfer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Inspection for HPGS at KEK </a:t>
            </a:r>
            <a:r>
              <a:rPr lang="ja-JP" altLang="en-US" sz="1400" dirty="0">
                <a:latin typeface="Times New Roman" panose="02020603050405020304" pitchFamily="18" charset="0"/>
                <a:ea typeface="ＭＳ Ｐゴシック" panose="020B0600070205080204" pitchFamily="50" charset="-128"/>
                <a:cs typeface="Times New Roman" panose="02020603050405020304" pitchFamily="18" charset="0"/>
              </a:rPr>
              <a:t>→ </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Cold test at KEK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IFMIF project in QST/Japan is different from ILC</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Their CM is never constructed in CEA, all components including resonators are delivered to Japan, then constructed there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QST dose not need to get the approval of HPGS at CEA</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Take care of this issue</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experts can give advice/comment</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97</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@16</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406752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830997"/>
            <a:ext cx="12191999" cy="4185761"/>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Conceptual design for CMs in SC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and DR is sufficient during the Technical Preparation Period, not necessary for the detailed design</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FCC and EIC projects, 650 MHz CM will be used, as synergy effect, then some R&amp;D may be necessary in HOM damping and others even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Special type of CM may be not necessary, standard type of CM as modified version can be used for booster </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linac</a:t>
            </a:r>
            <a:endPar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CM package standardization may be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Cost estimation on these CMs is needed during TPP</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ratio of FTE-</a:t>
            </a: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yr</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between Japan and abroad will be adjusted for WBS</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Re-baseline design for tuner system is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Slow tuner in LCLS-II looks no problem, but fast tuner should be demonstrated in pulsed operation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Following the LCC policy, we need to submit “Change Request (CR)” to EB in the end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HTS at FNAL, Double-lever tuner can/may be tested in the pulsed operation after the test for LCLS-II-HE?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test items including setup should be discussed, and some additional components are necessary</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is very important demonstration before TPP starts</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Q</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ext</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in LCLS-II is different from ILC, but variable?</a:t>
            </a:r>
          </a:p>
          <a:p>
            <a:pPr marL="1200150" lvl="2"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1400" baseline="-25000" dirty="0" err="1">
                <a:latin typeface="Times New Roman" panose="02020603050405020304" pitchFamily="18" charset="0"/>
                <a:ea typeface="ＭＳ Ｐゴシック" panose="020B0600070205080204" pitchFamily="50" charset="-128"/>
                <a:cs typeface="Times New Roman" panose="02020603050405020304" pitchFamily="18" charset="0"/>
              </a:rPr>
              <a:t>acc</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is around 20 MV/m, not 31.5 MV/m (is it o.k.?)</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LLRF/HLRF systems need to be prepared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Availability and cost estimation should be considered for tuner selection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GDE, one important factor was cost, and currently it’s still same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98</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@15</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363097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EE8B07B-B005-4579-947C-D796D085AF61}"/>
              </a:ext>
            </a:extLst>
          </p:cNvPr>
          <p:cNvSpPr txBox="1"/>
          <p:nvPr/>
        </p:nvSpPr>
        <p:spPr>
          <a:xfrm>
            <a:off x="0" y="646331"/>
            <a:ext cx="12191999" cy="4832092"/>
          </a:xfrm>
          <a:prstGeom prst="rect">
            <a:avLst/>
          </a:prstGeom>
          <a:noFill/>
        </p:spPr>
        <p:txBody>
          <a:bodyPr wrap="square" rtlCol="0">
            <a:spAutoFit/>
          </a:bodyPr>
          <a:lstStyle/>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Scope and Deliverables for each item should be well-considered</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SRF Group is responsible for 650 MHz SRF system in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We can think of the both directions, Area System and Technical Items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Probably, complicated matrix for HR is necessary for the both directions</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Some people join the ML and SRF, and also DR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J-LAB was responsible for 650 MHz SRF system in RDR and TDR</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 design is categorized in WP-1, and tuner production in WP-2</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The deadline of WBS is around one month later</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Americas and Europe will start to negotiate with their governments from the end of this month</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WBS is the useful item for this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WP-3, WBS will be discussed in the next meeting</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the next SRF Group meeting, we can discuss more</a:t>
            </a:r>
          </a:p>
          <a:p>
            <a:pPr marL="285750"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Tuner</a:t>
            </a:r>
          </a:p>
          <a:p>
            <a:pPr marL="742950" lvl="1" indent="-285750">
              <a:buFont typeface="Wingdings" panose="05000000000000000000" pitchFamily="2" charset="2"/>
              <a:buChar char="l"/>
            </a:pPr>
            <a:r>
              <a:rPr lang="en-US" altLang="ja-JP" sz="1400" dirty="0" err="1">
                <a:latin typeface="Times New Roman" panose="02020603050405020304" pitchFamily="18" charset="0"/>
                <a:ea typeface="ＭＳ Ｐゴシック" panose="020B0600070205080204" pitchFamily="50" charset="-128"/>
                <a:cs typeface="Times New Roman" panose="02020603050405020304" pitchFamily="18" charset="0"/>
              </a:rPr>
              <a:t>Yuriy</a:t>
            </a: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 presented the tuner review as one good candidate for ILC</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Bias voltage is necessary for piezo drive?</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Change of LFD is one direction, then it is not necessary</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When we change the design of tuner from TDR, we need to submit the change request by convention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Expert meeting should be organized to be discussed soon</a:t>
            </a:r>
          </a:p>
          <a:p>
            <a:pPr marL="1200150" lvl="2"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This organization is Kirk’s homework</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In pulsed mode, LFD compensation is not too difficult as there are only linear changes</a:t>
            </a:r>
          </a:p>
          <a:p>
            <a:pPr marL="742950" lvl="1" indent="-285750">
              <a:buFont typeface="Wingdings" panose="05000000000000000000" pitchFamily="2" charset="2"/>
              <a:buChar char="l"/>
            </a:pPr>
            <a:r>
              <a:rPr lang="en-US" altLang="ja-JP" sz="1400" dirty="0">
                <a:latin typeface="Times New Roman" panose="02020603050405020304" pitchFamily="18" charset="0"/>
                <a:ea typeface="ＭＳ Ｐゴシック" panose="020B0600070205080204" pitchFamily="50" charset="-128"/>
                <a:cs typeface="Times New Roman" panose="02020603050405020304" pitchFamily="18" charset="0"/>
              </a:rPr>
              <a:t>It is important to suppress ringing of cavity as much as possible</a:t>
            </a: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15/Feb/2022</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26th meeting of SRF subgroup in IDT/WG2</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@14</a:t>
            </a:r>
            <a:r>
              <a:rPr lang="en-US" altLang="ja-JP" sz="3200" baseline="30000" dirty="0">
                <a:latin typeface="Times New Roman" panose="02020603050405020304" pitchFamily="18" charset="0"/>
                <a:cs typeface="Times New Roman" panose="02020603050405020304" pitchFamily="18" charset="0"/>
              </a:rPr>
              <a:t>th</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7154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69014</TotalTime>
  <Words>16322</Words>
  <Application>Microsoft Office PowerPoint</Application>
  <PresentationFormat>ワイド画面</PresentationFormat>
  <Paragraphs>2504</Paragraphs>
  <Slides>110</Slides>
  <Notes>1</Notes>
  <HiddenSlides>0</HiddenSlides>
  <MMClips>0</MMClips>
  <ScaleCrop>false</ScaleCrop>
  <HeadingPairs>
    <vt:vector size="8" baseType="variant">
      <vt:variant>
        <vt:lpstr>使用されているフォント</vt:lpstr>
      </vt:variant>
      <vt:variant>
        <vt:i4>13</vt:i4>
      </vt:variant>
      <vt:variant>
        <vt:lpstr>テーマ</vt:lpstr>
      </vt:variant>
      <vt:variant>
        <vt:i4>2</vt:i4>
      </vt:variant>
      <vt:variant>
        <vt:lpstr>埋め込まれた OLE サーバー</vt:lpstr>
      </vt:variant>
      <vt:variant>
        <vt:i4>1</vt:i4>
      </vt:variant>
      <vt:variant>
        <vt:lpstr>スライド タイトル</vt:lpstr>
      </vt:variant>
      <vt:variant>
        <vt:i4>110</vt:i4>
      </vt:variant>
    </vt:vector>
  </HeadingPairs>
  <TitlesOfParts>
    <vt:vector size="126" baseType="lpstr">
      <vt:lpstr>Arial Unicode MS</vt:lpstr>
      <vt:lpstr>ＭＳ Ｐゴシック</vt:lpstr>
      <vt:lpstr>游ゴシック</vt:lpstr>
      <vt:lpstr>游ゴシック Light</vt:lpstr>
      <vt:lpstr>Arial</vt:lpstr>
      <vt:lpstr>Arial Nova</vt:lpstr>
      <vt:lpstr>Calibri</vt:lpstr>
      <vt:lpstr>Calibri Light</vt:lpstr>
      <vt:lpstr>Century</vt:lpstr>
      <vt:lpstr>Helvetica</vt:lpstr>
      <vt:lpstr>Times</vt:lpstr>
      <vt:lpstr>Times New Roman</vt:lpstr>
      <vt:lpstr>Wingdings</vt:lpstr>
      <vt:lpstr>Office テーマ</vt:lpstr>
      <vt:lpstr>Default Theme</vt:lpstr>
      <vt:lpstr>KGPlot</vt:lpstr>
      <vt:lpstr>26th Meeting of SRF 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Plug-compatible Conditions in TDR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kirk</cp:lastModifiedBy>
  <cp:revision>2220</cp:revision>
  <cp:lastPrinted>2020-11-23T15:37:09Z</cp:lastPrinted>
  <dcterms:created xsi:type="dcterms:W3CDTF">2020-09-27T07:10:37Z</dcterms:created>
  <dcterms:modified xsi:type="dcterms:W3CDTF">2022-02-16T13:22:05Z</dcterms:modified>
</cp:coreProperties>
</file>