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5"/>
  </p:notesMasterIdLst>
  <p:sldIdLst>
    <p:sldId id="256" r:id="rId3"/>
    <p:sldId id="301" r:id="rId4"/>
    <p:sldId id="425" r:id="rId5"/>
    <p:sldId id="293" r:id="rId6"/>
    <p:sldId id="283" r:id="rId7"/>
    <p:sldId id="289" r:id="rId8"/>
    <p:sldId id="403" r:id="rId9"/>
    <p:sldId id="406" r:id="rId10"/>
    <p:sldId id="408" r:id="rId11"/>
    <p:sldId id="409" r:id="rId12"/>
    <p:sldId id="410" r:id="rId13"/>
    <p:sldId id="411" r:id="rId14"/>
    <p:sldId id="416" r:id="rId15"/>
    <p:sldId id="417" r:id="rId16"/>
    <p:sldId id="412" r:id="rId17"/>
    <p:sldId id="413" r:id="rId18"/>
    <p:sldId id="414" r:id="rId19"/>
    <p:sldId id="415" r:id="rId20"/>
    <p:sldId id="401" r:id="rId21"/>
    <p:sldId id="397" r:id="rId22"/>
    <p:sldId id="376" r:id="rId23"/>
    <p:sldId id="380" r:id="rId24"/>
    <p:sldId id="373" r:id="rId25"/>
    <p:sldId id="370" r:id="rId26"/>
    <p:sldId id="371" r:id="rId27"/>
    <p:sldId id="372" r:id="rId28"/>
    <p:sldId id="374" r:id="rId29"/>
    <p:sldId id="381" r:id="rId30"/>
    <p:sldId id="382" r:id="rId31"/>
    <p:sldId id="383" r:id="rId32"/>
    <p:sldId id="375" r:id="rId33"/>
    <p:sldId id="384" r:id="rId34"/>
    <p:sldId id="385" r:id="rId35"/>
    <p:sldId id="386" r:id="rId36"/>
    <p:sldId id="387" r:id="rId37"/>
    <p:sldId id="388" r:id="rId38"/>
    <p:sldId id="389" r:id="rId39"/>
    <p:sldId id="390" r:id="rId40"/>
    <p:sldId id="391" r:id="rId41"/>
    <p:sldId id="392" r:id="rId42"/>
    <p:sldId id="393" r:id="rId43"/>
    <p:sldId id="396" r:id="rId44"/>
    <p:sldId id="394" r:id="rId45"/>
    <p:sldId id="395" r:id="rId46"/>
    <p:sldId id="378" r:id="rId47"/>
    <p:sldId id="377" r:id="rId48"/>
    <p:sldId id="359" r:id="rId49"/>
    <p:sldId id="362" r:id="rId50"/>
    <p:sldId id="366" r:id="rId51"/>
    <p:sldId id="367" r:id="rId52"/>
    <p:sldId id="361" r:id="rId53"/>
    <p:sldId id="364" r:id="rId54"/>
    <p:sldId id="365" r:id="rId55"/>
    <p:sldId id="354" r:id="rId56"/>
    <p:sldId id="330" r:id="rId57"/>
    <p:sldId id="327" r:id="rId58"/>
    <p:sldId id="328" r:id="rId59"/>
    <p:sldId id="300" r:id="rId60"/>
    <p:sldId id="324" r:id="rId61"/>
    <p:sldId id="262" r:id="rId62"/>
    <p:sldId id="323" r:id="rId63"/>
    <p:sldId id="271" r:id="rId64"/>
    <p:sldId id="304" r:id="rId65"/>
    <p:sldId id="299" r:id="rId66"/>
    <p:sldId id="294" r:id="rId67"/>
    <p:sldId id="273" r:id="rId68"/>
    <p:sldId id="302" r:id="rId69"/>
    <p:sldId id="303" r:id="rId70"/>
    <p:sldId id="298" r:id="rId71"/>
    <p:sldId id="288" r:id="rId72"/>
    <p:sldId id="295" r:id="rId73"/>
    <p:sldId id="280" r:id="rId74"/>
    <p:sldId id="296" r:id="rId75"/>
    <p:sldId id="281" r:id="rId76"/>
    <p:sldId id="284" r:id="rId77"/>
    <p:sldId id="291" r:id="rId78"/>
    <p:sldId id="290" r:id="rId79"/>
    <p:sldId id="276" r:id="rId80"/>
    <p:sldId id="275" r:id="rId81"/>
    <p:sldId id="338" r:id="rId82"/>
    <p:sldId id="341" r:id="rId83"/>
    <p:sldId id="340" r:id="rId84"/>
    <p:sldId id="272" r:id="rId85"/>
    <p:sldId id="260" r:id="rId86"/>
    <p:sldId id="348" r:id="rId87"/>
    <p:sldId id="351" r:id="rId88"/>
    <p:sldId id="352" r:id="rId89"/>
    <p:sldId id="369" r:id="rId90"/>
    <p:sldId id="282" r:id="rId91"/>
    <p:sldId id="424" r:id="rId92"/>
    <p:sldId id="423" r:id="rId93"/>
    <p:sldId id="422" r:id="rId94"/>
    <p:sldId id="419" r:id="rId95"/>
    <p:sldId id="418" r:id="rId96"/>
    <p:sldId id="407" r:id="rId97"/>
    <p:sldId id="405" r:id="rId98"/>
    <p:sldId id="404" r:id="rId99"/>
    <p:sldId id="398" r:id="rId100"/>
    <p:sldId id="379" r:id="rId101"/>
    <p:sldId id="368" r:id="rId102"/>
    <p:sldId id="360" r:id="rId103"/>
    <p:sldId id="349" r:id="rId104"/>
    <p:sldId id="347" r:id="rId105"/>
    <p:sldId id="345" r:id="rId106"/>
    <p:sldId id="335" r:id="rId107"/>
    <p:sldId id="331" r:id="rId108"/>
    <p:sldId id="329" r:id="rId109"/>
    <p:sldId id="325" r:id="rId110"/>
    <p:sldId id="306" r:id="rId111"/>
    <p:sldId id="297" r:id="rId112"/>
    <p:sldId id="292" r:id="rId113"/>
    <p:sldId id="285" r:id="rId1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 id="2" name="山本 康史" initials="山本" lastIdx="1" clrIdx="1">
    <p:extLst>
      <p:ext uri="{19B8F6BF-5375-455C-9EA6-DF929625EA0E}">
        <p15:presenceInfo xmlns:p15="http://schemas.microsoft.com/office/powerpoint/2012/main" userId="761d810f7ffa07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339933"/>
    <a:srgbClr val="006699"/>
    <a:srgbClr val="666699"/>
    <a:srgbClr val="009999"/>
    <a:srgbClr val="993366"/>
    <a:srgbClr val="0033CC"/>
    <a:srgbClr val="00CC99"/>
    <a:srgbClr val="0000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53" autoAdjust="0"/>
    <p:restoredTop sz="94660"/>
  </p:normalViewPr>
  <p:slideViewPr>
    <p:cSldViewPr snapToGrid="0">
      <p:cViewPr varScale="1">
        <p:scale>
          <a:sx n="97" d="100"/>
          <a:sy n="97" d="100"/>
        </p:scale>
        <p:origin x="96" y="39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presProps" Target="presProps.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slide" Target="slides/slide108.xml"/><Relationship Id="rId115"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2022/3/2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27th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27th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27th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1/Mar/2022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27th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1/Mar/2022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27th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1/Mar/2022</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27th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1/Mar/2022</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27th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1/Mar/2022</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27th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1/Mar/2022</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1/Mar/2022</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1/Mar/2022</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1/Mar/2022</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1/Mar/2022</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1/Mar/2022</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27th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1/Mar/2022</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27th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1/Mar/2022</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27th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tmp"/><Relationship Id="rId4" Type="http://schemas.openxmlformats.org/officeDocument/2006/relationships/image" Target="../media/image11.tmp"/></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tmp"/><Relationship Id="rId1" Type="http://schemas.openxmlformats.org/officeDocument/2006/relationships/slideLayout" Target="../slideLayouts/slideLayout1.xml"/><Relationship Id="rId4" Type="http://schemas.openxmlformats.org/officeDocument/2006/relationships/image" Target="../media/image12.tmp"/></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1.xml"/><Relationship Id="rId5" Type="http://schemas.openxmlformats.org/officeDocument/2006/relationships/image" Target="../media/image22.tmp"/><Relationship Id="rId4" Type="http://schemas.openxmlformats.org/officeDocument/2006/relationships/image" Target="../media/image21.tm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1.xml"/><Relationship Id="rId4" Type="http://schemas.openxmlformats.org/officeDocument/2006/relationships/image" Target="../media/image28.JP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8.jpeg"/></Relationships>
</file>

<file path=ppt/slides/_rels/slide34.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3.tmp"/><Relationship Id="rId2" Type="http://schemas.openxmlformats.org/officeDocument/2006/relationships/image" Target="../media/image52.tmp"/><Relationship Id="rId1" Type="http://schemas.openxmlformats.org/officeDocument/2006/relationships/slideLayout" Target="../slideLayouts/slideLayout1.xml"/><Relationship Id="rId4" Type="http://schemas.openxmlformats.org/officeDocument/2006/relationships/image" Target="../media/image49.tmp"/></Relationships>
</file>

<file path=ppt/slides/_rels/slide37.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jpeg"/></Relationships>
</file>

<file path=ppt/slides/_rels/slide3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 Id="rId4" Type="http://schemas.openxmlformats.org/officeDocument/2006/relationships/image" Target="../media/image64.jpeg"/></Relationships>
</file>

<file path=ppt/slides/_rels/slide41.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1.xml"/><Relationship Id="rId4" Type="http://schemas.openxmlformats.org/officeDocument/2006/relationships/image" Target="../media/image8.tmp"/></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1.xml"/><Relationship Id="rId4" Type="http://schemas.openxmlformats.org/officeDocument/2006/relationships/image" Target="../media/image70.jpeg"/></Relationships>
</file>

<file path=ppt/slides/_rels/slide44.xml.rels><?xml version="1.0" encoding="UTF-8" standalone="yes"?>
<Relationships xmlns="http://schemas.openxmlformats.org/package/2006/relationships"><Relationship Id="rId2" Type="http://schemas.openxmlformats.org/officeDocument/2006/relationships/image" Target="../media/image71.tif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 Id="rId5" Type="http://schemas.openxmlformats.org/officeDocument/2006/relationships/image" Target="../media/image82.png"/><Relationship Id="rId4" Type="http://schemas.openxmlformats.org/officeDocument/2006/relationships/image" Target="../media/image81.png"/></Relationships>
</file>

<file path=ppt/slides/_rels/slide61.xml.rels><?xml version="1.0" encoding="UTF-8" standalone="yes"?>
<Relationships xmlns="http://schemas.openxmlformats.org/package/2006/relationships"><Relationship Id="rId3" Type="http://schemas.openxmlformats.org/officeDocument/2006/relationships/image" Target="../media/image83.jpeg"/><Relationship Id="rId7" Type="http://schemas.openxmlformats.org/officeDocument/2006/relationships/image" Target="../media/image39.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6.tiff"/><Relationship Id="rId5" Type="http://schemas.openxmlformats.org/officeDocument/2006/relationships/image" Target="../media/image85.tiff"/><Relationship Id="rId4" Type="http://schemas.openxmlformats.org/officeDocument/2006/relationships/image" Target="../media/image84.jpeg"/></Relationships>
</file>

<file path=ppt/slides/_rels/slide6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1.wmf"/><Relationship Id="rId5" Type="http://schemas.openxmlformats.org/officeDocument/2006/relationships/oleObject" Target="../embeddings/oleObject1.bin"/><Relationship Id="rId4" Type="http://schemas.openxmlformats.org/officeDocument/2006/relationships/image" Target="../media/image9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xml"/><Relationship Id="rId4" Type="http://schemas.openxmlformats.org/officeDocument/2006/relationships/image" Target="../media/image101.png"/></Relationships>
</file>

<file path=ppt/slides/_rels/slide83.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image" Target="../media/image102.jpeg"/><Relationship Id="rId1" Type="http://schemas.openxmlformats.org/officeDocument/2006/relationships/slideLayout" Target="../slideLayouts/slideLayout2.xml"/><Relationship Id="rId4" Type="http://schemas.openxmlformats.org/officeDocument/2006/relationships/image" Target="../media/image104.jpg"/></Relationships>
</file>

<file path=ppt/slides/_rels/slide8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xml"/><Relationship Id="rId5" Type="http://schemas.openxmlformats.org/officeDocument/2006/relationships/image" Target="../media/image108.PNG"/><Relationship Id="rId4" Type="http://schemas.openxmlformats.org/officeDocument/2006/relationships/image" Target="../media/image107.PNG"/></Relationships>
</file>

<file path=ppt/slides/_rels/slide85.xml.rels><?xml version="1.0" encoding="UTF-8" standalone="yes"?>
<Relationships xmlns="http://schemas.openxmlformats.org/package/2006/relationships"><Relationship Id="rId3" Type="http://schemas.openxmlformats.org/officeDocument/2006/relationships/image" Target="../media/image110.tiff"/><Relationship Id="rId2" Type="http://schemas.openxmlformats.org/officeDocument/2006/relationships/image" Target="../media/image109.tiff"/><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1.xml"/><Relationship Id="rId4" Type="http://schemas.openxmlformats.org/officeDocument/2006/relationships/image" Target="../media/image113.png"/></Relationships>
</file>

<file path=ppt/slides/_rels/slide8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tmp"/><Relationship Id="rId4" Type="http://schemas.openxmlformats.org/officeDocument/2006/relationships/image" Target="../media/image7.tmp"/></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3979"/>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27</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2659571" y="2069544"/>
            <a:ext cx="6872858" cy="1870536"/>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Report on SRF steering panel meeting</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chemeClr val="accent3">
                    <a:lumMod val="75000"/>
                  </a:schemeClr>
                </a:solidFill>
                <a:latin typeface="Times New Roman" panose="02020603050405020304" pitchFamily="18" charset="0"/>
                <a:cs typeface="Times New Roman" panose="02020603050405020304" pitchFamily="18" charset="0"/>
              </a:rPr>
              <a:t>Kirk</a:t>
            </a:r>
            <a:endParaRPr kumimoji="1" lang="ja-JP" altLang="en-US" sz="2400" b="1" i="1"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Attendees: A. Yamamoto</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S. </a:t>
            </a:r>
            <a:r>
              <a:rPr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S. Posen,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P. McIntosh,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A. Lankford,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L. Monaco,</a:t>
            </a:r>
          </a:p>
          <a:p>
            <a:pPr algn="ctr"/>
            <a:r>
              <a:rPr lang="en-US" altLang="ja-JP" sz="1400" dirty="0">
                <a:latin typeface="Times New Roman" panose="02020603050405020304" pitchFamily="18" charset="0"/>
                <a:cs typeface="Times New Roman" panose="02020603050405020304" pitchFamily="18" charset="0"/>
              </a:rPr>
              <a:t> P. Burrows,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65623D3-DC79-4B2A-8E9E-2D7A06F58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487" y="989571"/>
            <a:ext cx="4699269" cy="3723605"/>
          </a:xfrm>
          <a:prstGeom prst="rect">
            <a:avLst/>
          </a:prstGeom>
        </p:spPr>
      </p:pic>
      <p:pic>
        <p:nvPicPr>
          <p:cNvPr id="14" name="図 13">
            <a:extLst>
              <a:ext uri="{FF2B5EF4-FFF2-40B4-BE49-F238E27FC236}">
                <a16:creationId xmlns:a16="http://schemas.microsoft.com/office/drawing/2014/main" id="{F8FE5AC7-6A27-4D8E-B249-7CF8972D53A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7522" y="3087729"/>
            <a:ext cx="4619698" cy="3587706"/>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BA729010-8D83-443E-8ED2-BB512E7AE4EE}"/>
              </a:ext>
            </a:extLst>
          </p:cNvPr>
          <p:cNvSpPr/>
          <p:nvPr/>
        </p:nvSpPr>
        <p:spPr>
          <a:xfrm>
            <a:off x="8394060" y="2499800"/>
            <a:ext cx="3563696" cy="235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6" descr="Diagram&#10;&#10;Description automatically generated">
            <a:extLst>
              <a:ext uri="{FF2B5EF4-FFF2-40B4-BE49-F238E27FC236}">
                <a16:creationId xmlns:a16="http://schemas.microsoft.com/office/drawing/2014/main" id="{A224F780-744A-414B-ABA5-495BEC35B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44" y="1109783"/>
            <a:ext cx="6329425" cy="1977946"/>
          </a:xfrm>
          <a:prstGeom prst="rect">
            <a:avLst/>
          </a:prstGeom>
        </p:spPr>
      </p:pic>
      <p:sp>
        <p:nvSpPr>
          <p:cNvPr id="13" name="タイトル 3">
            <a:extLst>
              <a:ext uri="{FF2B5EF4-FFF2-40B4-BE49-F238E27FC236}">
                <a16:creationId xmlns:a16="http://schemas.microsoft.com/office/drawing/2014/main" id="{FDFE65D4-C07A-4046-8CEC-3AB1CEF408A7}"/>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Dimension check for cavity and CM</a:t>
            </a:r>
            <a:endParaRPr lang="ja-JP" altLang="en-US" sz="4800" dirty="0">
              <a:latin typeface="Times New Roman" panose="02020603050405020304" pitchFamily="18" charset="0"/>
              <a:cs typeface="Times New Roman" panose="02020603050405020304" pitchFamily="18" charset="0"/>
            </a:endParaRPr>
          </a:p>
        </p:txBody>
      </p:sp>
      <p:pic>
        <p:nvPicPr>
          <p:cNvPr id="15" name="Content Placeholder 4" descr="Diagram, schematic&#10;&#10;Description automatically generated">
            <a:extLst>
              <a:ext uri="{FF2B5EF4-FFF2-40B4-BE49-F238E27FC236}">
                <a16:creationId xmlns:a16="http://schemas.microsoft.com/office/drawing/2014/main" id="{77BC2AAF-C01E-425F-9AC7-3F463CAA5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988" y="3681159"/>
            <a:ext cx="6867534" cy="2400845"/>
          </a:xfrm>
          <a:prstGeom prst="rect">
            <a:avLst/>
          </a:prstGeom>
        </p:spPr>
      </p:pic>
      <p:sp>
        <p:nvSpPr>
          <p:cNvPr id="16" name="正方形/長方形 15">
            <a:extLst>
              <a:ext uri="{FF2B5EF4-FFF2-40B4-BE49-F238E27FC236}">
                <a16:creationId xmlns:a16="http://schemas.microsoft.com/office/drawing/2014/main" id="{DEC65847-A3BF-4F2C-9389-0AE1DD02DFA2}"/>
              </a:ext>
            </a:extLst>
          </p:cNvPr>
          <p:cNvSpPr/>
          <p:nvPr/>
        </p:nvSpPr>
        <p:spPr>
          <a:xfrm>
            <a:off x="8249335" y="3887339"/>
            <a:ext cx="3387886" cy="473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104606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8" descr="A picture containing music, purple, bassoon&#10;&#10;Description automatically generated">
            <a:extLst>
              <a:ext uri="{FF2B5EF4-FFF2-40B4-BE49-F238E27FC236}">
                <a16:creationId xmlns:a16="http://schemas.microsoft.com/office/drawing/2014/main" id="{9EF7A17F-699B-4264-8D31-6A7F5F2E4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49" y="981719"/>
            <a:ext cx="5953551" cy="2770464"/>
          </a:xfrm>
          <a:prstGeom prst="rect">
            <a:avLst/>
          </a:prstGeom>
        </p:spPr>
      </p:pic>
      <p:pic>
        <p:nvPicPr>
          <p:cNvPr id="8" name="図 7">
            <a:extLst>
              <a:ext uri="{FF2B5EF4-FFF2-40B4-BE49-F238E27FC236}">
                <a16:creationId xmlns:a16="http://schemas.microsoft.com/office/drawing/2014/main" id="{400B4CD3-AB81-40C6-9A24-E2C00BAC8F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1375" y="2865358"/>
            <a:ext cx="4294595" cy="3335228"/>
          </a:xfrm>
          <a:prstGeom prst="rect">
            <a:avLst/>
          </a:prstGeom>
        </p:spPr>
      </p:pic>
      <p:sp>
        <p:nvSpPr>
          <p:cNvPr id="9" name="タイトル 3">
            <a:extLst>
              <a:ext uri="{FF2B5EF4-FFF2-40B4-BE49-F238E27FC236}">
                <a16:creationId xmlns:a16="http://schemas.microsoft.com/office/drawing/2014/main" id="{8CD4826E-74C2-48E2-9133-E4BF9ADEF9B5}"/>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Drawing for Type A and Type B</a:t>
            </a:r>
            <a:endParaRPr lang="ja-JP" altLang="en-US" sz="4800" dirty="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1840BF2-AFA6-44B8-B1B8-582B6C967B3A}"/>
              </a:ext>
            </a:extLst>
          </p:cNvPr>
          <p:cNvSpPr/>
          <p:nvPr/>
        </p:nvSpPr>
        <p:spPr>
          <a:xfrm>
            <a:off x="8731239" y="3606545"/>
            <a:ext cx="3164732" cy="4553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Content Placeholder 4" descr="Diagram, schematic&#10;&#10;Description automatically generated">
            <a:extLst>
              <a:ext uri="{FF2B5EF4-FFF2-40B4-BE49-F238E27FC236}">
                <a16:creationId xmlns:a16="http://schemas.microsoft.com/office/drawing/2014/main" id="{E09DC3F2-AC27-423E-B030-4F01F1A71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34" y="3977141"/>
            <a:ext cx="6360088" cy="2223445"/>
          </a:xfrm>
          <a:prstGeom prst="rect">
            <a:avLst/>
          </a:prstGeom>
        </p:spPr>
      </p:pic>
      <p:sp>
        <p:nvSpPr>
          <p:cNvPr id="12" name="TextBox 13">
            <a:extLst>
              <a:ext uri="{FF2B5EF4-FFF2-40B4-BE49-F238E27FC236}">
                <a16:creationId xmlns:a16="http://schemas.microsoft.com/office/drawing/2014/main" id="{1FE8928F-9931-4F01-8FA7-120F5CEB97FA}"/>
              </a:ext>
            </a:extLst>
          </p:cNvPr>
          <p:cNvSpPr txBox="1"/>
          <p:nvPr/>
        </p:nvSpPr>
        <p:spPr>
          <a:xfrm>
            <a:off x="383148" y="1591273"/>
            <a:ext cx="854658"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Type B</a:t>
            </a:r>
          </a:p>
        </p:txBody>
      </p:sp>
      <p:sp>
        <p:nvSpPr>
          <p:cNvPr id="13" name="吹き出し: 角を丸めた四角形 12">
            <a:extLst>
              <a:ext uri="{FF2B5EF4-FFF2-40B4-BE49-F238E27FC236}">
                <a16:creationId xmlns:a16="http://schemas.microsoft.com/office/drawing/2014/main" id="{CBF9B36F-3A8D-46BD-9F65-95EB7033E196}"/>
              </a:ext>
            </a:extLst>
          </p:cNvPr>
          <p:cNvSpPr/>
          <p:nvPr/>
        </p:nvSpPr>
        <p:spPr>
          <a:xfrm>
            <a:off x="6178315" y="1068546"/>
            <a:ext cx="5871236" cy="572017"/>
          </a:xfrm>
          <a:prstGeom prst="wedgeRoundRectCallout">
            <a:avLst>
              <a:gd name="adj1" fmla="val -50949"/>
              <a:gd name="adj2" fmla="val 14020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 already requested </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to develop drawing of Type A CM</a:t>
            </a:r>
          </a:p>
        </p:txBody>
      </p:sp>
    </p:spTree>
    <p:extLst>
      <p:ext uri="{BB962C8B-B14F-4D97-AF65-F5344CB8AC3E}">
        <p14:creationId xmlns:p14="http://schemas.microsoft.com/office/powerpoint/2010/main" val="103686309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4">
            <a:extLst>
              <a:ext uri="{FF2B5EF4-FFF2-40B4-BE49-F238E27FC236}">
                <a16:creationId xmlns:a16="http://schemas.microsoft.com/office/drawing/2014/main" id="{2157A7C0-33F9-43C6-8B7D-E11173F56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286" y="1330323"/>
            <a:ext cx="5093320" cy="4525963"/>
          </a:xfrm>
          <a:prstGeom prst="rect">
            <a:avLst/>
          </a:prstGeom>
        </p:spPr>
      </p:pic>
      <p:pic>
        <p:nvPicPr>
          <p:cNvPr id="3" name="図 2">
            <a:extLst>
              <a:ext uri="{FF2B5EF4-FFF2-40B4-BE49-F238E27FC236}">
                <a16:creationId xmlns:a16="http://schemas.microsoft.com/office/drawing/2014/main" id="{BC9A97E9-CF34-40EA-969E-0AB7245D3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94" y="1330323"/>
            <a:ext cx="6608793" cy="4525963"/>
          </a:xfrm>
          <a:prstGeom prst="rect">
            <a:avLst/>
          </a:prstGeom>
        </p:spPr>
      </p:pic>
      <p:sp>
        <p:nvSpPr>
          <p:cNvPr id="8" name="タイトル 3">
            <a:extLst>
              <a:ext uri="{FF2B5EF4-FFF2-40B4-BE49-F238E27FC236}">
                <a16:creationId xmlns:a16="http://schemas.microsoft.com/office/drawing/2014/main" id="{E6BA92BA-2585-4524-B820-E1FD5CDF3D82}"/>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T4CM and renewed ILC CM</a:t>
            </a:r>
            <a:endParaRPr lang="ja-JP" altLang="en-US" sz="4800" dirty="0">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1AE80C8C-B565-449B-8B63-9A30E44555FC}"/>
              </a:ext>
            </a:extLst>
          </p:cNvPr>
          <p:cNvSpPr txBox="1"/>
          <p:nvPr/>
        </p:nvSpPr>
        <p:spPr>
          <a:xfrm>
            <a:off x="469492" y="2520022"/>
            <a:ext cx="800219"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T4CM</a:t>
            </a:r>
          </a:p>
        </p:txBody>
      </p:sp>
      <p:sp>
        <p:nvSpPr>
          <p:cNvPr id="10" name="TextBox 13">
            <a:extLst>
              <a:ext uri="{FF2B5EF4-FFF2-40B4-BE49-F238E27FC236}">
                <a16:creationId xmlns:a16="http://schemas.microsoft.com/office/drawing/2014/main" id="{6F9C9FA0-B6AE-40F3-96EF-06825E976709}"/>
              </a:ext>
            </a:extLst>
          </p:cNvPr>
          <p:cNvSpPr txBox="1"/>
          <p:nvPr/>
        </p:nvSpPr>
        <p:spPr>
          <a:xfrm>
            <a:off x="10546803" y="1513180"/>
            <a:ext cx="1460656"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Renewed CM</a:t>
            </a:r>
          </a:p>
        </p:txBody>
      </p:sp>
      <p:sp>
        <p:nvSpPr>
          <p:cNvPr id="11" name="吹き出し: 角を丸めた四角形 10">
            <a:extLst>
              <a:ext uri="{FF2B5EF4-FFF2-40B4-BE49-F238E27FC236}">
                <a16:creationId xmlns:a16="http://schemas.microsoft.com/office/drawing/2014/main" id="{1A7A5DDD-A299-4505-8256-31A169D38F0A}"/>
              </a:ext>
            </a:extLst>
          </p:cNvPr>
          <p:cNvSpPr/>
          <p:nvPr/>
        </p:nvSpPr>
        <p:spPr>
          <a:xfrm>
            <a:off x="1966836" y="5947410"/>
            <a:ext cx="9150690" cy="454339"/>
          </a:xfrm>
          <a:prstGeom prst="wedgeRoundRectCallout">
            <a:avLst>
              <a:gd name="adj1" fmla="val 26193"/>
              <a:gd name="adj2" fmla="val -16308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Tom Peterson can comment about the impact on the removal of 5K thermal shield (lower part)</a:t>
            </a:r>
          </a:p>
        </p:txBody>
      </p:sp>
    </p:spTree>
    <p:extLst>
      <p:ext uri="{BB962C8B-B14F-4D97-AF65-F5344CB8AC3E}">
        <p14:creationId xmlns:p14="http://schemas.microsoft.com/office/powerpoint/2010/main" val="104804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tuner</a:t>
            </a:r>
            <a:endParaRPr lang="ja-JP" altLang="en-US" sz="4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9B44400-4FC6-493E-AC92-026EFC44CBFE}"/>
              </a:ext>
            </a:extLst>
          </p:cNvPr>
          <p:cNvSpPr txBox="1"/>
          <p:nvPr/>
        </p:nvSpPr>
        <p:spPr>
          <a:xfrm>
            <a:off x="5012755" y="1300163"/>
            <a:ext cx="6779060"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err="1">
                <a:latin typeface="Times New Roman" panose="02020603050405020304" pitchFamily="18" charset="0"/>
                <a:cs typeface="Times New Roman" panose="02020603050405020304" pitchFamily="18" charset="0"/>
              </a:rPr>
              <a:t>Yuriy</a:t>
            </a:r>
            <a:r>
              <a:rPr kumimoji="1" lang="en-US" altLang="ja-JP" sz="2000" dirty="0">
                <a:latin typeface="Times New Roman" panose="02020603050405020304" pitchFamily="18" charset="0"/>
                <a:cs typeface="Times New Roman" panose="02020603050405020304" pitchFamily="18" charset="0"/>
              </a:rPr>
              <a:t> demonstrated the imitated LFD compensation by piezo at room temperature</a:t>
            </a:r>
            <a:endParaRPr kumimoji="1" lang="ja-JP" altLang="en-US" sz="2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0FF753B-4BC6-4A1B-9C50-99852CDF2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66" y="3918643"/>
            <a:ext cx="4648478" cy="2614281"/>
          </a:xfrm>
          <a:prstGeom prst="rect">
            <a:avLst/>
          </a:prstGeom>
        </p:spPr>
      </p:pic>
      <p:pic>
        <p:nvPicPr>
          <p:cNvPr id="11" name="図 10">
            <a:extLst>
              <a:ext uri="{FF2B5EF4-FFF2-40B4-BE49-F238E27FC236}">
                <a16:creationId xmlns:a16="http://schemas.microsoft.com/office/drawing/2014/main" id="{7AA43D7E-CFC8-410A-9332-978AC0377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17" y="1208066"/>
            <a:ext cx="4780727" cy="2688823"/>
          </a:xfrm>
          <a:prstGeom prst="rect">
            <a:avLst/>
          </a:prstGeom>
        </p:spPr>
      </p:pic>
      <p:pic>
        <p:nvPicPr>
          <p:cNvPr id="12" name="図 11">
            <a:extLst>
              <a:ext uri="{FF2B5EF4-FFF2-40B4-BE49-F238E27FC236}">
                <a16:creationId xmlns:a16="http://schemas.microsoft.com/office/drawing/2014/main" id="{919FE752-A51B-43BD-9FC2-B98016160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156" y="2718162"/>
            <a:ext cx="6779060" cy="3814762"/>
          </a:xfrm>
          <a:prstGeom prst="rect">
            <a:avLst/>
          </a:prstGeom>
        </p:spPr>
      </p:pic>
    </p:spTree>
    <p:extLst>
      <p:ext uri="{BB962C8B-B14F-4D97-AF65-F5344CB8AC3E}">
        <p14:creationId xmlns:p14="http://schemas.microsoft.com/office/powerpoint/2010/main" val="1649394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HPGS in KEK</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C14AE65-57BD-4CAA-9797-ADAE8E5C8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2" name="テキスト ボックス 1">
            <a:extLst>
              <a:ext uri="{FF2B5EF4-FFF2-40B4-BE49-F238E27FC236}">
                <a16:creationId xmlns:a16="http://schemas.microsoft.com/office/drawing/2014/main" id="{D9B44400-4FC6-493E-AC92-026EFC44CBFE}"/>
              </a:ext>
            </a:extLst>
          </p:cNvPr>
          <p:cNvSpPr txBox="1"/>
          <p:nvPr/>
        </p:nvSpPr>
        <p:spPr>
          <a:xfrm>
            <a:off x="5341675" y="2105561"/>
            <a:ext cx="6650779" cy="132343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Discussion with cryogenics group</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Negotiation with the local government</a:t>
            </a:r>
          </a:p>
          <a:p>
            <a:pPr marL="285750"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Refrigeration safety regulation is preferable for ILC</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KEK </a:t>
            </a:r>
            <a:r>
              <a:rPr lang="en-US" altLang="ja-JP" sz="2000" dirty="0">
                <a:latin typeface="Times New Roman" panose="02020603050405020304" pitchFamily="18" charset="0"/>
                <a:cs typeface="Times New Roman" panose="02020603050405020304" pitchFamily="18" charset="0"/>
              </a:rPr>
              <a:t>will visit to KHK as authority of HPGS soon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42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AC74A111-784D-4007-8B3D-5990CE715EB1}"/>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Joint between different metals</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0421616-038D-4F11-99B8-B534F9BFD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9" name="TextBox 9">
            <a:extLst>
              <a:ext uri="{FF2B5EF4-FFF2-40B4-BE49-F238E27FC236}">
                <a16:creationId xmlns:a16="http://schemas.microsoft.com/office/drawing/2014/main" id="{11350524-7A75-4C0E-8E2F-6E7A1CF34CDD}"/>
              </a:ext>
            </a:extLst>
          </p:cNvPr>
          <p:cNvSpPr txBox="1"/>
          <p:nvPr/>
        </p:nvSpPr>
        <p:spPr>
          <a:xfrm>
            <a:off x="3711918" y="1284911"/>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0" name="Straight Arrow Connector 11">
            <a:extLst>
              <a:ext uri="{FF2B5EF4-FFF2-40B4-BE49-F238E27FC236}">
                <a16:creationId xmlns:a16="http://schemas.microsoft.com/office/drawing/2014/main" id="{D6A09858-3C86-4458-8DB6-836ECEB8B273}"/>
              </a:ext>
            </a:extLst>
          </p:cNvPr>
          <p:cNvCxnSpPr>
            <a:cxnSpLocks/>
          </p:cNvCxnSpPr>
          <p:nvPr/>
        </p:nvCxnSpPr>
        <p:spPr>
          <a:xfrm flipH="1">
            <a:off x="2651650" y="1466768"/>
            <a:ext cx="1060268" cy="616124"/>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1" name="TextBox 12">
            <a:extLst>
              <a:ext uri="{FF2B5EF4-FFF2-40B4-BE49-F238E27FC236}">
                <a16:creationId xmlns:a16="http://schemas.microsoft.com/office/drawing/2014/main" id="{A03BA959-4F4A-4E23-8102-141A7B8CA055}"/>
              </a:ext>
            </a:extLst>
          </p:cNvPr>
          <p:cNvSpPr txBox="1"/>
          <p:nvPr/>
        </p:nvSpPr>
        <p:spPr>
          <a:xfrm>
            <a:off x="829419" y="1284911"/>
            <a:ext cx="441146"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SS</a:t>
            </a:r>
          </a:p>
        </p:txBody>
      </p:sp>
      <p:cxnSp>
        <p:nvCxnSpPr>
          <p:cNvPr id="12" name="Straight Arrow Connector 14">
            <a:extLst>
              <a:ext uri="{FF2B5EF4-FFF2-40B4-BE49-F238E27FC236}">
                <a16:creationId xmlns:a16="http://schemas.microsoft.com/office/drawing/2014/main" id="{C32A743F-8C96-43C2-BF5E-7BDDCAC11CEC}"/>
              </a:ext>
            </a:extLst>
          </p:cNvPr>
          <p:cNvCxnSpPr>
            <a:cxnSpLocks/>
            <a:stCxn id="11" idx="2"/>
          </p:cNvCxnSpPr>
          <p:nvPr/>
        </p:nvCxnSpPr>
        <p:spPr>
          <a:xfrm>
            <a:off x="1049992" y="1654243"/>
            <a:ext cx="763458" cy="501825"/>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3" name="TextBox 16">
            <a:extLst>
              <a:ext uri="{FF2B5EF4-FFF2-40B4-BE49-F238E27FC236}">
                <a16:creationId xmlns:a16="http://schemas.microsoft.com/office/drawing/2014/main" id="{5C63D886-1A6C-498A-8776-A141F6AEAD8B}"/>
              </a:ext>
            </a:extLst>
          </p:cNvPr>
          <p:cNvSpPr txBox="1"/>
          <p:nvPr/>
        </p:nvSpPr>
        <p:spPr>
          <a:xfrm>
            <a:off x="4456138" y="3086839"/>
            <a:ext cx="817275"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Ti Gr2</a:t>
            </a:r>
          </a:p>
        </p:txBody>
      </p:sp>
      <p:cxnSp>
        <p:nvCxnSpPr>
          <p:cNvPr id="14" name="Straight Arrow Connector 18">
            <a:extLst>
              <a:ext uri="{FF2B5EF4-FFF2-40B4-BE49-F238E27FC236}">
                <a16:creationId xmlns:a16="http://schemas.microsoft.com/office/drawing/2014/main" id="{164B54EE-BED6-4E24-A874-E88D2B1FAE5F}"/>
              </a:ext>
            </a:extLst>
          </p:cNvPr>
          <p:cNvCxnSpPr>
            <a:cxnSpLocks/>
            <a:stCxn id="13" idx="1"/>
          </p:cNvCxnSpPr>
          <p:nvPr/>
        </p:nvCxnSpPr>
        <p:spPr>
          <a:xfrm flipH="1" flipV="1">
            <a:off x="3185050" y="3086839"/>
            <a:ext cx="1271088" cy="18466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5">
            <a:extLst>
              <a:ext uri="{FF2B5EF4-FFF2-40B4-BE49-F238E27FC236}">
                <a16:creationId xmlns:a16="http://schemas.microsoft.com/office/drawing/2014/main" id="{AA9F6F2C-38FC-48DC-8A63-51C1E9AAD9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789" y="4389844"/>
            <a:ext cx="2281503" cy="2041345"/>
          </a:xfrm>
          <a:prstGeom prst="rect">
            <a:avLst/>
          </a:prstGeom>
        </p:spPr>
      </p:pic>
      <p:sp>
        <p:nvSpPr>
          <p:cNvPr id="16" name="TextBox 29">
            <a:extLst>
              <a:ext uri="{FF2B5EF4-FFF2-40B4-BE49-F238E27FC236}">
                <a16:creationId xmlns:a16="http://schemas.microsoft.com/office/drawing/2014/main" id="{83D4F834-7D93-4732-ABC5-411274AAC8A6}"/>
              </a:ext>
            </a:extLst>
          </p:cNvPr>
          <p:cNvSpPr txBox="1"/>
          <p:nvPr/>
        </p:nvSpPr>
        <p:spPr>
          <a:xfrm>
            <a:off x="962036" y="6236138"/>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7" name="Straight Arrow Connector 31">
            <a:extLst>
              <a:ext uri="{FF2B5EF4-FFF2-40B4-BE49-F238E27FC236}">
                <a16:creationId xmlns:a16="http://schemas.microsoft.com/office/drawing/2014/main" id="{C27D7D82-FF2C-4B10-BCBC-9F9FF248AA34}"/>
              </a:ext>
            </a:extLst>
          </p:cNvPr>
          <p:cNvCxnSpPr>
            <a:cxnSpLocks/>
            <a:stCxn id="16" idx="3"/>
          </p:cNvCxnSpPr>
          <p:nvPr/>
        </p:nvCxnSpPr>
        <p:spPr>
          <a:xfrm flipV="1">
            <a:off x="2606910" y="6061858"/>
            <a:ext cx="745414" cy="35894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5" descr="A close-up of a machine&#10;&#10;Description automatically generated with low confidence">
            <a:extLst>
              <a:ext uri="{FF2B5EF4-FFF2-40B4-BE49-F238E27FC236}">
                <a16:creationId xmlns:a16="http://schemas.microsoft.com/office/drawing/2014/main" id="{756EDB53-526D-49C5-A2E7-B68CBFE3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613" y="1727967"/>
            <a:ext cx="3138636" cy="2449116"/>
          </a:xfrm>
          <a:prstGeom prst="rect">
            <a:avLst/>
          </a:prstGeom>
        </p:spPr>
      </p:pic>
      <p:cxnSp>
        <p:nvCxnSpPr>
          <p:cNvPr id="19" name="Straight Arrow Connector 14">
            <a:extLst>
              <a:ext uri="{FF2B5EF4-FFF2-40B4-BE49-F238E27FC236}">
                <a16:creationId xmlns:a16="http://schemas.microsoft.com/office/drawing/2014/main" id="{CD78CB0D-CA52-403E-99C4-229CBFB3C830}"/>
              </a:ext>
            </a:extLst>
          </p:cNvPr>
          <p:cNvCxnSpPr>
            <a:cxnSpLocks/>
          </p:cNvCxnSpPr>
          <p:nvPr/>
        </p:nvCxnSpPr>
        <p:spPr>
          <a:xfrm flipH="1">
            <a:off x="9683955" y="2830053"/>
            <a:ext cx="1376715" cy="697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73">
            <a:extLst>
              <a:ext uri="{FF2B5EF4-FFF2-40B4-BE49-F238E27FC236}">
                <a16:creationId xmlns:a16="http://schemas.microsoft.com/office/drawing/2014/main" id="{2BFA1781-1CF2-45D1-90DD-1FDE9686B00F}"/>
              </a:ext>
            </a:extLst>
          </p:cNvPr>
          <p:cNvSpPr txBox="1"/>
          <p:nvPr/>
        </p:nvSpPr>
        <p:spPr>
          <a:xfrm>
            <a:off x="7757085" y="1310726"/>
            <a:ext cx="1774845" cy="369332"/>
          </a:xfrm>
          <a:prstGeom prst="rect">
            <a:avLst/>
          </a:prstGeom>
          <a:solidFill>
            <a:schemeClr val="bg1"/>
          </a:solidFill>
          <a:ln w="19050">
            <a:solidFill>
              <a:srgbClr val="00B0F0"/>
            </a:solidFill>
          </a:ln>
        </p:spPr>
        <p:txBody>
          <a:bodyPr wrap="none" rtlCol="0">
            <a:spAutoFit/>
          </a:bodyPr>
          <a:lstStyle/>
          <a:p>
            <a:r>
              <a:rPr lang="en-US" dirty="0">
                <a:latin typeface="Times New Roman" panose="02020603050405020304" pitchFamily="18" charset="0"/>
                <a:cs typeface="Times New Roman" panose="02020603050405020304" pitchFamily="18" charset="0"/>
              </a:rPr>
              <a:t>Al thermal straps</a:t>
            </a:r>
          </a:p>
        </p:txBody>
      </p:sp>
      <p:cxnSp>
        <p:nvCxnSpPr>
          <p:cNvPr id="21" name="Straight Arrow Connector 75">
            <a:extLst>
              <a:ext uri="{FF2B5EF4-FFF2-40B4-BE49-F238E27FC236}">
                <a16:creationId xmlns:a16="http://schemas.microsoft.com/office/drawing/2014/main" id="{E5D099C2-F32E-48E9-84C2-0ECFC0345F55}"/>
              </a:ext>
            </a:extLst>
          </p:cNvPr>
          <p:cNvCxnSpPr>
            <a:cxnSpLocks/>
            <a:stCxn id="20" idx="3"/>
          </p:cNvCxnSpPr>
          <p:nvPr/>
        </p:nvCxnSpPr>
        <p:spPr>
          <a:xfrm>
            <a:off x="9531930" y="1495392"/>
            <a:ext cx="876841" cy="521635"/>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77">
            <a:extLst>
              <a:ext uri="{FF2B5EF4-FFF2-40B4-BE49-F238E27FC236}">
                <a16:creationId xmlns:a16="http://schemas.microsoft.com/office/drawing/2014/main" id="{AF43596D-FE30-4544-AC4F-6CFD73FDFB22}"/>
              </a:ext>
            </a:extLst>
          </p:cNvPr>
          <p:cNvCxnSpPr>
            <a:cxnSpLocks/>
            <a:stCxn id="20" idx="2"/>
          </p:cNvCxnSpPr>
          <p:nvPr/>
        </p:nvCxnSpPr>
        <p:spPr>
          <a:xfrm>
            <a:off x="8644508" y="1680058"/>
            <a:ext cx="1375155" cy="443513"/>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79">
            <a:extLst>
              <a:ext uri="{FF2B5EF4-FFF2-40B4-BE49-F238E27FC236}">
                <a16:creationId xmlns:a16="http://schemas.microsoft.com/office/drawing/2014/main" id="{8EDF3A42-BE43-4AC7-A558-34D823DED600}"/>
              </a:ext>
            </a:extLst>
          </p:cNvPr>
          <p:cNvCxnSpPr>
            <a:cxnSpLocks/>
            <a:stCxn id="20" idx="2"/>
          </p:cNvCxnSpPr>
          <p:nvPr/>
        </p:nvCxnSpPr>
        <p:spPr>
          <a:xfrm>
            <a:off x="8644508" y="1680058"/>
            <a:ext cx="1039447" cy="582689"/>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81">
            <a:extLst>
              <a:ext uri="{FF2B5EF4-FFF2-40B4-BE49-F238E27FC236}">
                <a16:creationId xmlns:a16="http://schemas.microsoft.com/office/drawing/2014/main" id="{89FB15B6-02B9-4838-95D6-0D0B02C01DBB}"/>
              </a:ext>
            </a:extLst>
          </p:cNvPr>
          <p:cNvCxnSpPr>
            <a:cxnSpLocks/>
            <a:stCxn id="20" idx="2"/>
          </p:cNvCxnSpPr>
          <p:nvPr/>
        </p:nvCxnSpPr>
        <p:spPr>
          <a:xfrm>
            <a:off x="8644508" y="1680058"/>
            <a:ext cx="615353" cy="785167"/>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pic>
        <p:nvPicPr>
          <p:cNvPr id="31" name="Picture 13" descr="Graphical user interface&#10;&#10;Description automatically generated with medium confidence">
            <a:extLst>
              <a:ext uri="{FF2B5EF4-FFF2-40B4-BE49-F238E27FC236}">
                <a16:creationId xmlns:a16="http://schemas.microsoft.com/office/drawing/2014/main" id="{3D05ACB5-E8FF-4793-B4E6-854CE53D80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2765" y="4362274"/>
            <a:ext cx="5414192" cy="1929601"/>
          </a:xfrm>
          <a:prstGeom prst="rect">
            <a:avLst/>
          </a:prstGeom>
        </p:spPr>
      </p:pic>
      <p:cxnSp>
        <p:nvCxnSpPr>
          <p:cNvPr id="32" name="Straight Connector 63">
            <a:extLst>
              <a:ext uri="{FF2B5EF4-FFF2-40B4-BE49-F238E27FC236}">
                <a16:creationId xmlns:a16="http://schemas.microsoft.com/office/drawing/2014/main" id="{EF1B46A9-BA3E-4C1F-87FD-791B3B62C543}"/>
              </a:ext>
            </a:extLst>
          </p:cNvPr>
          <p:cNvCxnSpPr/>
          <p:nvPr/>
        </p:nvCxnSpPr>
        <p:spPr>
          <a:xfrm>
            <a:off x="6746066" y="5888631"/>
            <a:ext cx="0" cy="68262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67">
            <a:extLst>
              <a:ext uri="{FF2B5EF4-FFF2-40B4-BE49-F238E27FC236}">
                <a16:creationId xmlns:a16="http://schemas.microsoft.com/office/drawing/2014/main" id="{FAE13229-9371-4D3E-BD90-60F24A643D39}"/>
              </a:ext>
            </a:extLst>
          </p:cNvPr>
          <p:cNvCxnSpPr/>
          <p:nvPr/>
        </p:nvCxnSpPr>
        <p:spPr>
          <a:xfrm>
            <a:off x="11165666" y="5888631"/>
            <a:ext cx="0" cy="609600"/>
          </a:xfrm>
          <a:prstGeom prst="line">
            <a:avLst/>
          </a:prstGeom>
        </p:spPr>
        <p:style>
          <a:lnRef idx="1">
            <a:schemeClr val="dk1"/>
          </a:lnRef>
          <a:fillRef idx="0">
            <a:schemeClr val="dk1"/>
          </a:fillRef>
          <a:effectRef idx="0">
            <a:schemeClr val="dk1"/>
          </a:effectRef>
          <a:fontRef idx="minor">
            <a:schemeClr val="tx1"/>
          </a:fontRef>
        </p:style>
      </p:cxnSp>
      <p:sp>
        <p:nvSpPr>
          <p:cNvPr id="34" name="TextBox 68">
            <a:extLst>
              <a:ext uri="{FF2B5EF4-FFF2-40B4-BE49-F238E27FC236}">
                <a16:creationId xmlns:a16="http://schemas.microsoft.com/office/drawing/2014/main" id="{84393FFA-FE25-4F64-9DEC-E0E3292DD6BD}"/>
              </a:ext>
            </a:extLst>
          </p:cNvPr>
          <p:cNvSpPr txBox="1"/>
          <p:nvPr/>
        </p:nvSpPr>
        <p:spPr>
          <a:xfrm>
            <a:off x="8331882" y="6265690"/>
            <a:ext cx="64633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1000</a:t>
            </a:r>
          </a:p>
        </p:txBody>
      </p:sp>
      <p:cxnSp>
        <p:nvCxnSpPr>
          <p:cNvPr id="35" name="Straight Arrow Connector 70">
            <a:extLst>
              <a:ext uri="{FF2B5EF4-FFF2-40B4-BE49-F238E27FC236}">
                <a16:creationId xmlns:a16="http://schemas.microsoft.com/office/drawing/2014/main" id="{2DC05D9A-256A-44AA-B3EA-ED71661F756D}"/>
              </a:ext>
            </a:extLst>
          </p:cNvPr>
          <p:cNvCxnSpPr>
            <a:stCxn id="34" idx="3"/>
          </p:cNvCxnSpPr>
          <p:nvPr/>
        </p:nvCxnSpPr>
        <p:spPr>
          <a:xfrm>
            <a:off x="8978213" y="6450356"/>
            <a:ext cx="21874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72">
            <a:extLst>
              <a:ext uri="{FF2B5EF4-FFF2-40B4-BE49-F238E27FC236}">
                <a16:creationId xmlns:a16="http://schemas.microsoft.com/office/drawing/2014/main" id="{F2D56E17-CA51-4794-B13B-78B226AE2E27}"/>
              </a:ext>
            </a:extLst>
          </p:cNvPr>
          <p:cNvCxnSpPr>
            <a:stCxn id="34" idx="1"/>
          </p:cNvCxnSpPr>
          <p:nvPr/>
        </p:nvCxnSpPr>
        <p:spPr>
          <a:xfrm flipH="1">
            <a:off x="6746066" y="6450356"/>
            <a:ext cx="15858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82C014E0-D005-447B-AAC8-D955C6B6FEE8}"/>
              </a:ext>
            </a:extLst>
          </p:cNvPr>
          <p:cNvSpPr txBox="1"/>
          <p:nvPr/>
        </p:nvSpPr>
        <p:spPr>
          <a:xfrm>
            <a:off x="0" y="776492"/>
            <a:ext cx="12192000" cy="400110"/>
          </a:xfrm>
          <a:prstGeom prst="rect">
            <a:avLst/>
          </a:prstGeom>
          <a:noFill/>
        </p:spPr>
        <p:txBody>
          <a:bodyPr wrap="square" rtlCol="0" anchor="ctr">
            <a:spAutoFit/>
          </a:bodyPr>
          <a:lstStyle/>
          <a:p>
            <a:pPr algn="ctr"/>
            <a:r>
              <a:rPr kumimoji="1" lang="en-US" altLang="ja-JP" sz="2000" dirty="0">
                <a:solidFill>
                  <a:srgbClr val="FF0000"/>
                </a:solidFill>
                <a:latin typeface="Times New Roman" panose="02020603050405020304" pitchFamily="18" charset="0"/>
                <a:cs typeface="Times New Roman" panose="02020603050405020304" pitchFamily="18" charset="0"/>
              </a:rPr>
              <a:t>Explosive bonding by ASAHI Chemical is available for these two typ</a:t>
            </a:r>
            <a:r>
              <a:rPr lang="en-US" altLang="ja-JP" sz="2000" dirty="0">
                <a:solidFill>
                  <a:srgbClr val="FF0000"/>
                </a:solidFill>
                <a:latin typeface="Times New Roman" panose="02020603050405020304" pitchFamily="18" charset="0"/>
                <a:cs typeface="Times New Roman" panose="02020603050405020304" pitchFamily="18" charset="0"/>
              </a:rPr>
              <a:t>es of joints</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37" name="吹き出し: 角を丸めた四角形 36">
            <a:extLst>
              <a:ext uri="{FF2B5EF4-FFF2-40B4-BE49-F238E27FC236}">
                <a16:creationId xmlns:a16="http://schemas.microsoft.com/office/drawing/2014/main" id="{FF2F317C-2561-4210-9AF7-8DA546DB2D3B}"/>
              </a:ext>
            </a:extLst>
          </p:cNvPr>
          <p:cNvSpPr/>
          <p:nvPr/>
        </p:nvSpPr>
        <p:spPr>
          <a:xfrm>
            <a:off x="5002776" y="1852521"/>
            <a:ext cx="3652271" cy="663025"/>
          </a:xfrm>
          <a:prstGeom prst="wedgeRoundRectCallout">
            <a:avLst>
              <a:gd name="adj1" fmla="val 48476"/>
              <a:gd name="adj2" fmla="val 9059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use Aluminum cooling pipe, </a:t>
            </a:r>
          </a:p>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joint between Al and SS here</a:t>
            </a:r>
          </a:p>
        </p:txBody>
      </p:sp>
    </p:spTree>
    <p:extLst>
      <p:ext uri="{BB962C8B-B14F-4D97-AF65-F5344CB8AC3E}">
        <p14:creationId xmlns:p14="http://schemas.microsoft.com/office/powerpoint/2010/main" val="4116267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Standard of cooling pipes</a:t>
            </a:r>
            <a:endParaRPr lang="ja-JP" altLang="en-US" sz="4800"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C66078D7-7975-47FB-BBEB-1C41AC1935B6}"/>
              </a:ext>
            </a:extLst>
          </p:cNvPr>
          <p:cNvGraphicFramePr>
            <a:graphicFrameLocks noGrp="1"/>
          </p:cNvGraphicFramePr>
          <p:nvPr>
            <p:extLst>
              <p:ext uri="{D42A27DB-BD31-4B8C-83A1-F6EECF244321}">
                <p14:modId xmlns:p14="http://schemas.microsoft.com/office/powerpoint/2010/main" val="3924547364"/>
              </p:ext>
            </p:extLst>
          </p:nvPr>
        </p:nvGraphicFramePr>
        <p:xfrm>
          <a:off x="0" y="955534"/>
          <a:ext cx="12163495" cy="5090462"/>
        </p:xfrm>
        <a:graphic>
          <a:graphicData uri="http://schemas.openxmlformats.org/drawingml/2006/table">
            <a:tbl>
              <a:tblPr/>
              <a:tblGrid>
                <a:gridCol w="1990725">
                  <a:extLst>
                    <a:ext uri="{9D8B030D-6E8A-4147-A177-3AD203B41FA5}">
                      <a16:colId xmlns:a16="http://schemas.microsoft.com/office/drawing/2014/main" val="1475045471"/>
                    </a:ext>
                  </a:extLst>
                </a:gridCol>
                <a:gridCol w="773180">
                  <a:extLst>
                    <a:ext uri="{9D8B030D-6E8A-4147-A177-3AD203B41FA5}">
                      <a16:colId xmlns:a16="http://schemas.microsoft.com/office/drawing/2014/main" val="2237457754"/>
                    </a:ext>
                  </a:extLst>
                </a:gridCol>
                <a:gridCol w="563563">
                  <a:extLst>
                    <a:ext uri="{9D8B030D-6E8A-4147-A177-3AD203B41FA5}">
                      <a16:colId xmlns:a16="http://schemas.microsoft.com/office/drawing/2014/main" val="1661948990"/>
                    </a:ext>
                  </a:extLst>
                </a:gridCol>
                <a:gridCol w="542925">
                  <a:extLst>
                    <a:ext uri="{9D8B030D-6E8A-4147-A177-3AD203B41FA5}">
                      <a16:colId xmlns:a16="http://schemas.microsoft.com/office/drawing/2014/main" val="3659929449"/>
                    </a:ext>
                  </a:extLst>
                </a:gridCol>
                <a:gridCol w="638175">
                  <a:extLst>
                    <a:ext uri="{9D8B030D-6E8A-4147-A177-3AD203B41FA5}">
                      <a16:colId xmlns:a16="http://schemas.microsoft.com/office/drawing/2014/main" val="3199800743"/>
                    </a:ext>
                  </a:extLst>
                </a:gridCol>
                <a:gridCol w="938213">
                  <a:extLst>
                    <a:ext uri="{9D8B030D-6E8A-4147-A177-3AD203B41FA5}">
                      <a16:colId xmlns:a16="http://schemas.microsoft.com/office/drawing/2014/main" val="3721209642"/>
                    </a:ext>
                  </a:extLst>
                </a:gridCol>
                <a:gridCol w="2508250">
                  <a:extLst>
                    <a:ext uri="{9D8B030D-6E8A-4147-A177-3AD203B41FA5}">
                      <a16:colId xmlns:a16="http://schemas.microsoft.com/office/drawing/2014/main" val="3776209047"/>
                    </a:ext>
                  </a:extLst>
                </a:gridCol>
                <a:gridCol w="179388">
                  <a:extLst>
                    <a:ext uri="{9D8B030D-6E8A-4147-A177-3AD203B41FA5}">
                      <a16:colId xmlns:a16="http://schemas.microsoft.com/office/drawing/2014/main" val="2173941678"/>
                    </a:ext>
                  </a:extLst>
                </a:gridCol>
                <a:gridCol w="760413">
                  <a:extLst>
                    <a:ext uri="{9D8B030D-6E8A-4147-A177-3AD203B41FA5}">
                      <a16:colId xmlns:a16="http://schemas.microsoft.com/office/drawing/2014/main" val="839576952"/>
                    </a:ext>
                  </a:extLst>
                </a:gridCol>
                <a:gridCol w="1141413">
                  <a:extLst>
                    <a:ext uri="{9D8B030D-6E8A-4147-A177-3AD203B41FA5}">
                      <a16:colId xmlns:a16="http://schemas.microsoft.com/office/drawing/2014/main" val="4110440156"/>
                    </a:ext>
                  </a:extLst>
                </a:gridCol>
                <a:gridCol w="1063625">
                  <a:extLst>
                    <a:ext uri="{9D8B030D-6E8A-4147-A177-3AD203B41FA5}">
                      <a16:colId xmlns:a16="http://schemas.microsoft.com/office/drawing/2014/main" val="317600916"/>
                    </a:ext>
                  </a:extLst>
                </a:gridCol>
                <a:gridCol w="1063625">
                  <a:extLst>
                    <a:ext uri="{9D8B030D-6E8A-4147-A177-3AD203B41FA5}">
                      <a16:colId xmlns:a16="http://schemas.microsoft.com/office/drawing/2014/main" val="1359590905"/>
                    </a:ext>
                  </a:extLst>
                </a:gridCol>
              </a:tblGrid>
              <a:tr h="391574">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Y. </a:t>
                      </a:r>
                      <a:r>
                        <a:rPr lang="en-US" altLang="ja-JP" sz="1100" b="0" i="0" u="none" strike="noStrike" dirty="0" err="1">
                          <a:solidFill>
                            <a:srgbClr val="000000"/>
                          </a:solidFill>
                          <a:effectLst/>
                          <a:latin typeface="游ゴシック" panose="020B0400000000000000" pitchFamily="50" charset="-128"/>
                          <a:ea typeface="游ゴシック" panose="020B0400000000000000" pitchFamily="50" charset="-128"/>
                        </a:rPr>
                        <a:t>Orlov</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Tom P.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Calculation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Ouchi-san</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ASME/ANSI </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47478030"/>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Cryigenic</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Line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ID,mm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Wall.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Material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ID,mm</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012777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2.2K Subcooled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.065"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G3447</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63.5/59.5/2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99665412"/>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Gas helium return header,</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structural support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300mm-OD, 6mm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4777158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Not used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.120"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29657214"/>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5K shield 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60.33/</a:t>
                      </a: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502889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8K shield 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3.5"-OD. .25" Wall, Al 6061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82.55/69.85/6.35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85743283"/>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71.984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3"-OD, .083"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76.2/71.98/2.11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76.2/72/2.1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50808417"/>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Extrusion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79.4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92.08/79.38/6.35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2066244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2-Phase pipe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 2-phase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73.025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68.809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游ゴシック" panose="020B0400000000000000" pitchFamily="50" charset="-128"/>
                          <a:ea typeface="游ゴシック" panose="020B0400000000000000" pitchFamily="50" charset="-128"/>
                        </a:rPr>
                        <a:t>Pipe 2 1/2",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76.1/72.1/2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73.0/68.78/2.11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88920659"/>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83290535"/>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Ti</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719178096"/>
                  </a:ext>
                </a:extLst>
              </a:tr>
              <a:tr h="391574">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Warm-up/cool-down line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42.164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37.948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chemeClr val="tx1"/>
                          </a:solidFill>
                          <a:effectLst/>
                          <a:latin typeface="游ゴシック" panose="020B0400000000000000" pitchFamily="50" charset="-128"/>
                          <a:ea typeface="游ゴシック" panose="020B0400000000000000" pitchFamily="50" charset="-128"/>
                        </a:rPr>
                        <a:t>Pipe 1 1/4",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38.9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42.16/38.86/1.65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ASTM A312 </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42.16/38.9/1.65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42.7/39.4/1.65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631300784"/>
                  </a:ext>
                </a:extLst>
              </a:tr>
            </a:tbl>
          </a:graphicData>
        </a:graphic>
      </p:graphicFrame>
    </p:spTree>
    <p:extLst>
      <p:ext uri="{BB962C8B-B14F-4D97-AF65-F5344CB8AC3E}">
        <p14:creationId xmlns:p14="http://schemas.microsoft.com/office/powerpoint/2010/main" val="2894331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087FD325-44AB-470F-8580-4008EA320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9" y="1007784"/>
            <a:ext cx="4678203" cy="2421216"/>
          </a:xfrm>
          <a:prstGeom prst="rect">
            <a:avLst/>
          </a:prstGeom>
        </p:spPr>
      </p:pic>
      <p:pic>
        <p:nvPicPr>
          <p:cNvPr id="8" name="図 7">
            <a:extLst>
              <a:ext uri="{FF2B5EF4-FFF2-40B4-BE49-F238E27FC236}">
                <a16:creationId xmlns:a16="http://schemas.microsoft.com/office/drawing/2014/main" id="{9DEAED96-96A6-4F14-9A7E-3AD799196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29" y="3793152"/>
            <a:ext cx="4674682" cy="2699720"/>
          </a:xfrm>
          <a:prstGeom prst="rect">
            <a:avLst/>
          </a:prstGeom>
        </p:spPr>
      </p:pic>
      <p:sp>
        <p:nvSpPr>
          <p:cNvPr id="11" name="タイトル 3">
            <a:extLst>
              <a:ext uri="{FF2B5EF4-FFF2-40B4-BE49-F238E27FC236}">
                <a16:creationId xmlns:a16="http://schemas.microsoft.com/office/drawing/2014/main" id="{ADA8D10F-78CE-402A-8220-AF0765469E1A}"/>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RF distribution system equipped with CM</a:t>
            </a:r>
            <a:endParaRPr lang="ja-JP" altLang="en-US" sz="4800" dirty="0">
              <a:latin typeface="Times New Roman" panose="02020603050405020304" pitchFamily="18" charset="0"/>
              <a:cs typeface="Times New Roman" panose="02020603050405020304" pitchFamily="18" charset="0"/>
            </a:endParaRPr>
          </a:p>
        </p:txBody>
      </p:sp>
      <p:pic>
        <p:nvPicPr>
          <p:cNvPr id="13" name="図 12">
            <a:extLst>
              <a:ext uri="{FF2B5EF4-FFF2-40B4-BE49-F238E27FC236}">
                <a16:creationId xmlns:a16="http://schemas.microsoft.com/office/drawing/2014/main" id="{EEAC364E-EF8D-4598-8169-585FB52660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940" y="3429000"/>
            <a:ext cx="6383258" cy="2992227"/>
          </a:xfrm>
          <a:prstGeom prst="rect">
            <a:avLst/>
          </a:prstGeom>
        </p:spPr>
      </p:pic>
      <p:sp>
        <p:nvSpPr>
          <p:cNvPr id="14" name="吹き出し: 角を丸めた四角形 13">
            <a:extLst>
              <a:ext uri="{FF2B5EF4-FFF2-40B4-BE49-F238E27FC236}">
                <a16:creationId xmlns:a16="http://schemas.microsoft.com/office/drawing/2014/main" id="{ADD26427-05A6-4514-8729-0AAA9831C54C}"/>
              </a:ext>
            </a:extLst>
          </p:cNvPr>
          <p:cNvSpPr/>
          <p:nvPr/>
        </p:nvSpPr>
        <p:spPr>
          <a:xfrm>
            <a:off x="5460087" y="1480144"/>
            <a:ext cx="5874526" cy="537923"/>
          </a:xfrm>
          <a:prstGeom prst="wedgeRoundRectCallout">
            <a:avLst>
              <a:gd name="adj1" fmla="val -52766"/>
              <a:gd name="adj2" fmla="val 15607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Matsumoto-</a:t>
            </a:r>
            <a:r>
              <a:rPr lang="en-US" altLang="ja-JP" sz="16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has an idea to equip the waveguide system with CM</a:t>
            </a:r>
          </a:p>
        </p:txBody>
      </p:sp>
      <p:sp>
        <p:nvSpPr>
          <p:cNvPr id="15" name="TextBox 12">
            <a:extLst>
              <a:ext uri="{FF2B5EF4-FFF2-40B4-BE49-F238E27FC236}">
                <a16:creationId xmlns:a16="http://schemas.microsoft.com/office/drawing/2014/main" id="{A9DA4EE0-62B8-4B87-9BB3-D7BEF4EBF9EA}"/>
              </a:ext>
            </a:extLst>
          </p:cNvPr>
          <p:cNvSpPr txBox="1"/>
          <p:nvPr/>
        </p:nvSpPr>
        <p:spPr>
          <a:xfrm>
            <a:off x="10567362" y="3608486"/>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Tree>
    <p:extLst>
      <p:ext uri="{BB962C8B-B14F-4D97-AF65-F5344CB8AC3E}">
        <p14:creationId xmlns:p14="http://schemas.microsoft.com/office/powerpoint/2010/main" val="1105247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72DB5960-C90F-4D89-93FC-CFAAE3576B7E}"/>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auto cleaning system</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F355F9A-8A96-449B-A079-E86235C2C4CE}"/>
              </a:ext>
            </a:extLst>
          </p:cNvPr>
          <p:cNvPicPr>
            <a:picLocks noChangeAspect="1"/>
          </p:cNvPicPr>
          <p:nvPr/>
        </p:nvPicPr>
        <p:blipFill>
          <a:blip r:embed="rId2"/>
          <a:srcRect/>
          <a:stretch/>
        </p:blipFill>
        <p:spPr>
          <a:xfrm>
            <a:off x="7447938" y="1311419"/>
            <a:ext cx="4205977" cy="2803984"/>
          </a:xfrm>
          <a:prstGeom prst="rect">
            <a:avLst/>
          </a:prstGeom>
        </p:spPr>
      </p:pic>
      <p:pic>
        <p:nvPicPr>
          <p:cNvPr id="3" name="図 2">
            <a:extLst>
              <a:ext uri="{FF2B5EF4-FFF2-40B4-BE49-F238E27FC236}">
                <a16:creationId xmlns:a16="http://schemas.microsoft.com/office/drawing/2014/main" id="{10695E63-CDDF-4DA1-A48B-FCE78CB8B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54" y="2387143"/>
            <a:ext cx="5960046" cy="3352526"/>
          </a:xfrm>
          <a:prstGeom prst="rect">
            <a:avLst/>
          </a:prstGeom>
        </p:spPr>
      </p:pic>
      <p:pic>
        <p:nvPicPr>
          <p:cNvPr id="9" name="図 8">
            <a:extLst>
              <a:ext uri="{FF2B5EF4-FFF2-40B4-BE49-F238E27FC236}">
                <a16:creationId xmlns:a16="http://schemas.microsoft.com/office/drawing/2014/main" id="{83A91754-8F28-4129-8FD6-7116EC1943BD}"/>
              </a:ext>
            </a:extLst>
          </p:cNvPr>
          <p:cNvPicPr>
            <a:picLocks noChangeAspect="1"/>
          </p:cNvPicPr>
          <p:nvPr/>
        </p:nvPicPr>
        <p:blipFill>
          <a:blip r:embed="rId4"/>
          <a:stretch>
            <a:fillRect/>
          </a:stretch>
        </p:blipFill>
        <p:spPr>
          <a:xfrm rot="5400000">
            <a:off x="7599211" y="4300575"/>
            <a:ext cx="2927345" cy="1951562"/>
          </a:xfrm>
          <a:prstGeom prst="rect">
            <a:avLst/>
          </a:prstGeom>
        </p:spPr>
      </p:pic>
      <p:sp>
        <p:nvSpPr>
          <p:cNvPr id="10" name="吹き出し: 角を丸めた四角形 9">
            <a:extLst>
              <a:ext uri="{FF2B5EF4-FFF2-40B4-BE49-F238E27FC236}">
                <a16:creationId xmlns:a16="http://schemas.microsoft.com/office/drawing/2014/main" id="{CC8E3708-F7FA-4AEB-93FA-60E0BD08ECA4}"/>
              </a:ext>
            </a:extLst>
          </p:cNvPr>
          <p:cNvSpPr/>
          <p:nvPr/>
        </p:nvSpPr>
        <p:spPr>
          <a:xfrm>
            <a:off x="440754" y="1133415"/>
            <a:ext cx="6440270" cy="537923"/>
          </a:xfrm>
          <a:prstGeom prst="wedgeRoundRectCallout">
            <a:avLst>
              <a:gd name="adj1" fmla="val 6478"/>
              <a:gd name="adj2" fmla="val 13528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Stephane will summarize the worldwide progress of auto cleaning system</a:t>
            </a:r>
          </a:p>
        </p:txBody>
      </p:sp>
    </p:spTree>
    <p:extLst>
      <p:ext uri="{BB962C8B-B14F-4D97-AF65-F5344CB8AC3E}">
        <p14:creationId xmlns:p14="http://schemas.microsoft.com/office/powerpoint/2010/main" val="1503168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ILC advisory panel of ME</a:t>
            </a:r>
            <a:r>
              <a:rPr lang="en-US" altLang="ja-JP" sz="4400" dirty="0">
                <a:latin typeface="Times New Roman" panose="02020603050405020304" pitchFamily="18" charset="0"/>
                <a:cs typeface="Times New Roman" panose="02020603050405020304" pitchFamily="18" charset="0"/>
              </a:rPr>
              <a:t>XT</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241536" y="1151381"/>
            <a:ext cx="2443298" cy="1938992"/>
          </a:xfrm>
          <a:prstGeom prst="rect">
            <a:avLst/>
          </a:prstGeom>
          <a:noFill/>
          <a:ln w="12700">
            <a:solidFill>
              <a:schemeClr val="tx1"/>
            </a:solidFill>
          </a:ln>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Including items: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Overview</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SRF WPs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SRF Infrastructure</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Domestic efforts</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Worldwide efforts</a:t>
            </a:r>
            <a:endParaRPr kumimoji="1" lang="ja-JP" altLang="en-US" sz="20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08E2F32-4757-4D40-AD91-9CADEBE48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1296" y="773122"/>
            <a:ext cx="4536666" cy="3402500"/>
          </a:xfrm>
          <a:prstGeom prst="rect">
            <a:avLst/>
          </a:prstGeom>
        </p:spPr>
      </p:pic>
      <p:pic>
        <p:nvPicPr>
          <p:cNvPr id="9" name="図 8">
            <a:extLst>
              <a:ext uri="{FF2B5EF4-FFF2-40B4-BE49-F238E27FC236}">
                <a16:creationId xmlns:a16="http://schemas.microsoft.com/office/drawing/2014/main" id="{8358F00E-EC17-450C-8328-C17656C5EC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15384" y="3334914"/>
            <a:ext cx="4536666" cy="3402499"/>
          </a:xfrm>
          <a:prstGeom prst="rect">
            <a:avLst/>
          </a:prstGeom>
        </p:spPr>
      </p:pic>
      <p:sp>
        <p:nvSpPr>
          <p:cNvPr id="10" name="吹き出し: 角を丸めた四角形 9">
            <a:extLst>
              <a:ext uri="{FF2B5EF4-FFF2-40B4-BE49-F238E27FC236}">
                <a16:creationId xmlns:a16="http://schemas.microsoft.com/office/drawing/2014/main" id="{77318C8A-6645-4DE5-8683-05B01263C44D}"/>
              </a:ext>
            </a:extLst>
          </p:cNvPr>
          <p:cNvSpPr/>
          <p:nvPr/>
        </p:nvSpPr>
        <p:spPr>
          <a:xfrm>
            <a:off x="7564031" y="954974"/>
            <a:ext cx="3941055" cy="484136"/>
          </a:xfrm>
          <a:prstGeom prst="wedgeRoundRectCallout">
            <a:avLst>
              <a:gd name="adj1" fmla="val -75498"/>
              <a:gd name="adj2" fmla="val 6974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How accurate are these percentages?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F7CD0D4-F0E7-4555-963F-D1A6B2C5E5C1}"/>
              </a:ext>
            </a:extLst>
          </p:cNvPr>
          <p:cNvSpPr txBox="1"/>
          <p:nvPr/>
        </p:nvSpPr>
        <p:spPr>
          <a:xfrm>
            <a:off x="116732" y="4775786"/>
            <a:ext cx="7153071" cy="830997"/>
          </a:xfrm>
          <a:prstGeom prst="rect">
            <a:avLst/>
          </a:prstGeom>
          <a:noFill/>
          <a:ln w="12700">
            <a:solidFill>
              <a:srgbClr val="FF0000"/>
            </a:solidFill>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We</a:t>
            </a:r>
            <a:r>
              <a:rPr kumimoji="1" lang="en-US" altLang="ja-JP" sz="1600" dirty="0">
                <a:latin typeface="Times New Roman" panose="02020603050405020304" pitchFamily="18" charset="0"/>
                <a:cs typeface="Times New Roman" panose="02020603050405020304" pitchFamily="18" charset="0"/>
              </a:rPr>
              <a:t> would like the Japanese side to handle the final preparation of these documents.</a:t>
            </a:r>
          </a:p>
          <a:p>
            <a:r>
              <a:rPr lang="en-US" altLang="ja-JP" sz="1600" dirty="0">
                <a:latin typeface="Times New Roman" panose="02020603050405020304" pitchFamily="18" charset="0"/>
                <a:cs typeface="Times New Roman" panose="02020603050405020304" pitchFamily="18" charset="0"/>
              </a:rPr>
              <a:t>If necessary, we will request you all individually.</a:t>
            </a:r>
          </a:p>
          <a:p>
            <a:r>
              <a:rPr kumimoji="1" lang="en-US" altLang="ja-JP" sz="1600" dirty="0">
                <a:latin typeface="Times New Roman" panose="02020603050405020304" pitchFamily="18" charset="0"/>
                <a:cs typeface="Times New Roman" panose="02020603050405020304" pitchFamily="18" charset="0"/>
              </a:rPr>
              <a:t>We already requested some WG2 members and ad-hoc members to prepare for slides.</a:t>
            </a:r>
            <a:endParaRPr kumimoji="1" lang="ja-JP" altLang="en-US" sz="1600" dirty="0">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22F020E1-5D8B-4F67-BB9D-686E8464F84D}"/>
              </a:ext>
            </a:extLst>
          </p:cNvPr>
          <p:cNvSpPr/>
          <p:nvPr/>
        </p:nvSpPr>
        <p:spPr>
          <a:xfrm>
            <a:off x="7713189" y="2120877"/>
            <a:ext cx="3941055" cy="484136"/>
          </a:xfrm>
          <a:prstGeom prst="wedgeRoundRectCallout">
            <a:avLst>
              <a:gd name="adj1" fmla="val -2437"/>
              <a:gd name="adj2" fmla="val 17423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Slide example for SRF overvi</a:t>
            </a:r>
            <a:r>
              <a:rPr lang="en-US" altLang="ja-JP" dirty="0">
                <a:solidFill>
                  <a:schemeClr val="tx1"/>
                </a:solidFill>
                <a:latin typeface="Times New Roman" panose="02020603050405020304" pitchFamily="18" charset="0"/>
                <a:cs typeface="Times New Roman" panose="02020603050405020304" pitchFamily="18" charset="0"/>
              </a:rPr>
              <a:t>ew</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707886"/>
          </a:xfrm>
          <a:prstGeom prst="rect">
            <a:avLst/>
          </a:prstGeom>
          <a:noFill/>
        </p:spPr>
        <p:txBody>
          <a:bodyPr wrap="square" rtlCol="0" anchor="t">
            <a:spAutoFit/>
          </a:bodyPr>
          <a:lstStyle/>
          <a:p>
            <a:pPr algn="ctr"/>
            <a:r>
              <a:rPr kumimoji="1" lang="en-US" altLang="ja-JP" sz="4000" dirty="0">
                <a:latin typeface="Times New Roman" panose="02020603050405020304" pitchFamily="18" charset="0"/>
                <a:cs typeface="Times New Roman" panose="02020603050405020304" pitchFamily="18" charset="0"/>
              </a:rPr>
              <a:t>Time-critical Work Pac</a:t>
            </a:r>
            <a:r>
              <a:rPr lang="en-US" altLang="ja-JP" sz="4000" dirty="0">
                <a:latin typeface="Times New Roman" panose="02020603050405020304" pitchFamily="18" charset="0"/>
                <a:cs typeface="Times New Roman" panose="02020603050405020304" pitchFamily="18" charset="0"/>
              </a:rPr>
              <a:t>kages before Pre-lab</a:t>
            </a:r>
            <a:endParaRPr kumimoji="1"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B0C610FE-1597-464E-9BFE-0B28330E1C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730" y="784789"/>
            <a:ext cx="4063510" cy="5631180"/>
          </a:xfrm>
          <a:prstGeom prst="rect">
            <a:avLst/>
          </a:prstGeom>
        </p:spPr>
      </p:pic>
      <p:sp>
        <p:nvSpPr>
          <p:cNvPr id="7" name="矢印: 右 6">
            <a:extLst>
              <a:ext uri="{FF2B5EF4-FFF2-40B4-BE49-F238E27FC236}">
                <a16:creationId xmlns:a16="http://schemas.microsoft.com/office/drawing/2014/main" id="{547F3776-2CA0-4DFE-9CDD-F1D1BB0F9E49}"/>
              </a:ext>
            </a:extLst>
          </p:cNvPr>
          <p:cNvSpPr/>
          <p:nvPr/>
        </p:nvSpPr>
        <p:spPr>
          <a:xfrm>
            <a:off x="4588800" y="2918460"/>
            <a:ext cx="891540" cy="1021080"/>
          </a:xfrm>
          <a:prstGeom prst="rightArrow">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8B4AAF7D-B06E-4F2E-80D7-43AEEC19E0FC}"/>
              </a:ext>
            </a:extLst>
          </p:cNvPr>
          <p:cNvSpPr txBox="1"/>
          <p:nvPr/>
        </p:nvSpPr>
        <p:spPr>
          <a:xfrm>
            <a:off x="5611900" y="1751617"/>
            <a:ext cx="6564618" cy="3354765"/>
          </a:xfrm>
          <a:prstGeom prst="rect">
            <a:avLst/>
          </a:prstGeom>
          <a:noFill/>
        </p:spPr>
        <p:txBody>
          <a:bodyPr wrap="none" rtlCol="0" anchor="ctr">
            <a:spAutoFit/>
          </a:bodyPr>
          <a:lstStyle/>
          <a:p>
            <a:pPr marL="285750" indent="-285750">
              <a:buFont typeface="Wingdings" panose="05000000000000000000" pitchFamily="2" charset="2"/>
              <a:buChar char="l"/>
            </a:pPr>
            <a:r>
              <a:rPr kumimoji="1" lang="en-US" altLang="ja-JP" sz="2400" dirty="0">
                <a:latin typeface="Times New Roman" panose="02020603050405020304" pitchFamily="18" charset="0"/>
                <a:cs typeface="Times New Roman" panose="02020603050405020304" pitchFamily="18" charset="0"/>
              </a:rPr>
              <a:t>WP-1</a:t>
            </a:r>
          </a:p>
          <a:p>
            <a:pPr marL="742950" lvl="1" indent="-28575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Eight 9-cell cavity production per region as global</a:t>
            </a:r>
          </a:p>
          <a:p>
            <a:pPr marL="742950" lvl="1" indent="-28575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Some 1-cell cavity production as fundamental research</a:t>
            </a:r>
          </a:p>
          <a:p>
            <a:pPr marL="742950" lvl="1" indent="-28575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Additional 9-cell cavity production as domestic</a:t>
            </a:r>
          </a:p>
          <a:p>
            <a:pPr marL="285750" indent="-285750">
              <a:buFont typeface="Wingdings" panose="05000000000000000000" pitchFamily="2" charset="2"/>
              <a:buChar char="l"/>
            </a:pPr>
            <a:r>
              <a:rPr lang="en-US" altLang="ja-JP" sz="2400" dirty="0">
                <a:latin typeface="Times New Roman" panose="02020603050405020304" pitchFamily="18" charset="0"/>
                <a:cs typeface="Times New Roman" panose="02020603050405020304" pitchFamily="18" charset="0"/>
              </a:rPr>
              <a:t>WP-2</a:t>
            </a:r>
          </a:p>
          <a:p>
            <a:pPr marL="742950" lvl="1" indent="-28575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Finalization of CM design</a:t>
            </a:r>
          </a:p>
          <a:p>
            <a:pPr marL="285750" indent="-285750">
              <a:buFont typeface="Wingdings" panose="05000000000000000000" pitchFamily="2" charset="2"/>
              <a:buChar char="l"/>
            </a:pPr>
            <a:r>
              <a:rPr kumimoji="1" lang="en-US" altLang="ja-JP" sz="2400" dirty="0">
                <a:latin typeface="Times New Roman" panose="02020603050405020304" pitchFamily="18" charset="0"/>
                <a:cs typeface="Times New Roman" panose="02020603050405020304" pitchFamily="18" charset="0"/>
              </a:rPr>
              <a:t>WP-3</a:t>
            </a:r>
          </a:p>
          <a:p>
            <a:pPr marL="742950" lvl="1" indent="-28575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Prototype crab cavity production for two designs</a:t>
            </a:r>
          </a:p>
          <a:p>
            <a:pPr marL="742950" lvl="1" indent="-28575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Harmonized test </a:t>
            </a:r>
            <a:r>
              <a:rPr lang="en-US" altLang="ja-JP" sz="2000" dirty="0">
                <a:latin typeface="Times New Roman" panose="02020603050405020304" pitchFamily="18" charset="0"/>
                <a:cs typeface="Times New Roman" panose="02020603050405020304" pitchFamily="18" charset="0"/>
              </a:rPr>
              <a:t>with two crab cavities</a:t>
            </a:r>
          </a:p>
          <a:p>
            <a:pPr marL="742950" lvl="1" indent="-28575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Final design of prototype CM</a:t>
            </a:r>
            <a:endParaRPr kumimoji="1" lang="ja-JP" altLang="en-US" sz="20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BB8A3D6C-CA56-4276-AB54-49D781BF126C}"/>
              </a:ext>
            </a:extLst>
          </p:cNvPr>
          <p:cNvSpPr txBox="1"/>
          <p:nvPr/>
        </p:nvSpPr>
        <p:spPr>
          <a:xfrm>
            <a:off x="4770825" y="1115321"/>
            <a:ext cx="7192033" cy="400110"/>
          </a:xfrm>
          <a:prstGeom prst="rect">
            <a:avLst/>
          </a:prstGeom>
          <a:noFill/>
        </p:spPr>
        <p:txBody>
          <a:bodyPr wrap="none" rtlCol="0" anchor="ctr">
            <a:spAutoFit/>
          </a:bodyPr>
          <a:lstStyle/>
          <a:p>
            <a:pPr algn="ctr"/>
            <a:r>
              <a:rPr kumimoji="1" lang="en-US" altLang="ja-JP" sz="2000" b="1" dirty="0">
                <a:solidFill>
                  <a:srgbClr val="FF0000"/>
                </a:solidFill>
                <a:latin typeface="Times New Roman" panose="02020603050405020304" pitchFamily="18" charset="0"/>
                <a:cs typeface="Times New Roman" panose="02020603050405020304" pitchFamily="18" charset="0"/>
              </a:rPr>
              <a:t>We ranked the following items as the top priority from the TPD.</a:t>
            </a:r>
            <a:endParaRPr kumimoji="1" lang="ja-JP" altLang="en-US" sz="2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3958339439"/>
              </p:ext>
            </p:extLst>
          </p:nvPr>
        </p:nvGraphicFramePr>
        <p:xfrm>
          <a:off x="2" y="890943"/>
          <a:ext cx="12191998" cy="39928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25</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18/Jan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Studies of Nb material at KEK</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23149066"/>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20/Jan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Sixth meeting of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550793662"/>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1</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st</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151978174"/>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8/Feb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2</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nd</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14921369"/>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14/Feb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Release of the summary for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1054040390"/>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26</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15/Feb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High pressure gas safety regulation for ILC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4084178072"/>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16/Feb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3</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rd</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586679528"/>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16/Feb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Joint meeting of crab cavity and BDS group</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262086711"/>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23/Feb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4</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th</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807307091"/>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27</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1/Mar</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Report on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256032514"/>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9/Mar</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5</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th</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416146020"/>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11/Mar</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Submission of document related to Time-critical WPs to IDT/EB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24846859"/>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(Crab/Steering-Panel)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59773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872209"/>
            <a:ext cx="12191999" cy="1107996"/>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Budget/FTE-</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plan for Time-critical WPs</a:t>
            </a:r>
          </a:p>
          <a:p>
            <a:pPr marL="742950" lvl="1" indent="-28575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These common vendors are located in Europe</a:t>
            </a:r>
          </a:p>
          <a:p>
            <a:pPr marL="742950" lvl="1" indent="-28575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Current plan is 4-year plan including Pre-lab phase. Some items with the top priority will be implemented two years ahead of Pre-lab.</a:t>
            </a:r>
          </a:p>
          <a:p>
            <a:pPr marL="742950" lvl="1" indent="-285750">
              <a:buFont typeface="Wingdings" panose="05000000000000000000" pitchFamily="2" charset="2"/>
              <a:buChar char="l"/>
            </a:pP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1/Mar/2022</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27th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3"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spid="_x0000_s1221" name="KGPlot" r:id="rId5" imgW="6394704" imgH="5026152" progId="">
                  <p:embed/>
                </p:oleObj>
              </mc:Choice>
              <mc:Fallback>
                <p:oleObj name="KGPlot" r:id="rId5" imgW="6394704" imgH="5026152" progId="">
                  <p:embed/>
                  <p:pic>
                    <p:nvPicPr>
                      <p:cNvPr id="1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CM design session (still under arrangement)</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530659" y="1252130"/>
            <a:ext cx="11130682" cy="4353739"/>
          </a:xfrm>
        </p:spPr>
        <p:txBody>
          <a:bodyPr>
            <a:normAutofit/>
          </a:bodyPr>
          <a:lstStyle/>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Date: 28/Oct (Thu)</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Time zone: 21:30~23:30 @JST, 14:30~16:30 @CEST, 8:30~10:30 @EDT, 7:30~9:30 @CDT, 5:30~7:30 @PDT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Chair: Kirk Yamamoto (KEK)</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Agenda:</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GDE &amp; History (Akira Yamamoto, Kirk)</a:t>
            </a:r>
            <a:r>
              <a:rPr lang="ja-JP" altLang="en-US"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Renewed CM design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Orlov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tuner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Pischalnikov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HPGS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Umemori-san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[15 min]</a:t>
            </a:r>
          </a:p>
          <a:p>
            <a:pPr marL="800100" lvl="1" indent="-342900" algn="l">
              <a:buFont typeface="Wingdings" panose="05000000000000000000" pitchFamily="2" charset="2"/>
              <a:buChar char="u"/>
            </a:pP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-SS &amp; Al-SS joint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Dohmae-san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Pipe standard used for CM and CAD software (Konomi-</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RF distribution (Matsumoto-</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auto cleaning system (Stephane Berry) [15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Discussion (Everyone) [? min]</a:t>
            </a:r>
          </a:p>
        </p:txBody>
      </p:sp>
    </p:spTree>
    <p:extLst>
      <p:ext uri="{BB962C8B-B14F-4D97-AF65-F5344CB8AC3E}">
        <p14:creationId xmlns:p14="http://schemas.microsoft.com/office/powerpoint/2010/main" val="37885402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Items to be discussed in CM design session</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2141741" y="1071339"/>
            <a:ext cx="7908513" cy="4715322"/>
          </a:xfrm>
        </p:spPr>
        <p:txBody>
          <a:bodyPr>
            <a:normAutofit lnSpcReduction="10000"/>
          </a:bodyPr>
          <a:lstStyle/>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5K thermal shield (removal of lower part)</a:t>
            </a:r>
          </a:p>
          <a:p>
            <a:pPr marL="800100" lvl="1"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Asking Tom Peterson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(installed inside helium tank)</a:t>
            </a:r>
          </a:p>
          <a:p>
            <a:pPr marL="342900" indent="-342900" algn="l">
              <a:buFont typeface="Wingdings" panose="05000000000000000000" pitchFamily="2" charset="2"/>
              <a:buChar char="u"/>
            </a:pP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 joint for 2-phase pipe including pre-cooling line</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SS-Al joint for Al thermal straps of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splittable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Port of current-lead for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Position of HOM absorber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Availability in 45ft container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RF distribution (how to equip with CM)</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design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Access port to tuner</a:t>
            </a:r>
          </a:p>
        </p:txBody>
      </p:sp>
    </p:spTree>
    <p:extLst>
      <p:ext uri="{BB962C8B-B14F-4D97-AF65-F5344CB8AC3E}">
        <p14:creationId xmlns:p14="http://schemas.microsoft.com/office/powerpoint/2010/main" val="13146178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Cavity package and tuner design</a:t>
            </a:r>
            <a:endParaRPr kumimoji="1" lang="ja-JP" altLang="en-US" sz="44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90D927D-7EB9-4CE9-8055-BDC046BE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55" y="2272006"/>
            <a:ext cx="5336912" cy="3119570"/>
          </a:xfrm>
          <a:prstGeom prst="rect">
            <a:avLst/>
          </a:prstGeom>
        </p:spPr>
      </p:pic>
      <p:pic>
        <p:nvPicPr>
          <p:cNvPr id="10" name="Content Placeholder 7" descr="A picture containing LEGO, toy&#10;&#10;Description automatically generated">
            <a:extLst>
              <a:ext uri="{FF2B5EF4-FFF2-40B4-BE49-F238E27FC236}">
                <a16:creationId xmlns:a16="http://schemas.microsoft.com/office/drawing/2014/main" id="{FE10AD7A-4C66-4DAD-A7E7-185A180794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891" y="3932887"/>
            <a:ext cx="2810422" cy="2311313"/>
          </a:xfrm>
          <a:prstGeom prst="rect">
            <a:avLst/>
          </a:prstGeom>
        </p:spPr>
      </p:pic>
      <p:pic>
        <p:nvPicPr>
          <p:cNvPr id="12" name="Picture 9" descr="A picture containing LEGO, toy&#10;&#10;Description automatically generated">
            <a:extLst>
              <a:ext uri="{FF2B5EF4-FFF2-40B4-BE49-F238E27FC236}">
                <a16:creationId xmlns:a16="http://schemas.microsoft.com/office/drawing/2014/main" id="{D039EE20-B26D-4247-B881-ECF3B0DC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544" y="2132396"/>
            <a:ext cx="2802253" cy="1585433"/>
          </a:xfrm>
          <a:prstGeom prst="rect">
            <a:avLst/>
          </a:prstGeom>
        </p:spPr>
      </p:pic>
      <p:pic>
        <p:nvPicPr>
          <p:cNvPr id="13" name="Picture 11">
            <a:extLst>
              <a:ext uri="{FF2B5EF4-FFF2-40B4-BE49-F238E27FC236}">
                <a16:creationId xmlns:a16="http://schemas.microsoft.com/office/drawing/2014/main" id="{76051F44-CC6A-45C5-8F52-1CC5A77C9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3440" y="3932887"/>
            <a:ext cx="2636105" cy="2311313"/>
          </a:xfrm>
          <a:prstGeom prst="rect">
            <a:avLst/>
          </a:prstGeom>
        </p:spPr>
      </p:pic>
      <p:sp>
        <p:nvSpPr>
          <p:cNvPr id="14" name="TextBox 12">
            <a:extLst>
              <a:ext uri="{FF2B5EF4-FFF2-40B4-BE49-F238E27FC236}">
                <a16:creationId xmlns:a16="http://schemas.microsoft.com/office/drawing/2014/main" id="{F5063753-9CF5-48F4-BB6E-A517EB0D5598}"/>
              </a:ext>
            </a:extLst>
          </p:cNvPr>
          <p:cNvSpPr txBox="1"/>
          <p:nvPr/>
        </p:nvSpPr>
        <p:spPr>
          <a:xfrm>
            <a:off x="10797607" y="1941121"/>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
        <p:nvSpPr>
          <p:cNvPr id="15" name="TextBox 13">
            <a:extLst>
              <a:ext uri="{FF2B5EF4-FFF2-40B4-BE49-F238E27FC236}">
                <a16:creationId xmlns:a16="http://schemas.microsoft.com/office/drawing/2014/main" id="{88FE7BED-3629-46E3-A64B-D26E81AA9C61}"/>
              </a:ext>
            </a:extLst>
          </p:cNvPr>
          <p:cNvSpPr txBox="1"/>
          <p:nvPr/>
        </p:nvSpPr>
        <p:spPr>
          <a:xfrm>
            <a:off x="7882544" y="5814539"/>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LCLS-II</a:t>
            </a:r>
          </a:p>
        </p:txBody>
      </p:sp>
      <p:sp>
        <p:nvSpPr>
          <p:cNvPr id="16" name="TextBox 14">
            <a:extLst>
              <a:ext uri="{FF2B5EF4-FFF2-40B4-BE49-F238E27FC236}">
                <a16:creationId xmlns:a16="http://schemas.microsoft.com/office/drawing/2014/main" id="{6DF4B172-1991-4C83-9E7A-AEA185D14FC6}"/>
              </a:ext>
            </a:extLst>
          </p:cNvPr>
          <p:cNvSpPr txBox="1"/>
          <p:nvPr/>
        </p:nvSpPr>
        <p:spPr>
          <a:xfrm>
            <a:off x="11178481" y="3794738"/>
            <a:ext cx="884612" cy="369332"/>
          </a:xfrm>
          <a:prstGeom prst="rect">
            <a:avLst/>
          </a:prstGeom>
          <a:solidFill>
            <a:schemeClr val="accent4">
              <a:lumMod val="40000"/>
              <a:lumOff val="60000"/>
            </a:schemeClr>
          </a:solidFill>
          <a:ln w="12700">
            <a:solidFill>
              <a:schemeClr val="tx1"/>
            </a:solidFill>
          </a:ln>
        </p:spPr>
        <p:txBody>
          <a:bodyPr wrap="square" rtlCol="0">
            <a:spAutoFit/>
          </a:bodyPr>
          <a:lstStyle/>
          <a:p>
            <a:r>
              <a:rPr lang="en-US" dirty="0">
                <a:latin typeface="Times New Roman" panose="02020603050405020304" pitchFamily="18" charset="0"/>
                <a:cs typeface="Times New Roman" panose="02020603050405020304" pitchFamily="18" charset="0"/>
              </a:rPr>
              <a:t>T4CM</a:t>
            </a:r>
          </a:p>
        </p:txBody>
      </p:sp>
      <p:sp>
        <p:nvSpPr>
          <p:cNvPr id="18" name="吹き出し: 角を丸めた四角形 17">
            <a:extLst>
              <a:ext uri="{FF2B5EF4-FFF2-40B4-BE49-F238E27FC236}">
                <a16:creationId xmlns:a16="http://schemas.microsoft.com/office/drawing/2014/main" id="{22FA7197-B61E-42AC-B433-16D97D7135A1}"/>
              </a:ext>
            </a:extLst>
          </p:cNvPr>
          <p:cNvSpPr/>
          <p:nvPr/>
        </p:nvSpPr>
        <p:spPr>
          <a:xfrm>
            <a:off x="407862" y="1038787"/>
            <a:ext cx="5637703" cy="712995"/>
          </a:xfrm>
          <a:prstGeom prst="wedgeRoundRectCallout">
            <a:avLst>
              <a:gd name="adj1" fmla="val 23847"/>
              <a:gd name="adj2" fmla="val 9461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Akira Yamamoto-</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can comment about </a:t>
            </a:r>
          </a:p>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change the length of cavity and CM, what happens</a:t>
            </a:r>
          </a:p>
        </p:txBody>
      </p:sp>
    </p:spTree>
    <p:extLst>
      <p:ext uri="{BB962C8B-B14F-4D97-AF65-F5344CB8AC3E}">
        <p14:creationId xmlns:p14="http://schemas.microsoft.com/office/powerpoint/2010/main" val="152538114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872209"/>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HPGS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Safety valve and burst valve are necessary for “Refrigerator Safety Regulation”?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Yes. But, it depends on the discussion with local government where we should install them.</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How many rate of inspection for HPGS system? Usually, once every year. But, this also depends on the discussion.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Cryo-vessel is included for HPGS?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No. Only helium lines including 2-phase pipe and tank.</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should have one safety valve? Actually, one safety valve is necessary at the interconnection region between CMs.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What means “unannounced inspection”?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Local government people may suddenly come to the HPGS facility to inspect. But, actually, it’s difficult to do that for operating system.</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Refrigerator safety regulation has no time limit before operation, but we have to monitor carefully and keep the condition of CM/cavity safely.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We will have a discussion with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Arkadiy</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at FNAL again</a:t>
            </a: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9806159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2308324"/>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Experimental studies of Nb material at KEK</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Did you carry out mechanical polishing for MG cavity?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After EBW, we did mechanical polishing for one cavity due to many pits and bumps, but did not another cavity. These defects may generate after elongation.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Tantalum content dose not depend on cavity performance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MG Nb material may become good cost effective material</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768782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69331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High-G CM project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900 deg HT was done before cold EP</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40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μm</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EP was used for refreshing surface, done many times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Information on residual magnetic field during VT is useful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between blade tuner and helium tank for four cavities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Field flatness was checked before VT. After VT, it may be checked again like E-XFEL.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Cost estimation should be taken very carefully. Assumption may be different in each estimation.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WGs in TTC meeting 2022</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LCLS-II, MYRRHA should be included in WG-1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Industry effort is also included, because of many experiences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can focus on some main topics, that is, HPGS, quality control, etc.</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244111249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ILCX</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baseline="-25000" dirty="0">
                <a:latin typeface="Times New Roman" panose="02020603050405020304" pitchFamily="18" charset="0"/>
                <a:ea typeface="ＭＳ Ｐゴシック" panose="020B0600070205080204" pitchFamily="50" charset="-128"/>
                <a:cs typeface="Times New Roman" panose="02020603050405020304" pitchFamily="18" charset="0"/>
              </a:rPr>
              <a:t>L</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is same between pulsed and CW operation?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it’s same</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Dynamic aperture for extraction beamline was checked</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Do we need expert meeting to discuss possibility of CW operation?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use CW mode, we need to check available cryogenic power and RF system at IP region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CM design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change something from TDR, we need to consider the impact on cost</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For example, we added tuner access port, but we removed the 5K thermal shield. We need to estimate the cost is higher or lower after these changes.</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Before real production, we will need some reviews on cavity/CM design by the other experts, not only WG2 members.</a:t>
            </a:r>
          </a:p>
        </p:txBody>
      </p:sp>
    </p:spTree>
    <p:extLst>
      <p:ext uri="{BB962C8B-B14F-4D97-AF65-F5344CB8AC3E}">
        <p14:creationId xmlns:p14="http://schemas.microsoft.com/office/powerpoint/2010/main" val="419051638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5632311"/>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expert meeting</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At ILCX2021, M.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Liepe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will present the status of blade tuner used at Cornell Injector CM.</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Meeting with T. Peterson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Number of bunches used for HOM heat load estimation in TDR should be clear.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It is found from the experiment done at S1-Global that the removal of 5K thermal shield is available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need the result of heat load measurement at LCLS-II.</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Sam will ask some experts, maybe Tug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Arkan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(co-author of the paper for S1-Global).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dynamic heat  load is dominant, and static is negligible at LCLS-II. Then, it maybe difficult to show clearly.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heat load at CM test has been measured using mass flow meter at FNAL.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possible, we can have a meeting before ILCX.</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Murayama-</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requested all conveners to send some information for each session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Peter already sent the agenda of crab cavity. He commented EIC workshop will be held at the same time slot.</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will send the agenda of CM session soon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LOC will have the meeting on 13/Oct (Wed), after that, all programs will be uploaded on INDICO.</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 advisory panel of MEXT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Second and third meetings will be held on 14/Oct (Thu) and 18/Oct (Mon). It will be done in Japanese!</a:t>
            </a:r>
          </a:p>
        </p:txBody>
      </p:sp>
    </p:spTree>
    <p:extLst>
      <p:ext uri="{BB962C8B-B14F-4D97-AF65-F5344CB8AC3E}">
        <p14:creationId xmlns:p14="http://schemas.microsoft.com/office/powerpoint/2010/main" val="9918376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2031325"/>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Progress of CM design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inside helium tank?</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This is one discussion item. We can decide which (inside or outside) is better at ILCX.</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showed</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preliminary agenda</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session prepared by Peter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you have any request for this session, please join the 5</a:t>
            </a:r>
            <a:r>
              <a:rPr lang="en-US" altLang="ja-JP" baseline="30000" dirty="0">
                <a:latin typeface="Times New Roman" panose="02020603050405020304" pitchFamily="18" charset="0"/>
                <a:ea typeface="ＭＳ Ｐゴシック" panose="020B0600070205080204" pitchFamily="50" charset="-128"/>
                <a:cs typeface="Times New Roman" panose="02020603050405020304" pitchFamily="18" charset="0"/>
              </a:rPr>
              <a:t>th</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crab cavity meeting in 15/Sep</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9423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Preparation for ILC advisory panel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TRL is not necessary, also percentages as technology progress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Pre-Lab should be 100% as our goal, not construction phase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50% should be put between RDR and TDR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for ILC is not mature now, quite different situation from WP-1 and WP-2</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SC-solenoid at IP has also same situation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23:30~25:30 @JST is the best solution for all members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will request this extra time table for SRF session after the plenary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All conveners for all sessions will be temporarily assigned this week</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4977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日付プレースホルダー 3">
            <a:extLst>
              <a:ext uri="{FF2B5EF4-FFF2-40B4-BE49-F238E27FC236}">
                <a16:creationId xmlns:a16="http://schemas.microsoft.com/office/drawing/2014/main" id="{E8CF9432-B760-4C5A-802A-B53A73847092}"/>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9" name="フッター プレースホルダー 4">
            <a:extLst>
              <a:ext uri="{FF2B5EF4-FFF2-40B4-BE49-F238E27FC236}">
                <a16:creationId xmlns:a16="http://schemas.microsoft.com/office/drawing/2014/main" id="{C5D3D28C-800F-45DB-AE03-A54650FB9F32}"/>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27233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1/Mar/2022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27th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69531</TotalTime>
  <Words>16516</Words>
  <Application>Microsoft Office PowerPoint</Application>
  <PresentationFormat>ワイド画面</PresentationFormat>
  <Paragraphs>2537</Paragraphs>
  <Slides>112</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112</vt:i4>
      </vt:variant>
    </vt:vector>
  </HeadingPairs>
  <TitlesOfParts>
    <vt:vector size="128"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27th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2242</cp:revision>
  <cp:lastPrinted>2020-11-23T15:37:09Z</cp:lastPrinted>
  <dcterms:created xsi:type="dcterms:W3CDTF">2020-09-27T07:10:37Z</dcterms:created>
  <dcterms:modified xsi:type="dcterms:W3CDTF">2022-03-02T06:42:18Z</dcterms:modified>
</cp:coreProperties>
</file>