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sldIdLst>
    <p:sldId id="256" r:id="rId5"/>
    <p:sldId id="335" r:id="rId6"/>
    <p:sldId id="346" r:id="rId7"/>
    <p:sldId id="347" r:id="rId8"/>
    <p:sldId id="345" r:id="rId9"/>
    <p:sldId id="348" r:id="rId10"/>
    <p:sldId id="349" r:id="rId11"/>
    <p:sldId id="350" r:id="rId12"/>
    <p:sldId id="35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598" autoAdjust="0"/>
  </p:normalViewPr>
  <p:slideViewPr>
    <p:cSldViewPr snapToGrid="0">
      <p:cViewPr varScale="1">
        <p:scale>
          <a:sx n="105" d="100"/>
          <a:sy n="105" d="100"/>
        </p:scale>
        <p:origin x="126" y="138"/>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77A06E-1A76-4A38-AA41-2D944D7D6925}" type="datetimeFigureOut">
              <a:rPr lang="en-GB" smtClean="0"/>
              <a:t>16/03/2022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3CC89-9B40-45F8-A357-9593051B4E67}" type="slidenum">
              <a:rPr lang="en-GB" smtClean="0"/>
              <a:t>‹#›</a:t>
            </a:fld>
            <a:endParaRPr lang="en-GB"/>
          </a:p>
        </p:txBody>
      </p:sp>
    </p:spTree>
    <p:extLst>
      <p:ext uri="{BB962C8B-B14F-4D97-AF65-F5344CB8AC3E}">
        <p14:creationId xmlns:p14="http://schemas.microsoft.com/office/powerpoint/2010/main" val="259800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6CC196D-DAC1-4469-A9E8-972F6FFCD5E9}" type="datetime1">
              <a:rPr lang="en-GB" smtClean="0"/>
              <a:t>16/03/2022</a:t>
            </a:fld>
            <a:endParaRPr lang="en-GB"/>
          </a:p>
        </p:txBody>
      </p:sp>
      <p:sp>
        <p:nvSpPr>
          <p:cNvPr id="5" name="Footer Placeholder 4"/>
          <p:cNvSpPr>
            <a:spLocks noGrp="1"/>
          </p:cNvSpPr>
          <p:nvPr>
            <p:ph type="ftr" sz="quarter" idx="11"/>
          </p:nvPr>
        </p:nvSpPr>
        <p:spPr/>
        <p:txBody>
          <a:bodyPr/>
          <a:lstStyle/>
          <a:p>
            <a:r>
              <a:rPr lang="en-GB" smtClean="0"/>
              <a:t>LCWS2021, 15th - 18th March 2021</a:t>
            </a:r>
            <a:endParaRPr lang="en-GB"/>
          </a:p>
        </p:txBody>
      </p:sp>
      <p:sp>
        <p:nvSpPr>
          <p:cNvPr id="6" name="Slide Number Placeholder 5"/>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25987359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FA2593-5E69-41C6-9171-3D2C86F4D86E}" type="datetime1">
              <a:rPr lang="en-GB" smtClean="0"/>
              <a:t>16/03/2022</a:t>
            </a:fld>
            <a:endParaRPr lang="en-GB"/>
          </a:p>
        </p:txBody>
      </p:sp>
      <p:sp>
        <p:nvSpPr>
          <p:cNvPr id="5" name="Footer Placeholder 4"/>
          <p:cNvSpPr>
            <a:spLocks noGrp="1"/>
          </p:cNvSpPr>
          <p:nvPr>
            <p:ph type="ftr" sz="quarter" idx="11"/>
          </p:nvPr>
        </p:nvSpPr>
        <p:spPr/>
        <p:txBody>
          <a:bodyPr/>
          <a:lstStyle/>
          <a:p>
            <a:r>
              <a:rPr lang="en-GB" smtClean="0"/>
              <a:t>LCWS2021, 15th - 18th March 2021</a:t>
            </a:r>
            <a:endParaRPr lang="en-GB"/>
          </a:p>
        </p:txBody>
      </p:sp>
      <p:sp>
        <p:nvSpPr>
          <p:cNvPr id="6" name="Slide Number Placeholder 5"/>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3368993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E2D4AF6-C5DA-4F38-843D-9F9070A887F5}" type="datetime1">
              <a:rPr lang="en-GB" smtClean="0"/>
              <a:t>16/03/2022</a:t>
            </a:fld>
            <a:endParaRPr lang="en-GB"/>
          </a:p>
        </p:txBody>
      </p:sp>
      <p:sp>
        <p:nvSpPr>
          <p:cNvPr id="5" name="Footer Placeholder 4"/>
          <p:cNvSpPr>
            <a:spLocks noGrp="1"/>
          </p:cNvSpPr>
          <p:nvPr>
            <p:ph type="ftr" sz="quarter" idx="11"/>
          </p:nvPr>
        </p:nvSpPr>
        <p:spPr/>
        <p:txBody>
          <a:bodyPr/>
          <a:lstStyle/>
          <a:p>
            <a:r>
              <a:rPr lang="en-GB" smtClean="0"/>
              <a:t>LCWS2021, 15th - 18th March 2021</a:t>
            </a:r>
            <a:endParaRPr lang="en-GB"/>
          </a:p>
        </p:txBody>
      </p:sp>
      <p:sp>
        <p:nvSpPr>
          <p:cNvPr id="6" name="Slide Number Placeholder 5"/>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2136334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C56812-7757-4808-B7E7-C123A4A4149C}" type="datetime1">
              <a:rPr lang="en-GB" smtClean="0"/>
              <a:t>16/03/2022</a:t>
            </a:fld>
            <a:endParaRPr lang="en-GB"/>
          </a:p>
        </p:txBody>
      </p:sp>
      <p:sp>
        <p:nvSpPr>
          <p:cNvPr id="5" name="Footer Placeholder 4"/>
          <p:cNvSpPr>
            <a:spLocks noGrp="1"/>
          </p:cNvSpPr>
          <p:nvPr>
            <p:ph type="ftr" sz="quarter" idx="11"/>
          </p:nvPr>
        </p:nvSpPr>
        <p:spPr/>
        <p:txBody>
          <a:bodyPr/>
          <a:lstStyle/>
          <a:p>
            <a:r>
              <a:rPr lang="en-GB" smtClean="0"/>
              <a:t>LCWS2021, 15th - 18th March 2021</a:t>
            </a:r>
            <a:endParaRPr lang="en-GB"/>
          </a:p>
        </p:txBody>
      </p:sp>
      <p:sp>
        <p:nvSpPr>
          <p:cNvPr id="6" name="Slide Number Placeholder 5"/>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673615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0AE0AE1-0E57-4F62-A287-544105A25CA1}" type="datetime1">
              <a:rPr lang="en-GB" smtClean="0"/>
              <a:t>16/03/2022</a:t>
            </a:fld>
            <a:endParaRPr lang="en-GB"/>
          </a:p>
        </p:txBody>
      </p:sp>
      <p:sp>
        <p:nvSpPr>
          <p:cNvPr id="5" name="Footer Placeholder 4"/>
          <p:cNvSpPr>
            <a:spLocks noGrp="1"/>
          </p:cNvSpPr>
          <p:nvPr>
            <p:ph type="ftr" sz="quarter" idx="11"/>
          </p:nvPr>
        </p:nvSpPr>
        <p:spPr/>
        <p:txBody>
          <a:bodyPr/>
          <a:lstStyle/>
          <a:p>
            <a:r>
              <a:rPr lang="en-GB" smtClean="0"/>
              <a:t>LCWS2021, 15th - 18th March 2021</a:t>
            </a:r>
            <a:endParaRPr lang="en-GB"/>
          </a:p>
        </p:txBody>
      </p:sp>
      <p:sp>
        <p:nvSpPr>
          <p:cNvPr id="6" name="Slide Number Placeholder 5"/>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3288469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838200" y="1326776"/>
            <a:ext cx="5181600" cy="4850187"/>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6776"/>
            <a:ext cx="5181600" cy="485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5DC9D62-4AD4-4FC3-90F2-5737EF4D0CA2}" type="datetime1">
              <a:rPr lang="en-GB" smtClean="0"/>
              <a:t>16/03/2022</a:t>
            </a:fld>
            <a:endParaRPr lang="en-GB"/>
          </a:p>
        </p:txBody>
      </p:sp>
      <p:sp>
        <p:nvSpPr>
          <p:cNvPr id="6" name="Footer Placeholder 5"/>
          <p:cNvSpPr>
            <a:spLocks noGrp="1"/>
          </p:cNvSpPr>
          <p:nvPr>
            <p:ph type="ftr" sz="quarter" idx="11"/>
          </p:nvPr>
        </p:nvSpPr>
        <p:spPr/>
        <p:txBody>
          <a:bodyPr/>
          <a:lstStyle/>
          <a:p>
            <a:r>
              <a:rPr lang="en-GB" smtClean="0"/>
              <a:t>LCWS2021, 15th - 18th March 2021</a:t>
            </a:r>
            <a:endParaRPr lang="en-GB"/>
          </a:p>
        </p:txBody>
      </p:sp>
      <p:sp>
        <p:nvSpPr>
          <p:cNvPr id="7" name="Slide Number Placeholder 6"/>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434485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F462CF0-E6A4-4FAC-934B-6792428D7D4E}" type="datetime1">
              <a:rPr lang="en-GB" smtClean="0"/>
              <a:t>16/03/2022</a:t>
            </a:fld>
            <a:endParaRPr lang="en-GB"/>
          </a:p>
        </p:txBody>
      </p:sp>
      <p:sp>
        <p:nvSpPr>
          <p:cNvPr id="8" name="Footer Placeholder 7"/>
          <p:cNvSpPr>
            <a:spLocks noGrp="1"/>
          </p:cNvSpPr>
          <p:nvPr>
            <p:ph type="ftr" sz="quarter" idx="11"/>
          </p:nvPr>
        </p:nvSpPr>
        <p:spPr/>
        <p:txBody>
          <a:bodyPr/>
          <a:lstStyle/>
          <a:p>
            <a:r>
              <a:rPr lang="en-GB" smtClean="0"/>
              <a:t>LCWS2021, 15th - 18th March 2021</a:t>
            </a:r>
            <a:endParaRPr lang="en-GB"/>
          </a:p>
        </p:txBody>
      </p:sp>
      <p:sp>
        <p:nvSpPr>
          <p:cNvPr id="9" name="Slide Number Placeholder 8"/>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2606368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06F69940-B6CD-44F9-B609-09BDC771C7CF}" type="datetime1">
              <a:rPr lang="en-GB" smtClean="0"/>
              <a:t>16/03/2022</a:t>
            </a:fld>
            <a:endParaRPr lang="en-GB"/>
          </a:p>
        </p:txBody>
      </p:sp>
      <p:sp>
        <p:nvSpPr>
          <p:cNvPr id="4" name="Footer Placeholder 3"/>
          <p:cNvSpPr>
            <a:spLocks noGrp="1"/>
          </p:cNvSpPr>
          <p:nvPr>
            <p:ph type="ftr" sz="quarter" idx="11"/>
          </p:nvPr>
        </p:nvSpPr>
        <p:spPr/>
        <p:txBody>
          <a:bodyPr/>
          <a:lstStyle/>
          <a:p>
            <a:r>
              <a:rPr lang="en-GB" smtClean="0"/>
              <a:t>LCWS2021, 15th - 18th March 2021</a:t>
            </a:r>
            <a:endParaRPr lang="en-GB"/>
          </a:p>
        </p:txBody>
      </p:sp>
      <p:sp>
        <p:nvSpPr>
          <p:cNvPr id="5" name="Slide Number Placeholder 4"/>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1234711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A50EAB-3DD9-453F-B5D1-17EE93D6EF49}" type="datetime1">
              <a:rPr lang="en-GB" smtClean="0"/>
              <a:t>16/03/2022</a:t>
            </a:fld>
            <a:endParaRPr lang="en-GB"/>
          </a:p>
        </p:txBody>
      </p:sp>
      <p:sp>
        <p:nvSpPr>
          <p:cNvPr id="3" name="Footer Placeholder 2"/>
          <p:cNvSpPr>
            <a:spLocks noGrp="1"/>
          </p:cNvSpPr>
          <p:nvPr>
            <p:ph type="ftr" sz="quarter" idx="11"/>
          </p:nvPr>
        </p:nvSpPr>
        <p:spPr/>
        <p:txBody>
          <a:bodyPr/>
          <a:lstStyle/>
          <a:p>
            <a:r>
              <a:rPr lang="en-GB" smtClean="0"/>
              <a:t>LCWS2021, 15th - 18th March 2021</a:t>
            </a:r>
            <a:endParaRPr lang="en-GB"/>
          </a:p>
        </p:txBody>
      </p:sp>
      <p:sp>
        <p:nvSpPr>
          <p:cNvPr id="4" name="Slide Number Placeholder 3"/>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963780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FCAF23A-BA3F-404A-AACE-083F57CA681C}" type="datetime1">
              <a:rPr lang="en-GB" smtClean="0"/>
              <a:t>16/03/2022</a:t>
            </a:fld>
            <a:endParaRPr lang="en-GB"/>
          </a:p>
        </p:txBody>
      </p:sp>
      <p:sp>
        <p:nvSpPr>
          <p:cNvPr id="6" name="Footer Placeholder 5"/>
          <p:cNvSpPr>
            <a:spLocks noGrp="1"/>
          </p:cNvSpPr>
          <p:nvPr>
            <p:ph type="ftr" sz="quarter" idx="11"/>
          </p:nvPr>
        </p:nvSpPr>
        <p:spPr/>
        <p:txBody>
          <a:bodyPr/>
          <a:lstStyle/>
          <a:p>
            <a:r>
              <a:rPr lang="en-GB" smtClean="0"/>
              <a:t>LCWS2021, 15th - 18th March 2021</a:t>
            </a:r>
            <a:endParaRPr lang="en-GB"/>
          </a:p>
        </p:txBody>
      </p:sp>
      <p:sp>
        <p:nvSpPr>
          <p:cNvPr id="7" name="Slide Number Placeholder 6"/>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3887457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8CC912-F740-411E-B7DD-97986BD71208}" type="datetime1">
              <a:rPr lang="en-GB" smtClean="0"/>
              <a:t>16/03/2022</a:t>
            </a:fld>
            <a:endParaRPr lang="en-GB"/>
          </a:p>
        </p:txBody>
      </p:sp>
      <p:sp>
        <p:nvSpPr>
          <p:cNvPr id="6" name="Footer Placeholder 5"/>
          <p:cNvSpPr>
            <a:spLocks noGrp="1"/>
          </p:cNvSpPr>
          <p:nvPr>
            <p:ph type="ftr" sz="quarter" idx="11"/>
          </p:nvPr>
        </p:nvSpPr>
        <p:spPr/>
        <p:txBody>
          <a:bodyPr/>
          <a:lstStyle/>
          <a:p>
            <a:r>
              <a:rPr lang="en-GB" smtClean="0"/>
              <a:t>LCWS2021, 15th - 18th March 2021</a:t>
            </a:r>
            <a:endParaRPr lang="en-GB"/>
          </a:p>
        </p:txBody>
      </p:sp>
      <p:sp>
        <p:nvSpPr>
          <p:cNvPr id="7" name="Slide Number Placeholder 6"/>
          <p:cNvSpPr>
            <a:spLocks noGrp="1"/>
          </p:cNvSpPr>
          <p:nvPr>
            <p:ph type="sldNum" sz="quarter" idx="12"/>
          </p:nvPr>
        </p:nvSpPr>
        <p:spPr/>
        <p:txBody>
          <a:bodyPr/>
          <a:lstStyle/>
          <a:p>
            <a:fld id="{19FED878-098D-4BF1-83B7-5AB423996498}" type="slidenum">
              <a:rPr lang="en-GB" smtClean="0"/>
              <a:t>‹#›</a:t>
            </a:fld>
            <a:endParaRPr lang="en-GB"/>
          </a:p>
        </p:txBody>
      </p:sp>
    </p:spTree>
    <p:extLst>
      <p:ext uri="{BB962C8B-B14F-4D97-AF65-F5344CB8AC3E}">
        <p14:creationId xmlns:p14="http://schemas.microsoft.com/office/powerpoint/2010/main" val="3701892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764428"/>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290918"/>
            <a:ext cx="10515600" cy="4886045"/>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E169E8-38AD-4988-AC05-4D0AE7AD0658}" type="datetime1">
              <a:rPr lang="en-GB" smtClean="0"/>
              <a:t>16/03/2022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LCWS2021, 15th - 18th March 2021</a:t>
            </a:r>
            <a:endParaRPr lang="en-GB" dirty="0"/>
          </a:p>
        </p:txBody>
      </p:sp>
      <p:sp>
        <p:nvSpPr>
          <p:cNvPr id="6" name="Slide Number Placeholder 5"/>
          <p:cNvSpPr>
            <a:spLocks noGrp="1"/>
          </p:cNvSpPr>
          <p:nvPr>
            <p:ph type="sldNum" sz="quarter" idx="4"/>
          </p:nvPr>
        </p:nvSpPr>
        <p:spPr>
          <a:xfrm>
            <a:off x="9433560" y="647827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ED878-098D-4BF1-83B7-5AB423996498}" type="slidenum">
              <a:rPr lang="en-GB" smtClean="0"/>
              <a:t>‹#›</a:t>
            </a:fld>
            <a:endParaRPr lang="en-GB"/>
          </a:p>
        </p:txBody>
      </p:sp>
      <p:pic>
        <p:nvPicPr>
          <p:cNvPr id="7" name="Picture 5"/>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912348" y="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9496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agenda.linearcollider.org/event/9589/" TargetMode="External"/><Relationship Id="rId2" Type="http://schemas.openxmlformats.org/officeDocument/2006/relationships/hyperlink" Target="https://agenda.linearcollider.org/event/9515/"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smtClean="0"/>
              <a:t>WP3</a:t>
            </a:r>
            <a:r>
              <a:rPr lang="en-GB" dirty="0"/>
              <a:t>: </a:t>
            </a:r>
            <a:r>
              <a:rPr lang="en-GB" dirty="0" smtClean="0"/>
              <a:t>6</a:t>
            </a:r>
            <a:r>
              <a:rPr lang="en-GB" baseline="30000" dirty="0" smtClean="0"/>
              <a:t>th</a:t>
            </a:r>
            <a:r>
              <a:rPr lang="en-GB" dirty="0" smtClean="0"/>
              <a:t> Crab </a:t>
            </a:r>
            <a:r>
              <a:rPr lang="en-GB" dirty="0" smtClean="0"/>
              <a:t>Cavity Preparation </a:t>
            </a:r>
            <a:r>
              <a:rPr lang="en-GB" dirty="0" smtClean="0"/>
              <a:t>Meeting</a:t>
            </a:r>
            <a:r>
              <a:rPr lang="en-GB" b="0" dirty="0"/>
              <a:t/>
            </a:r>
            <a:br>
              <a:rPr lang="en-GB" b="0" dirty="0"/>
            </a:br>
            <a:endParaRPr lang="en-GB" sz="3600" dirty="0">
              <a:solidFill>
                <a:srgbClr val="0070C0"/>
              </a:solidFill>
            </a:endParaRPr>
          </a:p>
        </p:txBody>
      </p:sp>
      <p:sp>
        <p:nvSpPr>
          <p:cNvPr id="3" name="Subtitle 2"/>
          <p:cNvSpPr>
            <a:spLocks noGrp="1"/>
          </p:cNvSpPr>
          <p:nvPr>
            <p:ph type="subTitle" idx="1"/>
          </p:nvPr>
        </p:nvSpPr>
        <p:spPr>
          <a:xfrm>
            <a:off x="1999488" y="3474022"/>
            <a:ext cx="9144000" cy="2689034"/>
          </a:xfrm>
        </p:spPr>
        <p:txBody>
          <a:bodyPr>
            <a:normAutofit/>
          </a:bodyPr>
          <a:lstStyle/>
          <a:p>
            <a:pPr algn="l"/>
            <a:r>
              <a:rPr lang="en-GB" sz="3000" dirty="0" smtClean="0"/>
              <a:t>Peter McIntosh, </a:t>
            </a:r>
          </a:p>
          <a:p>
            <a:pPr algn="l"/>
            <a:r>
              <a:rPr lang="en-GB" sz="3000" dirty="0" smtClean="0"/>
              <a:t>UKRI-STFC Daresbury Laboratory</a:t>
            </a:r>
          </a:p>
          <a:p>
            <a:pPr algn="l"/>
            <a:endParaRPr lang="en-GB" sz="600" dirty="0"/>
          </a:p>
          <a:p>
            <a:pPr algn="l"/>
            <a:r>
              <a:rPr lang="en-GB" sz="3000" dirty="0" smtClean="0">
                <a:solidFill>
                  <a:srgbClr val="0070C0"/>
                </a:solidFill>
              </a:rPr>
              <a:t>18</a:t>
            </a:r>
            <a:r>
              <a:rPr lang="en-GB" sz="3000" baseline="30000" dirty="0" smtClean="0">
                <a:solidFill>
                  <a:srgbClr val="0070C0"/>
                </a:solidFill>
              </a:rPr>
              <a:t>th</a:t>
            </a:r>
            <a:r>
              <a:rPr lang="en-GB" sz="3000" dirty="0" smtClean="0">
                <a:solidFill>
                  <a:srgbClr val="0070C0"/>
                </a:solidFill>
              </a:rPr>
              <a:t> March 2022</a:t>
            </a:r>
            <a:endParaRPr lang="en-GB" sz="3000" dirty="0" smtClean="0"/>
          </a:p>
        </p:txBody>
      </p:sp>
      <p:pic>
        <p:nvPicPr>
          <p:cNvPr id="4100" name="Picture 4" descr="Crab cavities: colliding protons head-on | CER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7547" y="3662775"/>
            <a:ext cx="4310675" cy="28438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61" y="6075122"/>
            <a:ext cx="2608985" cy="671122"/>
          </a:xfrm>
          <a:prstGeom prst="rect">
            <a:avLst/>
          </a:prstGeom>
        </p:spPr>
      </p:pic>
    </p:spTree>
    <p:extLst>
      <p:ext uri="{BB962C8B-B14F-4D97-AF65-F5344CB8AC3E}">
        <p14:creationId xmlns:p14="http://schemas.microsoft.com/office/powerpoint/2010/main" val="28411621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Agenda for Today</a:t>
            </a:r>
            <a:endParaRPr lang="en-GB" dirty="0"/>
          </a:p>
        </p:txBody>
      </p:sp>
      <p:sp>
        <p:nvSpPr>
          <p:cNvPr id="6" name="Content Placeholder 5"/>
          <p:cNvSpPr>
            <a:spLocks noGrp="1"/>
          </p:cNvSpPr>
          <p:nvPr>
            <p:ph idx="1"/>
          </p:nvPr>
        </p:nvSpPr>
        <p:spPr>
          <a:xfrm>
            <a:off x="838200" y="1290918"/>
            <a:ext cx="11030712" cy="4886045"/>
          </a:xfrm>
        </p:spPr>
        <p:txBody>
          <a:bodyPr>
            <a:normAutofit lnSpcReduction="10000"/>
          </a:bodyPr>
          <a:lstStyle/>
          <a:p>
            <a:pPr marL="0" lvl="0" indent="0">
              <a:buNone/>
            </a:pPr>
            <a:r>
              <a:rPr lang="en-GB" b="1" dirty="0" smtClean="0"/>
              <a:t>1.	Specifications </a:t>
            </a:r>
            <a:r>
              <a:rPr lang="en-GB" b="1" dirty="0"/>
              <a:t>Review   P McIntosh</a:t>
            </a:r>
            <a:endParaRPr lang="en-GB" dirty="0"/>
          </a:p>
          <a:p>
            <a:pPr lvl="1"/>
            <a:r>
              <a:rPr lang="en-GB" dirty="0"/>
              <a:t>Updates from Design Review Workshop #1 on 8/12 (</a:t>
            </a:r>
            <a:r>
              <a:rPr lang="en-GB" u="sng" dirty="0">
                <a:hlinkClick r:id="rId2"/>
              </a:rPr>
              <a:t>https://agenda.linearcollider.org/event/9515/</a:t>
            </a:r>
            <a:r>
              <a:rPr lang="en-GB" dirty="0"/>
              <a:t>) </a:t>
            </a:r>
          </a:p>
          <a:p>
            <a:pPr lvl="1"/>
            <a:r>
              <a:rPr lang="en-GB" dirty="0"/>
              <a:t>Updates from Joint-BDS meeting on 16/2 (</a:t>
            </a:r>
            <a:r>
              <a:rPr lang="en-GB" u="sng" dirty="0">
                <a:hlinkClick r:id="rId3"/>
              </a:rPr>
              <a:t>https://agenda.linearcollider.org/event/9589</a:t>
            </a:r>
            <a:r>
              <a:rPr lang="en-GB" u="sng" dirty="0" smtClean="0">
                <a:hlinkClick r:id="rId3"/>
              </a:rPr>
              <a:t>/</a:t>
            </a:r>
            <a:r>
              <a:rPr lang="en-GB" dirty="0" smtClean="0"/>
              <a:t>)</a:t>
            </a:r>
          </a:p>
          <a:p>
            <a:pPr marL="457200" lvl="1" indent="0">
              <a:buNone/>
            </a:pPr>
            <a:endParaRPr lang="en-GB" sz="1900" dirty="0"/>
          </a:p>
          <a:p>
            <a:pPr marL="0" lvl="0" indent="0">
              <a:buNone/>
            </a:pPr>
            <a:r>
              <a:rPr lang="en-GB" b="1" dirty="0" smtClean="0"/>
              <a:t>2.	Cavity </a:t>
            </a:r>
            <a:r>
              <a:rPr lang="en-GB" b="1" dirty="0"/>
              <a:t>Design Parameters            P McIntosh</a:t>
            </a:r>
            <a:endParaRPr lang="en-GB" dirty="0"/>
          </a:p>
          <a:p>
            <a:pPr lvl="1"/>
            <a:r>
              <a:rPr lang="en-GB" dirty="0"/>
              <a:t>Agree a basis for </a:t>
            </a:r>
            <a:r>
              <a:rPr lang="en-GB" dirty="0" smtClean="0"/>
              <a:t>comparison</a:t>
            </a:r>
          </a:p>
          <a:p>
            <a:pPr marL="457200" lvl="1" indent="0">
              <a:buNone/>
            </a:pPr>
            <a:endParaRPr lang="en-GB" sz="1800" dirty="0"/>
          </a:p>
          <a:p>
            <a:pPr marL="0" lvl="0" indent="0">
              <a:buNone/>
            </a:pPr>
            <a:r>
              <a:rPr lang="en-GB" b="1" dirty="0" smtClean="0"/>
              <a:t>3.	WG2 </a:t>
            </a:r>
            <a:r>
              <a:rPr lang="en-GB" b="1" dirty="0"/>
              <a:t>Steering Panel Pre-lab Update        P McIntosh</a:t>
            </a:r>
            <a:endParaRPr lang="en-GB" dirty="0"/>
          </a:p>
          <a:p>
            <a:pPr lvl="1"/>
            <a:r>
              <a:rPr lang="en-GB" dirty="0"/>
              <a:t>Provide indication of proposed 4-yr programme and priority WP3 </a:t>
            </a:r>
            <a:r>
              <a:rPr lang="en-GB" dirty="0" smtClean="0"/>
              <a:t>objectives</a:t>
            </a:r>
          </a:p>
          <a:p>
            <a:pPr marL="457200" lvl="1" indent="0">
              <a:buNone/>
            </a:pPr>
            <a:endParaRPr lang="en-GB" sz="1800" dirty="0"/>
          </a:p>
          <a:p>
            <a:pPr marL="0" indent="0">
              <a:buNone/>
            </a:pPr>
            <a:r>
              <a:rPr lang="en-GB" b="1" dirty="0" smtClean="0"/>
              <a:t>4.	</a:t>
            </a:r>
            <a:r>
              <a:rPr lang="en-GB" b="1" dirty="0"/>
              <a:t>Prep for next Design Review Meeting in </a:t>
            </a:r>
            <a:r>
              <a:rPr lang="en-GB" b="1" dirty="0" smtClean="0"/>
              <a:t>June	P McIntosh</a:t>
            </a:r>
            <a:r>
              <a:rPr lang="en-GB" b="1" dirty="0"/>
              <a:t>     </a:t>
            </a:r>
            <a:endParaRPr lang="en-GB" dirty="0" smtClean="0"/>
          </a:p>
        </p:txBody>
      </p:sp>
      <p:sp>
        <p:nvSpPr>
          <p:cNvPr id="3" name="Slide Number Placeholder 2"/>
          <p:cNvSpPr>
            <a:spLocks noGrp="1"/>
          </p:cNvSpPr>
          <p:nvPr>
            <p:ph type="sldNum" sz="quarter" idx="12"/>
          </p:nvPr>
        </p:nvSpPr>
        <p:spPr/>
        <p:txBody>
          <a:bodyPr/>
          <a:lstStyle/>
          <a:p>
            <a:fld id="{19FED878-098D-4BF1-83B7-5AB423996498}" type="slidenum">
              <a:rPr lang="en-GB" smtClean="0"/>
              <a:t>2</a:t>
            </a:fld>
            <a:endParaRPr lang="en-GB"/>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61" y="6075122"/>
            <a:ext cx="2608985" cy="671122"/>
          </a:xfrm>
          <a:prstGeom prst="rect">
            <a:avLst/>
          </a:prstGeom>
        </p:spPr>
      </p:pic>
    </p:spTree>
    <p:extLst>
      <p:ext uri="{BB962C8B-B14F-4D97-AF65-F5344CB8AC3E}">
        <p14:creationId xmlns:p14="http://schemas.microsoft.com/office/powerpoint/2010/main" val="2932551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Actions from Design Review Workshop #</a:t>
            </a:r>
            <a:r>
              <a:rPr lang="en-GB" dirty="0" smtClean="0"/>
              <a:t>1 (8/12/21) </a:t>
            </a:r>
            <a:endParaRPr lang="en-GB" dirty="0"/>
          </a:p>
        </p:txBody>
      </p:sp>
      <p:sp>
        <p:nvSpPr>
          <p:cNvPr id="3" name="Content Placeholder 2"/>
          <p:cNvSpPr>
            <a:spLocks noGrp="1"/>
          </p:cNvSpPr>
          <p:nvPr>
            <p:ph idx="1"/>
          </p:nvPr>
        </p:nvSpPr>
        <p:spPr>
          <a:xfrm>
            <a:off x="737938" y="1057125"/>
            <a:ext cx="10257576" cy="5904989"/>
          </a:xfrm>
        </p:spPr>
        <p:txBody>
          <a:bodyPr>
            <a:normAutofit fontScale="47500" lnSpcReduction="20000"/>
          </a:bodyPr>
          <a:lstStyle/>
          <a:p>
            <a:pPr marL="514350" lvl="0" indent="-514350">
              <a:buFont typeface="+mj-lt"/>
              <a:buAutoNum type="arabicPeriod"/>
            </a:pPr>
            <a:r>
              <a:rPr lang="en-GB" dirty="0"/>
              <a:t>BDS team requested to perform a 10sigma simulation, as this is expected to be more representative of beamline effects and likely to need a larger aperture, but how much </a:t>
            </a:r>
            <a:r>
              <a:rPr lang="en-GB" dirty="0" smtClean="0"/>
              <a:t>larger?</a:t>
            </a:r>
            <a:r>
              <a:rPr lang="en-GB" dirty="0"/>
              <a:t> </a:t>
            </a:r>
            <a:r>
              <a:rPr lang="en-GB" b="1" u="sng" dirty="0" smtClean="0">
                <a:solidFill>
                  <a:srgbClr val="00B050"/>
                </a:solidFill>
              </a:rPr>
              <a:t>Action</a:t>
            </a:r>
            <a:r>
              <a:rPr lang="en-GB" b="1" u="sng" dirty="0">
                <a:solidFill>
                  <a:srgbClr val="00B050"/>
                </a:solidFill>
              </a:rPr>
              <a:t>: </a:t>
            </a:r>
            <a:r>
              <a:rPr lang="en-GB" b="1" u="sng" dirty="0" err="1" smtClean="0">
                <a:solidFill>
                  <a:srgbClr val="00B050"/>
                </a:solidFill>
              </a:rPr>
              <a:t>Okugi</a:t>
            </a:r>
            <a:r>
              <a:rPr lang="en-GB" b="1" u="sng" dirty="0" smtClean="0">
                <a:solidFill>
                  <a:srgbClr val="00B050"/>
                </a:solidFill>
              </a:rPr>
              <a:t>-san</a:t>
            </a:r>
          </a:p>
          <a:p>
            <a:pPr marL="0" lvl="0" indent="0">
              <a:buNone/>
            </a:pPr>
            <a:r>
              <a:rPr lang="en-GB" b="1" dirty="0" smtClean="0">
                <a:solidFill>
                  <a:srgbClr val="00B050"/>
                </a:solidFill>
              </a:rPr>
              <a:t>Analysis performed reinforcing requirement for larger aperture.</a:t>
            </a:r>
            <a:endParaRPr lang="en-GB" dirty="0">
              <a:solidFill>
                <a:srgbClr val="00B050"/>
              </a:solidFill>
            </a:endParaRPr>
          </a:p>
          <a:p>
            <a:pPr marL="514350" lvl="0" indent="-514350">
              <a:buFont typeface="+mj-lt"/>
              <a:buAutoNum type="arabicPeriod" startAt="2"/>
            </a:pPr>
            <a:r>
              <a:rPr lang="en-GB" dirty="0"/>
              <a:t>It was noted that the beam-size at the CC location will vary with energy and so parameters should be provided for </a:t>
            </a:r>
            <a:r>
              <a:rPr lang="en-GB" dirty="0" smtClean="0"/>
              <a:t>1TeV. </a:t>
            </a:r>
            <a:r>
              <a:rPr lang="en-GB" b="1" u="sng" dirty="0" smtClean="0">
                <a:solidFill>
                  <a:srgbClr val="00B050"/>
                </a:solidFill>
              </a:rPr>
              <a:t>Action</a:t>
            </a:r>
            <a:r>
              <a:rPr lang="en-GB" b="1" u="sng" dirty="0">
                <a:solidFill>
                  <a:srgbClr val="00B050"/>
                </a:solidFill>
              </a:rPr>
              <a:t>: </a:t>
            </a:r>
            <a:r>
              <a:rPr lang="en-GB" b="1" u="sng" dirty="0" err="1" smtClean="0">
                <a:solidFill>
                  <a:srgbClr val="00B050"/>
                </a:solidFill>
              </a:rPr>
              <a:t>Okugi</a:t>
            </a:r>
            <a:r>
              <a:rPr lang="en-GB" b="1" u="sng" dirty="0" smtClean="0">
                <a:solidFill>
                  <a:srgbClr val="00B050"/>
                </a:solidFill>
              </a:rPr>
              <a:t>-san</a:t>
            </a:r>
          </a:p>
          <a:p>
            <a:pPr marL="0" lvl="0" indent="0">
              <a:buNone/>
            </a:pPr>
            <a:r>
              <a:rPr lang="en-GB" b="1" dirty="0" smtClean="0">
                <a:solidFill>
                  <a:srgbClr val="00B050"/>
                </a:solidFill>
              </a:rPr>
              <a:t>Similarly identified for larger energy.</a:t>
            </a:r>
            <a:endParaRPr lang="en-GB" dirty="0">
              <a:solidFill>
                <a:srgbClr val="00B050"/>
              </a:solidFill>
            </a:endParaRPr>
          </a:p>
          <a:p>
            <a:pPr marL="514350" lvl="0" indent="-514350">
              <a:buFont typeface="+mj-lt"/>
              <a:buAutoNum type="arabicPeriod" startAt="3"/>
            </a:pPr>
            <a:r>
              <a:rPr lang="en-GB" dirty="0"/>
              <a:t>Important that the WP3 team have a clear specification for the interfacing beam-line components, which need to be </a:t>
            </a:r>
            <a:r>
              <a:rPr lang="en-GB" dirty="0" smtClean="0"/>
              <a:t>confirmed.</a:t>
            </a:r>
            <a:r>
              <a:rPr lang="en-GB" dirty="0"/>
              <a:t> </a:t>
            </a:r>
            <a:r>
              <a:rPr lang="en-GB" b="1" u="sng" dirty="0" smtClean="0">
                <a:solidFill>
                  <a:srgbClr val="FF0000"/>
                </a:solidFill>
              </a:rPr>
              <a:t>Action</a:t>
            </a:r>
            <a:r>
              <a:rPr lang="en-GB" b="1" u="sng" dirty="0">
                <a:solidFill>
                  <a:srgbClr val="FF0000"/>
                </a:solidFill>
              </a:rPr>
              <a:t>: </a:t>
            </a:r>
            <a:r>
              <a:rPr lang="en-GB" b="1" u="sng" dirty="0" smtClean="0">
                <a:solidFill>
                  <a:srgbClr val="FF0000"/>
                </a:solidFill>
              </a:rPr>
              <a:t>Akira</a:t>
            </a:r>
          </a:p>
          <a:p>
            <a:pPr marL="0" indent="0">
              <a:buNone/>
            </a:pPr>
            <a:r>
              <a:rPr lang="en-GB" b="1" dirty="0" smtClean="0">
                <a:solidFill>
                  <a:srgbClr val="FF0000"/>
                </a:solidFill>
              </a:rPr>
              <a:t>This requires more detailed development of BDS interfacing of SC magnet systems, which is not likely to happen quickly.</a:t>
            </a:r>
            <a:endParaRPr lang="en-GB" dirty="0">
              <a:solidFill>
                <a:srgbClr val="FF0000"/>
              </a:solidFill>
            </a:endParaRPr>
          </a:p>
          <a:p>
            <a:pPr marL="514350" lvl="0" indent="-514350">
              <a:buFont typeface="+mj-lt"/>
              <a:buAutoNum type="arabicPeriod" startAt="4"/>
            </a:pPr>
            <a:r>
              <a:rPr lang="en-GB" dirty="0"/>
              <a:t>It was noted that the Ep and </a:t>
            </a:r>
            <a:r>
              <a:rPr lang="en-GB" dirty="0" err="1"/>
              <a:t>Bp</a:t>
            </a:r>
            <a:r>
              <a:rPr lang="en-GB" dirty="0"/>
              <a:t> figures should be scaled for the various frequency options proposed. </a:t>
            </a:r>
            <a:r>
              <a:rPr lang="en-GB" b="1" u="sng" dirty="0">
                <a:solidFill>
                  <a:schemeClr val="accent2"/>
                </a:solidFill>
              </a:rPr>
              <a:t>Action: Andrei</a:t>
            </a:r>
            <a:r>
              <a:rPr lang="en-GB" u="sng" dirty="0">
                <a:solidFill>
                  <a:schemeClr val="accent2"/>
                </a:solidFill>
              </a:rPr>
              <a:t> </a:t>
            </a:r>
            <a:endParaRPr lang="en-GB" u="sng" dirty="0" smtClean="0">
              <a:solidFill>
                <a:schemeClr val="accent2"/>
              </a:solidFill>
            </a:endParaRPr>
          </a:p>
          <a:p>
            <a:pPr marL="0" lvl="0" indent="0">
              <a:buNone/>
            </a:pPr>
            <a:r>
              <a:rPr lang="en-GB" b="1" dirty="0" smtClean="0">
                <a:solidFill>
                  <a:schemeClr val="accent2"/>
                </a:solidFill>
              </a:rPr>
              <a:t>Agreed parameters for 1.3GHz, but need equivalent for 2.6 and 3.9GHz options.</a:t>
            </a:r>
            <a:endParaRPr lang="en-GB" b="1" dirty="0">
              <a:solidFill>
                <a:schemeClr val="accent2"/>
              </a:solidFill>
            </a:endParaRPr>
          </a:p>
          <a:p>
            <a:pPr marL="514350" lvl="0" indent="-514350">
              <a:buFont typeface="+mj-lt"/>
              <a:buAutoNum type="arabicPeriod" startAt="5"/>
            </a:pPr>
            <a:r>
              <a:rPr lang="en-GB" dirty="0"/>
              <a:t>Multipole components require further clarification, suggestion to use the parameters set for HL-LHC as a starting point. </a:t>
            </a:r>
            <a:r>
              <a:rPr lang="en-GB" b="1" dirty="0">
                <a:solidFill>
                  <a:srgbClr val="00B050"/>
                </a:solidFill>
              </a:rPr>
              <a:t>Action: </a:t>
            </a:r>
            <a:r>
              <a:rPr lang="en-GB" b="1" dirty="0" smtClean="0">
                <a:solidFill>
                  <a:srgbClr val="00B050"/>
                </a:solidFill>
              </a:rPr>
              <a:t>Rama</a:t>
            </a:r>
          </a:p>
          <a:p>
            <a:pPr marL="0" lvl="0" indent="0">
              <a:buNone/>
            </a:pPr>
            <a:r>
              <a:rPr lang="en-GB" b="1" dirty="0" smtClean="0">
                <a:solidFill>
                  <a:srgbClr val="00B050"/>
                </a:solidFill>
              </a:rPr>
              <a:t>Parameters added to Specification spreadsheet for collective WP3 review.</a:t>
            </a:r>
            <a:endParaRPr lang="en-GB" dirty="0">
              <a:solidFill>
                <a:srgbClr val="00B050"/>
              </a:solidFill>
            </a:endParaRPr>
          </a:p>
          <a:p>
            <a:pPr marL="514350" lvl="0" indent="-514350">
              <a:buFont typeface="+mj-lt"/>
              <a:buAutoNum type="arabicPeriod" startAt="6"/>
            </a:pPr>
            <a:r>
              <a:rPr lang="en-GB" dirty="0"/>
              <a:t>For all specification updates identified, a revised specification list would be distributed (v11). </a:t>
            </a:r>
            <a:r>
              <a:rPr lang="en-GB" b="1" dirty="0">
                <a:solidFill>
                  <a:srgbClr val="00B050"/>
                </a:solidFill>
              </a:rPr>
              <a:t>Action: </a:t>
            </a:r>
            <a:r>
              <a:rPr lang="en-GB" b="1" dirty="0" smtClean="0">
                <a:solidFill>
                  <a:srgbClr val="00B050"/>
                </a:solidFill>
              </a:rPr>
              <a:t>Peter</a:t>
            </a:r>
          </a:p>
          <a:p>
            <a:pPr marL="0" lvl="0" indent="0">
              <a:buNone/>
            </a:pPr>
            <a:r>
              <a:rPr lang="en-GB" b="1" dirty="0" smtClean="0">
                <a:solidFill>
                  <a:srgbClr val="00B050"/>
                </a:solidFill>
              </a:rPr>
              <a:t>Revision issued on 31/1.</a:t>
            </a:r>
            <a:endParaRPr lang="en-GB" dirty="0">
              <a:solidFill>
                <a:srgbClr val="00B050"/>
              </a:solidFill>
            </a:endParaRPr>
          </a:p>
          <a:p>
            <a:pPr marL="514350" lvl="0" indent="-514350">
              <a:buFont typeface="+mj-lt"/>
              <a:buAutoNum type="arabicPeriod" startAt="7"/>
            </a:pPr>
            <a:r>
              <a:rPr lang="en-GB" dirty="0"/>
              <a:t>How much do need to detune CC if it is to be parked, suggestion of &gt;1000 x BW proposed, seems too high. Can BDS team provide some indication of scaling for </a:t>
            </a:r>
            <a:r>
              <a:rPr lang="en-GB" dirty="0" err="1"/>
              <a:t>linac</a:t>
            </a:r>
            <a:r>
              <a:rPr lang="en-GB" dirty="0"/>
              <a:t> vs circular </a:t>
            </a:r>
            <a:r>
              <a:rPr lang="en-GB" dirty="0" smtClean="0"/>
              <a:t>machine. </a:t>
            </a:r>
            <a:r>
              <a:rPr lang="en-GB" b="1" u="sng" dirty="0" smtClean="0">
                <a:solidFill>
                  <a:srgbClr val="FF0000"/>
                </a:solidFill>
              </a:rPr>
              <a:t>Action</a:t>
            </a:r>
            <a:r>
              <a:rPr lang="en-GB" b="1" u="sng" dirty="0">
                <a:solidFill>
                  <a:srgbClr val="FF0000"/>
                </a:solidFill>
              </a:rPr>
              <a:t>: </a:t>
            </a:r>
            <a:r>
              <a:rPr lang="en-GB" b="1" u="sng" dirty="0" err="1" smtClean="0">
                <a:solidFill>
                  <a:srgbClr val="FF0000"/>
                </a:solidFill>
              </a:rPr>
              <a:t>Okugi</a:t>
            </a:r>
            <a:r>
              <a:rPr lang="en-GB" b="1" u="sng" dirty="0" smtClean="0">
                <a:solidFill>
                  <a:srgbClr val="FF0000"/>
                </a:solidFill>
              </a:rPr>
              <a:t>-san</a:t>
            </a:r>
          </a:p>
          <a:p>
            <a:pPr marL="0" lvl="0" indent="0">
              <a:buNone/>
            </a:pPr>
            <a:r>
              <a:rPr lang="en-GB" b="1" dirty="0" err="1" smtClean="0">
                <a:solidFill>
                  <a:srgbClr val="FF0000"/>
                </a:solidFill>
              </a:rPr>
              <a:t>Slava</a:t>
            </a:r>
            <a:r>
              <a:rPr lang="en-GB" b="1" dirty="0" smtClean="0">
                <a:solidFill>
                  <a:srgbClr val="FF0000"/>
                </a:solidFill>
              </a:rPr>
              <a:t> provided an extensive analysis paper for evaluating CC detuning requirements, needs translating for 1.3GHz and 3.9GHz options and higher energy.</a:t>
            </a:r>
            <a:endParaRPr lang="en-GB" dirty="0">
              <a:solidFill>
                <a:srgbClr val="FF0000"/>
              </a:solidFill>
            </a:endParaRPr>
          </a:p>
          <a:p>
            <a:pPr marL="514350" lvl="0" indent="-514350">
              <a:buFont typeface="+mj-lt"/>
              <a:buAutoNum type="arabicPeriod" startAt="8"/>
            </a:pPr>
            <a:r>
              <a:rPr lang="en-GB" dirty="0"/>
              <a:t>A proposed list of cavity design parameters were highlighted and posted into the V10 specification file. All WP3 collaborators requested to send updates for this list (to Peter M) identifying all needed parameters and also clarifying (where necessary) the nomenclature/definition used (i.e. circuit vs accelerator), along with the equation if </a:t>
            </a:r>
            <a:r>
              <a:rPr lang="en-GB" dirty="0" smtClean="0"/>
              <a:t>necessary. </a:t>
            </a:r>
            <a:r>
              <a:rPr lang="en-GB" b="1" dirty="0" smtClean="0">
                <a:solidFill>
                  <a:srgbClr val="FF0000"/>
                </a:solidFill>
              </a:rPr>
              <a:t>Action</a:t>
            </a:r>
            <a:r>
              <a:rPr lang="en-GB" b="1" dirty="0">
                <a:solidFill>
                  <a:srgbClr val="FF0000"/>
                </a:solidFill>
              </a:rPr>
              <a:t>: All WP3</a:t>
            </a:r>
            <a:r>
              <a:rPr lang="en-GB" dirty="0">
                <a:solidFill>
                  <a:srgbClr val="FF0000"/>
                </a:solidFill>
              </a:rPr>
              <a:t> </a:t>
            </a:r>
            <a:endParaRPr lang="en-GB" dirty="0" smtClean="0">
              <a:solidFill>
                <a:srgbClr val="FF0000"/>
              </a:solidFill>
            </a:endParaRPr>
          </a:p>
          <a:p>
            <a:pPr marL="0" lvl="0" indent="0">
              <a:buNone/>
            </a:pPr>
            <a:r>
              <a:rPr lang="en-GB" b="1" dirty="0" smtClean="0">
                <a:solidFill>
                  <a:srgbClr val="FF0000"/>
                </a:solidFill>
              </a:rPr>
              <a:t>No feedback received, propose to agree parameters today.</a:t>
            </a:r>
            <a:endParaRPr lang="en-GB" b="1" dirty="0">
              <a:solidFill>
                <a:srgbClr val="FF0000"/>
              </a:solidFill>
            </a:endParaRPr>
          </a:p>
          <a:p>
            <a:pPr marL="514350" lvl="0" indent="-514350">
              <a:buFont typeface="+mj-lt"/>
              <a:buAutoNum type="arabicPeriod" startAt="9"/>
            </a:pPr>
            <a:r>
              <a:rPr lang="en-GB" dirty="0"/>
              <a:t>It is anticipated that further update meetings will also be scheduled, to deal with specific specification issues and information dissemination, which will be announced </a:t>
            </a:r>
            <a:r>
              <a:rPr lang="en-GB" dirty="0" smtClean="0"/>
              <a:t>accordingly. </a:t>
            </a:r>
            <a:r>
              <a:rPr lang="en-GB" b="1" dirty="0" smtClean="0">
                <a:solidFill>
                  <a:srgbClr val="00B050"/>
                </a:solidFill>
              </a:rPr>
              <a:t>Action</a:t>
            </a:r>
            <a:r>
              <a:rPr lang="en-GB" b="1" dirty="0">
                <a:solidFill>
                  <a:srgbClr val="00B050"/>
                </a:solidFill>
              </a:rPr>
              <a:t>: </a:t>
            </a:r>
            <a:r>
              <a:rPr lang="en-GB" b="1" dirty="0" smtClean="0">
                <a:solidFill>
                  <a:srgbClr val="00B050"/>
                </a:solidFill>
              </a:rPr>
              <a:t>Peter</a:t>
            </a:r>
          </a:p>
          <a:p>
            <a:pPr marL="0" lvl="0" indent="0">
              <a:buNone/>
            </a:pPr>
            <a:r>
              <a:rPr lang="en-GB" b="1" dirty="0" smtClean="0">
                <a:solidFill>
                  <a:srgbClr val="00B050"/>
                </a:solidFill>
              </a:rPr>
              <a:t>Conducted with today’s meeting.</a:t>
            </a:r>
            <a:endParaRPr lang="en-GB" dirty="0">
              <a:solidFill>
                <a:srgbClr val="00B050"/>
              </a:solidFill>
            </a:endParaRPr>
          </a:p>
        </p:txBody>
      </p:sp>
      <p:sp>
        <p:nvSpPr>
          <p:cNvPr id="4" name="Slide Number Placeholder 3"/>
          <p:cNvSpPr>
            <a:spLocks noGrp="1"/>
          </p:cNvSpPr>
          <p:nvPr>
            <p:ph type="sldNum" sz="quarter" idx="12"/>
          </p:nvPr>
        </p:nvSpPr>
        <p:spPr/>
        <p:txBody>
          <a:bodyPr/>
          <a:lstStyle/>
          <a:p>
            <a:fld id="{19FED878-098D-4BF1-83B7-5AB423996498}" type="slidenum">
              <a:rPr lang="en-GB" smtClean="0"/>
              <a:t>3</a:t>
            </a:fld>
            <a:endParaRPr lang="en-GB"/>
          </a:p>
        </p:txBody>
      </p:sp>
      <p:sp>
        <p:nvSpPr>
          <p:cNvPr id="5" name="TextBox 4"/>
          <p:cNvSpPr txBox="1"/>
          <p:nvPr/>
        </p:nvSpPr>
        <p:spPr>
          <a:xfrm>
            <a:off x="4218915" y="6384971"/>
            <a:ext cx="6776599" cy="369332"/>
          </a:xfrm>
          <a:prstGeom prst="rect">
            <a:avLst/>
          </a:prstGeom>
          <a:noFill/>
        </p:spPr>
        <p:txBody>
          <a:bodyPr wrap="none" rtlCol="0">
            <a:spAutoFit/>
          </a:bodyPr>
          <a:lstStyle/>
          <a:p>
            <a:r>
              <a:rPr lang="en-GB" dirty="0" smtClean="0"/>
              <a:t>Note: </a:t>
            </a:r>
            <a:r>
              <a:rPr lang="en-GB" b="1" u="sng" dirty="0" smtClean="0"/>
              <a:t>Underlined actions</a:t>
            </a:r>
            <a:r>
              <a:rPr lang="en-GB" dirty="0" smtClean="0"/>
              <a:t>, also reviewed at Joint-BDS meeting on 16/2</a:t>
            </a:r>
            <a:endParaRPr lang="en-GB" dirty="0"/>
          </a:p>
        </p:txBody>
      </p:sp>
    </p:spTree>
    <p:extLst>
      <p:ext uri="{BB962C8B-B14F-4D97-AF65-F5344CB8AC3E}">
        <p14:creationId xmlns:p14="http://schemas.microsoft.com/office/powerpoint/2010/main" val="1210872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Actions from Joint-BDS meeting </a:t>
            </a:r>
            <a:endParaRPr lang="en-GB" dirty="0"/>
          </a:p>
        </p:txBody>
      </p:sp>
      <p:sp>
        <p:nvSpPr>
          <p:cNvPr id="3" name="Content Placeholder 2"/>
          <p:cNvSpPr>
            <a:spLocks noGrp="1"/>
          </p:cNvSpPr>
          <p:nvPr>
            <p:ph idx="1"/>
          </p:nvPr>
        </p:nvSpPr>
        <p:spPr>
          <a:xfrm>
            <a:off x="838200" y="1290918"/>
            <a:ext cx="10515600" cy="5462967"/>
          </a:xfrm>
        </p:spPr>
        <p:txBody>
          <a:bodyPr>
            <a:normAutofit fontScale="70000" lnSpcReduction="20000"/>
          </a:bodyPr>
          <a:lstStyle/>
          <a:p>
            <a:pPr marL="514350" lvl="0" indent="-514350">
              <a:buFont typeface="+mj-lt"/>
              <a:buAutoNum type="arabicPeriod"/>
            </a:pPr>
            <a:r>
              <a:rPr lang="en-GB" dirty="0"/>
              <a:t>CC detuning – Not a defining criteria for the cavity itself, WP3 to determine tolerable voltage </a:t>
            </a:r>
            <a:r>
              <a:rPr lang="en-GB" dirty="0" err="1"/>
              <a:t>wrt</a:t>
            </a:r>
            <a:r>
              <a:rPr lang="en-GB" dirty="0"/>
              <a:t> beam offset without impacting </a:t>
            </a:r>
            <a:r>
              <a:rPr lang="en-GB" dirty="0" smtClean="0"/>
              <a:t>luminosity.</a:t>
            </a:r>
            <a:r>
              <a:rPr lang="en-GB" dirty="0"/>
              <a:t> </a:t>
            </a:r>
            <a:r>
              <a:rPr lang="en-GB" b="1" dirty="0" smtClean="0">
                <a:solidFill>
                  <a:srgbClr val="00B050"/>
                </a:solidFill>
              </a:rPr>
              <a:t>WP3</a:t>
            </a:r>
            <a:endParaRPr lang="en-GB" dirty="0">
              <a:solidFill>
                <a:srgbClr val="00B050"/>
              </a:solidFill>
            </a:endParaRPr>
          </a:p>
          <a:p>
            <a:pPr marL="514350" lvl="0" indent="-514350">
              <a:buFont typeface="+mj-lt"/>
              <a:buAutoNum type="arabicPeriod"/>
            </a:pPr>
            <a:r>
              <a:rPr lang="en-GB" dirty="0"/>
              <a:t>Longitudinal space constraint – for 3.25m revised installation constraint, further discussions required with the BDS Engineering team with B Parker to clarify risk for increasing the 300mm cryostat interface, thereby reducing the 3.25m for the CC even </a:t>
            </a:r>
            <a:r>
              <a:rPr lang="en-GB" dirty="0" smtClean="0"/>
              <a:t>further.</a:t>
            </a:r>
            <a:r>
              <a:rPr lang="en-GB" dirty="0"/>
              <a:t> </a:t>
            </a:r>
            <a:r>
              <a:rPr lang="en-GB" b="1" dirty="0" smtClean="0"/>
              <a:t>B </a:t>
            </a:r>
            <a:r>
              <a:rPr lang="en-GB" b="1" dirty="0"/>
              <a:t>Parker</a:t>
            </a:r>
            <a:endParaRPr lang="en-GB" dirty="0"/>
          </a:p>
          <a:p>
            <a:pPr marL="514350" lvl="0" indent="-514350">
              <a:buFont typeface="+mj-lt"/>
              <a:buAutoNum type="arabicPeriod"/>
            </a:pPr>
            <a:r>
              <a:rPr lang="en-GB" dirty="0"/>
              <a:t>Longitudinal space constraint – a dimensioned schematic is required showing the upstream and downstream interfacing cryostats, along with the warm section components with then are expected to directly interface with the CC </a:t>
            </a:r>
            <a:r>
              <a:rPr lang="en-GB" dirty="0" err="1" smtClean="0"/>
              <a:t>cryomodule</a:t>
            </a:r>
            <a:r>
              <a:rPr lang="en-GB" dirty="0" smtClean="0"/>
              <a:t>.</a:t>
            </a:r>
            <a:r>
              <a:rPr lang="en-GB" dirty="0"/>
              <a:t> </a:t>
            </a:r>
            <a:r>
              <a:rPr lang="en-GB" b="1" dirty="0" smtClean="0"/>
              <a:t>T </a:t>
            </a:r>
            <a:r>
              <a:rPr lang="en-GB" b="1" dirty="0" err="1"/>
              <a:t>Okugi</a:t>
            </a:r>
            <a:endParaRPr lang="en-GB" dirty="0"/>
          </a:p>
          <a:p>
            <a:pPr marL="514350" lvl="0" indent="-514350">
              <a:buFont typeface="+mj-lt"/>
              <a:buAutoNum type="arabicPeriod"/>
            </a:pPr>
            <a:r>
              <a:rPr lang="en-GB" dirty="0"/>
              <a:t>Horizontal aperture @ 250GeV – specific concerns regarding the </a:t>
            </a:r>
            <a:r>
              <a:rPr lang="en-GB" dirty="0" err="1"/>
              <a:t>QmiR</a:t>
            </a:r>
            <a:r>
              <a:rPr lang="en-GB" dirty="0"/>
              <a:t> cavity aperture changes to be reviewed with BDS team for any associated issues to be </a:t>
            </a:r>
            <a:r>
              <a:rPr lang="en-GB" dirty="0" smtClean="0"/>
              <a:t>identified.</a:t>
            </a:r>
            <a:r>
              <a:rPr lang="en-GB" dirty="0"/>
              <a:t> </a:t>
            </a:r>
            <a:r>
              <a:rPr lang="en-GB" b="1" dirty="0" smtClean="0">
                <a:solidFill>
                  <a:srgbClr val="00B050"/>
                </a:solidFill>
              </a:rPr>
              <a:t>A </a:t>
            </a:r>
            <a:r>
              <a:rPr lang="en-GB" b="1" dirty="0">
                <a:solidFill>
                  <a:srgbClr val="00B050"/>
                </a:solidFill>
              </a:rPr>
              <a:t>Lunin</a:t>
            </a:r>
            <a:endParaRPr lang="en-GB" dirty="0">
              <a:solidFill>
                <a:srgbClr val="00B050"/>
              </a:solidFill>
            </a:endParaRPr>
          </a:p>
          <a:p>
            <a:pPr marL="514350" lvl="0" indent="-514350">
              <a:buFont typeface="+mj-lt"/>
              <a:buAutoNum type="arabicPeriod"/>
            </a:pPr>
            <a:r>
              <a:rPr lang="en-GB" b="1" dirty="0"/>
              <a:t>Horizontal aperture @ 1TeV – indications that aperture restrictions are more favourable at higher energies, a technology solution that works at 250GeV which can also work at 1TeV would be more favourable, however this is not a fundamental requirement. The WP3 team will identify a collectively agreed approach for the first down-selection </a:t>
            </a:r>
            <a:r>
              <a:rPr lang="en-GB" b="1" dirty="0" smtClean="0"/>
              <a:t>process.</a:t>
            </a:r>
            <a:r>
              <a:rPr lang="en-GB" b="1" dirty="0"/>
              <a:t> </a:t>
            </a:r>
            <a:r>
              <a:rPr lang="en-GB" b="1" dirty="0" smtClean="0">
                <a:solidFill>
                  <a:srgbClr val="00B050"/>
                </a:solidFill>
              </a:rPr>
              <a:t>WP3</a:t>
            </a:r>
            <a:endParaRPr lang="en-GB" b="1" dirty="0">
              <a:solidFill>
                <a:srgbClr val="00B050"/>
              </a:solidFill>
            </a:endParaRPr>
          </a:p>
          <a:p>
            <a:pPr marL="514350" lvl="0" indent="-514350">
              <a:buFont typeface="+mj-lt"/>
              <a:buAutoNum type="arabicPeriod"/>
            </a:pPr>
            <a:r>
              <a:rPr lang="en-GB" b="1" dirty="0"/>
              <a:t>Operational contingency – The WP3 team will also collectively agree the level of operational contingency or otherwise required redundancy for the solutions proposed. From this, the necessary criteria will be used for the first down-selection </a:t>
            </a:r>
            <a:r>
              <a:rPr lang="en-GB" b="1" dirty="0" smtClean="0"/>
              <a:t>process.</a:t>
            </a:r>
            <a:r>
              <a:rPr lang="en-GB" b="1" dirty="0"/>
              <a:t> </a:t>
            </a:r>
            <a:r>
              <a:rPr lang="en-GB" b="1" dirty="0" smtClean="0">
                <a:solidFill>
                  <a:srgbClr val="00B050"/>
                </a:solidFill>
              </a:rPr>
              <a:t>WP3</a:t>
            </a:r>
            <a:endParaRPr lang="en-GB" b="1" dirty="0">
              <a:solidFill>
                <a:srgbClr val="00B050"/>
              </a:solidFill>
            </a:endParaRPr>
          </a:p>
          <a:p>
            <a:endParaRPr lang="en-GB" dirty="0"/>
          </a:p>
        </p:txBody>
      </p:sp>
      <p:sp>
        <p:nvSpPr>
          <p:cNvPr id="4" name="Slide Number Placeholder 3"/>
          <p:cNvSpPr>
            <a:spLocks noGrp="1"/>
          </p:cNvSpPr>
          <p:nvPr>
            <p:ph type="sldNum" sz="quarter" idx="12"/>
          </p:nvPr>
        </p:nvSpPr>
        <p:spPr/>
        <p:txBody>
          <a:bodyPr/>
          <a:lstStyle/>
          <a:p>
            <a:fld id="{19FED878-098D-4BF1-83B7-5AB423996498}" type="slidenum">
              <a:rPr lang="en-GB" smtClean="0"/>
              <a:t>4</a:t>
            </a:fld>
            <a:endParaRPr lang="en-GB"/>
          </a:p>
        </p:txBody>
      </p:sp>
    </p:spTree>
    <p:extLst>
      <p:ext uri="{BB962C8B-B14F-4D97-AF65-F5344CB8AC3E}">
        <p14:creationId xmlns:p14="http://schemas.microsoft.com/office/powerpoint/2010/main" val="10314968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ILC CC Specifications (v11)</a:t>
            </a:r>
            <a:endParaRPr lang="en-GB" dirty="0"/>
          </a:p>
        </p:txBody>
      </p:sp>
      <p:sp>
        <p:nvSpPr>
          <p:cNvPr id="6" name="Slide Number Placeholder 5"/>
          <p:cNvSpPr>
            <a:spLocks noGrp="1"/>
          </p:cNvSpPr>
          <p:nvPr>
            <p:ph type="sldNum" sz="quarter" idx="12"/>
          </p:nvPr>
        </p:nvSpPr>
        <p:spPr/>
        <p:txBody>
          <a:bodyPr/>
          <a:lstStyle/>
          <a:p>
            <a:fld id="{19FED878-098D-4BF1-83B7-5AB423996498}" type="slidenum">
              <a:rPr lang="en-GB" smtClean="0"/>
              <a:t>5</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261" y="6075122"/>
            <a:ext cx="2608985" cy="671122"/>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470424888"/>
              </p:ext>
            </p:extLst>
          </p:nvPr>
        </p:nvGraphicFramePr>
        <p:xfrm>
          <a:off x="4570897" y="1252014"/>
          <a:ext cx="5802305" cy="5168887"/>
        </p:xfrm>
        <a:graphic>
          <a:graphicData uri="http://schemas.openxmlformats.org/drawingml/2006/table">
            <a:tbl>
              <a:tblPr/>
              <a:tblGrid>
                <a:gridCol w="2849559">
                  <a:extLst>
                    <a:ext uri="{9D8B030D-6E8A-4147-A177-3AD203B41FA5}">
                      <a16:colId xmlns:a16="http://schemas.microsoft.com/office/drawing/2014/main" val="1422960829"/>
                    </a:ext>
                  </a:extLst>
                </a:gridCol>
                <a:gridCol w="467394">
                  <a:extLst>
                    <a:ext uri="{9D8B030D-6E8A-4147-A177-3AD203B41FA5}">
                      <a16:colId xmlns:a16="http://schemas.microsoft.com/office/drawing/2014/main" val="4181750598"/>
                    </a:ext>
                  </a:extLst>
                </a:gridCol>
                <a:gridCol w="459335">
                  <a:extLst>
                    <a:ext uri="{9D8B030D-6E8A-4147-A177-3AD203B41FA5}">
                      <a16:colId xmlns:a16="http://schemas.microsoft.com/office/drawing/2014/main" val="386956396"/>
                    </a:ext>
                  </a:extLst>
                </a:gridCol>
                <a:gridCol w="655425">
                  <a:extLst>
                    <a:ext uri="{9D8B030D-6E8A-4147-A177-3AD203B41FA5}">
                      <a16:colId xmlns:a16="http://schemas.microsoft.com/office/drawing/2014/main" val="2805674695"/>
                    </a:ext>
                  </a:extLst>
                </a:gridCol>
                <a:gridCol w="386808">
                  <a:extLst>
                    <a:ext uri="{9D8B030D-6E8A-4147-A177-3AD203B41FA5}">
                      <a16:colId xmlns:a16="http://schemas.microsoft.com/office/drawing/2014/main" val="1084368430"/>
                    </a:ext>
                  </a:extLst>
                </a:gridCol>
                <a:gridCol w="386808">
                  <a:extLst>
                    <a:ext uri="{9D8B030D-6E8A-4147-A177-3AD203B41FA5}">
                      <a16:colId xmlns:a16="http://schemas.microsoft.com/office/drawing/2014/main" val="3320644766"/>
                    </a:ext>
                  </a:extLst>
                </a:gridCol>
                <a:gridCol w="596976">
                  <a:extLst>
                    <a:ext uri="{9D8B030D-6E8A-4147-A177-3AD203B41FA5}">
                      <a16:colId xmlns:a16="http://schemas.microsoft.com/office/drawing/2014/main" val="619156508"/>
                    </a:ext>
                  </a:extLst>
                </a:gridCol>
              </a:tblGrid>
              <a:tr h="347840">
                <a:tc>
                  <a:txBody>
                    <a:bodyPr/>
                    <a:lstStyle/>
                    <a:p>
                      <a:pPr algn="l" fontAlgn="ctr"/>
                      <a:r>
                        <a:rPr lang="en-GB" sz="1000" b="1" i="0" u="none" strike="noStrike">
                          <a:solidFill>
                            <a:srgbClr val="000000"/>
                          </a:solidFill>
                          <a:effectLst/>
                          <a:latin typeface="Calibri" panose="020F0502020204030204" pitchFamily="34" charset="0"/>
                        </a:rPr>
                        <a:t>Parameter</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GB" sz="1000" b="1" i="0" u="none" strike="noStrike">
                          <a:solidFill>
                            <a:srgbClr val="000000"/>
                          </a:solidFill>
                          <a:effectLst/>
                          <a:latin typeface="Calibri" panose="020F0502020204030204" pitchFamily="34" charset="0"/>
                        </a:rPr>
                        <a:t>Recent Spec (After TDR)</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fontAlgn="ctr"/>
                      <a:r>
                        <a:rPr lang="en-GB" sz="1000" b="1" i="0" u="none" strike="noStrike">
                          <a:solidFill>
                            <a:srgbClr val="000000"/>
                          </a:solidFill>
                          <a:effectLst/>
                          <a:latin typeface="Calibri" panose="020F0502020204030204" pitchFamily="34" charset="0"/>
                        </a:rPr>
                        <a:t>10Hz Upgrade</a:t>
                      </a:r>
                      <a:r>
                        <a:rPr lang="en-GB" sz="1000" b="1" i="0" u="none" strike="noStrike" baseline="30000">
                          <a:solidFill>
                            <a:srgbClr val="000000"/>
                          </a:solidFill>
                          <a:effectLst/>
                          <a:latin typeface="Calibri" panose="020F0502020204030204" pitchFamily="34" charset="0"/>
                        </a:rPr>
                        <a:t>1,2</a:t>
                      </a:r>
                      <a:endParaRPr lang="en-GB" sz="1000" b="1" i="0" u="none" strike="noStrike">
                        <a:solidFill>
                          <a:srgbClr val="000000"/>
                        </a:solidFill>
                        <a:effectLst/>
                        <a:latin typeface="Calibri" panose="020F0502020204030204" pitchFamily="34" charset="0"/>
                      </a:endParaRP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ctr"/>
                      <a:r>
                        <a:rPr lang="pt-BR" sz="1000" b="1" i="0" u="none" strike="noStrike">
                          <a:solidFill>
                            <a:srgbClr val="000000"/>
                          </a:solidFill>
                          <a:effectLst/>
                          <a:latin typeface="Calibri" panose="020F0502020204030204" pitchFamily="34" charset="0"/>
                        </a:rPr>
                        <a:t>1 TeV CoM Spec </a:t>
                      </a:r>
                      <a:r>
                        <a:rPr lang="pt-BR" sz="1000" b="0" i="0" u="none" strike="noStrike" baseline="30000">
                          <a:solidFill>
                            <a:srgbClr val="000000"/>
                          </a:solidFill>
                          <a:effectLst/>
                          <a:latin typeface="Calibri" panose="020F0502020204030204" pitchFamily="34" charset="0"/>
                        </a:rPr>
                        <a:t>2</a:t>
                      </a:r>
                      <a:endParaRPr lang="pt-BR" sz="1000" b="1" i="0" u="none" strike="noStrike">
                        <a:solidFill>
                          <a:srgbClr val="000000"/>
                        </a:solidFill>
                        <a:effectLst/>
                        <a:latin typeface="Calibri" panose="020F0502020204030204" pitchFamily="34" charset="0"/>
                      </a:endParaRP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53142828"/>
                  </a:ext>
                </a:extLst>
              </a:tr>
              <a:tr h="152785">
                <a:tc>
                  <a:txBody>
                    <a:bodyPr/>
                    <a:lstStyle/>
                    <a:p>
                      <a:pPr algn="l" fontAlgn="b"/>
                      <a:r>
                        <a:rPr lang="en-GB" sz="1000" b="0" i="0" u="none" strike="noStrike">
                          <a:solidFill>
                            <a:srgbClr val="000000"/>
                          </a:solidFill>
                          <a:effectLst/>
                          <a:latin typeface="Calibri" panose="020F0502020204030204" pitchFamily="34" charset="0"/>
                        </a:rPr>
                        <a:t>Beam Energy (GeV) e-</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b"/>
                      <a:r>
                        <a:rPr lang="en-GB" sz="1000" b="0" i="0" u="none" strike="noStrike">
                          <a:solidFill>
                            <a:srgbClr val="000000"/>
                          </a:solidFill>
                          <a:effectLst/>
                          <a:latin typeface="Calibri" panose="020F0502020204030204" pitchFamily="34" charset="0"/>
                        </a:rPr>
                        <a:t>125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1000" b="0" i="0" u="none" strike="noStrike">
                          <a:solidFill>
                            <a:srgbClr val="000000"/>
                          </a:solidFill>
                          <a:effectLst/>
                          <a:latin typeface="Calibri" panose="020F0502020204030204" pitchFamily="34" charset="0"/>
                        </a:rPr>
                        <a:t>500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77717257"/>
                  </a:ext>
                </a:extLst>
              </a:tr>
              <a:tr h="152785">
                <a:tc>
                  <a:txBody>
                    <a:bodyPr/>
                    <a:lstStyle/>
                    <a:p>
                      <a:pPr algn="l" fontAlgn="b"/>
                      <a:r>
                        <a:rPr lang="en-GB" sz="1000" b="0" i="0" u="none" strike="noStrike">
                          <a:solidFill>
                            <a:srgbClr val="000000"/>
                          </a:solidFill>
                          <a:effectLst/>
                          <a:latin typeface="Calibri" panose="020F0502020204030204" pitchFamily="34" charset="0"/>
                        </a:rPr>
                        <a:t>Crossing Angle (mrad)</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14</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84161119"/>
                  </a:ext>
                </a:extLst>
              </a:tr>
              <a:tr h="152785">
                <a:tc>
                  <a:txBody>
                    <a:bodyPr/>
                    <a:lstStyle/>
                    <a:p>
                      <a:pPr algn="l" fontAlgn="b"/>
                      <a:r>
                        <a:rPr lang="en-GB" sz="1000" b="0" i="0" u="none" strike="noStrike">
                          <a:solidFill>
                            <a:srgbClr val="000000"/>
                          </a:solidFill>
                          <a:effectLst/>
                          <a:latin typeface="Calibri" panose="020F0502020204030204" pitchFamily="34" charset="0"/>
                        </a:rPr>
                        <a:t>Installation site (m from IP)</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14</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3931310"/>
                  </a:ext>
                </a:extLst>
              </a:tr>
              <a:tr h="152785">
                <a:tc>
                  <a:txBody>
                    <a:bodyPr/>
                    <a:lstStyle/>
                    <a:p>
                      <a:pPr algn="l" fontAlgn="b"/>
                      <a:r>
                        <a:rPr lang="en-GB" sz="1000" b="0" i="0" u="none" strike="noStrike">
                          <a:solidFill>
                            <a:srgbClr val="000000"/>
                          </a:solidFill>
                          <a:effectLst/>
                          <a:latin typeface="Calibri" panose="020F0502020204030204" pitchFamily="34" charset="0"/>
                        </a:rPr>
                        <a:t>RF Repetition Rate (Hz)</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000" b="0" i="0" u="none" strike="noStrike">
                          <a:solidFill>
                            <a:srgbClr val="000000"/>
                          </a:solidFill>
                          <a:effectLst/>
                          <a:latin typeface="Calibri" panose="020F0502020204030204" pitchFamily="34" charset="0"/>
                        </a:rPr>
                        <a:t>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fontAlgn="b"/>
                      <a:r>
                        <a:rPr lang="en-GB" sz="1000" b="0" i="0" u="none" strike="noStrike">
                          <a:solidFill>
                            <a:srgbClr val="000000"/>
                          </a:solidFill>
                          <a:effectLst/>
                          <a:latin typeface="Calibri" panose="020F0502020204030204" pitchFamily="34" charset="0"/>
                        </a:rPr>
                        <a:t>10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b"/>
                      <a:r>
                        <a:rPr lang="en-GB" sz="1000" b="0" i="0" u="none" strike="noStrike">
                          <a:solidFill>
                            <a:srgbClr val="000000"/>
                          </a:solidFill>
                          <a:effectLst/>
                          <a:latin typeface="Calibri" panose="020F0502020204030204" pitchFamily="34" charset="0"/>
                        </a:rPr>
                        <a:t>4</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47943071"/>
                  </a:ext>
                </a:extLst>
              </a:tr>
              <a:tr h="152785">
                <a:tc>
                  <a:txBody>
                    <a:bodyPr/>
                    <a:lstStyle/>
                    <a:p>
                      <a:pPr algn="l" fontAlgn="b"/>
                      <a:r>
                        <a:rPr lang="en-GB" sz="1000" b="0" i="0" u="none" strike="noStrike">
                          <a:solidFill>
                            <a:srgbClr val="000000"/>
                          </a:solidFill>
                          <a:effectLst/>
                          <a:latin typeface="Calibri" panose="020F0502020204030204" pitchFamily="34" charset="0"/>
                        </a:rPr>
                        <a:t>number of bunches</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000" b="0" i="0" u="none" strike="noStrike">
                          <a:solidFill>
                            <a:srgbClr val="000000"/>
                          </a:solidFill>
                          <a:effectLst/>
                          <a:latin typeface="Calibri" panose="020F0502020204030204" pitchFamily="34" charset="0"/>
                        </a:rPr>
                        <a:t>1312</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fontAlgn="b"/>
                      <a:r>
                        <a:rPr lang="en-GB" sz="1000" b="0" i="0" u="none" strike="noStrike">
                          <a:solidFill>
                            <a:srgbClr val="000000"/>
                          </a:solidFill>
                          <a:effectLst/>
                          <a:latin typeface="Calibri" panose="020F0502020204030204" pitchFamily="34" charset="0"/>
                        </a:rPr>
                        <a:t>2625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b"/>
                      <a:r>
                        <a:rPr lang="en-GB" sz="1000" b="0" i="0" u="none" strike="noStrike">
                          <a:solidFill>
                            <a:srgbClr val="000000"/>
                          </a:solidFill>
                          <a:effectLst/>
                          <a:latin typeface="Calibri" panose="020F0502020204030204" pitchFamily="34" charset="0"/>
                        </a:rPr>
                        <a:t>2450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42984365"/>
                  </a:ext>
                </a:extLst>
              </a:tr>
              <a:tr h="152785">
                <a:tc>
                  <a:txBody>
                    <a:bodyPr/>
                    <a:lstStyle/>
                    <a:p>
                      <a:pPr algn="l" fontAlgn="b"/>
                      <a:r>
                        <a:rPr lang="en-GB" sz="1000" b="0" i="0" u="none" strike="noStrike">
                          <a:solidFill>
                            <a:srgbClr val="000000"/>
                          </a:solidFill>
                          <a:effectLst/>
                          <a:latin typeface="Calibri" panose="020F0502020204030204" pitchFamily="34" charset="0"/>
                        </a:rPr>
                        <a:t>Bunch Train Length (ms)</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000" b="0" i="0" u="none" strike="noStrike">
                          <a:solidFill>
                            <a:srgbClr val="000000"/>
                          </a:solidFill>
                          <a:effectLst/>
                          <a:latin typeface="Calibri" panose="020F0502020204030204" pitchFamily="34" charset="0"/>
                        </a:rPr>
                        <a:t>727</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fontAlgn="b"/>
                      <a:r>
                        <a:rPr lang="en-GB" sz="1000" b="0" i="0" u="none" strike="noStrike">
                          <a:solidFill>
                            <a:srgbClr val="000000"/>
                          </a:solidFill>
                          <a:effectLst/>
                          <a:latin typeface="Calibri" panose="020F0502020204030204" pitchFamily="34" charset="0"/>
                        </a:rPr>
                        <a:t>961</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b"/>
                      <a:r>
                        <a:rPr lang="en-GB" sz="1000" b="0" i="0" u="none" strike="noStrike">
                          <a:solidFill>
                            <a:srgbClr val="000000"/>
                          </a:solidFill>
                          <a:effectLst/>
                          <a:latin typeface="Calibri" panose="020F0502020204030204" pitchFamily="34" charset="0"/>
                        </a:rPr>
                        <a:t>897</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17086632"/>
                  </a:ext>
                </a:extLst>
              </a:tr>
              <a:tr h="152785">
                <a:tc>
                  <a:txBody>
                    <a:bodyPr/>
                    <a:lstStyle/>
                    <a:p>
                      <a:pPr algn="l" fontAlgn="b"/>
                      <a:r>
                        <a:rPr lang="en-GB" sz="1000" b="0" i="0" u="none" strike="noStrike">
                          <a:solidFill>
                            <a:srgbClr val="000000"/>
                          </a:solidFill>
                          <a:effectLst/>
                          <a:latin typeface="Calibri" panose="020F0502020204030204" pitchFamily="34" charset="0"/>
                        </a:rPr>
                        <a:t>Bunch Spacing (ns)</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000" b="0" i="0" u="none" strike="noStrike">
                          <a:solidFill>
                            <a:srgbClr val="000000"/>
                          </a:solidFill>
                          <a:effectLst/>
                          <a:latin typeface="Calibri" panose="020F0502020204030204" pitchFamily="34" charset="0"/>
                        </a:rPr>
                        <a:t>554</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4">
                  <a:txBody>
                    <a:bodyPr/>
                    <a:lstStyle/>
                    <a:p>
                      <a:pPr algn="ctr" fontAlgn="b"/>
                      <a:r>
                        <a:rPr lang="en-GB" sz="1000" b="0" i="0" u="none" strike="noStrike">
                          <a:solidFill>
                            <a:srgbClr val="000000"/>
                          </a:solidFill>
                          <a:effectLst/>
                          <a:latin typeface="Calibri" panose="020F0502020204030204" pitchFamily="34" charset="0"/>
                        </a:rPr>
                        <a:t>366</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31824288"/>
                  </a:ext>
                </a:extLst>
              </a:tr>
              <a:tr h="152785">
                <a:tc>
                  <a:txBody>
                    <a:bodyPr/>
                    <a:lstStyle/>
                    <a:p>
                      <a:pPr algn="l" fontAlgn="b"/>
                      <a:r>
                        <a:rPr lang="en-GB" sz="1000" b="0" i="0" u="none" strike="noStrike" dirty="0">
                          <a:solidFill>
                            <a:srgbClr val="000000"/>
                          </a:solidFill>
                          <a:effectLst/>
                          <a:latin typeface="Calibri" panose="020F0502020204030204" pitchFamily="34" charset="0"/>
                        </a:rPr>
                        <a:t>Beam current (mA)</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000" b="0" i="0" u="none" strike="noStrike">
                          <a:solidFill>
                            <a:srgbClr val="000000"/>
                          </a:solidFill>
                          <a:effectLst/>
                          <a:latin typeface="Calibri" panose="020F0502020204030204" pitchFamily="34" charset="0"/>
                        </a:rPr>
                        <a:t>5.8</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fontAlgn="b"/>
                      <a:r>
                        <a:rPr lang="en-GB" sz="1000" b="0" i="0" u="none" strike="noStrike">
                          <a:solidFill>
                            <a:srgbClr val="000000"/>
                          </a:solidFill>
                          <a:effectLst/>
                          <a:latin typeface="Calibri" panose="020F0502020204030204" pitchFamily="34" charset="0"/>
                        </a:rPr>
                        <a:t>8.75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b"/>
                      <a:r>
                        <a:rPr lang="en-GB" sz="1000" b="0" i="0" u="none" strike="noStrike">
                          <a:solidFill>
                            <a:srgbClr val="000000"/>
                          </a:solidFill>
                          <a:effectLst/>
                          <a:latin typeface="Calibri" panose="020F0502020204030204" pitchFamily="34" charset="0"/>
                        </a:rPr>
                        <a:t>7.6</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95493612"/>
                  </a:ext>
                </a:extLst>
              </a:tr>
              <a:tr h="152785">
                <a:tc>
                  <a:txBody>
                    <a:bodyPr/>
                    <a:lstStyle/>
                    <a:p>
                      <a:pPr algn="l" fontAlgn="b"/>
                      <a:r>
                        <a:rPr lang="en-GB" sz="1000" b="0" i="0" u="none" strike="noStrike">
                          <a:solidFill>
                            <a:srgbClr val="000000"/>
                          </a:solidFill>
                          <a:effectLst/>
                          <a:latin typeface="Calibri" panose="020F0502020204030204" pitchFamily="34" charset="0"/>
                        </a:rPr>
                        <a:t>Operating Temp (K)</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2</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724231218"/>
                  </a:ext>
                </a:extLst>
              </a:tr>
              <a:tr h="152785">
                <a:tc>
                  <a:txBody>
                    <a:bodyPr/>
                    <a:lstStyle/>
                    <a:p>
                      <a:pPr algn="l" fontAlgn="b"/>
                      <a:r>
                        <a:rPr lang="en-GB" sz="1000" b="0" i="0" u="none" strike="noStrike" dirty="0" err="1">
                          <a:solidFill>
                            <a:srgbClr val="FF0000"/>
                          </a:solidFill>
                          <a:effectLst/>
                          <a:latin typeface="Calibri" panose="020F0502020204030204" pitchFamily="34" charset="0"/>
                        </a:rPr>
                        <a:t>Cryomodule</a:t>
                      </a:r>
                      <a:r>
                        <a:rPr lang="en-GB" sz="1000" b="0" i="0" u="none" strike="noStrike" dirty="0">
                          <a:solidFill>
                            <a:srgbClr val="FF0000"/>
                          </a:solidFill>
                          <a:effectLst/>
                          <a:latin typeface="Calibri" panose="020F0502020204030204" pitchFamily="34" charset="0"/>
                        </a:rPr>
                        <a:t> installation length (m)</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dirty="0" smtClean="0">
                          <a:solidFill>
                            <a:srgbClr val="000000"/>
                          </a:solidFill>
                          <a:effectLst/>
                          <a:latin typeface="Calibri" panose="020F0502020204030204" pitchFamily="34" charset="0"/>
                        </a:rPr>
                        <a:t>3.8 –</a:t>
                      </a:r>
                      <a:r>
                        <a:rPr lang="en-GB" sz="1000" b="0" i="0" u="none" strike="noStrike" dirty="0" smtClean="0">
                          <a:solidFill>
                            <a:srgbClr val="FF0000"/>
                          </a:solidFill>
                          <a:effectLst/>
                          <a:latin typeface="Calibri" panose="020F0502020204030204" pitchFamily="34" charset="0"/>
                        </a:rPr>
                        <a:t> reduced to 3.25m</a:t>
                      </a:r>
                      <a:endParaRPr lang="en-GB" sz="1000" b="0" i="0" u="none" strike="noStrike" dirty="0">
                        <a:solidFill>
                          <a:srgbClr val="FF0000"/>
                        </a:solidFill>
                        <a:effectLst/>
                        <a:latin typeface="Calibri" panose="020F0502020204030204" pitchFamily="34" charset="0"/>
                      </a:endParaRP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8246327"/>
                  </a:ext>
                </a:extLst>
              </a:tr>
              <a:tr h="152785">
                <a:tc>
                  <a:txBody>
                    <a:bodyPr/>
                    <a:lstStyle/>
                    <a:p>
                      <a:pPr algn="l" fontAlgn="b"/>
                      <a:r>
                        <a:rPr lang="en-GB" sz="1000" b="0" i="0" u="none" strike="noStrike">
                          <a:solidFill>
                            <a:srgbClr val="000000"/>
                          </a:solidFill>
                          <a:effectLst/>
                          <a:latin typeface="Calibri" panose="020F0502020204030204" pitchFamily="34" charset="0"/>
                        </a:rPr>
                        <a:t>Horizontal beam-pipe separation (m)</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dirty="0">
                          <a:solidFill>
                            <a:srgbClr val="000000"/>
                          </a:solidFill>
                          <a:effectLst/>
                          <a:latin typeface="Calibri" panose="020F0502020204030204" pitchFamily="34" charset="0"/>
                        </a:rPr>
                        <a:t>0.1967 (centre) ±0.0266 (each end of installation length)</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54440893"/>
                  </a:ext>
                </a:extLst>
              </a:tr>
              <a:tr h="142090">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dirty="0">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64888980"/>
                  </a:ext>
                </a:extLst>
              </a:tr>
              <a:tr h="152785">
                <a:tc>
                  <a:txBody>
                    <a:bodyPr/>
                    <a:lstStyle/>
                    <a:p>
                      <a:pPr algn="l" fontAlgn="b"/>
                      <a:r>
                        <a:rPr lang="en-GB" sz="1000" b="0" i="0" u="none" strike="noStrike">
                          <a:solidFill>
                            <a:srgbClr val="000000"/>
                          </a:solidFill>
                          <a:effectLst/>
                          <a:latin typeface="Calibri" panose="020F0502020204030204" pitchFamily="34" charset="0"/>
                        </a:rPr>
                        <a:t>Cavity Frequency (GHz)</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3.9</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2.6</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1.3</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3.9</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2.6</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panose="020F0502020204030204" pitchFamily="34" charset="0"/>
                        </a:rPr>
                        <a:t>1.3</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7884005"/>
                  </a:ext>
                </a:extLst>
              </a:tr>
              <a:tr h="152785">
                <a:tc>
                  <a:txBody>
                    <a:bodyPr/>
                    <a:lstStyle/>
                    <a:p>
                      <a:pPr algn="l" fontAlgn="b"/>
                      <a:r>
                        <a:rPr lang="en-GB" sz="1000" b="0" i="0" u="none" strike="noStrike">
                          <a:solidFill>
                            <a:srgbClr val="000000"/>
                          </a:solidFill>
                          <a:effectLst/>
                          <a:latin typeface="Calibri" panose="020F0502020204030204" pitchFamily="34" charset="0"/>
                        </a:rPr>
                        <a:t>Total Kick Voltage (MV)</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0.615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0.923</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1.845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2.5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3.7</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7.4</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75166314"/>
                  </a:ext>
                </a:extLst>
              </a:tr>
              <a:tr h="152785">
                <a:tc>
                  <a:txBody>
                    <a:bodyPr/>
                    <a:lstStyle/>
                    <a:p>
                      <a:pPr algn="l" fontAlgn="b"/>
                      <a:r>
                        <a:rPr lang="en-GB" sz="1000" b="0" i="0" u="none" strike="noStrike">
                          <a:solidFill>
                            <a:srgbClr val="000000"/>
                          </a:solidFill>
                          <a:effectLst/>
                          <a:latin typeface="Calibri" panose="020F0502020204030204" pitchFamily="34" charset="0"/>
                        </a:rPr>
                        <a:t>Max Ep (MV/m)</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panose="020F0502020204030204" pitchFamily="34" charset="0"/>
                        </a:rPr>
                        <a:t>45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panose="020F0502020204030204" pitchFamily="34" charset="0"/>
                        </a:rPr>
                        <a:t>45</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915180"/>
                  </a:ext>
                </a:extLst>
              </a:tr>
              <a:tr h="152785">
                <a:tc>
                  <a:txBody>
                    <a:bodyPr/>
                    <a:lstStyle/>
                    <a:p>
                      <a:pPr algn="l" fontAlgn="b"/>
                      <a:r>
                        <a:rPr lang="en-GB" sz="1000" b="0" i="0" u="none" strike="noStrike">
                          <a:solidFill>
                            <a:srgbClr val="000000"/>
                          </a:solidFill>
                          <a:effectLst/>
                          <a:latin typeface="Calibri" panose="020F0502020204030204" pitchFamily="34" charset="0"/>
                        </a:rPr>
                        <a:t>Max Bp (mT)</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panose="020F0502020204030204" pitchFamily="34" charset="0"/>
                        </a:rPr>
                        <a:t>80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panose="020F0502020204030204" pitchFamily="34" charset="0"/>
                        </a:rPr>
                        <a:t>80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2328092"/>
                  </a:ext>
                </a:extLst>
              </a:tr>
              <a:tr h="152785">
                <a:tc>
                  <a:txBody>
                    <a:bodyPr/>
                    <a:lstStyle/>
                    <a:p>
                      <a:pPr algn="l" fontAlgn="ctr"/>
                      <a:r>
                        <a:rPr lang="en-GB" sz="1000" b="0" i="0" u="none" strike="noStrike">
                          <a:solidFill>
                            <a:srgbClr val="000000"/>
                          </a:solidFill>
                          <a:effectLst/>
                          <a:latin typeface="Calibri" panose="020F0502020204030204" pitchFamily="34" charset="0"/>
                        </a:rPr>
                        <a:t>Amplitude regulation/cavity (% rms)</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ctr"/>
                      <a:r>
                        <a:rPr lang="en-GB" sz="1000" b="0" i="0" u="none" strike="noStrike">
                          <a:solidFill>
                            <a:srgbClr val="000000"/>
                          </a:solidFill>
                          <a:effectLst/>
                          <a:latin typeface="Calibri" panose="020F0502020204030204" pitchFamily="34" charset="0"/>
                        </a:rPr>
                        <a:t>3.5 (for 2% luminosity drop)</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993658765"/>
                  </a:ext>
                </a:extLst>
              </a:tr>
              <a:tr h="152785">
                <a:tc>
                  <a:txBody>
                    <a:bodyPr/>
                    <a:lstStyle/>
                    <a:p>
                      <a:pPr algn="l" fontAlgn="b"/>
                      <a:r>
                        <a:rPr lang="en-GB" sz="1000" b="0" i="0" u="none" strike="noStrike">
                          <a:solidFill>
                            <a:srgbClr val="000000"/>
                          </a:solidFill>
                          <a:effectLst/>
                          <a:latin typeface="Calibri" panose="020F0502020204030204" pitchFamily="34" charset="0"/>
                        </a:rPr>
                        <a:t>Relative RF Phase Jitter (deg rms)</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0.069</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28938890"/>
                  </a:ext>
                </a:extLst>
              </a:tr>
              <a:tr h="152785">
                <a:tc>
                  <a:txBody>
                    <a:bodyPr/>
                    <a:lstStyle/>
                    <a:p>
                      <a:pPr algn="l" fontAlgn="ctr"/>
                      <a:r>
                        <a:rPr lang="en-GB" sz="1000" b="0" i="0" u="none" strike="noStrike">
                          <a:solidFill>
                            <a:srgbClr val="000000"/>
                          </a:solidFill>
                          <a:effectLst/>
                          <a:latin typeface="Calibri" panose="020F0502020204030204" pitchFamily="34" charset="0"/>
                        </a:rPr>
                        <a:t>Timing Jitter (fs rms)</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ctr"/>
                      <a:r>
                        <a:rPr lang="en-GB" sz="1000" b="0" i="0" u="none" strike="noStrike">
                          <a:solidFill>
                            <a:srgbClr val="000000"/>
                          </a:solidFill>
                          <a:effectLst/>
                          <a:latin typeface="Calibri" panose="020F0502020204030204" pitchFamily="34" charset="0"/>
                        </a:rPr>
                        <a:t>49 (for 2% luminosity drop)</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40749685"/>
                  </a:ext>
                </a:extLst>
              </a:tr>
              <a:tr h="152785">
                <a:tc>
                  <a:txBody>
                    <a:bodyPr/>
                    <a:lstStyle/>
                    <a:p>
                      <a:pPr algn="l" fontAlgn="ctr"/>
                      <a:r>
                        <a:rPr lang="en-GB" sz="1000" b="0" i="0" u="none" strike="noStrike" dirty="0">
                          <a:solidFill>
                            <a:srgbClr val="FF0000"/>
                          </a:solidFill>
                          <a:effectLst/>
                          <a:latin typeface="Calibri" panose="020F0502020204030204" pitchFamily="34" charset="0"/>
                        </a:rPr>
                        <a:t>Max Detuning </a:t>
                      </a:r>
                      <a:r>
                        <a:rPr lang="en-GB" sz="1000" b="0" i="0" u="none" strike="noStrike" dirty="0" smtClean="0">
                          <a:solidFill>
                            <a:srgbClr val="FF0000"/>
                          </a:solidFill>
                          <a:effectLst/>
                          <a:latin typeface="Calibri" panose="020F0502020204030204" pitchFamily="34" charset="0"/>
                        </a:rPr>
                        <a:t>(kHz</a:t>
                      </a:r>
                      <a:r>
                        <a:rPr lang="en-GB" sz="1000" b="0" i="0" u="none" strike="noStrike" dirty="0">
                          <a:solidFill>
                            <a:srgbClr val="FF0000"/>
                          </a:solidFill>
                          <a:effectLst/>
                          <a:latin typeface="Calibri" panose="020F0502020204030204" pitchFamily="34" charset="0"/>
                        </a:rPr>
                        <a:t>)</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fontAlgn="ctr"/>
                      <a:r>
                        <a:rPr lang="en-GB" sz="1000" b="0" i="0" u="none" strike="noStrike" dirty="0">
                          <a:solidFill>
                            <a:srgbClr val="000000"/>
                          </a:solidFill>
                          <a:effectLst/>
                          <a:latin typeface="Calibri" panose="020F0502020204030204" pitchFamily="34" charset="0"/>
                        </a:rPr>
                        <a:t> </a:t>
                      </a:r>
                      <a:r>
                        <a:rPr lang="en-GB" sz="1000" b="0" i="0" u="none" strike="noStrike" dirty="0" smtClean="0">
                          <a:solidFill>
                            <a:srgbClr val="000000"/>
                          </a:solidFill>
                          <a:effectLst/>
                          <a:latin typeface="Calibri" panose="020F0502020204030204" pitchFamily="34" charset="0"/>
                        </a:rPr>
                        <a:t>200</a:t>
                      </a:r>
                      <a:endParaRPr lang="en-GB" sz="1000" b="0" i="0" u="none" strike="noStrike" dirty="0">
                        <a:solidFill>
                          <a:srgbClr val="000000"/>
                        </a:solidFill>
                        <a:effectLst/>
                        <a:latin typeface="Calibri" panose="020F0502020204030204" pitchFamily="34" charset="0"/>
                      </a:endParaRP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b="0" i="0" u="none" strike="noStrike" dirty="0">
                          <a:solidFill>
                            <a:srgbClr val="000000"/>
                          </a:solidFill>
                          <a:effectLst/>
                          <a:latin typeface="Calibri" panose="020F0502020204030204" pitchFamily="34" charset="0"/>
                        </a:rPr>
                        <a:t> </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fontAlgn="ctr"/>
                      <a:r>
                        <a:rPr lang="en-GB" sz="1000" b="0" i="0" u="none" strike="noStrike" dirty="0">
                          <a:solidFill>
                            <a:srgbClr val="000000"/>
                          </a:solidFill>
                          <a:effectLst/>
                          <a:latin typeface="Calibri" panose="020F0502020204030204" pitchFamily="34" charset="0"/>
                        </a:rPr>
                        <a:t> </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904433957"/>
                  </a:ext>
                </a:extLst>
              </a:tr>
              <a:tr h="152785">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000" b="0" i="0" u="none" strike="noStrike" dirty="0">
                        <a:solidFill>
                          <a:srgbClr val="000000"/>
                        </a:solidFill>
                        <a:effectLst/>
                        <a:latin typeface="Calibri" panose="020F0502020204030204" pitchFamily="34" charset="0"/>
                      </a:endParaRPr>
                    </a:p>
                  </a:txBody>
                  <a:tcPr marL="7142" marR="7142" marT="714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35036561"/>
                  </a:ext>
                </a:extLst>
              </a:tr>
              <a:tr h="152785">
                <a:tc>
                  <a:txBody>
                    <a:bodyPr/>
                    <a:lstStyle/>
                    <a:p>
                      <a:pPr algn="l" fontAlgn="b"/>
                      <a:r>
                        <a:rPr lang="en-GB" sz="1000" b="0" i="0" u="none" strike="noStrike" dirty="0">
                          <a:solidFill>
                            <a:srgbClr val="FF0000"/>
                          </a:solidFill>
                          <a:effectLst/>
                          <a:latin typeface="Calibri" panose="020F0502020204030204" pitchFamily="34" charset="0"/>
                        </a:rPr>
                        <a:t>Longitudinal impedance threshold </a:t>
                      </a:r>
                      <a:r>
                        <a:rPr lang="en-GB" sz="1000" b="0" i="0" u="none" strike="noStrike" dirty="0" smtClean="0">
                          <a:solidFill>
                            <a:srgbClr val="FF0000"/>
                          </a:solidFill>
                          <a:effectLst/>
                          <a:latin typeface="Calibri" panose="020F0502020204030204" pitchFamily="34" charset="0"/>
                        </a:rPr>
                        <a:t>(</a:t>
                      </a:r>
                      <a:r>
                        <a:rPr lang="en-GB" sz="1000" b="0" i="0" u="none" strike="noStrike" dirty="0" err="1" smtClean="0">
                          <a:solidFill>
                            <a:srgbClr val="FF0000"/>
                          </a:solidFill>
                          <a:effectLst/>
                          <a:latin typeface="Calibri" panose="020F0502020204030204" pitchFamily="34" charset="0"/>
                        </a:rPr>
                        <a:t>MOhm</a:t>
                      </a:r>
                      <a:r>
                        <a:rPr lang="en-GB" sz="1000" b="0" i="0" u="none" strike="noStrike" dirty="0">
                          <a:solidFill>
                            <a:srgbClr val="FF0000"/>
                          </a:solidFill>
                          <a:effectLst/>
                          <a:latin typeface="Calibri" panose="020F0502020204030204" pitchFamily="34" charset="0"/>
                        </a:rPr>
                        <a:t>)</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r>
                        <a:rPr lang="en-GB" sz="1000" b="0" i="0" u="none" strike="noStrike">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r>
                        <a:rPr lang="en-GB" sz="1000" b="0" i="0" u="none" strike="noStrike" dirty="0">
                          <a:solidFill>
                            <a:srgbClr val="000000"/>
                          </a:solidFill>
                          <a:effectLst/>
                          <a:latin typeface="Calibri" panose="020F0502020204030204" pitchFamily="34" charset="0"/>
                        </a:rPr>
                        <a:t>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174663567"/>
                  </a:ext>
                </a:extLst>
              </a:tr>
              <a:tr h="152785">
                <a:tc>
                  <a:txBody>
                    <a:bodyPr/>
                    <a:lstStyle/>
                    <a:p>
                      <a:pPr algn="l" fontAlgn="b"/>
                      <a:r>
                        <a:rPr lang="en-GB" sz="1000" b="0" i="0" u="none" strike="noStrike">
                          <a:solidFill>
                            <a:srgbClr val="000000"/>
                          </a:solidFill>
                          <a:effectLst/>
                          <a:latin typeface="Calibri" panose="020F0502020204030204" pitchFamily="34" charset="0"/>
                        </a:rPr>
                        <a:t>Trasverse impedance threshold (MOhm/m) (X,Y)</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dirty="0">
                          <a:solidFill>
                            <a:srgbClr val="000000"/>
                          </a:solidFill>
                          <a:effectLst/>
                          <a:latin typeface="Calibri" panose="020F0502020204030204" pitchFamily="34" charset="0"/>
                        </a:rPr>
                        <a:t>48.8, </a:t>
                      </a:r>
                      <a:r>
                        <a:rPr lang="en-GB" sz="1000" b="0" i="0" u="none" strike="noStrike" dirty="0" smtClean="0">
                          <a:solidFill>
                            <a:srgbClr val="000000"/>
                          </a:solidFill>
                          <a:effectLst/>
                          <a:latin typeface="Calibri" panose="020F0502020204030204" pitchFamily="34" charset="0"/>
                        </a:rPr>
                        <a:t>61.7 (from TDR)</a:t>
                      </a:r>
                      <a:endParaRPr lang="en-GB" sz="1000" b="0" i="0" u="none" strike="noStrike" dirty="0">
                        <a:solidFill>
                          <a:srgbClr val="000000"/>
                        </a:solidFill>
                        <a:effectLst/>
                        <a:latin typeface="Calibri" panose="020F0502020204030204" pitchFamily="34" charset="0"/>
                      </a:endParaRP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8352581"/>
                  </a:ext>
                </a:extLst>
              </a:tr>
              <a:tr h="152785">
                <a:tc>
                  <a:txBody>
                    <a:bodyPr/>
                    <a:lstStyle/>
                    <a:p>
                      <a:pPr algn="l" fontAlgn="b"/>
                      <a:r>
                        <a:rPr lang="en-GB" sz="1000" b="0" i="0" u="none" strike="noStrike">
                          <a:solidFill>
                            <a:srgbClr val="000000"/>
                          </a:solidFill>
                          <a:effectLst/>
                          <a:latin typeface="Calibri" panose="020F0502020204030204" pitchFamily="34" charset="0"/>
                        </a:rPr>
                        <a:t>Cavity field rotation tolerance/cavity (mrad rms)</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5.2 (for 2% luminosity drop)</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9636452"/>
                  </a:ext>
                </a:extLst>
              </a:tr>
              <a:tr h="152785">
                <a:tc>
                  <a:txBody>
                    <a:bodyPr/>
                    <a:lstStyle/>
                    <a:p>
                      <a:pPr algn="l" fontAlgn="b"/>
                      <a:r>
                        <a:rPr lang="en-GB" sz="1000" b="0" i="0" u="none" strike="noStrike">
                          <a:solidFill>
                            <a:srgbClr val="000000"/>
                          </a:solidFill>
                          <a:effectLst/>
                          <a:latin typeface="Calibri" panose="020F0502020204030204" pitchFamily="34" charset="0"/>
                        </a:rPr>
                        <a:t>Beam tilt tolerance (H and V) (mrad rms and urad rms)</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0.35, 7.4 (for 2% luminosity drop)</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306340"/>
                  </a:ext>
                </a:extLst>
              </a:tr>
              <a:tr h="194329">
                <a:tc>
                  <a:txBody>
                    <a:bodyPr/>
                    <a:lstStyle/>
                    <a:p>
                      <a:pPr algn="l" fontAlgn="ctr"/>
                      <a:r>
                        <a:rPr lang="en-GB" sz="1000" b="0" i="0" u="none" strike="noStrike" dirty="0">
                          <a:solidFill>
                            <a:srgbClr val="FF0000"/>
                          </a:solidFill>
                          <a:effectLst/>
                          <a:latin typeface="Calibri" panose="020F0502020204030204" pitchFamily="34" charset="0"/>
                        </a:rPr>
                        <a:t>Minimum CC beam-pipe aperture size  (mm)</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ctr"/>
                      <a:r>
                        <a:rPr lang="en-GB" sz="1000" b="0" i="0" u="none" strike="noStrike" dirty="0" smtClean="0">
                          <a:solidFill>
                            <a:srgbClr val="FF0000"/>
                          </a:solidFill>
                          <a:effectLst/>
                          <a:latin typeface="Calibri" panose="020F0502020204030204" pitchFamily="34" charset="0"/>
                        </a:rPr>
                        <a:t>≥20 </a:t>
                      </a:r>
                      <a:r>
                        <a:rPr lang="en-GB" sz="1000" b="0" i="0" u="none" strike="noStrike" dirty="0">
                          <a:solidFill>
                            <a:srgbClr val="FF0000"/>
                          </a:solidFill>
                          <a:effectLst/>
                          <a:latin typeface="Calibri" panose="020F0502020204030204" pitchFamily="34" charset="0"/>
                        </a:rPr>
                        <a:t>(same as FD magnets)</a:t>
                      </a:r>
                    </a:p>
                  </a:txBody>
                  <a:tcPr marL="7142" marR="7142" marT="714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27978762"/>
                  </a:ext>
                </a:extLst>
              </a:tr>
              <a:tr h="152785">
                <a:tc>
                  <a:txBody>
                    <a:bodyPr/>
                    <a:lstStyle/>
                    <a:p>
                      <a:pPr algn="l" fontAlgn="b"/>
                      <a:r>
                        <a:rPr lang="en-GB" sz="1000" b="0" i="0" u="none" strike="noStrike">
                          <a:solidFill>
                            <a:srgbClr val="000000"/>
                          </a:solidFill>
                          <a:effectLst/>
                          <a:latin typeface="Calibri" panose="020F0502020204030204" pitchFamily="34" charset="0"/>
                        </a:rPr>
                        <a:t>Minimum Exraction beam-pipe aperture size  (mm)</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20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86502007"/>
                  </a:ext>
                </a:extLst>
              </a:tr>
              <a:tr h="152785">
                <a:tc>
                  <a:txBody>
                    <a:bodyPr/>
                    <a:lstStyle/>
                    <a:p>
                      <a:pPr algn="l" fontAlgn="b"/>
                      <a:r>
                        <a:rPr lang="en-GB" sz="1000" b="0" i="0" u="none" strike="noStrike">
                          <a:solidFill>
                            <a:srgbClr val="000000"/>
                          </a:solidFill>
                          <a:effectLst/>
                          <a:latin typeface="Calibri" panose="020F0502020204030204" pitchFamily="34" charset="0"/>
                        </a:rPr>
                        <a:t>Beam size at CC location (X, Y,Z) (mm,um,um)</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0.97, 66, 300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19791946"/>
                  </a:ext>
                </a:extLst>
              </a:tr>
              <a:tr h="152785">
                <a:tc>
                  <a:txBody>
                    <a:bodyPr/>
                    <a:lstStyle/>
                    <a:p>
                      <a:pPr algn="l" fontAlgn="b"/>
                      <a:r>
                        <a:rPr lang="en-GB" sz="1000" b="0" i="0" u="none" strike="noStrike">
                          <a:solidFill>
                            <a:srgbClr val="000000"/>
                          </a:solidFill>
                          <a:effectLst/>
                          <a:latin typeface="Calibri" panose="020F0502020204030204" pitchFamily="34" charset="0"/>
                        </a:rPr>
                        <a:t>Beta function at CC location (X, Y) (m,m)</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a:solidFill>
                            <a:srgbClr val="000000"/>
                          </a:solidFill>
                          <a:effectLst/>
                          <a:latin typeface="Calibri" panose="020F0502020204030204" pitchFamily="34" charset="0"/>
                        </a:rPr>
                        <a:t>23200, 15400</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83913742"/>
                  </a:ext>
                </a:extLst>
              </a:tr>
              <a:tr h="152785">
                <a:tc>
                  <a:txBody>
                    <a:bodyPr/>
                    <a:lstStyle/>
                    <a:p>
                      <a:pPr algn="l" fontAlgn="b"/>
                      <a:r>
                        <a:rPr lang="en-GB" sz="1000" b="0" i="0" u="none" strike="noStrike">
                          <a:solidFill>
                            <a:srgbClr val="000000"/>
                          </a:solidFill>
                          <a:effectLst/>
                          <a:latin typeface="Calibri" panose="020F0502020204030204" pitchFamily="34" charset="0"/>
                        </a:rPr>
                        <a:t>CC System operation </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i="0" u="none" strike="noStrike" dirty="0">
                          <a:solidFill>
                            <a:srgbClr val="000000"/>
                          </a:solidFill>
                          <a:effectLst/>
                          <a:latin typeface="Calibri" panose="020F0502020204030204" pitchFamily="34" charset="0"/>
                        </a:rPr>
                        <a:t>assume CW-mode operation</a:t>
                      </a:r>
                    </a:p>
                  </a:txBody>
                  <a:tcPr marL="7142" marR="7142" marT="71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27226054"/>
                  </a:ext>
                </a:extLst>
              </a:tr>
            </a:tbl>
          </a:graphicData>
        </a:graphic>
      </p:graphicFrame>
      <p:grpSp>
        <p:nvGrpSpPr>
          <p:cNvPr id="15" name="Group 14"/>
          <p:cNvGrpSpPr/>
          <p:nvPr/>
        </p:nvGrpSpPr>
        <p:grpSpPr>
          <a:xfrm>
            <a:off x="656445" y="2986992"/>
            <a:ext cx="3839173" cy="2835674"/>
            <a:chOff x="656445" y="2986992"/>
            <a:chExt cx="3839173" cy="2835674"/>
          </a:xfrm>
        </p:grpSpPr>
        <p:sp>
          <p:nvSpPr>
            <p:cNvPr id="4" name="Right Arrow 3"/>
            <p:cNvSpPr/>
            <p:nvPr/>
          </p:nvSpPr>
          <p:spPr>
            <a:xfrm>
              <a:off x="4207751" y="5545667"/>
              <a:ext cx="287867" cy="25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4207751" y="4576981"/>
              <a:ext cx="287867" cy="25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a:off x="4207751" y="4907182"/>
              <a:ext cx="287867" cy="25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4207751" y="2986992"/>
              <a:ext cx="287867" cy="25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698140" y="5545667"/>
              <a:ext cx="2496261" cy="276999"/>
            </a:xfrm>
            <a:prstGeom prst="rect">
              <a:avLst/>
            </a:prstGeom>
            <a:noFill/>
          </p:spPr>
          <p:txBody>
            <a:bodyPr wrap="none" rtlCol="0">
              <a:spAutoFit/>
            </a:bodyPr>
            <a:lstStyle/>
            <a:p>
              <a:r>
                <a:rPr lang="en-GB" sz="1200" dirty="0" smtClean="0"/>
                <a:t>Collimation studies – ideally ≥20mm!</a:t>
              </a:r>
              <a:endParaRPr lang="en-GB" sz="1200" dirty="0"/>
            </a:p>
          </p:txBody>
        </p:sp>
        <p:sp>
          <p:nvSpPr>
            <p:cNvPr id="12" name="TextBox 11"/>
            <p:cNvSpPr txBox="1"/>
            <p:nvPr/>
          </p:nvSpPr>
          <p:spPr>
            <a:xfrm>
              <a:off x="656445" y="4907182"/>
              <a:ext cx="3537956" cy="276999"/>
            </a:xfrm>
            <a:prstGeom prst="rect">
              <a:avLst/>
            </a:prstGeom>
            <a:noFill/>
          </p:spPr>
          <p:txBody>
            <a:bodyPr wrap="none" rtlCol="0">
              <a:spAutoFit/>
            </a:bodyPr>
            <a:lstStyle/>
            <a:p>
              <a:r>
                <a:rPr lang="en-GB" sz="1200" dirty="0" smtClean="0"/>
                <a:t>Cavity </a:t>
              </a:r>
              <a:r>
                <a:rPr lang="en-GB" sz="1200" dirty="0" err="1" smtClean="0"/>
                <a:t>wakefields</a:t>
              </a:r>
              <a:r>
                <a:rPr lang="en-GB" sz="1200" dirty="0" smtClean="0"/>
                <a:t> (</a:t>
              </a:r>
              <a:r>
                <a:rPr lang="en-GB" sz="1200" dirty="0" err="1" smtClean="0"/>
                <a:t>GdfidL</a:t>
              </a:r>
              <a:r>
                <a:rPr lang="en-GB" sz="1200" dirty="0" smtClean="0"/>
                <a:t> sims) – Update from teams?</a:t>
              </a:r>
              <a:endParaRPr lang="en-GB" sz="1200" dirty="0"/>
            </a:p>
          </p:txBody>
        </p:sp>
        <p:sp>
          <p:nvSpPr>
            <p:cNvPr id="13" name="TextBox 12"/>
            <p:cNvSpPr txBox="1"/>
            <p:nvPr/>
          </p:nvSpPr>
          <p:spPr>
            <a:xfrm>
              <a:off x="1293286" y="4565481"/>
              <a:ext cx="2901115" cy="276999"/>
            </a:xfrm>
            <a:prstGeom prst="rect">
              <a:avLst/>
            </a:prstGeom>
            <a:noFill/>
          </p:spPr>
          <p:txBody>
            <a:bodyPr wrap="none" rtlCol="0">
              <a:spAutoFit/>
            </a:bodyPr>
            <a:lstStyle/>
            <a:p>
              <a:r>
                <a:rPr lang="en-GB" sz="1200" dirty="0" smtClean="0"/>
                <a:t>Scaling with frequency – S Yakovlev analysis</a:t>
              </a:r>
              <a:endParaRPr lang="en-GB" sz="1200" dirty="0"/>
            </a:p>
          </p:txBody>
        </p:sp>
        <p:sp>
          <p:nvSpPr>
            <p:cNvPr id="14" name="TextBox 13"/>
            <p:cNvSpPr txBox="1"/>
            <p:nvPr/>
          </p:nvSpPr>
          <p:spPr>
            <a:xfrm>
              <a:off x="1421526" y="2989845"/>
              <a:ext cx="2772875" cy="276999"/>
            </a:xfrm>
            <a:prstGeom prst="rect">
              <a:avLst/>
            </a:prstGeom>
            <a:noFill/>
          </p:spPr>
          <p:txBody>
            <a:bodyPr wrap="none" rtlCol="0">
              <a:spAutoFit/>
            </a:bodyPr>
            <a:lstStyle/>
            <a:p>
              <a:r>
                <a:rPr lang="en-GB" sz="1200" dirty="0" smtClean="0"/>
                <a:t>Interface apertures – BDS team reduction</a:t>
              </a:r>
              <a:endParaRPr lang="en-GB" sz="1200" dirty="0"/>
            </a:p>
          </p:txBody>
        </p:sp>
        <p:sp>
          <p:nvSpPr>
            <p:cNvPr id="16" name="Right Arrow 15"/>
            <p:cNvSpPr/>
            <p:nvPr/>
          </p:nvSpPr>
          <p:spPr>
            <a:xfrm>
              <a:off x="4207751" y="3838638"/>
              <a:ext cx="287867" cy="25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860236" y="3827138"/>
              <a:ext cx="2334165" cy="276999"/>
            </a:xfrm>
            <a:prstGeom prst="rect">
              <a:avLst/>
            </a:prstGeom>
            <a:noFill/>
          </p:spPr>
          <p:txBody>
            <a:bodyPr wrap="none" rtlCol="0">
              <a:spAutoFit/>
            </a:bodyPr>
            <a:lstStyle/>
            <a:p>
              <a:r>
                <a:rPr lang="en-GB" sz="1200" dirty="0" smtClean="0"/>
                <a:t>Conservative levels to adopt – TBC</a:t>
              </a:r>
              <a:endParaRPr lang="en-GB" sz="1200" dirty="0"/>
            </a:p>
          </p:txBody>
        </p:sp>
      </p:grpSp>
    </p:spTree>
    <p:extLst>
      <p:ext uri="{BB962C8B-B14F-4D97-AF65-F5344CB8AC3E}">
        <p14:creationId xmlns:p14="http://schemas.microsoft.com/office/powerpoint/2010/main" val="58638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CC Design Parameters</a:t>
            </a:r>
            <a:endParaRPr lang="en-GB" dirty="0"/>
          </a:p>
        </p:txBody>
      </p:sp>
      <p:sp>
        <p:nvSpPr>
          <p:cNvPr id="6" name="Slide Number Placeholder 5"/>
          <p:cNvSpPr>
            <a:spLocks noGrp="1"/>
          </p:cNvSpPr>
          <p:nvPr>
            <p:ph type="sldNum" sz="quarter" idx="12"/>
          </p:nvPr>
        </p:nvSpPr>
        <p:spPr/>
        <p:txBody>
          <a:bodyPr/>
          <a:lstStyle/>
          <a:p>
            <a:fld id="{19FED878-098D-4BF1-83B7-5AB423996498}" type="slidenum">
              <a:rPr lang="en-GB" smtClean="0"/>
              <a:t>6</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261" y="6075122"/>
            <a:ext cx="2608985" cy="671122"/>
          </a:xfrm>
          <a:prstGeom prst="rect">
            <a:avLst/>
          </a:prstGeom>
        </p:spPr>
      </p:pic>
      <p:graphicFrame>
        <p:nvGraphicFramePr>
          <p:cNvPr id="18" name="Table 17"/>
          <p:cNvGraphicFramePr>
            <a:graphicFrameLocks noGrp="1"/>
          </p:cNvGraphicFramePr>
          <p:nvPr>
            <p:extLst>
              <p:ext uri="{D42A27DB-BD31-4B8C-83A1-F6EECF244321}">
                <p14:modId xmlns:p14="http://schemas.microsoft.com/office/powerpoint/2010/main" val="1350554188"/>
              </p:ext>
            </p:extLst>
          </p:nvPr>
        </p:nvGraphicFramePr>
        <p:xfrm>
          <a:off x="5634273" y="260619"/>
          <a:ext cx="4857538" cy="6400213"/>
        </p:xfrm>
        <a:graphic>
          <a:graphicData uri="http://schemas.openxmlformats.org/drawingml/2006/table">
            <a:tbl>
              <a:tblPr firstRow="1" bandRow="1">
                <a:tableStyleId>{5C22544A-7EE6-4342-B048-85BDC9FD1C3A}</a:tableStyleId>
              </a:tblPr>
              <a:tblGrid>
                <a:gridCol w="2380006">
                  <a:extLst>
                    <a:ext uri="{9D8B030D-6E8A-4147-A177-3AD203B41FA5}">
                      <a16:colId xmlns:a16="http://schemas.microsoft.com/office/drawing/2014/main" val="260308090"/>
                    </a:ext>
                  </a:extLst>
                </a:gridCol>
                <a:gridCol w="465270">
                  <a:extLst>
                    <a:ext uri="{9D8B030D-6E8A-4147-A177-3AD203B41FA5}">
                      <a16:colId xmlns:a16="http://schemas.microsoft.com/office/drawing/2014/main" val="803759146"/>
                    </a:ext>
                  </a:extLst>
                </a:gridCol>
                <a:gridCol w="904245">
                  <a:extLst>
                    <a:ext uri="{9D8B030D-6E8A-4147-A177-3AD203B41FA5}">
                      <a16:colId xmlns:a16="http://schemas.microsoft.com/office/drawing/2014/main" val="3544565403"/>
                    </a:ext>
                  </a:extLst>
                </a:gridCol>
                <a:gridCol w="1108017">
                  <a:extLst>
                    <a:ext uri="{9D8B030D-6E8A-4147-A177-3AD203B41FA5}">
                      <a16:colId xmlns:a16="http://schemas.microsoft.com/office/drawing/2014/main" val="3577493730"/>
                    </a:ext>
                  </a:extLst>
                </a:gridCol>
              </a:tblGrid>
              <a:tr h="154073">
                <a:tc>
                  <a:txBody>
                    <a:bodyPr/>
                    <a:lstStyle/>
                    <a:p>
                      <a:pPr algn="l" fontAlgn="b"/>
                      <a:r>
                        <a:rPr lang="en-GB" sz="1400" u="none" strike="noStrike">
                          <a:effectLst/>
                          <a:latin typeface="+mn-lt"/>
                          <a:cs typeface="Arial" panose="020B0604020202020204" pitchFamily="34" charset="0"/>
                        </a:rPr>
                        <a:t>Parameter</a:t>
                      </a:r>
                      <a:endParaRPr lang="en-GB" sz="1400" b="1" i="0" u="none" strike="noStrike">
                        <a:solidFill>
                          <a:srgbClr val="000000"/>
                        </a:solidFill>
                        <a:effectLst/>
                        <a:latin typeface="+mn-lt"/>
                        <a:cs typeface="Arial" panose="020B0604020202020204" pitchFamily="34" charset="0"/>
                      </a:endParaRPr>
                    </a:p>
                  </a:txBody>
                  <a:tcPr marL="7337" marR="7337" marT="7337"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l" fontAlgn="b"/>
                      <a:r>
                        <a:rPr lang="en-GB" sz="1400" u="none" strike="noStrike">
                          <a:effectLst/>
                          <a:latin typeface="+mn-lt"/>
                          <a:cs typeface="Arial" panose="020B0604020202020204" pitchFamily="34" charset="0"/>
                        </a:rPr>
                        <a:t>Value</a:t>
                      </a:r>
                      <a:endParaRPr lang="en-GB" sz="1400" b="1" i="0" u="none" strike="noStrike">
                        <a:solidFill>
                          <a:srgbClr val="000000"/>
                        </a:solidFill>
                        <a:effectLst/>
                        <a:latin typeface="+mn-lt"/>
                        <a:cs typeface="Arial" panose="020B0604020202020204" pitchFamily="34" charset="0"/>
                      </a:endParaRPr>
                    </a:p>
                  </a:txBody>
                  <a:tcPr marL="7337" marR="7337" marT="7337" marB="0" anchor="b">
                    <a:lnT w="12700" cap="flat" cmpd="sng" algn="ctr">
                      <a:solidFill>
                        <a:schemeClr val="tx1"/>
                      </a:solidFill>
                      <a:prstDash val="solid"/>
                      <a:round/>
                      <a:headEnd type="none" w="med" len="med"/>
                      <a:tailEnd type="none" w="med" len="med"/>
                    </a:lnT>
                  </a:tcPr>
                </a:tc>
                <a:tc>
                  <a:txBody>
                    <a:bodyPr/>
                    <a:lstStyle/>
                    <a:p>
                      <a:pPr algn="ctr" fontAlgn="b"/>
                      <a:r>
                        <a:rPr lang="en-GB" sz="1400" u="none" strike="noStrike">
                          <a:effectLst/>
                          <a:latin typeface="+mn-lt"/>
                          <a:cs typeface="Arial" panose="020B0604020202020204" pitchFamily="34" charset="0"/>
                        </a:rPr>
                        <a:t>Units</a:t>
                      </a:r>
                      <a:endParaRPr lang="en-GB" sz="1400" b="1" i="0" u="none" strike="noStrike">
                        <a:solidFill>
                          <a:srgbClr val="000000"/>
                        </a:solidFill>
                        <a:effectLst/>
                        <a:latin typeface="+mn-lt"/>
                        <a:cs typeface="Arial" panose="020B0604020202020204" pitchFamily="34" charset="0"/>
                      </a:endParaRPr>
                    </a:p>
                  </a:txBody>
                  <a:tcPr marL="7337" marR="7337" marT="7337" marB="0" anchor="b">
                    <a:lnT w="12700" cap="flat" cmpd="sng" algn="ctr">
                      <a:solidFill>
                        <a:schemeClr val="tx1"/>
                      </a:solidFill>
                      <a:prstDash val="solid"/>
                      <a:round/>
                      <a:headEnd type="none" w="med" len="med"/>
                      <a:tailEnd type="none" w="med" len="med"/>
                    </a:lnT>
                  </a:tcPr>
                </a:tc>
                <a:tc>
                  <a:txBody>
                    <a:bodyPr/>
                    <a:lstStyle/>
                    <a:p>
                      <a:pPr algn="l" fontAlgn="b"/>
                      <a:r>
                        <a:rPr lang="en-GB" sz="1400" u="none" strike="noStrike">
                          <a:effectLst/>
                          <a:latin typeface="+mn-lt"/>
                          <a:cs typeface="Arial" panose="020B0604020202020204" pitchFamily="34" charset="0"/>
                        </a:rPr>
                        <a:t>Nomenclature</a:t>
                      </a:r>
                      <a:endParaRPr lang="en-GB" sz="1400" b="1"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64618205"/>
                  </a:ext>
                </a:extLst>
              </a:tr>
              <a:tr h="154073">
                <a:tc>
                  <a:txBody>
                    <a:bodyPr/>
                    <a:lstStyle/>
                    <a:p>
                      <a:pPr algn="l" fontAlgn="ctr"/>
                      <a:r>
                        <a:rPr lang="en-GB" sz="1400" u="none" strike="noStrike">
                          <a:effectLst/>
                          <a:latin typeface="+mn-lt"/>
                          <a:cs typeface="Arial" panose="020B0604020202020204" pitchFamily="34" charset="0"/>
                        </a:rPr>
                        <a:t>Operating frequency [GHz]</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GHz</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60634961"/>
                  </a:ext>
                </a:extLst>
              </a:tr>
              <a:tr h="154073">
                <a:tc>
                  <a:txBody>
                    <a:bodyPr/>
                    <a:lstStyle/>
                    <a:p>
                      <a:pPr algn="l" fontAlgn="ctr"/>
                      <a:r>
                        <a:rPr lang="en-GB" sz="1400" u="none" strike="noStrike">
                          <a:effectLst/>
                          <a:latin typeface="+mn-lt"/>
                          <a:cs typeface="Arial" panose="020B0604020202020204" pitchFamily="34" charset="0"/>
                        </a:rPr>
                        <a:t>SOM [GHz]</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GHz</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89696104"/>
                  </a:ext>
                </a:extLst>
              </a:tr>
              <a:tr h="176084">
                <a:tc>
                  <a:txBody>
                    <a:bodyPr/>
                    <a:lstStyle/>
                    <a:p>
                      <a:pPr algn="l" fontAlgn="ctr"/>
                      <a:r>
                        <a:rPr lang="en-GB" sz="1400" u="none" strike="noStrike">
                          <a:effectLst/>
                          <a:latin typeface="+mn-lt"/>
                          <a:cs typeface="Arial" panose="020B0604020202020204" pitchFamily="34" charset="0"/>
                        </a:rPr>
                        <a:t>1</a:t>
                      </a:r>
                      <a:r>
                        <a:rPr lang="en-GB" sz="1400" u="none" strike="noStrike" baseline="30000">
                          <a:effectLst/>
                          <a:latin typeface="+mn-lt"/>
                          <a:cs typeface="Arial" panose="020B0604020202020204" pitchFamily="34" charset="0"/>
                        </a:rPr>
                        <a:t>st</a:t>
                      </a:r>
                      <a:r>
                        <a:rPr lang="en-GB" sz="1400" u="none" strike="noStrike">
                          <a:effectLst/>
                          <a:latin typeface="+mn-lt"/>
                          <a:cs typeface="Arial" panose="020B0604020202020204" pitchFamily="34" charset="0"/>
                        </a:rPr>
                        <a:t> Longitudinal HOM [GHz]</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GHz</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435124985"/>
                  </a:ext>
                </a:extLst>
              </a:tr>
              <a:tr h="176084">
                <a:tc>
                  <a:txBody>
                    <a:bodyPr/>
                    <a:lstStyle/>
                    <a:p>
                      <a:pPr algn="l" fontAlgn="ctr"/>
                      <a:r>
                        <a:rPr lang="en-GB" sz="1400" u="none" strike="noStrike">
                          <a:effectLst/>
                          <a:latin typeface="+mn-lt"/>
                          <a:cs typeface="Arial" panose="020B0604020202020204" pitchFamily="34" charset="0"/>
                        </a:rPr>
                        <a:t>1</a:t>
                      </a:r>
                      <a:r>
                        <a:rPr lang="en-GB" sz="1400" u="none" strike="noStrike" baseline="30000">
                          <a:effectLst/>
                          <a:latin typeface="+mn-lt"/>
                          <a:cs typeface="Arial" panose="020B0604020202020204" pitchFamily="34" charset="0"/>
                        </a:rPr>
                        <a:t>st</a:t>
                      </a:r>
                      <a:r>
                        <a:rPr lang="en-GB" sz="1400" u="none" strike="noStrike">
                          <a:effectLst/>
                          <a:latin typeface="+mn-lt"/>
                          <a:cs typeface="Arial" panose="020B0604020202020204" pitchFamily="34" charset="0"/>
                        </a:rPr>
                        <a:t> Transverse HOM (GHz)</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GHz</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66953183"/>
                  </a:ext>
                </a:extLst>
              </a:tr>
              <a:tr h="190757">
                <a:tc>
                  <a:txBody>
                    <a:bodyPr/>
                    <a:lstStyle/>
                    <a:p>
                      <a:pPr algn="l" fontAlgn="ctr"/>
                      <a:r>
                        <a:rPr lang="en-GB" sz="1400" u="none" strike="noStrike">
                          <a:effectLst/>
                          <a:latin typeface="+mn-lt"/>
                          <a:cs typeface="Arial" panose="020B0604020202020204" pitchFamily="34" charset="0"/>
                        </a:rPr>
                        <a:t>E</a:t>
                      </a:r>
                      <a:r>
                        <a:rPr lang="en-GB" sz="1400" u="none" strike="noStrike" baseline="-25000">
                          <a:effectLst/>
                          <a:latin typeface="+mn-lt"/>
                          <a:cs typeface="Arial" panose="020B0604020202020204" pitchFamily="34" charset="0"/>
                        </a:rPr>
                        <a:t>p</a:t>
                      </a:r>
                      <a:r>
                        <a:rPr lang="en-GB" sz="1400" u="none" strike="noStrike">
                          <a:effectLst/>
                          <a:latin typeface="+mn-lt"/>
                          <a:cs typeface="Arial" panose="020B0604020202020204" pitchFamily="34" charset="0"/>
                        </a:rPr>
                        <a:t>/E</a:t>
                      </a:r>
                      <a:r>
                        <a:rPr lang="en-GB" sz="1400" u="none" strike="noStrike" baseline="-25000">
                          <a:effectLst/>
                          <a:latin typeface="+mn-lt"/>
                          <a:cs typeface="Arial" panose="020B0604020202020204" pitchFamily="34" charset="0"/>
                        </a:rPr>
                        <a:t>t</a:t>
                      </a:r>
                      <a:r>
                        <a:rPr lang="en-GB" sz="1400" u="none" strike="noStrike" baseline="30000">
                          <a:effectLst/>
                          <a:latin typeface="+mn-lt"/>
                          <a:cs typeface="Arial" panose="020B0604020202020204" pitchFamily="34" charset="0"/>
                        </a:rPr>
                        <a:t>*</a:t>
                      </a:r>
                      <a:endParaRPr lang="en-GB"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211208443"/>
                  </a:ext>
                </a:extLst>
              </a:tr>
              <a:tr h="190757">
                <a:tc>
                  <a:txBody>
                    <a:bodyPr/>
                    <a:lstStyle/>
                    <a:p>
                      <a:pPr algn="l" fontAlgn="ctr"/>
                      <a:r>
                        <a:rPr lang="en-GB" sz="1400" u="none" strike="noStrike">
                          <a:effectLst/>
                          <a:latin typeface="+mn-lt"/>
                          <a:cs typeface="Arial" panose="020B0604020202020204" pitchFamily="34" charset="0"/>
                        </a:rPr>
                        <a:t>B</a:t>
                      </a:r>
                      <a:r>
                        <a:rPr lang="en-GB" sz="1400" u="none" strike="noStrike" baseline="-25000">
                          <a:effectLst/>
                          <a:latin typeface="+mn-lt"/>
                          <a:cs typeface="Arial" panose="020B0604020202020204" pitchFamily="34" charset="0"/>
                        </a:rPr>
                        <a:t>p</a:t>
                      </a:r>
                      <a:r>
                        <a:rPr lang="en-GB" sz="1400" u="none" strike="noStrike">
                          <a:effectLst/>
                          <a:latin typeface="+mn-lt"/>
                          <a:cs typeface="Arial" panose="020B0604020202020204" pitchFamily="34" charset="0"/>
                        </a:rPr>
                        <a:t>/E</a:t>
                      </a:r>
                      <a:r>
                        <a:rPr lang="en-GB" sz="1400" u="none" strike="noStrike" baseline="-25000">
                          <a:effectLst/>
                          <a:latin typeface="+mn-lt"/>
                          <a:cs typeface="Arial" panose="020B0604020202020204" pitchFamily="34" charset="0"/>
                        </a:rPr>
                        <a:t>t</a:t>
                      </a:r>
                      <a:r>
                        <a:rPr lang="en-GB" sz="1400" u="none" strike="noStrike" baseline="30000">
                          <a:effectLst/>
                          <a:latin typeface="+mn-lt"/>
                          <a:cs typeface="Arial" panose="020B0604020202020204" pitchFamily="34" charset="0"/>
                        </a:rPr>
                        <a:t>*</a:t>
                      </a:r>
                      <a:r>
                        <a:rPr lang="en-GB" sz="1400" u="none" strike="noStrike">
                          <a:effectLst/>
                          <a:latin typeface="+mn-lt"/>
                          <a:cs typeface="Arial" panose="020B0604020202020204" pitchFamily="34" charset="0"/>
                        </a:rPr>
                        <a:t> [mT/(MV/m)]</a:t>
                      </a:r>
                      <a:endParaRPr lang="en-GB"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mT/(MV/m)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91053248"/>
                  </a:ext>
                </a:extLst>
              </a:tr>
              <a:tr h="183421">
                <a:tc>
                  <a:txBody>
                    <a:bodyPr/>
                    <a:lstStyle/>
                    <a:p>
                      <a:pPr algn="l" fontAlgn="ctr"/>
                      <a:r>
                        <a:rPr lang="en-GB" sz="1400" u="none" strike="noStrike">
                          <a:effectLst/>
                          <a:latin typeface="+mn-lt"/>
                          <a:cs typeface="Arial" panose="020B0604020202020204" pitchFamily="34" charset="0"/>
                        </a:rPr>
                        <a:t>B</a:t>
                      </a:r>
                      <a:r>
                        <a:rPr lang="en-GB" sz="1400" u="none" strike="noStrike" baseline="-25000">
                          <a:effectLst/>
                          <a:latin typeface="+mn-lt"/>
                          <a:cs typeface="Arial" panose="020B0604020202020204" pitchFamily="34" charset="0"/>
                        </a:rPr>
                        <a:t>p</a:t>
                      </a:r>
                      <a:r>
                        <a:rPr lang="en-GB" sz="1400" u="none" strike="noStrike">
                          <a:effectLst/>
                          <a:latin typeface="+mn-lt"/>
                          <a:cs typeface="Arial" panose="020B0604020202020204" pitchFamily="34" charset="0"/>
                        </a:rPr>
                        <a:t>/E</a:t>
                      </a:r>
                      <a:r>
                        <a:rPr lang="en-GB" sz="1400" u="none" strike="noStrike" baseline="-25000">
                          <a:effectLst/>
                          <a:latin typeface="+mn-lt"/>
                          <a:cs typeface="Arial" panose="020B0604020202020204" pitchFamily="34" charset="0"/>
                        </a:rPr>
                        <a:t>p</a:t>
                      </a:r>
                      <a:r>
                        <a:rPr lang="en-GB" sz="1400" u="none" strike="noStrike">
                          <a:effectLst/>
                          <a:latin typeface="+mn-lt"/>
                          <a:cs typeface="Arial" panose="020B0604020202020204" pitchFamily="34" charset="0"/>
                        </a:rPr>
                        <a:t> [mT/(MV/m)]</a:t>
                      </a:r>
                      <a:endParaRPr lang="en-GB"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mT/(MV/m)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3898823"/>
                  </a:ext>
                </a:extLst>
              </a:tr>
              <a:tr h="154073">
                <a:tc>
                  <a:txBody>
                    <a:bodyPr/>
                    <a:lstStyle/>
                    <a:p>
                      <a:pPr algn="l" fontAlgn="ctr"/>
                      <a:r>
                        <a:rPr lang="en-GB" sz="1400" u="none" strike="noStrike">
                          <a:effectLst/>
                          <a:latin typeface="+mn-lt"/>
                          <a:cs typeface="Arial" panose="020B0604020202020204" pitchFamily="34" charset="0"/>
                        </a:rPr>
                        <a:t>G [</a:t>
                      </a:r>
                      <a:r>
                        <a:rPr lang="el-GR" sz="1400" u="none" strike="noStrike">
                          <a:effectLst/>
                          <a:latin typeface="+mn-lt"/>
                          <a:cs typeface="Arial" panose="020B0604020202020204" pitchFamily="34" charset="0"/>
                        </a:rPr>
                        <a:t>Ω]</a:t>
                      </a:r>
                      <a:endParaRPr lang="el-GR"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l-GR" sz="1400" u="none" strike="noStrike">
                          <a:effectLst/>
                          <a:latin typeface="+mn-lt"/>
                          <a:cs typeface="Arial" panose="020B0604020202020204" pitchFamily="34" charset="0"/>
                        </a:rPr>
                        <a:t>Ω</a:t>
                      </a:r>
                      <a:endParaRPr lang="el-GR"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56627326"/>
                  </a:ext>
                </a:extLst>
              </a:tr>
              <a:tr h="154073">
                <a:tc>
                  <a:txBody>
                    <a:bodyPr/>
                    <a:lstStyle/>
                    <a:p>
                      <a:pPr algn="l" fontAlgn="ctr"/>
                      <a:r>
                        <a:rPr lang="en-GB" sz="1400" u="none" strike="noStrike">
                          <a:effectLst/>
                          <a:latin typeface="+mn-lt"/>
                          <a:cs typeface="Arial" panose="020B0604020202020204" pitchFamily="34" charset="0"/>
                        </a:rPr>
                        <a:t>R/Q [</a:t>
                      </a:r>
                      <a:r>
                        <a:rPr lang="el-GR" sz="1400" u="none" strike="noStrike">
                          <a:effectLst/>
                          <a:latin typeface="+mn-lt"/>
                          <a:cs typeface="Arial" panose="020B0604020202020204" pitchFamily="34" charset="0"/>
                        </a:rPr>
                        <a:t>Ω]</a:t>
                      </a:r>
                      <a:endParaRPr lang="el-GR"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l-GR" sz="1400" u="none" strike="noStrike">
                          <a:effectLst/>
                          <a:latin typeface="+mn-lt"/>
                          <a:cs typeface="Arial" panose="020B0604020202020204" pitchFamily="34" charset="0"/>
                        </a:rPr>
                        <a:t>Ω</a:t>
                      </a:r>
                      <a:endParaRPr lang="el-GR"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42067058"/>
                  </a:ext>
                </a:extLst>
              </a:tr>
              <a:tr h="190757">
                <a:tc>
                  <a:txBody>
                    <a:bodyPr/>
                    <a:lstStyle/>
                    <a:p>
                      <a:pPr algn="l" fontAlgn="ctr"/>
                      <a:r>
                        <a:rPr lang="en-GB" sz="1400" u="none" strike="noStrike">
                          <a:effectLst/>
                          <a:latin typeface="+mn-lt"/>
                          <a:cs typeface="Arial" panose="020B0604020202020204" pitchFamily="34" charset="0"/>
                        </a:rPr>
                        <a:t>R</a:t>
                      </a:r>
                      <a:r>
                        <a:rPr lang="en-GB" sz="1400" u="none" strike="noStrike" baseline="-25000">
                          <a:effectLst/>
                          <a:latin typeface="+mn-lt"/>
                          <a:cs typeface="Arial" panose="020B0604020202020204" pitchFamily="34" charset="0"/>
                        </a:rPr>
                        <a:t>t</a:t>
                      </a:r>
                      <a:r>
                        <a:rPr lang="en-GB" sz="1400" u="none" strike="noStrike">
                          <a:effectLst/>
                          <a:latin typeface="+mn-lt"/>
                          <a:cs typeface="Arial" panose="020B0604020202020204" pitchFamily="34" charset="0"/>
                        </a:rPr>
                        <a:t>R</a:t>
                      </a:r>
                      <a:r>
                        <a:rPr lang="en-GB" sz="1400" u="none" strike="noStrike" baseline="-25000">
                          <a:effectLst/>
                          <a:latin typeface="+mn-lt"/>
                          <a:cs typeface="Arial" panose="020B0604020202020204" pitchFamily="34" charset="0"/>
                        </a:rPr>
                        <a:t>s</a:t>
                      </a:r>
                      <a:r>
                        <a:rPr lang="en-GB" sz="1400" u="none" strike="noStrike">
                          <a:effectLst/>
                          <a:latin typeface="+mn-lt"/>
                          <a:cs typeface="Arial" panose="020B0604020202020204" pitchFamily="34" charset="0"/>
                        </a:rPr>
                        <a:t> [</a:t>
                      </a:r>
                      <a:r>
                        <a:rPr lang="el-GR" sz="1400" u="none" strike="noStrike">
                          <a:effectLst/>
                          <a:latin typeface="+mn-lt"/>
                          <a:cs typeface="Arial" panose="020B0604020202020204" pitchFamily="34" charset="0"/>
                        </a:rPr>
                        <a:t>Ω</a:t>
                      </a:r>
                      <a:r>
                        <a:rPr lang="el-GR" sz="1400" u="none" strike="noStrike" baseline="30000">
                          <a:effectLst/>
                          <a:latin typeface="+mn-lt"/>
                          <a:cs typeface="Arial" panose="020B0604020202020204" pitchFamily="34" charset="0"/>
                        </a:rPr>
                        <a:t>2</a:t>
                      </a:r>
                      <a:r>
                        <a:rPr lang="el-GR" sz="1400" u="none" strike="noStrike">
                          <a:effectLst/>
                          <a:latin typeface="+mn-lt"/>
                          <a:cs typeface="Arial" panose="020B0604020202020204" pitchFamily="34" charset="0"/>
                        </a:rPr>
                        <a:t>]</a:t>
                      </a:r>
                      <a:endParaRPr lang="el-GR"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l-GR" sz="1400" u="none" strike="noStrike">
                          <a:effectLst/>
                          <a:latin typeface="+mn-lt"/>
                          <a:cs typeface="Arial" panose="020B0604020202020204" pitchFamily="34" charset="0"/>
                        </a:rPr>
                        <a:t>Ω</a:t>
                      </a:r>
                      <a:r>
                        <a:rPr lang="el-GR" sz="1400" u="none" strike="noStrike" baseline="30000">
                          <a:effectLst/>
                          <a:latin typeface="+mn-lt"/>
                          <a:cs typeface="Arial" panose="020B0604020202020204" pitchFamily="34" charset="0"/>
                        </a:rPr>
                        <a:t>2</a:t>
                      </a:r>
                      <a:endParaRPr lang="el-GR"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19984186"/>
                  </a:ext>
                </a:extLst>
              </a:tr>
              <a:tr h="183421">
                <a:tc>
                  <a:txBody>
                    <a:bodyPr/>
                    <a:lstStyle/>
                    <a:p>
                      <a:pPr algn="l" fontAlgn="ctr"/>
                      <a:r>
                        <a:rPr lang="en-GB" sz="1400" u="none" strike="noStrike">
                          <a:effectLst/>
                          <a:latin typeface="+mn-lt"/>
                          <a:cs typeface="Arial" panose="020B0604020202020204" pitchFamily="34" charset="0"/>
                        </a:rPr>
                        <a:t>V</a:t>
                      </a:r>
                      <a:r>
                        <a:rPr lang="en-GB" sz="1400" u="none" strike="noStrike" baseline="-25000">
                          <a:effectLst/>
                          <a:latin typeface="+mn-lt"/>
                          <a:cs typeface="Arial" panose="020B0604020202020204" pitchFamily="34" charset="0"/>
                        </a:rPr>
                        <a:t>t</a:t>
                      </a:r>
                      <a:r>
                        <a:rPr lang="en-GB" sz="1400" u="none" strike="noStrike">
                          <a:effectLst/>
                          <a:latin typeface="+mn-lt"/>
                          <a:cs typeface="Arial" panose="020B0604020202020204" pitchFamily="34" charset="0"/>
                        </a:rPr>
                        <a:t> per cavity [MV]</a:t>
                      </a:r>
                      <a:endParaRPr lang="en-GB"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MV</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66041714"/>
                  </a:ext>
                </a:extLst>
              </a:tr>
              <a:tr h="183421">
                <a:tc>
                  <a:txBody>
                    <a:bodyPr/>
                    <a:lstStyle/>
                    <a:p>
                      <a:pPr algn="l" fontAlgn="ctr"/>
                      <a:r>
                        <a:rPr lang="en-GB" sz="1400" u="none" strike="noStrike">
                          <a:effectLst/>
                          <a:latin typeface="+mn-lt"/>
                          <a:cs typeface="Arial" panose="020B0604020202020204" pitchFamily="34" charset="0"/>
                        </a:rPr>
                        <a:t>E</a:t>
                      </a:r>
                      <a:r>
                        <a:rPr lang="en-GB" sz="1400" u="none" strike="noStrike" baseline="-25000">
                          <a:effectLst/>
                          <a:latin typeface="+mn-lt"/>
                          <a:cs typeface="Arial" panose="020B0604020202020204" pitchFamily="34" charset="0"/>
                        </a:rPr>
                        <a:t>p</a:t>
                      </a:r>
                      <a:r>
                        <a:rPr lang="en-GB" sz="1400" u="none" strike="noStrike">
                          <a:effectLst/>
                          <a:latin typeface="+mn-lt"/>
                          <a:cs typeface="Arial" panose="020B0604020202020204" pitchFamily="34" charset="0"/>
                        </a:rPr>
                        <a:t> [MV/m]</a:t>
                      </a:r>
                      <a:endParaRPr lang="en-GB"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MV/m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5347007"/>
                  </a:ext>
                </a:extLst>
              </a:tr>
              <a:tr h="183421">
                <a:tc>
                  <a:txBody>
                    <a:bodyPr/>
                    <a:lstStyle/>
                    <a:p>
                      <a:pPr algn="l" fontAlgn="ctr"/>
                      <a:r>
                        <a:rPr lang="en-GB" sz="1400" u="none" strike="noStrike">
                          <a:effectLst/>
                          <a:latin typeface="+mn-lt"/>
                          <a:cs typeface="Arial" panose="020B0604020202020204" pitchFamily="34" charset="0"/>
                        </a:rPr>
                        <a:t>B</a:t>
                      </a:r>
                      <a:r>
                        <a:rPr lang="en-GB" sz="1400" u="none" strike="noStrike" baseline="-25000">
                          <a:effectLst/>
                          <a:latin typeface="+mn-lt"/>
                          <a:cs typeface="Arial" panose="020B0604020202020204" pitchFamily="34" charset="0"/>
                        </a:rPr>
                        <a:t>p</a:t>
                      </a:r>
                      <a:r>
                        <a:rPr lang="en-GB" sz="1400" u="none" strike="noStrike">
                          <a:effectLst/>
                          <a:latin typeface="+mn-lt"/>
                          <a:cs typeface="Arial" panose="020B0604020202020204" pitchFamily="34" charset="0"/>
                        </a:rPr>
                        <a:t> [mT]</a:t>
                      </a:r>
                      <a:endParaRPr lang="en-GB" sz="1400" b="0" i="1"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mT</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51919164"/>
                  </a:ext>
                </a:extLst>
              </a:tr>
              <a:tr h="183421">
                <a:tc>
                  <a:txBody>
                    <a:bodyPr/>
                    <a:lstStyle/>
                    <a:p>
                      <a:pPr algn="l" fontAlgn="ctr"/>
                      <a:r>
                        <a:rPr lang="en-GB" sz="1400" u="none" strike="noStrike">
                          <a:effectLst/>
                          <a:latin typeface="+mn-lt"/>
                          <a:cs typeface="Arial" panose="020B0604020202020204" pitchFamily="34" charset="0"/>
                        </a:rPr>
                        <a:t>Total V</a:t>
                      </a:r>
                      <a:r>
                        <a:rPr lang="en-GB" sz="1400" u="none" strike="noStrike" baseline="-25000">
                          <a:effectLst/>
                          <a:latin typeface="+mn-lt"/>
                          <a:cs typeface="Arial" panose="020B0604020202020204" pitchFamily="34" charset="0"/>
                        </a:rPr>
                        <a:t>t</a:t>
                      </a:r>
                      <a:r>
                        <a:rPr lang="en-GB" sz="1400" u="none" strike="noStrike">
                          <a:effectLst/>
                          <a:latin typeface="+mn-lt"/>
                          <a:cs typeface="Arial" panose="020B0604020202020204" pitchFamily="34" charset="0"/>
                        </a:rPr>
                        <a:t> [MV]</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MV</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23115087"/>
                  </a:ext>
                </a:extLst>
              </a:tr>
              <a:tr h="154073">
                <a:tc>
                  <a:txBody>
                    <a:bodyPr/>
                    <a:lstStyle/>
                    <a:p>
                      <a:pPr algn="l" fontAlgn="ctr"/>
                      <a:r>
                        <a:rPr lang="en-GB" sz="1400" u="none" strike="noStrike">
                          <a:effectLst/>
                          <a:latin typeface="+mn-lt"/>
                          <a:cs typeface="Arial" panose="020B0604020202020204" pitchFamily="34" charset="0"/>
                        </a:rPr>
                        <a:t>Total No. of cavities</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91618012"/>
                  </a:ext>
                </a:extLst>
              </a:tr>
              <a:tr h="154073">
                <a:tc>
                  <a:txBody>
                    <a:bodyPr/>
                    <a:lstStyle/>
                    <a:p>
                      <a:pPr algn="l" fontAlgn="ctr"/>
                      <a:r>
                        <a:rPr lang="en-GB" sz="1400" u="none" strike="noStrike">
                          <a:effectLst/>
                          <a:latin typeface="+mn-lt"/>
                          <a:cs typeface="Arial" panose="020B0604020202020204" pitchFamily="34" charset="0"/>
                        </a:rPr>
                        <a:t>Cavity Length [mm]</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5003234"/>
                  </a:ext>
                </a:extLst>
              </a:tr>
              <a:tr h="154073">
                <a:tc>
                  <a:txBody>
                    <a:bodyPr/>
                    <a:lstStyle/>
                    <a:p>
                      <a:pPr algn="l" fontAlgn="ctr"/>
                      <a:r>
                        <a:rPr lang="en-GB" sz="1400" u="none" strike="noStrike">
                          <a:effectLst/>
                          <a:latin typeface="+mn-lt"/>
                          <a:cs typeface="Arial" panose="020B0604020202020204" pitchFamily="34" charset="0"/>
                        </a:rPr>
                        <a:t>Cavity Diameter [mm]</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40764058"/>
                  </a:ext>
                </a:extLst>
              </a:tr>
              <a:tr h="154073">
                <a:tc>
                  <a:txBody>
                    <a:bodyPr/>
                    <a:lstStyle/>
                    <a:p>
                      <a:pPr algn="l" fontAlgn="ctr"/>
                      <a:r>
                        <a:rPr lang="en-GB" sz="1400" u="none" strike="noStrike">
                          <a:effectLst/>
                          <a:latin typeface="+mn-lt"/>
                          <a:cs typeface="Arial" panose="020B0604020202020204" pitchFamily="34" charset="0"/>
                        </a:rPr>
                        <a:t>Minimum Aperture [mm]</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72351421"/>
                  </a:ext>
                </a:extLst>
              </a:tr>
              <a:tr h="183421">
                <a:tc>
                  <a:txBody>
                    <a:bodyPr/>
                    <a:lstStyle/>
                    <a:p>
                      <a:pPr algn="l" fontAlgn="ctr"/>
                      <a:r>
                        <a:rPr lang="en-GB" sz="1400" u="none" strike="noStrike">
                          <a:effectLst/>
                          <a:latin typeface="+mn-lt"/>
                          <a:cs typeface="Arial" panose="020B0604020202020204" pitchFamily="34" charset="0"/>
                        </a:rPr>
                        <a:t>R</a:t>
                      </a:r>
                      <a:r>
                        <a:rPr lang="en-GB" sz="1400" u="none" strike="noStrike" baseline="-25000">
                          <a:effectLst/>
                          <a:latin typeface="+mn-lt"/>
                          <a:cs typeface="Arial" panose="020B0604020202020204" pitchFamily="34" charset="0"/>
                        </a:rPr>
                        <a:t>t</a:t>
                      </a:r>
                      <a:r>
                        <a:rPr lang="en-GB" sz="1400" u="none" strike="noStrike">
                          <a:effectLst/>
                          <a:latin typeface="+mn-lt"/>
                          <a:cs typeface="Arial" panose="020B0604020202020204" pitchFamily="34" charset="0"/>
                        </a:rPr>
                        <a:t>/Q [</a:t>
                      </a:r>
                      <a:r>
                        <a:rPr lang="el-GR" sz="1400" u="none" strike="noStrike">
                          <a:effectLst/>
                          <a:latin typeface="+mn-lt"/>
                          <a:cs typeface="Arial" panose="020B0604020202020204" pitchFamily="34" charset="0"/>
                        </a:rPr>
                        <a:t>Ω]</a:t>
                      </a:r>
                      <a:endParaRPr lang="el-GR"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l-GR" sz="1400" u="none" strike="noStrike">
                          <a:effectLst/>
                          <a:latin typeface="+mn-lt"/>
                          <a:cs typeface="Arial" panose="020B0604020202020204" pitchFamily="34" charset="0"/>
                        </a:rPr>
                        <a:t>Ω</a:t>
                      </a:r>
                      <a:endParaRPr lang="el-GR"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066484582"/>
                  </a:ext>
                </a:extLst>
              </a:tr>
              <a:tr h="183421">
                <a:tc>
                  <a:txBody>
                    <a:bodyPr/>
                    <a:lstStyle/>
                    <a:p>
                      <a:pPr algn="l" fontAlgn="ctr"/>
                      <a:r>
                        <a:rPr lang="en-GB" sz="1400" u="none" strike="noStrike">
                          <a:effectLst/>
                          <a:latin typeface="+mn-lt"/>
                          <a:cs typeface="Arial" panose="020B0604020202020204" pitchFamily="34" charset="0"/>
                        </a:rPr>
                        <a:t>FPC Q</a:t>
                      </a:r>
                      <a:r>
                        <a:rPr lang="en-GB" sz="1400" u="none" strike="noStrike" baseline="-25000">
                          <a:effectLst/>
                          <a:latin typeface="+mn-lt"/>
                          <a:cs typeface="Arial" panose="020B0604020202020204" pitchFamily="34" charset="0"/>
                        </a:rPr>
                        <a:t>L</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16214186"/>
                  </a:ext>
                </a:extLst>
              </a:tr>
              <a:tr h="154073">
                <a:tc>
                  <a:txBody>
                    <a:bodyPr/>
                    <a:lstStyle/>
                    <a:p>
                      <a:pPr algn="l" fontAlgn="ctr"/>
                      <a:r>
                        <a:rPr lang="en-GB" sz="1400" u="none" strike="noStrike">
                          <a:effectLst/>
                          <a:latin typeface="+mn-lt"/>
                          <a:cs typeface="Arial" panose="020B0604020202020204" pitchFamily="34" charset="0"/>
                        </a:rPr>
                        <a:t>Bandwidth [kHz]</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kHz</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10115284"/>
                  </a:ext>
                </a:extLst>
              </a:tr>
              <a:tr h="154073">
                <a:tc>
                  <a:txBody>
                    <a:bodyPr/>
                    <a:lstStyle/>
                    <a:p>
                      <a:pPr algn="l" fontAlgn="ctr"/>
                      <a:r>
                        <a:rPr lang="en-GB" sz="1400" u="none" strike="noStrike">
                          <a:effectLst/>
                          <a:latin typeface="+mn-lt"/>
                          <a:cs typeface="Arial" panose="020B0604020202020204" pitchFamily="34" charset="0"/>
                        </a:rPr>
                        <a:t>Cavity Input Power [kW]</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kW</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37585772"/>
                  </a:ext>
                </a:extLst>
              </a:tr>
              <a:tr h="183421">
                <a:tc>
                  <a:txBody>
                    <a:bodyPr/>
                    <a:lstStyle/>
                    <a:p>
                      <a:pPr algn="l" fontAlgn="ctr"/>
                      <a:r>
                        <a:rPr lang="en-GB" sz="1400" u="none" strike="noStrike">
                          <a:effectLst/>
                          <a:latin typeface="+mn-lt"/>
                          <a:cs typeface="Arial" panose="020B0604020202020204" pitchFamily="34" charset="0"/>
                        </a:rPr>
                        <a:t>Horizontal Kick Factor k</a:t>
                      </a:r>
                      <a:r>
                        <a:rPr lang="en-GB" sz="1400" u="none" strike="noStrike" baseline="-25000">
                          <a:effectLst/>
                          <a:latin typeface="+mn-lt"/>
                          <a:cs typeface="Arial" panose="020B0604020202020204" pitchFamily="34" charset="0"/>
                        </a:rPr>
                        <a:t>x</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V/pC/m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14377524"/>
                  </a:ext>
                </a:extLst>
              </a:tr>
              <a:tr h="183421">
                <a:tc>
                  <a:txBody>
                    <a:bodyPr/>
                    <a:lstStyle/>
                    <a:p>
                      <a:pPr algn="l" fontAlgn="ctr"/>
                      <a:r>
                        <a:rPr lang="en-GB" sz="1400" u="none" strike="noStrike">
                          <a:effectLst/>
                          <a:latin typeface="+mn-lt"/>
                          <a:cs typeface="Arial" panose="020B0604020202020204" pitchFamily="34" charset="0"/>
                        </a:rPr>
                        <a:t>Vertical Kick Factor k</a:t>
                      </a:r>
                      <a:r>
                        <a:rPr lang="en-GB" sz="1400" u="none" strike="noStrike" baseline="-25000">
                          <a:effectLst/>
                          <a:latin typeface="+mn-lt"/>
                          <a:cs typeface="Arial" panose="020B0604020202020204" pitchFamily="34" charset="0"/>
                        </a:rPr>
                        <a:t>y</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V/pC/m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48209552"/>
                  </a:ext>
                </a:extLst>
              </a:tr>
              <a:tr h="154073">
                <a:tc>
                  <a:txBody>
                    <a:bodyPr/>
                    <a:lstStyle/>
                    <a:p>
                      <a:pPr algn="l" fontAlgn="ctr"/>
                      <a:r>
                        <a:rPr lang="en-GB" sz="1400" u="none" strike="noStrike">
                          <a:effectLst/>
                          <a:latin typeface="+mn-lt"/>
                          <a:cs typeface="Arial" panose="020B0604020202020204" pitchFamily="34" charset="0"/>
                        </a:rPr>
                        <a:t>Stored Energy W [J]</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J</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94731979"/>
                  </a:ext>
                </a:extLst>
              </a:tr>
              <a:tr h="154073">
                <a:tc>
                  <a:txBody>
                    <a:bodyPr/>
                    <a:lstStyle/>
                    <a:p>
                      <a:pPr algn="l" fontAlgn="ctr"/>
                      <a:r>
                        <a:rPr lang="en-GB" sz="1400" u="none" strike="noStrike">
                          <a:effectLst/>
                          <a:latin typeface="+mn-lt"/>
                          <a:cs typeface="Arial" panose="020B0604020202020204" pitchFamily="34" charset="0"/>
                        </a:rPr>
                        <a:t>HOM impedance (Longitudinal)</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a:t>
                      </a:r>
                      <a:r>
                        <a:rPr lang="el-GR" sz="1400" u="none" strike="noStrike">
                          <a:effectLst/>
                          <a:latin typeface="+mn-lt"/>
                          <a:cs typeface="Arial" panose="020B0604020202020204" pitchFamily="34" charset="0"/>
                        </a:rPr>
                        <a:t>Ω</a:t>
                      </a:r>
                      <a:endParaRPr lang="el-GR"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068416562"/>
                  </a:ext>
                </a:extLst>
              </a:tr>
              <a:tr h="154073">
                <a:tc>
                  <a:txBody>
                    <a:bodyPr/>
                    <a:lstStyle/>
                    <a:p>
                      <a:pPr algn="l" fontAlgn="ctr"/>
                      <a:r>
                        <a:rPr lang="en-GB" sz="1400" u="none" strike="noStrike">
                          <a:effectLst/>
                          <a:latin typeface="+mn-lt"/>
                          <a:cs typeface="Arial" panose="020B0604020202020204" pitchFamily="34" charset="0"/>
                        </a:rPr>
                        <a:t>HOM impedance (Transverse)</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ctr" fontAlgn="b"/>
                      <a:r>
                        <a:rPr lang="en-GB" sz="1400" u="none" strike="noStrike">
                          <a:effectLst/>
                          <a:latin typeface="+mn-lt"/>
                          <a:cs typeface="Arial" panose="020B0604020202020204" pitchFamily="34" charset="0"/>
                        </a:rPr>
                        <a:t>M</a:t>
                      </a:r>
                      <a:r>
                        <a:rPr lang="el-GR" sz="1400" u="none" strike="noStrike">
                          <a:effectLst/>
                          <a:latin typeface="+mn-lt"/>
                          <a:cs typeface="Arial" panose="020B0604020202020204" pitchFamily="34" charset="0"/>
                        </a:rPr>
                        <a:t>Ω/</a:t>
                      </a:r>
                      <a:r>
                        <a:rPr lang="en-GB" sz="1400" u="none" strike="noStrike">
                          <a:effectLst/>
                          <a:latin typeface="+mn-lt"/>
                          <a:cs typeface="Arial" panose="020B0604020202020204" pitchFamily="34" charset="0"/>
                        </a:rPr>
                        <a:t>m</a:t>
                      </a:r>
                      <a:endParaRPr lang="en-GB" sz="1400" b="0" i="0" u="none" strike="noStrike">
                        <a:solidFill>
                          <a:srgbClr val="000000"/>
                        </a:solidFill>
                        <a:effectLst/>
                        <a:latin typeface="+mn-lt"/>
                        <a:cs typeface="Arial" panose="020B0604020202020204" pitchFamily="34" charset="0"/>
                      </a:endParaRPr>
                    </a:p>
                  </a:txBody>
                  <a:tcPr marL="7337" marR="7337" marT="7337" marB="0" anchor="b"/>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51751810"/>
                  </a:ext>
                </a:extLst>
              </a:tr>
              <a:tr h="154073">
                <a:tc>
                  <a:txBody>
                    <a:bodyPr/>
                    <a:lstStyle/>
                    <a:p>
                      <a:pPr algn="l" fontAlgn="ctr"/>
                      <a:r>
                        <a:rPr lang="en-GB" sz="1400" u="none" strike="noStrike">
                          <a:effectLst/>
                          <a:latin typeface="+mn-lt"/>
                          <a:cs typeface="Arial" panose="020B0604020202020204" pitchFamily="34" charset="0"/>
                        </a:rPr>
                        <a:t>Anything else?</a:t>
                      </a:r>
                      <a:endParaRPr lang="en-GB" sz="1400" b="0" i="0" u="none" strike="noStrike">
                        <a:solidFill>
                          <a:srgbClr val="000000"/>
                        </a:solidFill>
                        <a:effectLst/>
                        <a:latin typeface="+mn-lt"/>
                        <a:cs typeface="Arial" panose="020B0604020202020204" pitchFamily="34" charset="0"/>
                      </a:endParaRPr>
                    </a:p>
                  </a:txBody>
                  <a:tcPr marL="66031" marR="7337" marT="7337"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mn-lt"/>
                          <a:cs typeface="Arial" panose="020B0604020202020204" pitchFamily="34" charset="0"/>
                        </a:rPr>
                        <a:t> </a:t>
                      </a:r>
                      <a:endParaRPr lang="en-GB" sz="1400" b="0" i="0" u="none" strike="noStrike">
                        <a:solidFill>
                          <a:srgbClr val="000000"/>
                        </a:solidFill>
                        <a:effectLst/>
                        <a:latin typeface="+mn-lt"/>
                        <a:cs typeface="Arial" panose="020B0604020202020204" pitchFamily="34" charset="0"/>
                      </a:endParaRPr>
                    </a:p>
                  </a:txBody>
                  <a:tcPr marL="7337" marR="7337" marT="7337" marB="0" anchor="b">
                    <a:lnB w="12700" cap="flat" cmpd="sng" algn="ctr">
                      <a:solidFill>
                        <a:schemeClr val="tx1"/>
                      </a:solidFill>
                      <a:prstDash val="solid"/>
                      <a:round/>
                      <a:headEnd type="none" w="med" len="med"/>
                      <a:tailEnd type="none" w="med" len="med"/>
                    </a:lnB>
                  </a:tcPr>
                </a:tc>
                <a:tc>
                  <a:txBody>
                    <a:bodyPr/>
                    <a:lstStyle/>
                    <a:p>
                      <a:pPr algn="l" fontAlgn="b"/>
                      <a:r>
                        <a:rPr lang="en-GB" sz="1400" u="none" strike="noStrike" dirty="0">
                          <a:effectLst/>
                          <a:latin typeface="+mn-lt"/>
                          <a:cs typeface="Arial" panose="020B0604020202020204" pitchFamily="34" charset="0"/>
                        </a:rPr>
                        <a:t> </a:t>
                      </a:r>
                      <a:endParaRPr lang="en-GB" sz="1400" b="0" i="0" u="none" strike="noStrike" dirty="0">
                        <a:solidFill>
                          <a:srgbClr val="000000"/>
                        </a:solidFill>
                        <a:effectLst/>
                        <a:latin typeface="+mn-lt"/>
                        <a:cs typeface="Arial" panose="020B0604020202020204" pitchFamily="34" charset="0"/>
                      </a:endParaRPr>
                    </a:p>
                  </a:txBody>
                  <a:tcPr marL="7337" marR="7337" marT="7337"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3706990"/>
                  </a:ext>
                </a:extLst>
              </a:tr>
            </a:tbl>
          </a:graphicData>
        </a:graphic>
      </p:graphicFrame>
      <p:sp>
        <p:nvSpPr>
          <p:cNvPr id="19" name="TextBox 18"/>
          <p:cNvSpPr txBox="1"/>
          <p:nvPr/>
        </p:nvSpPr>
        <p:spPr>
          <a:xfrm>
            <a:off x="1139030" y="3449969"/>
            <a:ext cx="3553024" cy="707886"/>
          </a:xfrm>
          <a:prstGeom prst="rect">
            <a:avLst/>
          </a:prstGeom>
          <a:noFill/>
        </p:spPr>
        <p:txBody>
          <a:bodyPr wrap="none" rtlCol="0">
            <a:spAutoFit/>
          </a:bodyPr>
          <a:lstStyle/>
          <a:p>
            <a:r>
              <a:rPr lang="en-GB" sz="4000" dirty="0" smtClean="0">
                <a:solidFill>
                  <a:srgbClr val="FF0000"/>
                </a:solidFill>
              </a:rPr>
              <a:t>Clarify/Agree?!?</a:t>
            </a:r>
            <a:endParaRPr lang="en-GB" sz="4000" dirty="0">
              <a:solidFill>
                <a:srgbClr val="FF0000"/>
              </a:solidFill>
            </a:endParaRPr>
          </a:p>
        </p:txBody>
      </p:sp>
    </p:spTree>
    <p:extLst>
      <p:ext uri="{BB962C8B-B14F-4D97-AF65-F5344CB8AC3E}">
        <p14:creationId xmlns:p14="http://schemas.microsoft.com/office/powerpoint/2010/main" val="61571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WG2 Steering Panel Update – Pre-Lab Preparations</a:t>
            </a:r>
            <a:endParaRPr lang="en-GB" dirty="0"/>
          </a:p>
        </p:txBody>
      </p:sp>
      <p:sp>
        <p:nvSpPr>
          <p:cNvPr id="4" name="Slide Number Placeholder 3"/>
          <p:cNvSpPr>
            <a:spLocks noGrp="1"/>
          </p:cNvSpPr>
          <p:nvPr>
            <p:ph type="sldNum" sz="quarter" idx="12"/>
          </p:nvPr>
        </p:nvSpPr>
        <p:spPr/>
        <p:txBody>
          <a:bodyPr/>
          <a:lstStyle/>
          <a:p>
            <a:fld id="{19FED878-098D-4BF1-83B7-5AB423996498}" type="slidenum">
              <a:rPr lang="en-GB" smtClean="0"/>
              <a:t>7</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516718220"/>
              </p:ext>
            </p:extLst>
          </p:nvPr>
        </p:nvGraphicFramePr>
        <p:xfrm>
          <a:off x="491875" y="1255032"/>
          <a:ext cx="11211794" cy="5509260"/>
        </p:xfrm>
        <a:graphic>
          <a:graphicData uri="http://schemas.openxmlformats.org/drawingml/2006/table">
            <a:tbl>
              <a:tblPr firstRow="1" firstCol="1" bandRow="1">
                <a:tableStyleId>{5C22544A-7EE6-4342-B048-85BDC9FD1C3A}</a:tableStyleId>
              </a:tblPr>
              <a:tblGrid>
                <a:gridCol w="954876">
                  <a:extLst>
                    <a:ext uri="{9D8B030D-6E8A-4147-A177-3AD203B41FA5}">
                      <a16:colId xmlns:a16="http://schemas.microsoft.com/office/drawing/2014/main" val="3007986083"/>
                    </a:ext>
                  </a:extLst>
                </a:gridCol>
                <a:gridCol w="5282100">
                  <a:extLst>
                    <a:ext uri="{9D8B030D-6E8A-4147-A177-3AD203B41FA5}">
                      <a16:colId xmlns:a16="http://schemas.microsoft.com/office/drawing/2014/main" val="1297040989"/>
                    </a:ext>
                  </a:extLst>
                </a:gridCol>
                <a:gridCol w="654303">
                  <a:extLst>
                    <a:ext uri="{9D8B030D-6E8A-4147-A177-3AD203B41FA5}">
                      <a16:colId xmlns:a16="http://schemas.microsoft.com/office/drawing/2014/main" val="175542321"/>
                    </a:ext>
                  </a:extLst>
                </a:gridCol>
                <a:gridCol w="654303">
                  <a:extLst>
                    <a:ext uri="{9D8B030D-6E8A-4147-A177-3AD203B41FA5}">
                      <a16:colId xmlns:a16="http://schemas.microsoft.com/office/drawing/2014/main" val="3422988347"/>
                    </a:ext>
                  </a:extLst>
                </a:gridCol>
                <a:gridCol w="648589">
                  <a:extLst>
                    <a:ext uri="{9D8B030D-6E8A-4147-A177-3AD203B41FA5}">
                      <a16:colId xmlns:a16="http://schemas.microsoft.com/office/drawing/2014/main" val="1057806919"/>
                    </a:ext>
                  </a:extLst>
                </a:gridCol>
                <a:gridCol w="654303">
                  <a:extLst>
                    <a:ext uri="{9D8B030D-6E8A-4147-A177-3AD203B41FA5}">
                      <a16:colId xmlns:a16="http://schemas.microsoft.com/office/drawing/2014/main" val="51945597"/>
                    </a:ext>
                  </a:extLst>
                </a:gridCol>
                <a:gridCol w="375507">
                  <a:extLst>
                    <a:ext uri="{9D8B030D-6E8A-4147-A177-3AD203B41FA5}">
                      <a16:colId xmlns:a16="http://schemas.microsoft.com/office/drawing/2014/main" val="3863940920"/>
                    </a:ext>
                  </a:extLst>
                </a:gridCol>
                <a:gridCol w="394006">
                  <a:extLst>
                    <a:ext uri="{9D8B030D-6E8A-4147-A177-3AD203B41FA5}">
                      <a16:colId xmlns:a16="http://schemas.microsoft.com/office/drawing/2014/main" val="1710215838"/>
                    </a:ext>
                  </a:extLst>
                </a:gridCol>
                <a:gridCol w="375507">
                  <a:extLst>
                    <a:ext uri="{9D8B030D-6E8A-4147-A177-3AD203B41FA5}">
                      <a16:colId xmlns:a16="http://schemas.microsoft.com/office/drawing/2014/main" val="2252245851"/>
                    </a:ext>
                  </a:extLst>
                </a:gridCol>
                <a:gridCol w="394006">
                  <a:extLst>
                    <a:ext uri="{9D8B030D-6E8A-4147-A177-3AD203B41FA5}">
                      <a16:colId xmlns:a16="http://schemas.microsoft.com/office/drawing/2014/main" val="1109911499"/>
                    </a:ext>
                  </a:extLst>
                </a:gridCol>
                <a:gridCol w="375507">
                  <a:extLst>
                    <a:ext uri="{9D8B030D-6E8A-4147-A177-3AD203B41FA5}">
                      <a16:colId xmlns:a16="http://schemas.microsoft.com/office/drawing/2014/main" val="2116064189"/>
                    </a:ext>
                  </a:extLst>
                </a:gridCol>
                <a:gridCol w="448787">
                  <a:extLst>
                    <a:ext uri="{9D8B030D-6E8A-4147-A177-3AD203B41FA5}">
                      <a16:colId xmlns:a16="http://schemas.microsoft.com/office/drawing/2014/main" val="146221364"/>
                    </a:ext>
                  </a:extLst>
                </a:gridCol>
              </a:tblGrid>
              <a:tr h="222250">
                <a:tc>
                  <a:txBody>
                    <a:bodyPr/>
                    <a:lstStyle/>
                    <a:p>
                      <a:pPr algn="ctr">
                        <a:spcAft>
                          <a:spcPts val="0"/>
                        </a:spcAft>
                      </a:pPr>
                      <a:r>
                        <a:rPr lang="en-US" sz="1800" kern="100">
                          <a:effectLst/>
                        </a:rPr>
                        <a:t>Priority</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tc>
                <a:tc>
                  <a:txBody>
                    <a:bodyPr/>
                    <a:lstStyle/>
                    <a:p>
                      <a:pPr algn="ctr">
                        <a:spcAft>
                          <a:spcPts val="0"/>
                        </a:spcAft>
                      </a:pPr>
                      <a:r>
                        <a:rPr lang="en-US" sz="1800" kern="100">
                          <a:effectLst/>
                        </a:rPr>
                        <a:t>Items</a:t>
                      </a:r>
                      <a:endParaRPr lang="en-GB" sz="1600" kern="10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800" kern="100">
                          <a:effectLst/>
                        </a:rPr>
                        <a:t>Y1</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800" kern="100">
                          <a:effectLst/>
                        </a:rPr>
                        <a:t>Y2</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800" kern="100" dirty="0">
                          <a:effectLst/>
                        </a:rPr>
                        <a:t>Y3</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800" kern="100" dirty="0">
                          <a:effectLst/>
                        </a:rPr>
                        <a:t>Y4</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gridSpan="2">
                  <a:txBody>
                    <a:bodyPr/>
                    <a:lstStyle/>
                    <a:p>
                      <a:pPr algn="ctr">
                        <a:spcAft>
                          <a:spcPts val="0"/>
                        </a:spcAft>
                      </a:pPr>
                      <a:r>
                        <a:rPr lang="en-GB" sz="1600" kern="100" dirty="0" smtClean="0">
                          <a:effectLst/>
                          <a:latin typeface="+mn-lt"/>
                          <a:ea typeface="MS Mincho"/>
                          <a:cs typeface="Times New Roman" panose="02020603050405020304" pitchFamily="18" charset="0"/>
                        </a:rPr>
                        <a:t>Japan</a:t>
                      </a:r>
                      <a:endParaRPr lang="en-GB" sz="1600" kern="100" dirty="0">
                        <a:effectLst/>
                        <a:latin typeface="+mn-lt"/>
                        <a:ea typeface="MS Mincho"/>
                        <a:cs typeface="Times New Roman" panose="02020603050405020304" pitchFamily="18" charset="0"/>
                      </a:endParaRPr>
                    </a:p>
                  </a:txBody>
                  <a:tcPr marL="0" marR="0" marT="0" marB="0" anchor="ctr"/>
                </a:tc>
                <a:tc hMerge="1">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gridSpan="2">
                  <a:txBody>
                    <a:bodyPr/>
                    <a:lstStyle/>
                    <a:p>
                      <a:pPr algn="ctr">
                        <a:spcAft>
                          <a:spcPts val="0"/>
                        </a:spcAft>
                      </a:pPr>
                      <a:r>
                        <a:rPr lang="en-GB" sz="1600" kern="100" dirty="0" smtClean="0">
                          <a:effectLst/>
                          <a:latin typeface="+mn-lt"/>
                          <a:ea typeface="MS Mincho"/>
                          <a:cs typeface="Times New Roman" panose="02020603050405020304" pitchFamily="18" charset="0"/>
                        </a:rPr>
                        <a:t>Europe</a:t>
                      </a:r>
                      <a:endParaRPr lang="en-GB" sz="1600" kern="100" dirty="0">
                        <a:effectLst/>
                        <a:latin typeface="+mn-lt"/>
                        <a:ea typeface="MS Mincho"/>
                        <a:cs typeface="Times New Roman" panose="02020603050405020304" pitchFamily="18" charset="0"/>
                      </a:endParaRPr>
                    </a:p>
                  </a:txBody>
                  <a:tcPr marL="0" marR="0" marT="0" marB="0" anchor="ctr"/>
                </a:tc>
                <a:tc hMerge="1">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gridSpan="2">
                  <a:txBody>
                    <a:bodyPr/>
                    <a:lstStyle/>
                    <a:p>
                      <a:pPr algn="ctr">
                        <a:spcAft>
                          <a:spcPts val="0"/>
                        </a:spcAft>
                      </a:pPr>
                      <a:r>
                        <a:rPr lang="en-GB" sz="1600" kern="100" dirty="0" smtClean="0">
                          <a:effectLst/>
                          <a:latin typeface="+mn-lt"/>
                          <a:ea typeface="MS Mincho"/>
                          <a:cs typeface="Times New Roman" panose="02020603050405020304" pitchFamily="18" charset="0"/>
                        </a:rPr>
                        <a:t>Americas</a:t>
                      </a:r>
                      <a:endParaRPr lang="en-GB" sz="1600" kern="100" dirty="0">
                        <a:effectLst/>
                        <a:latin typeface="+mn-lt"/>
                        <a:ea typeface="MS Mincho"/>
                        <a:cs typeface="Times New Roman" panose="02020603050405020304" pitchFamily="18" charset="0"/>
                      </a:endParaRPr>
                    </a:p>
                  </a:txBody>
                  <a:tcPr marL="0" marR="0" marT="0" marB="0" anchor="ctr"/>
                </a:tc>
                <a:tc hMerge="1">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3616034618"/>
                  </a:ext>
                </a:extLst>
              </a:tr>
              <a:tr h="52070">
                <a:tc>
                  <a:txBody>
                    <a:bodyPr/>
                    <a:lstStyle/>
                    <a:p>
                      <a:pPr algn="ctr">
                        <a:spcAft>
                          <a:spcPts val="0"/>
                        </a:spcAft>
                      </a:pP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endParaRPr lang="en-GB" sz="1600" kern="100" dirty="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$M</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FTE</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$M</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FTE</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$M</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FTE</a:t>
                      </a: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1941167702"/>
                  </a:ext>
                </a:extLst>
              </a:tr>
              <a:tr h="52070">
                <a:tc>
                  <a:txBody>
                    <a:bodyPr/>
                    <a:lstStyle/>
                    <a:p>
                      <a:pPr algn="ctr">
                        <a:spcAft>
                          <a:spcPts val="0"/>
                        </a:spcAft>
                      </a:pPr>
                      <a:r>
                        <a:rPr lang="en-US" sz="1600" kern="100" dirty="0">
                          <a:effectLst/>
                        </a:rPr>
                        <a:t>A</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dirty="0">
                          <a:effectLst/>
                        </a:rPr>
                        <a:t>Decision of installation location with cryogenics/RF location accelerator tunnel</a:t>
                      </a:r>
                      <a:endParaRPr lang="en-GB" sz="1600" kern="100" dirty="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a:effectLst/>
                        </a:rPr>
                        <a:t>All</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3381326535"/>
                  </a:ext>
                </a:extLst>
              </a:tr>
              <a:tr h="52070">
                <a:tc>
                  <a:txBody>
                    <a:bodyPr/>
                    <a:lstStyle/>
                    <a:p>
                      <a:pPr algn="ctr">
                        <a:spcAft>
                          <a:spcPts val="0"/>
                        </a:spcAft>
                      </a:pPr>
                      <a:r>
                        <a:rPr lang="en-US" sz="1600" kern="100">
                          <a:effectLst/>
                        </a:rPr>
                        <a:t>A</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dirty="0">
                          <a:effectLst/>
                        </a:rPr>
                        <a:t>Confirm the complete CC system specifications</a:t>
                      </a:r>
                      <a:endParaRPr lang="en-GB" sz="1600" kern="100" dirty="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a:effectLst/>
                        </a:rPr>
                        <a:t>All</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436330954"/>
                  </a:ext>
                </a:extLst>
              </a:tr>
              <a:tr h="52070">
                <a:tc>
                  <a:txBody>
                    <a:bodyPr/>
                    <a:lstStyle/>
                    <a:p>
                      <a:pPr algn="ctr">
                        <a:spcAft>
                          <a:spcPts val="0"/>
                        </a:spcAft>
                      </a:pPr>
                      <a:r>
                        <a:rPr lang="en-US" sz="1600" kern="100">
                          <a:effectLst/>
                        </a:rPr>
                        <a:t>A</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dirty="0">
                          <a:effectLst/>
                        </a:rPr>
                        <a:t>Development of CC cavity/coupler/tuner integrated design (ahead of Preliminary CC technology Down-selection)</a:t>
                      </a:r>
                      <a:endParaRPr lang="en-GB" sz="1600" kern="100" dirty="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1198147444"/>
                  </a:ext>
                </a:extLst>
              </a:tr>
              <a:tr h="0">
                <a:tc>
                  <a:txBody>
                    <a:bodyPr/>
                    <a:lstStyle/>
                    <a:p>
                      <a:pPr algn="ctr">
                        <a:spcAft>
                          <a:spcPts val="0"/>
                        </a:spcAft>
                      </a:pPr>
                      <a:r>
                        <a:rPr lang="en-US" sz="1600" kern="100">
                          <a:effectLst/>
                        </a:rPr>
                        <a:t>A</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dirty="0">
                          <a:effectLst/>
                        </a:rPr>
                        <a:t>Preliminary CC technology down-selection (2 cavity options)</a:t>
                      </a:r>
                      <a:endParaRPr lang="en-GB" sz="1600" kern="100" dirty="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a:effectLst/>
                        </a:rPr>
                        <a:t>All</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973520361"/>
                  </a:ext>
                </a:extLst>
              </a:tr>
              <a:tr h="0">
                <a:tc>
                  <a:txBody>
                    <a:bodyPr/>
                    <a:lstStyle/>
                    <a:p>
                      <a:pPr algn="ctr">
                        <a:spcAft>
                          <a:spcPts val="0"/>
                        </a:spcAft>
                      </a:pPr>
                      <a:r>
                        <a:rPr lang="en-US" sz="1600" kern="100">
                          <a:effectLst/>
                        </a:rPr>
                        <a:t>A/B</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dirty="0">
                          <a:effectLst/>
                        </a:rPr>
                        <a:t>CC Model-work and Prototype production and high-power validation of CC cavity/coupler/tuner integrated system (</a:t>
                      </a:r>
                      <a:r>
                        <a:rPr lang="en-US" sz="1600" kern="100" dirty="0" err="1">
                          <a:effectLst/>
                        </a:rPr>
                        <a:t>incl</a:t>
                      </a:r>
                      <a:r>
                        <a:rPr lang="en-US" sz="1600" kern="100" dirty="0">
                          <a:effectLst/>
                        </a:rPr>
                        <a:t> HPGS provision) for two primary candidates (ahead of Final CC technology Down-selection) </a:t>
                      </a:r>
                      <a:endParaRPr lang="en-GB" sz="1600" kern="100" dirty="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0.5</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0.35</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5.5</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0.35</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5.5</a:t>
                      </a: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3864951688"/>
                  </a:ext>
                </a:extLst>
              </a:tr>
              <a:tr h="0">
                <a:tc>
                  <a:txBody>
                    <a:bodyPr/>
                    <a:lstStyle/>
                    <a:p>
                      <a:pPr algn="ctr">
                        <a:spcAft>
                          <a:spcPts val="0"/>
                        </a:spcAft>
                      </a:pPr>
                      <a:r>
                        <a:rPr lang="en-US" sz="1600" kern="100">
                          <a:effectLst/>
                        </a:rPr>
                        <a:t>B</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a:effectLst/>
                        </a:rPr>
                        <a:t>Perform harmonized operation of the two prototype cavities in a vertical test to verify ILC synchronization performance (cryo insert development and commercial optical RF synchronization system).</a:t>
                      </a:r>
                      <a:endParaRPr lang="en-GB" sz="1600" kern="10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dirty="0">
                          <a:effectLst/>
                        </a:rPr>
                        <a:t> </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0.05</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1</a:t>
                      </a: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2736594927"/>
                  </a:ext>
                </a:extLst>
              </a:tr>
              <a:tr h="0">
                <a:tc>
                  <a:txBody>
                    <a:bodyPr/>
                    <a:lstStyle/>
                    <a:p>
                      <a:pPr algn="ctr">
                        <a:spcAft>
                          <a:spcPts val="0"/>
                        </a:spcAft>
                      </a:pPr>
                      <a:r>
                        <a:rPr lang="en-US" sz="1600" kern="100">
                          <a:effectLst/>
                        </a:rPr>
                        <a:t>A/B</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a:effectLst/>
                        </a:rPr>
                        <a:t>Final CC technology down-selection </a:t>
                      </a:r>
                      <a:endParaRPr lang="en-GB" sz="1600" kern="10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dirty="0">
                          <a:effectLst/>
                        </a:rPr>
                        <a:t> </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a:effectLst/>
                        </a:rPr>
                        <a:t> </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All</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2750788586"/>
                  </a:ext>
                </a:extLst>
              </a:tr>
              <a:tr h="0">
                <a:tc>
                  <a:txBody>
                    <a:bodyPr/>
                    <a:lstStyle/>
                    <a:p>
                      <a:pPr algn="ctr">
                        <a:spcAft>
                          <a:spcPts val="0"/>
                        </a:spcAft>
                      </a:pPr>
                      <a:r>
                        <a:rPr lang="en-US" sz="1600" kern="100">
                          <a:effectLst/>
                        </a:rPr>
                        <a:t>B</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a:effectLst/>
                        </a:rPr>
                        <a:t>Preliminary Crab Prototype CM (pCM) design – confirming dressed cavity integration and compliance with beam-line specification (incl HPGS provision)</a:t>
                      </a:r>
                      <a:endParaRPr lang="en-GB" sz="1600" kern="10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a:effectLst/>
                        </a:rPr>
                        <a:t> </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a:effectLst/>
                        </a:rPr>
                        <a:t> </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3.5</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3.5</a:t>
                      </a: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3907311107"/>
                  </a:ext>
                </a:extLst>
              </a:tr>
              <a:tr h="0">
                <a:tc>
                  <a:txBody>
                    <a:bodyPr/>
                    <a:lstStyle/>
                    <a:p>
                      <a:pPr algn="ctr">
                        <a:spcAft>
                          <a:spcPts val="0"/>
                        </a:spcAft>
                      </a:pPr>
                      <a:r>
                        <a:rPr lang="en-US" sz="1600" kern="100">
                          <a:effectLst/>
                        </a:rPr>
                        <a:t>B</a:t>
                      </a:r>
                      <a:endParaRPr lang="en-GB" sz="1600"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US" sz="1600" kern="100">
                          <a:effectLst/>
                        </a:rPr>
                        <a:t>Final pCM engineering design prior to production</a:t>
                      </a:r>
                      <a:endParaRPr lang="en-GB" sz="1600" kern="100">
                        <a:effectLst/>
                        <a:latin typeface="Century" panose="02040604050505020304" pitchFamily="18" charset="0"/>
                        <a:ea typeface="MS Mincho"/>
                        <a:cs typeface="Times New Roman" panose="02020603050405020304" pitchFamily="18" charset="0"/>
                      </a:endParaRPr>
                    </a:p>
                  </a:txBody>
                  <a:tcPr marL="68580" marR="68580" marT="9525" marB="0" anchor="ctr"/>
                </a:tc>
                <a:tc>
                  <a:txBody>
                    <a:bodyPr/>
                    <a:lstStyle/>
                    <a:p>
                      <a:pPr algn="ctr">
                        <a:spcAft>
                          <a:spcPts val="0"/>
                        </a:spcAft>
                      </a:pPr>
                      <a:r>
                        <a:rPr lang="en-US" sz="1600" kern="100" dirty="0">
                          <a:effectLst/>
                        </a:rPr>
                        <a:t> </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a:effectLst/>
                        </a:rPr>
                        <a:t> </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US" sz="1600" kern="100" dirty="0" smtClean="0">
                          <a:effectLst/>
                        </a:rPr>
                        <a:t>EU/AM</a:t>
                      </a:r>
                      <a:endParaRPr lang="en-GB" sz="1600"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0.5</a:t>
                      </a: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kern="100" dirty="0" smtClean="0">
                          <a:effectLst/>
                          <a:latin typeface="+mn-lt"/>
                          <a:ea typeface="MS Mincho"/>
                          <a:cs typeface="Times New Roman" panose="02020603050405020304" pitchFamily="18" charset="0"/>
                        </a:rPr>
                        <a:t>0.5</a:t>
                      </a:r>
                      <a:endParaRPr lang="en-GB" sz="1600"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2070112816"/>
                  </a:ext>
                </a:extLst>
              </a:tr>
              <a:tr h="0">
                <a:tc>
                  <a:txBody>
                    <a:bodyPr/>
                    <a:lstStyle/>
                    <a:p>
                      <a:pPr algn="ctr">
                        <a:spcAft>
                          <a:spcPts val="0"/>
                        </a:spcAft>
                      </a:pPr>
                      <a:endParaRPr lang="en-GB" sz="1600" b="1" kern="10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l">
                        <a:spcAft>
                          <a:spcPts val="0"/>
                        </a:spcAft>
                      </a:pPr>
                      <a:r>
                        <a:rPr lang="en-GB" sz="1600" b="1" kern="100" dirty="0" smtClean="0">
                          <a:effectLst/>
                          <a:latin typeface="+mn-lt"/>
                          <a:ea typeface="MS Mincho"/>
                          <a:cs typeface="Times New Roman" panose="02020603050405020304" pitchFamily="18" charset="0"/>
                        </a:rPr>
                        <a:t>Totals (Dependent</a:t>
                      </a:r>
                      <a:r>
                        <a:rPr lang="en-GB" sz="1600" b="1" kern="100" baseline="0" dirty="0" smtClean="0">
                          <a:effectLst/>
                          <a:latin typeface="+mn-lt"/>
                          <a:ea typeface="MS Mincho"/>
                          <a:cs typeface="Times New Roman" panose="02020603050405020304" pitchFamily="18" charset="0"/>
                        </a:rPr>
                        <a:t> on prioritised funding)</a:t>
                      </a:r>
                      <a:endParaRPr lang="en-GB" sz="1600" b="1" kern="100" dirty="0">
                        <a:effectLst/>
                        <a:latin typeface="+mn-lt"/>
                        <a:ea typeface="MS Mincho"/>
                        <a:cs typeface="Times New Roman" panose="02020603050405020304" pitchFamily="18" charset="0"/>
                      </a:endParaRPr>
                    </a:p>
                  </a:txBody>
                  <a:tcPr marL="68580" marR="68580" marT="9525" marB="0" anchor="ctr"/>
                </a:tc>
                <a:tc>
                  <a:txBody>
                    <a:bodyPr/>
                    <a:lstStyle/>
                    <a:p>
                      <a:pPr algn="ctr">
                        <a:spcAft>
                          <a:spcPts val="0"/>
                        </a:spcAft>
                      </a:pPr>
                      <a:endParaRPr lang="en-GB" sz="1600" b="1"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b="1"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b="1"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endParaRPr lang="en-GB" sz="1600" b="1" kern="100" dirty="0">
                        <a:effectLst/>
                        <a:latin typeface="Century" panose="02040604050505020304" pitchFamily="18" charset="0"/>
                        <a:ea typeface="MS Mincho"/>
                        <a:cs typeface="Times New Roman" panose="02020603050405020304" pitchFamily="18" charset="0"/>
                      </a:endParaRPr>
                    </a:p>
                  </a:txBody>
                  <a:tcPr marL="0" marR="0" marT="0" marB="0" anchor="ctr"/>
                </a:tc>
                <a:tc>
                  <a:txBody>
                    <a:bodyPr/>
                    <a:lstStyle/>
                    <a:p>
                      <a:pPr algn="ctr">
                        <a:spcAft>
                          <a:spcPts val="0"/>
                        </a:spcAft>
                      </a:pPr>
                      <a:r>
                        <a:rPr lang="en-GB" sz="1600" b="1" kern="100" dirty="0" smtClean="0">
                          <a:effectLst/>
                          <a:latin typeface="+mn-lt"/>
                          <a:ea typeface="MS Mincho"/>
                          <a:cs typeface="Times New Roman" panose="02020603050405020304" pitchFamily="18" charset="0"/>
                        </a:rPr>
                        <a:t>0.5</a:t>
                      </a:r>
                      <a:endParaRPr lang="en-GB" sz="1600" b="1"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endParaRPr lang="en-GB" sz="1600" b="1"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b="1" kern="100" dirty="0" smtClean="0">
                          <a:effectLst/>
                          <a:latin typeface="+mn-lt"/>
                          <a:ea typeface="MS Mincho"/>
                          <a:cs typeface="Times New Roman" panose="02020603050405020304" pitchFamily="18" charset="0"/>
                        </a:rPr>
                        <a:t>0.35</a:t>
                      </a:r>
                      <a:endParaRPr lang="en-GB" sz="1600" b="1"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b="1" kern="100" dirty="0" smtClean="0">
                          <a:effectLst/>
                          <a:latin typeface="+mn-lt"/>
                          <a:ea typeface="MS Mincho"/>
                          <a:cs typeface="Times New Roman" panose="02020603050405020304" pitchFamily="18" charset="0"/>
                        </a:rPr>
                        <a:t>9.5</a:t>
                      </a:r>
                      <a:endParaRPr lang="en-GB" sz="1600" b="1"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b="1" kern="100" dirty="0" smtClean="0">
                          <a:effectLst/>
                          <a:latin typeface="+mn-lt"/>
                          <a:ea typeface="MS Mincho"/>
                          <a:cs typeface="Times New Roman" panose="02020603050405020304" pitchFamily="18" charset="0"/>
                        </a:rPr>
                        <a:t>0.4</a:t>
                      </a:r>
                      <a:endParaRPr lang="en-GB" sz="1600" b="1" kern="100" dirty="0">
                        <a:effectLst/>
                        <a:latin typeface="+mn-lt"/>
                        <a:ea typeface="MS Mincho"/>
                        <a:cs typeface="Times New Roman" panose="02020603050405020304" pitchFamily="18" charset="0"/>
                      </a:endParaRPr>
                    </a:p>
                  </a:txBody>
                  <a:tcPr marL="0" marR="0" marT="0" marB="0" anchor="ctr"/>
                </a:tc>
                <a:tc>
                  <a:txBody>
                    <a:bodyPr/>
                    <a:lstStyle/>
                    <a:p>
                      <a:pPr algn="ctr">
                        <a:spcAft>
                          <a:spcPts val="0"/>
                        </a:spcAft>
                      </a:pPr>
                      <a:r>
                        <a:rPr lang="en-GB" sz="1600" b="1" kern="100" dirty="0" smtClean="0">
                          <a:effectLst/>
                          <a:latin typeface="+mn-lt"/>
                          <a:ea typeface="MS Mincho"/>
                          <a:cs typeface="Times New Roman" panose="02020603050405020304" pitchFamily="18" charset="0"/>
                        </a:rPr>
                        <a:t>10.5</a:t>
                      </a:r>
                      <a:endParaRPr lang="en-GB" sz="1600" b="1" kern="100" dirty="0">
                        <a:effectLst/>
                        <a:latin typeface="+mn-lt"/>
                        <a:ea typeface="MS Mincho"/>
                        <a:cs typeface="Times New Roman" panose="02020603050405020304" pitchFamily="18" charset="0"/>
                      </a:endParaRPr>
                    </a:p>
                  </a:txBody>
                  <a:tcPr marL="0" marR="0" marT="0" marB="0" anchor="ctr"/>
                </a:tc>
                <a:extLst>
                  <a:ext uri="{0D108BD9-81ED-4DB2-BD59-A6C34878D82A}">
                    <a16:rowId xmlns:a16="http://schemas.microsoft.com/office/drawing/2014/main" val="2316232344"/>
                  </a:ext>
                </a:extLst>
              </a:tr>
            </a:tbl>
          </a:graphicData>
        </a:graphic>
      </p:graphicFrame>
      <p:sp>
        <p:nvSpPr>
          <p:cNvPr id="6" name="TextBox 5"/>
          <p:cNvSpPr txBox="1"/>
          <p:nvPr/>
        </p:nvSpPr>
        <p:spPr>
          <a:xfrm>
            <a:off x="6726906" y="937633"/>
            <a:ext cx="652743" cy="369332"/>
          </a:xfrm>
          <a:prstGeom prst="rect">
            <a:avLst/>
          </a:prstGeom>
          <a:noFill/>
        </p:spPr>
        <p:txBody>
          <a:bodyPr wrap="none" rtlCol="0">
            <a:spAutoFit/>
          </a:bodyPr>
          <a:lstStyle/>
          <a:p>
            <a:r>
              <a:rPr lang="en-GB" b="1" dirty="0" smtClean="0">
                <a:solidFill>
                  <a:srgbClr val="FF0000"/>
                </a:solidFill>
              </a:rPr>
              <a:t>2023</a:t>
            </a:r>
            <a:endParaRPr lang="en-GB" b="1" dirty="0">
              <a:solidFill>
                <a:srgbClr val="FF0000"/>
              </a:solidFill>
            </a:endParaRPr>
          </a:p>
        </p:txBody>
      </p:sp>
      <p:sp>
        <p:nvSpPr>
          <p:cNvPr id="7" name="TextBox 6"/>
          <p:cNvSpPr txBox="1"/>
          <p:nvPr/>
        </p:nvSpPr>
        <p:spPr>
          <a:xfrm>
            <a:off x="7379649" y="2607847"/>
            <a:ext cx="2424446" cy="369332"/>
          </a:xfrm>
          <a:prstGeom prst="rect">
            <a:avLst/>
          </a:prstGeom>
          <a:noFill/>
        </p:spPr>
        <p:txBody>
          <a:bodyPr wrap="none" rtlCol="0">
            <a:spAutoFit/>
          </a:bodyPr>
          <a:lstStyle/>
          <a:p>
            <a:r>
              <a:rPr lang="en-GB" b="1" dirty="0" smtClean="0">
                <a:solidFill>
                  <a:srgbClr val="FF0000"/>
                </a:solidFill>
              </a:rPr>
              <a:t>Already set for 27/9/22</a:t>
            </a:r>
            <a:endParaRPr lang="en-GB" b="1" dirty="0">
              <a:solidFill>
                <a:srgbClr val="FF0000"/>
              </a:solidFill>
            </a:endParaRPr>
          </a:p>
        </p:txBody>
      </p:sp>
      <p:sp>
        <p:nvSpPr>
          <p:cNvPr id="8" name="TextBox 7"/>
          <p:cNvSpPr txBox="1"/>
          <p:nvPr/>
        </p:nvSpPr>
        <p:spPr>
          <a:xfrm>
            <a:off x="8672786" y="5186576"/>
            <a:ext cx="2920415" cy="369332"/>
          </a:xfrm>
          <a:prstGeom prst="rect">
            <a:avLst/>
          </a:prstGeom>
          <a:noFill/>
        </p:spPr>
        <p:txBody>
          <a:bodyPr wrap="none" rtlCol="0">
            <a:spAutoFit/>
          </a:bodyPr>
          <a:lstStyle/>
          <a:p>
            <a:r>
              <a:rPr lang="en-GB" b="1" dirty="0" smtClean="0">
                <a:solidFill>
                  <a:srgbClr val="FF0000"/>
                </a:solidFill>
              </a:rPr>
              <a:t>Provisionally set for Q1 2024</a:t>
            </a:r>
            <a:endParaRPr lang="en-GB" b="1" dirty="0">
              <a:solidFill>
                <a:srgbClr val="FF0000"/>
              </a:solidFill>
            </a:endParaRPr>
          </a:p>
        </p:txBody>
      </p:sp>
    </p:spTree>
    <p:extLst>
      <p:ext uri="{BB962C8B-B14F-4D97-AF65-F5344CB8AC3E}">
        <p14:creationId xmlns:p14="http://schemas.microsoft.com/office/powerpoint/2010/main" val="2953029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WG2 Steering Panel Update – Pre-Lab Preparations</a:t>
            </a:r>
            <a:endParaRPr lang="en-GB" dirty="0"/>
          </a:p>
        </p:txBody>
      </p:sp>
      <p:sp>
        <p:nvSpPr>
          <p:cNvPr id="4" name="Slide Number Placeholder 3"/>
          <p:cNvSpPr>
            <a:spLocks noGrp="1"/>
          </p:cNvSpPr>
          <p:nvPr>
            <p:ph type="sldNum" sz="quarter" idx="12"/>
          </p:nvPr>
        </p:nvSpPr>
        <p:spPr/>
        <p:txBody>
          <a:bodyPr/>
          <a:lstStyle/>
          <a:p>
            <a:fld id="{19FED878-098D-4BF1-83B7-5AB423996498}" type="slidenum">
              <a:rPr lang="en-GB" smtClean="0"/>
              <a:t>8</a:t>
            </a:fld>
            <a:endParaRPr lang="en-GB"/>
          </a:p>
        </p:txBody>
      </p:sp>
      <p:pic>
        <p:nvPicPr>
          <p:cNvPr id="8" name="Picture 7"/>
          <p:cNvPicPr>
            <a:picLocks noChangeAspect="1"/>
          </p:cNvPicPr>
          <p:nvPr/>
        </p:nvPicPr>
        <p:blipFill>
          <a:blip r:embed="rId2"/>
          <a:stretch>
            <a:fillRect/>
          </a:stretch>
        </p:blipFill>
        <p:spPr>
          <a:xfrm>
            <a:off x="1933273" y="1038629"/>
            <a:ext cx="5387659" cy="5696963"/>
          </a:xfrm>
          <a:prstGeom prst="rect">
            <a:avLst/>
          </a:prstGeom>
        </p:spPr>
      </p:pic>
      <p:pic>
        <p:nvPicPr>
          <p:cNvPr id="9" name="Picture 8"/>
          <p:cNvPicPr>
            <a:picLocks noChangeAspect="1"/>
          </p:cNvPicPr>
          <p:nvPr/>
        </p:nvPicPr>
        <p:blipFill>
          <a:blip r:embed="rId3"/>
          <a:stretch>
            <a:fillRect/>
          </a:stretch>
        </p:blipFill>
        <p:spPr>
          <a:xfrm>
            <a:off x="7355465" y="1038629"/>
            <a:ext cx="2603915" cy="5696963"/>
          </a:xfrm>
          <a:prstGeom prst="rect">
            <a:avLst/>
          </a:prstGeom>
        </p:spPr>
      </p:pic>
      <p:grpSp>
        <p:nvGrpSpPr>
          <p:cNvPr id="6" name="Group 5"/>
          <p:cNvGrpSpPr/>
          <p:nvPr/>
        </p:nvGrpSpPr>
        <p:grpSpPr>
          <a:xfrm>
            <a:off x="210241" y="4961299"/>
            <a:ext cx="9820999" cy="1593410"/>
            <a:chOff x="210241" y="4961299"/>
            <a:chExt cx="9820999" cy="1593410"/>
          </a:xfrm>
        </p:grpSpPr>
        <p:sp>
          <p:nvSpPr>
            <p:cNvPr id="3" name="Rectangle 2"/>
            <p:cNvSpPr/>
            <p:nvPr/>
          </p:nvSpPr>
          <p:spPr>
            <a:xfrm>
              <a:off x="1846907" y="4961299"/>
              <a:ext cx="8184333" cy="159341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210241" y="5434838"/>
              <a:ext cx="1662891" cy="646331"/>
            </a:xfrm>
            <a:prstGeom prst="rect">
              <a:avLst/>
            </a:prstGeom>
            <a:noFill/>
          </p:spPr>
          <p:txBody>
            <a:bodyPr wrap="none" rtlCol="0">
              <a:spAutoFit/>
            </a:bodyPr>
            <a:lstStyle/>
            <a:p>
              <a:r>
                <a:rPr lang="en-GB" b="1" dirty="0" smtClean="0">
                  <a:solidFill>
                    <a:srgbClr val="FF0000"/>
                  </a:solidFill>
                </a:rPr>
                <a:t>Post Pre-Lab</a:t>
              </a:r>
            </a:p>
            <a:p>
              <a:r>
                <a:rPr lang="en-GB" b="1" dirty="0" smtClean="0">
                  <a:solidFill>
                    <a:srgbClr val="FF0000"/>
                  </a:solidFill>
                </a:rPr>
                <a:t>Timescales TBD</a:t>
              </a:r>
              <a:endParaRPr lang="en-GB" b="1" dirty="0">
                <a:solidFill>
                  <a:srgbClr val="FF0000"/>
                </a:solidFill>
              </a:endParaRPr>
            </a:p>
          </p:txBody>
        </p:sp>
      </p:grpSp>
    </p:spTree>
    <p:extLst>
      <p:ext uri="{BB962C8B-B14F-4D97-AF65-F5344CB8AC3E}">
        <p14:creationId xmlns:p14="http://schemas.microsoft.com/office/powerpoint/2010/main" val="2294725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Prep for next Design Review Meeting in June</a:t>
            </a:r>
            <a:endParaRPr lang="en-GB" dirty="0"/>
          </a:p>
        </p:txBody>
      </p:sp>
      <p:sp>
        <p:nvSpPr>
          <p:cNvPr id="4" name="Slide Number Placeholder 3"/>
          <p:cNvSpPr>
            <a:spLocks noGrp="1"/>
          </p:cNvSpPr>
          <p:nvPr>
            <p:ph type="sldNum" sz="quarter" idx="12"/>
          </p:nvPr>
        </p:nvSpPr>
        <p:spPr/>
        <p:txBody>
          <a:bodyPr/>
          <a:lstStyle/>
          <a:p>
            <a:fld id="{19FED878-098D-4BF1-83B7-5AB423996498}" type="slidenum">
              <a:rPr lang="en-GB" smtClean="0"/>
              <a:t>9</a:t>
            </a:fld>
            <a:endParaRPr lang="en-GB"/>
          </a:p>
        </p:txBody>
      </p:sp>
      <p:sp>
        <p:nvSpPr>
          <p:cNvPr id="10" name="Content Placeholder 2"/>
          <p:cNvSpPr>
            <a:spLocks noGrp="1"/>
          </p:cNvSpPr>
          <p:nvPr>
            <p:ph idx="1"/>
          </p:nvPr>
        </p:nvSpPr>
        <p:spPr>
          <a:xfrm>
            <a:off x="838200" y="1290918"/>
            <a:ext cx="10515600" cy="5462967"/>
          </a:xfrm>
        </p:spPr>
        <p:txBody>
          <a:bodyPr>
            <a:normAutofit/>
          </a:bodyPr>
          <a:lstStyle/>
          <a:p>
            <a:r>
              <a:rPr lang="en-GB" dirty="0" smtClean="0"/>
              <a:t>Meeting scheduled for 22</a:t>
            </a:r>
            <a:r>
              <a:rPr lang="en-GB" baseline="30000" dirty="0" smtClean="0"/>
              <a:t>nd</a:t>
            </a:r>
            <a:r>
              <a:rPr lang="en-GB" dirty="0" smtClean="0"/>
              <a:t> June 2022, 13:30 – 16:00 (UK Time)</a:t>
            </a:r>
          </a:p>
          <a:p>
            <a:r>
              <a:rPr lang="en-GB" dirty="0" smtClean="0"/>
              <a:t>Expectations to have updates for:</a:t>
            </a:r>
          </a:p>
          <a:p>
            <a:pPr lvl="1"/>
            <a:r>
              <a:rPr lang="en-GB" dirty="0" smtClean="0"/>
              <a:t>Cavity optimisation</a:t>
            </a:r>
          </a:p>
          <a:p>
            <a:pPr lvl="1"/>
            <a:r>
              <a:rPr lang="en-GB" dirty="0" smtClean="0"/>
              <a:t>Coupler developments (Input and mode extraction)</a:t>
            </a:r>
            <a:endParaRPr lang="en-GB" dirty="0" smtClean="0"/>
          </a:p>
          <a:p>
            <a:pPr lvl="1"/>
            <a:r>
              <a:rPr lang="en-GB" dirty="0" smtClean="0"/>
              <a:t>Pressure/Tuning analysis</a:t>
            </a:r>
          </a:p>
          <a:p>
            <a:pPr lvl="1"/>
            <a:r>
              <a:rPr lang="en-GB" dirty="0" err="1" smtClean="0"/>
              <a:t>Multipacting</a:t>
            </a:r>
            <a:endParaRPr lang="en-GB" dirty="0" smtClean="0"/>
          </a:p>
          <a:p>
            <a:pPr lvl="1"/>
            <a:r>
              <a:rPr lang="en-GB" dirty="0" smtClean="0"/>
              <a:t>Anything else?</a:t>
            </a:r>
          </a:p>
          <a:p>
            <a:r>
              <a:rPr lang="en-GB" dirty="0" smtClean="0"/>
              <a:t>Criteria for down-selection scheduled for 27</a:t>
            </a:r>
            <a:r>
              <a:rPr lang="en-GB" baseline="30000" dirty="0" smtClean="0"/>
              <a:t>th</a:t>
            </a:r>
            <a:r>
              <a:rPr lang="en-GB" dirty="0" smtClean="0"/>
              <a:t> Sept 2022, 13:00 – 18:00 (UK Time):</a:t>
            </a:r>
          </a:p>
          <a:p>
            <a:pPr lvl="1"/>
            <a:r>
              <a:rPr lang="en-GB" dirty="0" smtClean="0"/>
              <a:t>Compliance with specification</a:t>
            </a:r>
          </a:p>
          <a:p>
            <a:pPr lvl="1"/>
            <a:r>
              <a:rPr lang="en-GB" dirty="0" smtClean="0"/>
              <a:t>Technology compliance for 1TeV – identical technology would be preferred</a:t>
            </a:r>
          </a:p>
          <a:p>
            <a:pPr lvl="1"/>
            <a:r>
              <a:rPr lang="en-GB" dirty="0" smtClean="0"/>
              <a:t>Operational contingency – overhead capability, redundancy </a:t>
            </a:r>
            <a:r>
              <a:rPr lang="en-GB" dirty="0" err="1" smtClean="0"/>
              <a:t>etc</a:t>
            </a:r>
            <a:endParaRPr lang="en-GB" dirty="0" smtClean="0"/>
          </a:p>
          <a:p>
            <a:pPr lvl="1"/>
            <a:r>
              <a:rPr lang="en-GB" dirty="0" smtClean="0"/>
              <a:t>Anything else?</a:t>
            </a:r>
          </a:p>
          <a:p>
            <a:pPr lvl="1"/>
            <a:endParaRPr lang="en-GB" dirty="0" smtClean="0"/>
          </a:p>
          <a:p>
            <a:endParaRPr lang="en-GB" dirty="0" smtClean="0"/>
          </a:p>
          <a:p>
            <a:pPr lvl="1"/>
            <a:endParaRPr lang="en-GB" dirty="0"/>
          </a:p>
        </p:txBody>
      </p:sp>
    </p:spTree>
    <p:extLst>
      <p:ext uri="{BB962C8B-B14F-4D97-AF65-F5344CB8AC3E}">
        <p14:creationId xmlns:p14="http://schemas.microsoft.com/office/powerpoint/2010/main" val="1976334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A89D99AE5C3244B06DA219CECCBBAB" ma:contentTypeVersion="11" ma:contentTypeDescription="Create a new document." ma:contentTypeScope="" ma:versionID="c20906dad9c28a0ee57d0637a5baeb54">
  <xsd:schema xmlns:xsd="http://www.w3.org/2001/XMLSchema" xmlns:xs="http://www.w3.org/2001/XMLSchema" xmlns:p="http://schemas.microsoft.com/office/2006/metadata/properties" xmlns:ns3="3305b838-c34c-4bc5-a224-1b5d53e55c3e" targetNamespace="http://schemas.microsoft.com/office/2006/metadata/properties" ma:root="true" ma:fieldsID="b6e3bbc7b70df0a0bff8b36e490beca9" ns3:_="">
    <xsd:import namespace="3305b838-c34c-4bc5-a224-1b5d53e55c3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Location"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05b838-c34c-4bc5-a224-1b5d53e55c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A8BA6CA-5E15-47F7-88F7-BCC844A84F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05b838-c34c-4bc5-a224-1b5d53e55c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391BBF-DEE2-4D57-AF7D-DB4824D884C8}">
  <ds:schemaRefs>
    <ds:schemaRef ds:uri="http://schemas.microsoft.com/sharepoint/v3/contenttype/forms"/>
  </ds:schemaRefs>
</ds:datastoreItem>
</file>

<file path=customXml/itemProps3.xml><?xml version="1.0" encoding="utf-8"?>
<ds:datastoreItem xmlns:ds="http://schemas.openxmlformats.org/officeDocument/2006/customXml" ds:itemID="{BECCF322-7611-45BE-87B3-CCB6011A263E}">
  <ds:schemaRefs>
    <ds:schemaRef ds:uri="http://schemas.microsoft.com/office/2006/metadata/properties"/>
    <ds:schemaRef ds:uri="http://schemas.microsoft.com/office/2006/documentManagement/types"/>
    <ds:schemaRef ds:uri="http://purl.org/dc/dcmitype/"/>
    <ds:schemaRef ds:uri="http://purl.org/dc/terms/"/>
    <ds:schemaRef ds:uri="http://schemas.microsoft.com/office/infopath/2007/PartnerControls"/>
    <ds:schemaRef ds:uri="http://schemas.openxmlformats.org/package/2006/metadata/core-properties"/>
    <ds:schemaRef ds:uri="3305b838-c34c-4bc5-a224-1b5d53e55c3e"/>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14419</TotalTime>
  <Words>1723</Words>
  <Application>Microsoft Office PowerPoint</Application>
  <PresentationFormat>Widescreen</PresentationFormat>
  <Paragraphs>383</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Century</vt:lpstr>
      <vt:lpstr>MS Mincho</vt:lpstr>
      <vt:lpstr>Times New Roman</vt:lpstr>
      <vt:lpstr>Office Theme</vt:lpstr>
      <vt:lpstr>WP3: 6th Crab Cavity Preparation Meeting </vt:lpstr>
      <vt:lpstr>Agenda for Today</vt:lpstr>
      <vt:lpstr>Actions from Design Review Workshop #1 (8/12/21) </vt:lpstr>
      <vt:lpstr>Actions from Joint-BDS meeting </vt:lpstr>
      <vt:lpstr>ILC CC Specifications (v11)</vt:lpstr>
      <vt:lpstr>CC Design Parameters</vt:lpstr>
      <vt:lpstr>WG2 Steering Panel Update – Pre-Lab Preparations</vt:lpstr>
      <vt:lpstr>WG2 Steering Panel Update – Pre-Lab Preparations</vt:lpstr>
      <vt:lpstr>Prep for next Design Review Meeting in June</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McIntosh, Peter (STFC,DL,AST)</dc:creator>
  <cp:lastModifiedBy>McIntosh, Peter (STFC,DL,AST)</cp:lastModifiedBy>
  <cp:revision>266</cp:revision>
  <dcterms:created xsi:type="dcterms:W3CDTF">2021-02-20T08:35:06Z</dcterms:created>
  <dcterms:modified xsi:type="dcterms:W3CDTF">2022-03-16T11:41:28Z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0x01010078A89D99AE5C3244B06DA219CECCBBAB</vt:lpwstr>
  </property>
</Properties>
</file>