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67" r:id="rId3"/>
    <p:sldId id="292" r:id="rId4"/>
    <p:sldId id="257" r:id="rId5"/>
    <p:sldId id="258" r:id="rId6"/>
    <p:sldId id="272" r:id="rId7"/>
    <p:sldId id="268" r:id="rId8"/>
    <p:sldId id="274" r:id="rId9"/>
    <p:sldId id="275" r:id="rId10"/>
    <p:sldId id="270" r:id="rId11"/>
    <p:sldId id="277" r:id="rId12"/>
    <p:sldId id="290" r:id="rId13"/>
    <p:sldId id="293" r:id="rId14"/>
    <p:sldId id="291" r:id="rId15"/>
    <p:sldId id="278" r:id="rId16"/>
    <p:sldId id="281" r:id="rId17"/>
    <p:sldId id="282" r:id="rId18"/>
    <p:sldId id="280" r:id="rId19"/>
    <p:sldId id="276" r:id="rId20"/>
    <p:sldId id="294" r:id="rId21"/>
    <p:sldId id="279" r:id="rId22"/>
    <p:sldId id="295" r:id="rId23"/>
    <p:sldId id="285" r:id="rId24"/>
    <p:sldId id="283" r:id="rId25"/>
    <p:sldId id="287" r:id="rId26"/>
    <p:sldId id="284" r:id="rId27"/>
    <p:sldId id="288" r:id="rId28"/>
    <p:sldId id="289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65" autoAdjust="0"/>
    <p:restoredTop sz="94660"/>
  </p:normalViewPr>
  <p:slideViewPr>
    <p:cSldViewPr snapToGrid="0">
      <p:cViewPr varScale="1">
        <p:scale>
          <a:sx n="85" d="100"/>
          <a:sy n="85" d="100"/>
        </p:scale>
        <p:origin x="7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08601990788888"/>
          <c:y val="8.4302423362128273E-2"/>
          <c:w val="0.79328621908127206"/>
          <c:h val="0.60465116279069764"/>
        </c:manualLayout>
      </c:layout>
      <c:scatterChart>
        <c:scatterStyle val="smoothMarker"/>
        <c:varyColors val="0"/>
        <c:ser>
          <c:idx val="0"/>
          <c:order val="0"/>
          <c:spPr>
            <a:ln w="12698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Feuil2!$A$2:$A$7</c:f>
              <c:numCache>
                <c:formatCode>General</c:formatCode>
                <c:ptCount val="6"/>
                <c:pt idx="0">
                  <c:v>0.15</c:v>
                </c:pt>
                <c:pt idx="1">
                  <c:v>0.25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0.75</c:v>
                </c:pt>
              </c:numCache>
            </c:numRef>
          </c:xVal>
          <c:yVal>
            <c:numRef>
              <c:f>Feuil2!$E$2:$E$7</c:f>
              <c:numCache>
                <c:formatCode>General</c:formatCode>
                <c:ptCount val="6"/>
                <c:pt idx="0">
                  <c:v>7</c:v>
                </c:pt>
                <c:pt idx="1">
                  <c:v>2.5</c:v>
                </c:pt>
                <c:pt idx="2">
                  <c:v>1.79</c:v>
                </c:pt>
                <c:pt idx="3">
                  <c:v>1.18</c:v>
                </c:pt>
                <c:pt idx="4">
                  <c:v>1.03</c:v>
                </c:pt>
                <c:pt idx="5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9C7-446B-A4C7-3616DB13FF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013944"/>
        <c:axId val="1"/>
      </c:scatterChart>
      <c:valAx>
        <c:axId val="35013944"/>
        <c:scaling>
          <c:orientation val="minMax"/>
          <c:min val="0.1"/>
        </c:scaling>
        <c:delete val="0"/>
        <c:axPos val="b"/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 sz="1800" dirty="0"/>
                  <a:t>transverse </a:t>
                </a:r>
                <a:r>
                  <a:rPr lang="fr-FR" sz="1800" dirty="0" smtClean="0"/>
                  <a:t>diffusion/pitch</a:t>
                </a:r>
                <a:endParaRPr lang="fr-FR" sz="1800" dirty="0"/>
              </a:p>
            </c:rich>
          </c:tx>
          <c:layout>
            <c:manualLayout>
              <c:xMode val="edge"/>
              <c:yMode val="edge"/>
              <c:x val="0.32685512367491165"/>
              <c:y val="0.83430232558139539"/>
            </c:manualLayout>
          </c:layout>
          <c:overlay val="0"/>
          <c:spPr>
            <a:noFill/>
            <a:ln w="253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2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 sz="1600" dirty="0"/>
                  <a:t>feedback/</a:t>
                </a:r>
                <a:r>
                  <a:rPr lang="fr-FR" sz="1600" dirty="0" err="1"/>
                  <a:t>field</a:t>
                </a:r>
                <a:r>
                  <a:rPr lang="fr-FR" sz="1600" dirty="0"/>
                  <a:t> ratio</a:t>
                </a:r>
              </a:p>
            </c:rich>
          </c:tx>
          <c:layout>
            <c:manualLayout>
              <c:xMode val="edge"/>
              <c:yMode val="edge"/>
              <c:x val="1.9434628975265017E-2"/>
              <c:y val="4.0697674418604654E-2"/>
            </c:manualLayout>
          </c:layout>
          <c:overlay val="0"/>
          <c:spPr>
            <a:noFill/>
            <a:ln w="253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35013944"/>
        <c:crosses val="autoZero"/>
        <c:crossBetween val="midCat"/>
      </c:valAx>
      <c:spPr>
        <a:noFill/>
        <a:ln w="12698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0A4BF-03CD-4E6A-9F94-41FFE5EF4EA3}" type="datetimeFigureOut">
              <a:rPr lang="fr-FR" smtClean="0"/>
              <a:t>21/01/2021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868AD-9F8F-427A-AC9C-FFD4537CF1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95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64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44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50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1766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08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47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85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27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89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404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13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409E3-A234-400E-9F16-AC6AFAA40C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830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image" Target="../media/image18.png"/><Relationship Id="rId7" Type="http://schemas.openxmlformats.org/officeDocument/2006/relationships/image" Target="../media/image170.png"/><Relationship Id="rId12" Type="http://schemas.openxmlformats.org/officeDocument/2006/relationships/chart" Target="../charts/chart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11" Type="http://schemas.openxmlformats.org/officeDocument/2006/relationships/image" Target="../media/image22.png"/><Relationship Id="rId5" Type="http://schemas.openxmlformats.org/officeDocument/2006/relationships/image" Target="../media/image150.png"/><Relationship Id="rId10" Type="http://schemas.openxmlformats.org/officeDocument/2006/relationships/image" Target="../media/image21.png"/><Relationship Id="rId4" Type="http://schemas.openxmlformats.org/officeDocument/2006/relationships/image" Target="../media/image19.png"/><Relationship Id="rId9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950719"/>
            <a:ext cx="9144000" cy="155924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in TPC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72353" y="582706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FCC France workshop</a:t>
            </a:r>
          </a:p>
          <a:p>
            <a:r>
              <a:rPr lang="fr-FR" dirty="0" err="1" smtClean="0"/>
              <a:t>January</a:t>
            </a:r>
            <a:r>
              <a:rPr lang="fr-FR" dirty="0" smtClean="0"/>
              <a:t> 21, 2021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6513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44892"/>
            <a:ext cx="10515600" cy="637263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One </a:t>
            </a:r>
            <a:r>
              <a:rPr lang="fr-FR" dirty="0" err="1" smtClean="0"/>
              <a:t>gating</a:t>
            </a:r>
            <a:r>
              <a:rPr lang="fr-FR" dirty="0" smtClean="0"/>
              <a:t> solution: the </a:t>
            </a:r>
            <a:r>
              <a:rPr lang="fr-FR" dirty="0" err="1" smtClean="0"/>
              <a:t>gating</a:t>
            </a:r>
            <a:r>
              <a:rPr lang="fr-FR" dirty="0" smtClean="0"/>
              <a:t> GEM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50" y="914337"/>
            <a:ext cx="10507775" cy="312515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95080" y="4104643"/>
            <a:ext cx="10358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86 % </a:t>
            </a:r>
            <a:r>
              <a:rPr lang="fr-FR" dirty="0" err="1" smtClean="0"/>
              <a:t>transparency</a:t>
            </a:r>
            <a:r>
              <a:rPr lang="fr-FR" dirty="0" smtClean="0"/>
              <a:t> for </a:t>
            </a:r>
            <a:r>
              <a:rPr lang="fr-FR" dirty="0" err="1" smtClean="0"/>
              <a:t>electrons</a:t>
            </a:r>
            <a:r>
              <a:rPr lang="fr-FR" dirty="0" smtClean="0"/>
              <a:t> </a:t>
            </a:r>
            <a:r>
              <a:rPr lang="fr-FR" dirty="0" err="1" smtClean="0"/>
              <a:t>demonstrated</a:t>
            </a:r>
            <a:r>
              <a:rPr lang="fr-FR" dirty="0" smtClean="0"/>
              <a:t> for Delta V = 4 V over 50 µm</a:t>
            </a:r>
          </a:p>
          <a:p>
            <a:r>
              <a:rPr lang="fr-FR" dirty="0" err="1" smtClean="0"/>
              <a:t>Preservation</a:t>
            </a:r>
            <a:r>
              <a:rPr lang="fr-FR" dirty="0" smtClean="0"/>
              <a:t> of the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demonstrated</a:t>
            </a:r>
            <a:r>
              <a:rPr lang="fr-FR" dirty="0" smtClean="0"/>
              <a:t> in a </a:t>
            </a:r>
            <a:r>
              <a:rPr lang="fr-FR" dirty="0" err="1" smtClean="0"/>
              <a:t>beam</a:t>
            </a:r>
            <a:r>
              <a:rPr lang="fr-FR" dirty="0" smtClean="0"/>
              <a:t> test</a:t>
            </a:r>
          </a:p>
          <a:p>
            <a:r>
              <a:rPr lang="fr-FR" dirty="0" smtClean="0"/>
              <a:t>Ion </a:t>
            </a:r>
            <a:r>
              <a:rPr lang="fr-FR" dirty="0" err="1" smtClean="0"/>
              <a:t>blocking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for </a:t>
            </a:r>
            <a:r>
              <a:rPr lang="fr-FR" dirty="0" err="1" smtClean="0"/>
              <a:t>DeltaV</a:t>
            </a:r>
            <a:r>
              <a:rPr lang="fr-FR" dirty="0" smtClean="0"/>
              <a:t> =-40V</a:t>
            </a:r>
          </a:p>
          <a:p>
            <a:endParaRPr lang="fr-FR" dirty="0"/>
          </a:p>
          <a:p>
            <a:r>
              <a:rPr lang="fr-FR" dirty="0" err="1" smtClean="0"/>
              <a:t>Other</a:t>
            </a:r>
            <a:r>
              <a:rPr lang="fr-FR" dirty="0" smtClean="0"/>
              <a:t> solution : </a:t>
            </a:r>
            <a:r>
              <a:rPr lang="fr-FR" dirty="0" err="1" smtClean="0"/>
              <a:t>equipotential</a:t>
            </a:r>
            <a:r>
              <a:rPr lang="fr-FR" dirty="0" smtClean="0"/>
              <a:t> </a:t>
            </a:r>
            <a:r>
              <a:rPr lang="fr-FR" dirty="0" err="1" smtClean="0"/>
              <a:t>wire</a:t>
            </a:r>
            <a:r>
              <a:rPr lang="fr-FR" dirty="0" smtClean="0"/>
              <a:t> </a:t>
            </a:r>
            <a:r>
              <a:rPr lang="fr-FR" dirty="0" err="1" smtClean="0"/>
              <a:t>grids</a:t>
            </a:r>
            <a:r>
              <a:rPr lang="fr-FR" dirty="0" smtClean="0"/>
              <a:t> (</a:t>
            </a:r>
            <a:r>
              <a:rPr lang="fr-FR" dirty="0" err="1" smtClean="0"/>
              <a:t>was</a:t>
            </a:r>
            <a:r>
              <a:rPr lang="fr-FR" dirty="0" smtClean="0"/>
              <a:t> not possible at LEP as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no time to switch </a:t>
            </a:r>
            <a:r>
              <a:rPr lang="fr-FR" dirty="0" err="1" smtClean="0"/>
              <a:t>it</a:t>
            </a:r>
            <a:r>
              <a:rPr lang="fr-FR" dirty="0" smtClean="0"/>
              <a:t> on and off) 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51BF-2F58-437A-96BD-D6E0F6CAC2C9}" type="slidenum">
              <a:rPr lang="fr-FR" smtClean="0"/>
              <a:t>10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9737546" y="4071671"/>
            <a:ext cx="1706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7030A0"/>
                </a:solidFill>
              </a:rPr>
              <a:t>A. Sugiyama et al. </a:t>
            </a:r>
            <a:endParaRPr lang="fr-FR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455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3393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err="1" smtClean="0"/>
              <a:t>Summary</a:t>
            </a:r>
            <a:r>
              <a:rPr lang="fr-FR" dirty="0" smtClean="0"/>
              <a:t> on </a:t>
            </a:r>
            <a:r>
              <a:rPr lang="fr-FR" dirty="0" err="1" smtClean="0"/>
              <a:t>gating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40143"/>
            <a:ext cx="10515600" cy="4351338"/>
          </a:xfrm>
        </p:spPr>
        <p:txBody>
          <a:bodyPr/>
          <a:lstStyle/>
          <a:p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solution for ILC @ nominal </a:t>
            </a:r>
            <a:r>
              <a:rPr lang="fr-FR" dirty="0" err="1" smtClean="0"/>
              <a:t>luminosity</a:t>
            </a:r>
            <a:r>
              <a:rPr lang="fr-FR" dirty="0" smtClean="0"/>
              <a:t>, for instance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, </a:t>
            </a:r>
            <a:r>
              <a:rPr lang="fr-FR" dirty="0" err="1" smtClean="0"/>
              <a:t>thanks</a:t>
            </a:r>
            <a:r>
              <a:rPr lang="fr-FR" dirty="0" smtClean="0"/>
              <a:t> to the </a:t>
            </a:r>
            <a:r>
              <a:rPr lang="fr-FR" dirty="0" err="1" smtClean="0"/>
              <a:t>beam</a:t>
            </a:r>
            <a:r>
              <a:rPr lang="fr-FR" dirty="0" smtClean="0"/>
              <a:t> time </a:t>
            </a:r>
            <a:r>
              <a:rPr lang="fr-FR" dirty="0" smtClean="0"/>
              <a:t>structure</a:t>
            </a:r>
            <a:r>
              <a:rPr lang="fr-FR" dirty="0"/>
              <a:t> </a:t>
            </a:r>
            <a:r>
              <a:rPr lang="fr-FR" dirty="0" smtClean="0"/>
              <a:t>at 5 or 10 Hz.</a:t>
            </a:r>
            <a:endParaRPr lang="fr-FR" dirty="0" smtClean="0"/>
          </a:p>
          <a:p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mechanically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smtClean="0"/>
              <a:t>In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applications (</a:t>
            </a:r>
            <a:r>
              <a:rPr lang="fr-FR" dirty="0" err="1" smtClean="0"/>
              <a:t>sPhenix@EIC</a:t>
            </a:r>
            <a:r>
              <a:rPr lang="fr-FR" dirty="0" smtClean="0"/>
              <a:t>, ALICE@LHC, </a:t>
            </a:r>
            <a:r>
              <a:rPr lang="fr-FR" dirty="0" err="1" smtClean="0"/>
              <a:t>FCCee</a:t>
            </a:r>
            <a:r>
              <a:rPr lang="fr-FR" dirty="0" smtClean="0"/>
              <a:t>, CEPC),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smtClean="0"/>
              <a:t>possible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.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Note </a:t>
            </a:r>
            <a:r>
              <a:rPr lang="fr-FR" dirty="0" err="1" smtClean="0"/>
              <a:t>that</a:t>
            </a:r>
            <a:r>
              <a:rPr lang="fr-FR" dirty="0" smtClean="0"/>
              <a:t> at the </a:t>
            </a:r>
            <a:r>
              <a:rPr lang="fr-FR" dirty="0" err="1" smtClean="0"/>
              <a:t>TeraZ</a:t>
            </a:r>
            <a:r>
              <a:rPr lang="fr-FR" dirty="0" smtClean="0"/>
              <a:t>,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 </a:t>
            </a:r>
            <a:r>
              <a:rPr lang="fr-FR" dirty="0" err="1" smtClean="0"/>
              <a:t>rules</a:t>
            </a:r>
            <a:r>
              <a:rPr lang="fr-FR" dirty="0" smtClean="0"/>
              <a:t> out the use of TPC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838200" y="3832221"/>
            <a:ext cx="107128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</a:rPr>
              <a:t>ONE MUST FIND WAYS OF MITIGATING THE BACK-FLOW WHILE KEEPING GOOD ELECTRON EFFICIENCY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296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12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072" y="294640"/>
            <a:ext cx="8853008" cy="550672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 rot="16200000">
            <a:off x="9940452" y="2860042"/>
            <a:ext cx="228092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Philippe </a:t>
            </a:r>
            <a:r>
              <a:rPr lang="fr-FR" dirty="0" err="1" smtClean="0">
                <a:solidFill>
                  <a:srgbClr val="7030A0"/>
                </a:solidFill>
              </a:rPr>
              <a:t>Schwemling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987040" y="5709525"/>
            <a:ext cx="699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higher</a:t>
            </a:r>
            <a:r>
              <a:rPr lang="fr-FR" dirty="0" smtClean="0"/>
              <a:t> the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, the more </a:t>
            </a:r>
            <a:r>
              <a:rPr lang="fr-FR" dirty="0" err="1" smtClean="0"/>
              <a:t>curlers</a:t>
            </a:r>
            <a:r>
              <a:rPr lang="fr-FR" dirty="0" smtClean="0"/>
              <a:t>, </a:t>
            </a:r>
            <a:r>
              <a:rPr lang="fr-FR" dirty="0" err="1" smtClean="0"/>
              <a:t>increasing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122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13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113" y="591672"/>
            <a:ext cx="5746227" cy="536510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296400" y="4984376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S. Ganjour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6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14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530" y="386080"/>
            <a:ext cx="6058350" cy="5271615"/>
          </a:xfrm>
          <a:prstGeom prst="rect">
            <a:avLst/>
          </a:prstGeom>
        </p:spPr>
      </p:pic>
      <p:cxnSp>
        <p:nvCxnSpPr>
          <p:cNvPr id="7" name="Connecteur droit 6"/>
          <p:cNvCxnSpPr/>
          <p:nvPr/>
        </p:nvCxnSpPr>
        <p:spPr>
          <a:xfrm>
            <a:off x="1798320" y="3119120"/>
            <a:ext cx="4155440" cy="304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969760" y="528320"/>
            <a:ext cx="46939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</a:t>
            </a:r>
            <a:r>
              <a:rPr lang="fr-FR" dirty="0" err="1" smtClean="0"/>
              <a:t>estimate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a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limit</a:t>
            </a:r>
            <a:r>
              <a:rPr lang="fr-FR" dirty="0" smtClean="0"/>
              <a:t>, if not an </a:t>
            </a:r>
            <a:r>
              <a:rPr lang="fr-FR" dirty="0" err="1" smtClean="0"/>
              <a:t>underestimate</a:t>
            </a:r>
            <a:r>
              <a:rPr lang="fr-FR" dirty="0" smtClean="0"/>
              <a:t>. </a:t>
            </a:r>
          </a:p>
          <a:p>
            <a:r>
              <a:rPr lang="fr-FR" dirty="0" smtClean="0"/>
              <a:t>No background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included</a:t>
            </a:r>
            <a:r>
              <a:rPr lang="fr-FR" dirty="0"/>
              <a:t>.</a:t>
            </a:r>
            <a:endParaRPr lang="fr-FR" dirty="0" smtClean="0"/>
          </a:p>
          <a:p>
            <a:r>
              <a:rPr lang="fr-FR" dirty="0" smtClean="0"/>
              <a:t> Assumes 20 kHz Z rate (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up to 40 kHz)</a:t>
            </a:r>
          </a:p>
          <a:p>
            <a:r>
              <a:rPr lang="fr-FR" dirty="0"/>
              <a:t>a</a:t>
            </a:r>
            <a:r>
              <a:rPr lang="fr-FR" dirty="0" smtClean="0"/>
              <a:t>nd 40 ions per cm (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100)</a:t>
            </a:r>
          </a:p>
          <a:p>
            <a:r>
              <a:rPr lang="fr-FR" dirty="0" smtClean="0"/>
              <a:t>Assumes IBF*gain=1</a:t>
            </a:r>
          </a:p>
          <a:p>
            <a:r>
              <a:rPr lang="fr-FR" dirty="0" smtClean="0"/>
              <a:t> </a:t>
            </a:r>
          </a:p>
          <a:p>
            <a:r>
              <a:rPr lang="fr-FR" dirty="0" smtClean="0"/>
              <a:t>Possible </a:t>
            </a:r>
            <a:r>
              <a:rPr lang="fr-FR" dirty="0" err="1" smtClean="0"/>
              <a:t>handles</a:t>
            </a:r>
            <a:r>
              <a:rPr lang="fr-FR" dirty="0" smtClean="0"/>
              <a:t> : </a:t>
            </a:r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, </a:t>
            </a:r>
            <a:r>
              <a:rPr lang="fr-FR" dirty="0" err="1" smtClean="0"/>
              <a:t>inner</a:t>
            </a:r>
            <a:r>
              <a:rPr lang="fr-FR" dirty="0" smtClean="0"/>
              <a:t> radius </a:t>
            </a:r>
            <a:r>
              <a:rPr lang="fr-FR" dirty="0" err="1" smtClean="0"/>
              <a:t>increased</a:t>
            </a:r>
            <a:r>
              <a:rPr lang="fr-FR" dirty="0" smtClean="0"/>
              <a:t> to 50cm?</a:t>
            </a:r>
          </a:p>
          <a:p>
            <a:endParaRPr lang="fr-FR" dirty="0"/>
          </a:p>
          <a:p>
            <a:r>
              <a:rPr lang="fr-FR" dirty="0" err="1" smtClean="0"/>
              <a:t>Still</a:t>
            </a:r>
            <a:r>
              <a:rPr lang="fr-FR" dirty="0"/>
              <a:t> </a:t>
            </a:r>
            <a:r>
              <a:rPr lang="fr-FR" dirty="0" smtClean="0"/>
              <a:t>OK for CEPC </a:t>
            </a:r>
            <a:r>
              <a:rPr lang="fr-FR" dirty="0" err="1" smtClean="0"/>
              <a:t>parameters</a:t>
            </a:r>
            <a:r>
              <a:rPr lang="fr-FR" dirty="0" smtClean="0"/>
              <a:t> (1 to 2 </a:t>
            </a:r>
            <a:r>
              <a:rPr lang="fr-FR" dirty="0" err="1" smtClean="0"/>
              <a:t>orders</a:t>
            </a:r>
            <a:r>
              <a:rPr lang="fr-FR" dirty="0" smtClean="0"/>
              <a:t> of magnitude </a:t>
            </a:r>
            <a:r>
              <a:rPr lang="fr-FR" dirty="0" err="1" smtClean="0"/>
              <a:t>less</a:t>
            </a:r>
            <a:r>
              <a:rPr lang="fr-FR" dirty="0" smtClean="0"/>
              <a:t> in </a:t>
            </a:r>
            <a:r>
              <a:rPr lang="fr-FR" dirty="0" err="1" smtClean="0"/>
              <a:t>luminosity</a:t>
            </a:r>
            <a:r>
              <a:rPr lang="fr-FR" dirty="0" smtClean="0"/>
              <a:t>) 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Huirong</a:t>
            </a:r>
            <a:r>
              <a:rPr lang="fr-FR" dirty="0" smtClean="0"/>
              <a:t> Qi </a:t>
            </a:r>
            <a:r>
              <a:rPr lang="fr-FR" dirty="0" err="1" smtClean="0"/>
              <a:t>assuming</a:t>
            </a:r>
            <a:r>
              <a:rPr lang="fr-FR" dirty="0" smtClean="0"/>
              <a:t> Gain*IBF=5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Micromegas</a:t>
            </a:r>
            <a:r>
              <a:rPr lang="fr-FR" dirty="0" smtClean="0"/>
              <a:t> + GEM)</a:t>
            </a:r>
            <a:endParaRPr lang="fr-FR" dirty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 rot="16200000">
            <a:off x="-582110" y="3886202"/>
            <a:ext cx="228092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Philippe </a:t>
            </a:r>
            <a:r>
              <a:rPr lang="fr-FR" dirty="0" err="1" smtClean="0">
                <a:solidFill>
                  <a:srgbClr val="7030A0"/>
                </a:solidFill>
              </a:rPr>
              <a:t>Schwemling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663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5307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smtClean="0"/>
              <a:t>Ion </a:t>
            </a:r>
            <a:r>
              <a:rPr lang="fr-FR" dirty="0" err="1"/>
              <a:t>b</a:t>
            </a:r>
            <a:r>
              <a:rPr lang="fr-FR" dirty="0" err="1" smtClean="0"/>
              <a:t>ackflow</a:t>
            </a:r>
            <a:r>
              <a:rPr lang="fr-FR" dirty="0" smtClean="0"/>
              <a:t> mitigation/suppression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5048" y="1377569"/>
            <a:ext cx="6865112" cy="4535551"/>
          </a:xfrm>
        </p:spPr>
        <p:txBody>
          <a:bodyPr>
            <a:normAutofit fontScale="92500"/>
          </a:bodyPr>
          <a:lstStyle/>
          <a:p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r>
              <a:rPr lang="fr-FR" dirty="0" smtClean="0"/>
              <a:t> have been </a:t>
            </a:r>
            <a:r>
              <a:rPr lang="fr-FR" dirty="0" err="1" smtClean="0"/>
              <a:t>proposed</a:t>
            </a:r>
            <a:r>
              <a:rPr lang="fr-FR" dirty="0" smtClean="0"/>
              <a:t> to </a:t>
            </a:r>
            <a:r>
              <a:rPr lang="fr-FR" dirty="0" err="1" smtClean="0"/>
              <a:t>suppress</a:t>
            </a:r>
            <a:r>
              <a:rPr lang="fr-FR" dirty="0" smtClean="0"/>
              <a:t> ion </a:t>
            </a:r>
            <a:r>
              <a:rPr lang="fr-FR" dirty="0" err="1" smtClean="0"/>
              <a:t>backflow</a:t>
            </a:r>
            <a:endParaRPr lang="fr-FR" dirty="0" smtClean="0"/>
          </a:p>
          <a:p>
            <a:r>
              <a:rPr lang="fr-FR" dirty="0" smtClean="0"/>
              <a:t>4-GEMS, 2 or 3 </a:t>
            </a:r>
            <a:r>
              <a:rPr lang="fr-FR" dirty="0" err="1" smtClean="0"/>
              <a:t>GEMs</a:t>
            </a:r>
            <a:r>
              <a:rPr lang="fr-FR" dirty="0" smtClean="0"/>
              <a:t> + </a:t>
            </a:r>
            <a:r>
              <a:rPr lang="fr-FR" dirty="0" err="1" smtClean="0"/>
              <a:t>Micromegas</a:t>
            </a:r>
            <a:r>
              <a:rPr lang="fr-FR" dirty="0" smtClean="0"/>
              <a:t>, double or triple </a:t>
            </a:r>
            <a:r>
              <a:rPr lang="fr-FR" dirty="0" err="1" smtClean="0"/>
              <a:t>meshes</a:t>
            </a:r>
            <a:r>
              <a:rPr lang="fr-FR" dirty="0" smtClean="0"/>
              <a:t>, </a:t>
            </a:r>
            <a:r>
              <a:rPr lang="fr-FR" dirty="0" err="1" smtClean="0"/>
              <a:t>staggered</a:t>
            </a:r>
            <a:r>
              <a:rPr lang="fr-FR" dirty="0" smtClean="0"/>
              <a:t>, </a:t>
            </a:r>
            <a:r>
              <a:rPr lang="fr-FR" dirty="0" err="1" smtClean="0"/>
              <a:t>crossed</a:t>
            </a:r>
            <a:r>
              <a:rPr lang="fr-FR" dirty="0" smtClean="0"/>
              <a:t>…</a:t>
            </a:r>
          </a:p>
          <a:p>
            <a:r>
              <a:rPr lang="fr-FR" dirty="0" smtClean="0"/>
              <a:t>The situation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confused</a:t>
            </a:r>
            <a:r>
              <a:rPr lang="fr-FR" dirty="0" smtClean="0"/>
              <a:t> : impressive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10</a:t>
            </a:r>
            <a:r>
              <a:rPr lang="fr-FR" baseline="30000" dirty="0" smtClean="0"/>
              <a:t>-4</a:t>
            </a:r>
            <a:r>
              <a:rPr lang="fr-FR" dirty="0" smtClean="0"/>
              <a:t> or </a:t>
            </a:r>
            <a:r>
              <a:rPr lang="fr-FR" dirty="0" err="1" smtClean="0"/>
              <a:t>even</a:t>
            </a:r>
            <a:r>
              <a:rPr lang="fr-FR" dirty="0" smtClean="0"/>
              <a:t> 10</a:t>
            </a:r>
            <a:r>
              <a:rPr lang="fr-FR" baseline="30000" dirty="0" smtClean="0"/>
              <a:t>-5</a:t>
            </a:r>
            <a:r>
              <a:rPr lang="fr-FR" dirty="0" smtClean="0"/>
              <a:t> ion </a:t>
            </a:r>
            <a:r>
              <a:rPr lang="fr-FR" dirty="0" err="1" smtClean="0"/>
              <a:t>backflows</a:t>
            </a:r>
            <a:r>
              <a:rPr lang="fr-FR" dirty="0" smtClean="0"/>
              <a:t> are </a:t>
            </a:r>
            <a:r>
              <a:rPr lang="fr-FR" dirty="0" err="1" smtClean="0"/>
              <a:t>suspected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due to </a:t>
            </a:r>
            <a:r>
              <a:rPr lang="fr-FR" dirty="0"/>
              <a:t>screening by </a:t>
            </a:r>
            <a:r>
              <a:rPr lang="fr-FR" dirty="0" err="1"/>
              <a:t>space</a:t>
            </a:r>
            <a:r>
              <a:rPr lang="fr-FR" dirty="0"/>
              <a:t> charge . </a:t>
            </a:r>
            <a:r>
              <a:rPr lang="fr-FR" dirty="0" smtClean="0"/>
              <a:t>The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The suppression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at the </a:t>
            </a:r>
            <a:r>
              <a:rPr lang="fr-FR" dirty="0" err="1" smtClean="0"/>
              <a:t>cost</a:t>
            </a:r>
            <a:r>
              <a:rPr lang="fr-FR" dirty="0" smtClean="0"/>
              <a:t> of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smtClean="0"/>
              <a:t>(in </a:t>
            </a:r>
            <a:r>
              <a:rPr lang="fr-FR" dirty="0" err="1" smtClean="0"/>
              <a:t>energy</a:t>
            </a:r>
            <a:r>
              <a:rPr lang="fr-FR" dirty="0" smtClean="0"/>
              <a:t>/</a:t>
            </a:r>
            <a:r>
              <a:rPr lang="fr-FR" dirty="0" err="1" smtClean="0"/>
              <a:t>dE</a:t>
            </a:r>
            <a:r>
              <a:rPr lang="fr-FR" dirty="0" smtClean="0"/>
              <a:t>/dx and position)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9549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463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fr-FR" sz="4000" dirty="0" smtClean="0"/>
              <a:t>Ion </a:t>
            </a:r>
            <a:r>
              <a:rPr lang="fr-FR" sz="4000" dirty="0" err="1" smtClean="0"/>
              <a:t>backflow</a:t>
            </a:r>
            <a:r>
              <a:rPr lang="fr-FR" sz="4000" dirty="0" smtClean="0"/>
              <a:t> </a:t>
            </a:r>
            <a:r>
              <a:rPr lang="fr-FR" sz="4000" dirty="0" err="1" smtClean="0"/>
              <a:t>natural</a:t>
            </a:r>
            <a:r>
              <a:rPr lang="fr-FR" sz="4000" dirty="0" smtClean="0"/>
              <a:t> suppression in </a:t>
            </a:r>
            <a:r>
              <a:rPr lang="fr-FR" sz="4000" dirty="0" err="1" smtClean="0"/>
              <a:t>Micromegas</a:t>
            </a:r>
            <a:endParaRPr lang="fr-FR" sz="4000" dirty="0"/>
          </a:p>
        </p:txBody>
      </p:sp>
      <p:grpSp>
        <p:nvGrpSpPr>
          <p:cNvPr id="43" name="Group 30"/>
          <p:cNvGrpSpPr>
            <a:grpSpLocks/>
          </p:cNvGrpSpPr>
          <p:nvPr/>
        </p:nvGrpSpPr>
        <p:grpSpPr bwMode="auto">
          <a:xfrm>
            <a:off x="7284339" y="1563053"/>
            <a:ext cx="3951288" cy="3775075"/>
            <a:chOff x="2008" y="1656"/>
            <a:chExt cx="3989" cy="2378"/>
          </a:xfrm>
        </p:grpSpPr>
        <p:pic>
          <p:nvPicPr>
            <p:cNvPr id="44" name="Picture 3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9" y="1895"/>
              <a:ext cx="3978" cy="19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" name="Line 32"/>
            <p:cNvSpPr>
              <a:spLocks noChangeShapeType="1"/>
            </p:cNvSpPr>
            <p:nvPr/>
          </p:nvSpPr>
          <p:spPr bwMode="auto">
            <a:xfrm>
              <a:off x="2008" y="3248"/>
              <a:ext cx="32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6" name="Line 33"/>
            <p:cNvSpPr>
              <a:spLocks noChangeShapeType="1"/>
            </p:cNvSpPr>
            <p:nvPr/>
          </p:nvSpPr>
          <p:spPr bwMode="auto">
            <a:xfrm>
              <a:off x="3960" y="3240"/>
              <a:ext cx="3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7" name="Line 34"/>
            <p:cNvSpPr>
              <a:spLocks noChangeShapeType="1"/>
            </p:cNvSpPr>
            <p:nvPr/>
          </p:nvSpPr>
          <p:spPr bwMode="auto">
            <a:xfrm>
              <a:off x="5952" y="3232"/>
              <a:ext cx="4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8" name="Oval 35"/>
            <p:cNvSpPr>
              <a:spLocks noChangeArrowheads="1"/>
            </p:cNvSpPr>
            <p:nvPr/>
          </p:nvSpPr>
          <p:spPr bwMode="auto">
            <a:xfrm>
              <a:off x="2200" y="1696"/>
              <a:ext cx="1832" cy="152"/>
            </a:xfrm>
            <a:prstGeom prst="ellipse">
              <a:avLst/>
            </a:prstGeom>
            <a:solidFill>
              <a:srgbClr val="CCECFF"/>
            </a:solidFill>
            <a:ln w="28575">
              <a:solidFill>
                <a:srgbClr val="CC00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" name="Text Box 36"/>
            <p:cNvSpPr txBox="1">
              <a:spLocks noChangeArrowheads="1"/>
            </p:cNvSpPr>
            <p:nvPr/>
          </p:nvSpPr>
          <p:spPr bwMode="auto">
            <a:xfrm>
              <a:off x="4104" y="1656"/>
              <a:ext cx="64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fr-FR" altLang="fr-FR" sz="2000">
                  <a:latin typeface="Comic Sans MS" panose="030F0702030302020204" pitchFamily="66" charset="0"/>
                </a:rPr>
                <a:t>S1</a:t>
              </a:r>
            </a:p>
          </p:txBody>
        </p:sp>
        <p:sp>
          <p:nvSpPr>
            <p:cNvPr id="50" name="Oval 37"/>
            <p:cNvSpPr>
              <a:spLocks noChangeArrowheads="1"/>
            </p:cNvSpPr>
            <p:nvPr/>
          </p:nvSpPr>
          <p:spPr bwMode="auto">
            <a:xfrm>
              <a:off x="3112" y="3944"/>
              <a:ext cx="80" cy="47"/>
            </a:xfrm>
            <a:prstGeom prst="ellipse">
              <a:avLst/>
            </a:prstGeom>
            <a:solidFill>
              <a:srgbClr val="CCECFF"/>
            </a:solidFill>
            <a:ln w="28575">
              <a:solidFill>
                <a:srgbClr val="CC00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" name="Text Box 38"/>
            <p:cNvSpPr txBox="1">
              <a:spLocks noChangeArrowheads="1"/>
            </p:cNvSpPr>
            <p:nvPr/>
          </p:nvSpPr>
          <p:spPr bwMode="auto">
            <a:xfrm>
              <a:off x="3232" y="3880"/>
              <a:ext cx="40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fr-FR" altLang="fr-FR" sz="1000">
                  <a:latin typeface="Comic Sans MS" panose="030F0702030302020204" pitchFamily="66" charset="0"/>
                </a:rPr>
                <a:t>S2</a:t>
              </a:r>
            </a:p>
          </p:txBody>
        </p:sp>
      </p:grpSp>
      <p:sp>
        <p:nvSpPr>
          <p:cNvPr id="52" name="Line 41"/>
          <p:cNvSpPr>
            <a:spLocks noChangeShapeType="1"/>
          </p:cNvSpPr>
          <p:nvPr/>
        </p:nvSpPr>
        <p:spPr bwMode="auto">
          <a:xfrm>
            <a:off x="11102277" y="4084003"/>
            <a:ext cx="107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3" name="Text Box 44"/>
          <p:cNvSpPr txBox="1">
            <a:spLocks noChangeArrowheads="1"/>
          </p:cNvSpPr>
          <p:nvPr/>
        </p:nvSpPr>
        <p:spPr bwMode="auto">
          <a:xfrm>
            <a:off x="7214489" y="5517515"/>
            <a:ext cx="4319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altLang="fr-FR" dirty="0"/>
              <a:t>S2/S1 = </a:t>
            </a:r>
            <a:r>
              <a:rPr lang="en-CA" altLang="fr-FR" dirty="0" err="1"/>
              <a:t>E</a:t>
            </a:r>
            <a:r>
              <a:rPr lang="en-CA" altLang="fr-FR" baseline="-25000" dirty="0" err="1"/>
              <a:t>drift</a:t>
            </a:r>
            <a:r>
              <a:rPr lang="en-CA" altLang="fr-FR" dirty="0"/>
              <a:t>/</a:t>
            </a:r>
            <a:r>
              <a:rPr lang="en-CA" altLang="fr-FR" dirty="0" err="1"/>
              <a:t>E</a:t>
            </a:r>
            <a:r>
              <a:rPr lang="en-CA" altLang="fr-FR" baseline="-25000" dirty="0" err="1"/>
              <a:t>amplif</a:t>
            </a:r>
            <a:r>
              <a:rPr lang="en-CA" altLang="fr-FR" dirty="0"/>
              <a:t> ~ 200/60000= 1/300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780288" y="3296087"/>
            <a:ext cx="58948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Electrons </a:t>
            </a:r>
            <a:r>
              <a:rPr lang="fr-FR" dirty="0" err="1" smtClean="0"/>
              <a:t>from</a:t>
            </a:r>
            <a:r>
              <a:rPr lang="fr-FR" dirty="0" smtClean="0"/>
              <a:t> the avalanche </a:t>
            </a:r>
            <a:r>
              <a:rPr lang="fr-FR" dirty="0" err="1" smtClean="0"/>
              <a:t>undergo</a:t>
            </a:r>
            <a:r>
              <a:rPr lang="fr-FR" dirty="0" smtClean="0"/>
              <a:t> transverse diffusion.</a:t>
            </a:r>
          </a:p>
          <a:p>
            <a:r>
              <a:rPr lang="fr-FR" dirty="0" smtClean="0"/>
              <a:t>The ions </a:t>
            </a:r>
            <a:r>
              <a:rPr lang="fr-FR" dirty="0" err="1" smtClean="0"/>
              <a:t>created</a:t>
            </a:r>
            <a:r>
              <a:rPr lang="fr-FR" dirty="0" smtClean="0"/>
              <a:t> </a:t>
            </a:r>
            <a:r>
              <a:rPr lang="fr-FR" dirty="0" err="1" smtClean="0"/>
              <a:t>follow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lines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negligible</a:t>
            </a:r>
            <a:r>
              <a:rPr lang="fr-FR" dirty="0" smtClean="0"/>
              <a:t> diffusion.</a:t>
            </a:r>
          </a:p>
          <a:p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of </a:t>
            </a:r>
            <a:r>
              <a:rPr lang="fr-FR" dirty="0" err="1" smtClean="0"/>
              <a:t>them</a:t>
            </a:r>
            <a:r>
              <a:rPr lang="fr-FR" dirty="0" smtClean="0"/>
              <a:t> (</a:t>
            </a:r>
            <a:r>
              <a:rPr lang="fr-FR" dirty="0" err="1" smtClean="0"/>
              <a:t>outside</a:t>
            </a:r>
            <a:r>
              <a:rPr lang="fr-FR" dirty="0" smtClean="0"/>
              <a:t> the </a:t>
            </a:r>
            <a:r>
              <a:rPr lang="fr-FR" dirty="0" err="1" smtClean="0"/>
              <a:t>funnel</a:t>
            </a:r>
            <a:r>
              <a:rPr lang="fr-FR" dirty="0" smtClean="0"/>
              <a:t>) go back to the </a:t>
            </a:r>
            <a:r>
              <a:rPr lang="fr-FR" dirty="0" err="1" smtClean="0"/>
              <a:t>mesh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neutralized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The maximum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proportional</a:t>
            </a:r>
            <a:r>
              <a:rPr lang="fr-FR" dirty="0" smtClean="0"/>
              <a:t> to the </a:t>
            </a:r>
            <a:r>
              <a:rPr lang="fr-FR" dirty="0" err="1" smtClean="0"/>
              <a:t>field</a:t>
            </a:r>
            <a:r>
              <a:rPr lang="fr-FR" dirty="0" smtClean="0"/>
              <a:t> ratio</a:t>
            </a:r>
          </a:p>
          <a:p>
            <a:r>
              <a:rPr lang="fr-FR" dirty="0" smtClean="0"/>
              <a:t>(0.3% in the ILC TPC case).  </a:t>
            </a:r>
            <a:endParaRPr lang="fr-FR" dirty="0"/>
          </a:p>
        </p:txBody>
      </p:sp>
      <p:pic>
        <p:nvPicPr>
          <p:cNvPr id="5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555" y="1388864"/>
            <a:ext cx="1892512" cy="1177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ZoneTexte 55"/>
          <p:cNvSpPr txBox="1"/>
          <p:nvPr/>
        </p:nvSpPr>
        <p:spPr>
          <a:xfrm>
            <a:off x="1911414" y="2543956"/>
            <a:ext cx="546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Symbol" panose="05050102010706020507" pitchFamily="18" charset="2"/>
              </a:rPr>
              <a:t>s</a:t>
            </a:r>
            <a:endParaRPr lang="fr-FR" dirty="0">
              <a:latin typeface="Symbol" panose="05050102010706020507" pitchFamily="18" charset="2"/>
            </a:endParaRPr>
          </a:p>
        </p:txBody>
      </p:sp>
      <p:sp>
        <p:nvSpPr>
          <p:cNvPr id="57" name="Espace réservé de la date 5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8" name="Espace réservé du pied de page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59" name="Espace réservé du numéro de diapositive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472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/>
          <p:nvPr/>
        </p:nvGrpSpPr>
        <p:grpSpPr>
          <a:xfrm>
            <a:off x="5244353" y="534329"/>
            <a:ext cx="5685186" cy="4055600"/>
            <a:chOff x="4705792" y="3465787"/>
            <a:chExt cx="4038600" cy="2805112"/>
          </a:xfrm>
        </p:grpSpPr>
        <p:grpSp>
          <p:nvGrpSpPr>
            <p:cNvPr id="5" name="Group 42"/>
            <p:cNvGrpSpPr/>
            <p:nvPr/>
          </p:nvGrpSpPr>
          <p:grpSpPr>
            <a:xfrm>
              <a:off x="4705792" y="3465787"/>
              <a:ext cx="4038600" cy="2805112"/>
              <a:chOff x="4705792" y="3465787"/>
              <a:chExt cx="4038600" cy="2805112"/>
            </a:xfrm>
          </p:grpSpPr>
          <p:grpSp>
            <p:nvGrpSpPr>
              <p:cNvPr id="7" name="Group 27"/>
              <p:cNvGrpSpPr>
                <a:grpSpLocks/>
              </p:cNvGrpSpPr>
              <p:nvPr/>
            </p:nvGrpSpPr>
            <p:grpSpPr bwMode="auto">
              <a:xfrm>
                <a:off x="4705792" y="3465787"/>
                <a:ext cx="4038600" cy="2805112"/>
                <a:chOff x="3024" y="2208"/>
                <a:chExt cx="2544" cy="1767"/>
              </a:xfrm>
            </p:grpSpPr>
            <p:pic>
              <p:nvPicPr>
                <p:cNvPr id="9" name="Picture 3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24" y="2208"/>
                  <a:ext cx="2544" cy="17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552" y="3314"/>
                  <a:ext cx="742" cy="1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kern="1200">
                      <a:latin typeface="+mj-lt"/>
                    </a:rPr>
                    <a:t>Ar-CH</a:t>
                  </a:r>
                  <a:r>
                    <a:rPr lang="en-US" sz="1400" b="1" kern="1200" baseline="-25000">
                      <a:latin typeface="+mj-lt"/>
                    </a:rPr>
                    <a:t>4</a:t>
                  </a:r>
                  <a:r>
                    <a:rPr lang="en-US" sz="1400" b="1" kern="1200">
                      <a:latin typeface="+mj-lt"/>
                    </a:rPr>
                    <a:t> 97-3</a:t>
                  </a:r>
                </a:p>
              </p:txBody>
            </p:sp>
            <p:sp>
              <p:nvSpPr>
                <p:cNvPr id="1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4260" y="2580"/>
                  <a:ext cx="0" cy="1104"/>
                </a:xfrm>
                <a:prstGeom prst="line">
                  <a:avLst/>
                </a:prstGeom>
                <a:noFill/>
                <a:ln w="19050">
                  <a:solidFill>
                    <a:srgbClr val="FF112C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 kern="1200"/>
                </a:p>
              </p:txBody>
            </p:sp>
            <p:sp>
              <p:nvSpPr>
                <p:cNvPr id="12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3444" y="2880"/>
                  <a:ext cx="924" cy="0"/>
                </a:xfrm>
                <a:prstGeom prst="line">
                  <a:avLst/>
                </a:prstGeom>
                <a:noFill/>
                <a:ln w="19050">
                  <a:solidFill>
                    <a:srgbClr val="FF112C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400" kern="1200"/>
                </a:p>
              </p:txBody>
            </p:sp>
          </p:grpSp>
          <p:sp>
            <p:nvSpPr>
              <p:cNvPr id="8" name="Text Box 29"/>
              <p:cNvSpPr txBox="1">
                <a:spLocks noChangeArrowheads="1"/>
              </p:cNvSpPr>
              <p:nvPr/>
            </p:nvSpPr>
            <p:spPr bwMode="auto">
              <a:xfrm>
                <a:off x="7338038" y="5918559"/>
                <a:ext cx="649288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112C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b="1" kern="1200" dirty="0" smtClean="0">
                    <a:latin typeface="+mj-lt"/>
                  </a:rPr>
                  <a:t>E</a:t>
                </a:r>
                <a:r>
                  <a:rPr lang="en-US" sz="1400" b="1" kern="1200" baseline="-25000" dirty="0" smtClean="0">
                    <a:latin typeface="+mj-lt"/>
                  </a:rPr>
                  <a:t>A</a:t>
                </a:r>
                <a:r>
                  <a:rPr lang="en-US" sz="1400" b="1" kern="1200" dirty="0" smtClean="0">
                    <a:latin typeface="+mj-lt"/>
                  </a:rPr>
                  <a:t>/E</a:t>
                </a:r>
                <a:r>
                  <a:rPr lang="en-US" sz="1400" b="1" kern="1200" baseline="-25000" dirty="0" smtClean="0">
                    <a:latin typeface="+mj-lt"/>
                  </a:rPr>
                  <a:t>D</a:t>
                </a:r>
                <a:endParaRPr lang="en-US" sz="1400" b="1" kern="1200" dirty="0">
                  <a:latin typeface="+mj-lt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6979829" y="4363310"/>
              <a:ext cx="4619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FF0000"/>
                  </a:solidFill>
                  <a:latin typeface="Bell MT" panose="02020503060305020303" pitchFamily="18" charset="0"/>
                </a:rPr>
                <a:t>1%</a:t>
              </a:r>
              <a:endParaRPr lang="en-US" sz="1600" b="1" i="1" dirty="0">
                <a:solidFill>
                  <a:srgbClr val="FF0000"/>
                </a:solidFill>
                <a:latin typeface="Bell MT" panose="02020503060305020303" pitchFamily="18" charset="0"/>
              </a:endParaRPr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412376" y="654424"/>
            <a:ext cx="405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inverse </a:t>
            </a:r>
            <a:r>
              <a:rPr lang="fr-FR" dirty="0" err="1" smtClean="0"/>
              <a:t>field</a:t>
            </a:r>
            <a:r>
              <a:rPr lang="fr-FR" dirty="0" smtClean="0"/>
              <a:t> ratio </a:t>
            </a:r>
            <a:r>
              <a:rPr lang="fr-FR" dirty="0" err="1" smtClean="0"/>
              <a:t>law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verified</a:t>
            </a:r>
            <a:r>
              <a:rPr lang="fr-FR" dirty="0" smtClean="0"/>
              <a:t> </a:t>
            </a:r>
            <a:r>
              <a:rPr lang="fr-FR" dirty="0" err="1" smtClean="0"/>
              <a:t>experimentally</a:t>
            </a:r>
            <a:endParaRPr lang="fr-FR" dirty="0"/>
          </a:p>
        </p:txBody>
      </p:sp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502655" y="1524181"/>
            <a:ext cx="2712024" cy="307777"/>
          </a:xfrm>
          <a:prstGeom prst="rect">
            <a:avLst/>
          </a:prstGeom>
          <a:noFill/>
          <a:ln>
            <a:solidFill>
              <a:srgbClr val="0000FF"/>
            </a:solidFill>
          </a:ln>
          <a:extLst/>
        </p:spPr>
        <p:txBody>
          <a:bodyPr wrap="none">
            <a:spAutoFit/>
          </a:bodyPr>
          <a:lstStyle/>
          <a:p>
            <a:r>
              <a:rPr lang="en-US" sz="1400" kern="1200" dirty="0">
                <a:solidFill>
                  <a:srgbClr val="0000FF"/>
                </a:solidFill>
                <a:latin typeface="Bell MT" panose="02020503060305020303" pitchFamily="18" charset="0"/>
              </a:rPr>
              <a:t>P. Colas </a:t>
            </a:r>
            <a:r>
              <a:rPr lang="en-US" sz="1400" i="1" kern="1200" dirty="0">
                <a:solidFill>
                  <a:srgbClr val="0000FF"/>
                </a:solidFill>
                <a:latin typeface="Bell MT" panose="02020503060305020303" pitchFamily="18" charset="0"/>
              </a:rPr>
              <a:t>et </a:t>
            </a:r>
            <a:r>
              <a:rPr lang="en-US" sz="1400" i="1" kern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al.</a:t>
            </a:r>
            <a:r>
              <a:rPr lang="en-US" sz="1400" kern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NIMA535(2004)226</a:t>
            </a:r>
            <a:endParaRPr lang="en-US" sz="1400" kern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02655" y="2562129"/>
            <a:ext cx="4033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More </a:t>
            </a:r>
            <a:r>
              <a:rPr lang="fr-FR" dirty="0" err="1" smtClean="0"/>
              <a:t>detailed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have been </a:t>
            </a:r>
            <a:r>
              <a:rPr lang="fr-FR" dirty="0" err="1" smtClean="0"/>
              <a:t>carried</a:t>
            </a:r>
            <a:r>
              <a:rPr lang="fr-FR" dirty="0" smtClean="0"/>
              <a:t> out </a:t>
            </a:r>
            <a:r>
              <a:rPr lang="fr-FR" dirty="0" err="1" smtClean="0"/>
              <a:t>with</a:t>
            </a:r>
            <a:r>
              <a:rPr lang="fr-FR" dirty="0" smtClean="0"/>
              <a:t> Ingrid detectors. 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(M. </a:t>
            </a:r>
            <a:r>
              <a:rPr lang="fr-FR" dirty="0" err="1" smtClean="0">
                <a:solidFill>
                  <a:srgbClr val="0070C0"/>
                </a:solidFill>
              </a:rPr>
              <a:t>Chefdeville’s</a:t>
            </a:r>
            <a:r>
              <a:rPr lang="fr-FR" dirty="0" smtClean="0">
                <a:solidFill>
                  <a:srgbClr val="0070C0"/>
                </a:solidFill>
              </a:rPr>
              <a:t> </a:t>
            </a:r>
            <a:r>
              <a:rPr lang="fr-FR" dirty="0" err="1" smtClean="0">
                <a:solidFill>
                  <a:srgbClr val="0070C0"/>
                </a:solidFill>
              </a:rPr>
              <a:t>thesis</a:t>
            </a:r>
            <a:r>
              <a:rPr lang="fr-FR" dirty="0" smtClean="0">
                <a:solidFill>
                  <a:srgbClr val="0070C0"/>
                </a:solidFill>
              </a:rPr>
              <a:t>)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119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818089" y="2473362"/>
            <a:ext cx="8092232" cy="3256878"/>
            <a:chOff x="204936" y="1547515"/>
            <a:chExt cx="8841747" cy="3753908"/>
          </a:xfrm>
        </p:grpSpPr>
        <p:pic>
          <p:nvPicPr>
            <p:cNvPr id="5" name="Picture 2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2074" y="2047452"/>
              <a:ext cx="2524125" cy="2524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468" y="2128415"/>
              <a:ext cx="2443163" cy="2443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4750" y="2092696"/>
              <a:ext cx="2514600" cy="2514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6383336" y="1914050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0.75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3752850" y="1913101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0.5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136650" y="1913101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0.25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221732" y="1547515"/>
              <a:ext cx="8820000" cy="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218078" y="2266321"/>
              <a:ext cx="8820000" cy="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218078" y="4605467"/>
              <a:ext cx="8820000" cy="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218078" y="5295091"/>
              <a:ext cx="8820000" cy="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1111250" y="1557423"/>
              <a:ext cx="0" cy="374400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3752850" y="1557401"/>
              <a:ext cx="0" cy="374400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6394450" y="1557401"/>
              <a:ext cx="0" cy="374400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9046683" y="1552278"/>
              <a:ext cx="0" cy="374400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/>
                <p:cNvSpPr txBox="1"/>
                <p:nvPr/>
              </p:nvSpPr>
              <p:spPr>
                <a:xfrm>
                  <a:off x="2157527" y="4740505"/>
                  <a:ext cx="59984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0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2.5</m:t>
                        </m:r>
                      </m:oMath>
                    </m:oMathPara>
                  </a14:m>
                  <a:endParaRPr lang="en-GB" sz="2000" dirty="0">
                    <a:solidFill>
                      <a:srgbClr val="000099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ZoneTexte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57527" y="4740505"/>
                  <a:ext cx="599844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/>
                <p:cNvSpPr txBox="1"/>
                <p:nvPr/>
              </p:nvSpPr>
              <p:spPr>
                <a:xfrm>
                  <a:off x="4703005" y="4740505"/>
                  <a:ext cx="74251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0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1.03</m:t>
                        </m:r>
                      </m:oMath>
                    </m:oMathPara>
                  </a14:m>
                  <a:endParaRPr lang="en-GB" sz="2000" dirty="0">
                    <a:solidFill>
                      <a:srgbClr val="000099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ZoneTexte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3005" y="4740505"/>
                  <a:ext cx="742511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/>
                <p:cNvSpPr txBox="1"/>
                <p:nvPr/>
              </p:nvSpPr>
              <p:spPr>
                <a:xfrm>
                  <a:off x="7538511" y="4740505"/>
                  <a:ext cx="40427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b="0" i="0" smtClean="0">
                            <a:solidFill>
                              <a:srgbClr val="000099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en-GB" sz="2000" dirty="0">
                    <a:solidFill>
                      <a:srgbClr val="000099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ZoneTexte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8511" y="4740505"/>
                  <a:ext cx="404277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333263" y="4607296"/>
                  <a:ext cx="639919" cy="66652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2000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IBF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000099"/>
                                </a:solidFill>
                                <a:latin typeface="Cambria Math"/>
                              </a:rPr>
                              <m:t>FR</m:t>
                            </m:r>
                          </m:den>
                        </m:f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44" name="Rectangle 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263" y="4607296"/>
                  <a:ext cx="639919" cy="666529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Line 14"/>
            <p:cNvSpPr>
              <a:spLocks noChangeShapeType="1"/>
            </p:cNvSpPr>
            <p:nvPr/>
          </p:nvSpPr>
          <p:spPr bwMode="auto">
            <a:xfrm>
              <a:off x="204936" y="1903417"/>
              <a:ext cx="8820000" cy="0"/>
            </a:xfrm>
            <a:prstGeom prst="line">
              <a:avLst/>
            </a:prstGeom>
            <a:noFill/>
            <a:ln w="12700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4" name="Rectangle 12"/>
            <p:cNvSpPr>
              <a:spLocks noChangeArrowheads="1"/>
            </p:cNvSpPr>
            <p:nvPr/>
          </p:nvSpPr>
          <p:spPr bwMode="auto">
            <a:xfrm>
              <a:off x="1124247" y="1553101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500 LPI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3753461" y="1554050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1000 LPI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auto">
            <a:xfrm>
              <a:off x="6403941" y="1554999"/>
              <a:ext cx="264160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1500 LPI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7" name="Rectangle 12"/>
            <p:cNvSpPr>
              <a:spLocks noChangeArrowheads="1"/>
            </p:cNvSpPr>
            <p:nvPr/>
          </p:nvSpPr>
          <p:spPr bwMode="auto">
            <a:xfrm>
              <a:off x="271457" y="1553101"/>
              <a:ext cx="82233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Mesh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8" name="Rectangle 12"/>
            <p:cNvSpPr>
              <a:spLocks noChangeArrowheads="1"/>
            </p:cNvSpPr>
            <p:nvPr/>
          </p:nvSpPr>
          <p:spPr bwMode="auto">
            <a:xfrm>
              <a:off x="221732" y="1913101"/>
              <a:ext cx="88112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  <a:sym typeface="Symbol"/>
                </a:rPr>
                <a:t></a:t>
              </a:r>
              <a:r>
                <a:rPr lang="en-GB" altLang="fr-FR" sz="1800" baseline="-25000" dirty="0" smtClean="0">
                  <a:solidFill>
                    <a:srgbClr val="000099"/>
                  </a:solidFill>
                  <a:latin typeface="Bell MT" panose="02020503060305020303" pitchFamily="18" charset="0"/>
                  <a:sym typeface="Symbol"/>
                </a:rPr>
                <a:t>t</a:t>
              </a: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/p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29" name="Line 17"/>
            <p:cNvSpPr>
              <a:spLocks noChangeShapeType="1"/>
            </p:cNvSpPr>
            <p:nvPr/>
          </p:nvSpPr>
          <p:spPr bwMode="auto">
            <a:xfrm flipH="1">
              <a:off x="211036" y="1547515"/>
              <a:ext cx="0" cy="3744000"/>
            </a:xfrm>
            <a:prstGeom prst="line">
              <a:avLst/>
            </a:prstGeom>
            <a:noFill/>
            <a:ln w="28575" cap="sq">
              <a:solidFill>
                <a:srgbClr val="0000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  <p:sp>
          <p:nvSpPr>
            <p:cNvPr id="30" name="Rectangle 12"/>
            <p:cNvSpPr>
              <a:spLocks noChangeArrowheads="1"/>
            </p:cNvSpPr>
            <p:nvPr/>
          </p:nvSpPr>
          <p:spPr bwMode="auto">
            <a:xfrm rot="16200000">
              <a:off x="-845968" y="3149177"/>
              <a:ext cx="2998381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charset="0"/>
                </a:defRPr>
              </a:lvl4pPr>
              <a:lvl5pPr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buFontTx/>
                <a:buNone/>
              </a:pPr>
              <a:r>
                <a:rPr lang="en-GB" altLang="fr-FR" sz="1800" dirty="0" smtClean="0">
                  <a:solidFill>
                    <a:srgbClr val="000099"/>
                  </a:solidFill>
                  <a:latin typeface="Bell MT" panose="02020503060305020303" pitchFamily="18" charset="0"/>
                </a:rPr>
                <a:t>Theoretical model</a:t>
              </a:r>
              <a:endParaRPr lang="en-GB" altLang="fr-FR" sz="1800" dirty="0">
                <a:solidFill>
                  <a:srgbClr val="000099"/>
                </a:solidFill>
                <a:latin typeface="Bell MT" panose="02020503060305020303" pitchFamily="18" charset="0"/>
              </a:endParaRPr>
            </a:p>
          </p:txBody>
        </p:sp>
      </p:grpSp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359" y="519237"/>
            <a:ext cx="1669856" cy="166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5" b="8667"/>
          <a:stretch/>
        </p:blipFill>
        <p:spPr bwMode="auto">
          <a:xfrm>
            <a:off x="5140529" y="483601"/>
            <a:ext cx="2355269" cy="168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4230969" y="1804515"/>
            <a:ext cx="6178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2D </a:t>
            </a:r>
            <a:endParaRPr lang="en-GB" altLang="fr-FR" sz="2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5964287" y="1811603"/>
            <a:ext cx="5258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2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3D </a:t>
            </a:r>
            <a:endParaRPr lang="en-GB" altLang="fr-FR" sz="20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pic>
        <p:nvPicPr>
          <p:cNvPr id="36" name="Picture 7" descr="perio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10" y="507090"/>
            <a:ext cx="1582866" cy="157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3745125" y="296396"/>
            <a:ext cx="22074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4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Sum of </a:t>
            </a:r>
            <a:r>
              <a:rPr lang="en-GB" altLang="fr-FR" sz="1400" dirty="0" err="1" smtClean="0">
                <a:solidFill>
                  <a:srgbClr val="478F00"/>
                </a:solidFill>
                <a:latin typeface="Bell MT" panose="02020503060305020303" pitchFamily="18" charset="0"/>
              </a:rPr>
              <a:t>gaussian</a:t>
            </a:r>
            <a:r>
              <a:rPr lang="en-GB" altLang="fr-FR" sz="14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 diffusions </a:t>
            </a:r>
            <a:endParaRPr lang="en-GB" altLang="fr-FR" sz="14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38" name="Line 10"/>
          <p:cNvSpPr>
            <a:spLocks noChangeShapeType="1"/>
          </p:cNvSpPr>
          <p:nvPr/>
        </p:nvSpPr>
        <p:spPr bwMode="auto">
          <a:xfrm>
            <a:off x="1228344" y="2135835"/>
            <a:ext cx="51052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2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1366448" y="2087906"/>
            <a:ext cx="381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200" dirty="0">
                <a:solidFill>
                  <a:srgbClr val="000099"/>
                </a:solidFill>
                <a:latin typeface="Bell MT" panose="02020503060305020303" pitchFamily="18" charset="0"/>
              </a:rPr>
              <a:t>p</a:t>
            </a: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738208" y="573635"/>
            <a:ext cx="16039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fr-FR" sz="1400" dirty="0" smtClean="0">
                <a:solidFill>
                  <a:srgbClr val="478F00"/>
                </a:solidFill>
                <a:latin typeface="Bell MT" panose="02020503060305020303" pitchFamily="18" charset="0"/>
              </a:rPr>
              <a:t>Periodic structure</a:t>
            </a:r>
            <a:endParaRPr lang="en-GB" altLang="fr-FR" sz="1400" dirty="0">
              <a:solidFill>
                <a:srgbClr val="478F00"/>
              </a:solidFill>
              <a:latin typeface="Bell MT" panose="02020503060305020303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1200948" y="5864081"/>
            <a:ext cx="1190967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J. Martin</a:t>
            </a:r>
            <a:r>
              <a:rPr lang="en-GB" sz="1200" dirty="0">
                <a:solidFill>
                  <a:srgbClr val="0000FF"/>
                </a:solidFill>
                <a:latin typeface="Bell MT" panose="02020503060305020303" pitchFamily="18" charset="0"/>
              </a:rPr>
              <a:t> </a:t>
            </a:r>
            <a:r>
              <a:rPr lang="en-GB" sz="12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(2003)</a:t>
            </a:r>
            <a:endParaRPr lang="en-GB" sz="1200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2404864" y="5817915"/>
            <a:ext cx="8375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When</a:t>
            </a:r>
            <a:r>
              <a:rPr lang="fr-FR" dirty="0" smtClean="0"/>
              <a:t> the avalanche </a:t>
            </a:r>
            <a:r>
              <a:rPr lang="fr-FR" dirty="0" err="1" smtClean="0"/>
              <a:t>extends</a:t>
            </a:r>
            <a:r>
              <a:rPr lang="fr-FR" dirty="0" smtClean="0"/>
              <a:t> to </a:t>
            </a:r>
            <a:r>
              <a:rPr lang="fr-FR" dirty="0" err="1" smtClean="0"/>
              <a:t>neighbouring</a:t>
            </a:r>
            <a:r>
              <a:rPr lang="fr-FR" dirty="0" smtClean="0"/>
              <a:t> </a:t>
            </a:r>
            <a:r>
              <a:rPr lang="fr-FR" dirty="0" err="1" smtClean="0"/>
              <a:t>holes</a:t>
            </a:r>
            <a:r>
              <a:rPr lang="fr-FR" dirty="0" smtClean="0"/>
              <a:t>, the minimum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attained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6" name="Espace réservé de la date 4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 dirty="0"/>
          </a:p>
        </p:txBody>
      </p:sp>
      <p:sp>
        <p:nvSpPr>
          <p:cNvPr id="47" name="Espace réservé du pied de page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48" name="Espace réservé du numéro de diapositive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18</a:t>
            </a:fld>
            <a:endParaRPr lang="fr-FR"/>
          </a:p>
        </p:txBody>
      </p:sp>
      <p:graphicFrame>
        <p:nvGraphicFramePr>
          <p:cNvPr id="4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016631"/>
              </p:ext>
            </p:extLst>
          </p:nvPr>
        </p:nvGraphicFramePr>
        <p:xfrm>
          <a:off x="7558577" y="162478"/>
          <a:ext cx="4470894" cy="271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21484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3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45140" y="1380744"/>
            <a:ext cx="2877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ALICE </a:t>
            </a:r>
            <a:r>
              <a:rPr lang="fr-FR" dirty="0" err="1" smtClean="0"/>
              <a:t>with</a:t>
            </a:r>
            <a:r>
              <a:rPr lang="fr-FR" dirty="0" smtClean="0"/>
              <a:t> 4 </a:t>
            </a:r>
            <a:r>
              <a:rPr lang="fr-FR" dirty="0" err="1" smtClean="0"/>
              <a:t>GEMs</a:t>
            </a:r>
            <a:endParaRPr lang="fr-FR" dirty="0" smtClean="0"/>
          </a:p>
          <a:p>
            <a:pPr algn="r"/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adopted</a:t>
            </a:r>
            <a:r>
              <a:rPr lang="fr-FR" dirty="0" smtClean="0"/>
              <a:t> by </a:t>
            </a:r>
            <a:r>
              <a:rPr lang="fr-FR" dirty="0" err="1" smtClean="0"/>
              <a:t>SPhenix</a:t>
            </a:r>
            <a:endParaRPr lang="fr-FR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557784" y="539496"/>
            <a:ext cx="1444752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4 </a:t>
            </a:r>
            <a:r>
              <a:rPr lang="fr-FR" sz="2800" dirty="0" err="1" smtClean="0">
                <a:solidFill>
                  <a:schemeClr val="bg1"/>
                </a:solidFill>
              </a:rPr>
              <a:t>GEMs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19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801106"/>
            <a:ext cx="8218025" cy="393364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30620" y="4620879"/>
            <a:ext cx="2920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Piotr Gasik</a:t>
            </a:r>
          </a:p>
          <a:p>
            <a:r>
              <a:rPr lang="fr-FR" dirty="0" smtClean="0">
                <a:solidFill>
                  <a:srgbClr val="7030A0"/>
                </a:solidFill>
              </a:rPr>
              <a:t>Klaus Dehmelt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56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1295" y="132598"/>
            <a:ext cx="6670854" cy="1384331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Motivation for the </a:t>
            </a:r>
            <a:r>
              <a:rPr lang="fr-FR" dirty="0" err="1" smtClean="0"/>
              <a:t>tracking</a:t>
            </a:r>
            <a:r>
              <a:rPr lang="fr-FR" dirty="0" smtClean="0"/>
              <a:t> at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colliders</a:t>
            </a:r>
            <a:r>
              <a:rPr lang="fr-FR" dirty="0" smtClean="0"/>
              <a:t> as </a:t>
            </a:r>
            <a:r>
              <a:rPr lang="fr-FR" dirty="0" err="1" smtClean="0"/>
              <a:t>Higgs</a:t>
            </a:r>
            <a:r>
              <a:rPr lang="fr-FR" dirty="0"/>
              <a:t> </a:t>
            </a:r>
            <a:r>
              <a:rPr lang="fr-FR" dirty="0" err="1" smtClean="0"/>
              <a:t>factories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3863574"/>
            <a:ext cx="6252882" cy="2221589"/>
          </a:xfrm>
        </p:spPr>
        <p:txBody>
          <a:bodyPr/>
          <a:lstStyle/>
          <a:p>
            <a:r>
              <a:rPr lang="fr-FR" sz="2000" dirty="0" err="1" smtClean="0"/>
              <a:t>Silicon</a:t>
            </a:r>
            <a:r>
              <a:rPr lang="fr-FR" sz="2000" dirty="0" smtClean="0"/>
              <a:t> detectors </a:t>
            </a:r>
            <a:r>
              <a:rPr lang="fr-FR" sz="2000" dirty="0" err="1" smtClean="0"/>
              <a:t>give</a:t>
            </a:r>
            <a:r>
              <a:rPr lang="fr-FR" sz="2000" dirty="0" smtClean="0"/>
              <a:t> point </a:t>
            </a:r>
            <a:r>
              <a:rPr lang="fr-FR" sz="2000" dirty="0" err="1" smtClean="0"/>
              <a:t>measurement</a:t>
            </a:r>
            <a:r>
              <a:rPr lang="fr-FR" sz="2000" dirty="0" smtClean="0"/>
              <a:t> </a:t>
            </a:r>
            <a:r>
              <a:rPr lang="fr-FR" sz="2000" dirty="0" err="1" smtClean="0"/>
              <a:t>accuracy</a:t>
            </a:r>
            <a:r>
              <a:rPr lang="fr-FR" sz="2000" dirty="0" smtClean="0"/>
              <a:t>, but </a:t>
            </a:r>
            <a:r>
              <a:rPr lang="fr-FR" sz="2000" dirty="0" err="1" smtClean="0"/>
              <a:t>also</a:t>
            </a:r>
            <a:r>
              <a:rPr lang="fr-FR" sz="2000" dirty="0" smtClean="0"/>
              <a:t> </a:t>
            </a:r>
            <a:r>
              <a:rPr lang="fr-FR" sz="2000" dirty="0" err="1" smtClean="0"/>
              <a:t>introduce</a:t>
            </a:r>
            <a:r>
              <a:rPr lang="fr-FR" sz="2000" dirty="0" smtClean="0"/>
              <a:t> multiple </a:t>
            </a:r>
            <a:r>
              <a:rPr lang="fr-FR" sz="2000" dirty="0" err="1" smtClean="0"/>
              <a:t>scattering</a:t>
            </a:r>
            <a:r>
              <a:rPr lang="fr-FR" sz="2000" dirty="0" smtClean="0"/>
              <a:t>, </a:t>
            </a:r>
            <a:r>
              <a:rPr lang="fr-FR" sz="2000" dirty="0" err="1" smtClean="0"/>
              <a:t>while</a:t>
            </a:r>
            <a:r>
              <a:rPr lang="fr-FR" sz="2000" dirty="0" smtClean="0"/>
              <a:t> a TPC </a:t>
            </a:r>
            <a:r>
              <a:rPr lang="fr-FR" sz="2000" dirty="0" err="1" smtClean="0"/>
              <a:t>provides</a:t>
            </a:r>
            <a:r>
              <a:rPr lang="fr-FR" sz="2000" dirty="0" smtClean="0"/>
              <a:t> a </a:t>
            </a:r>
            <a:r>
              <a:rPr lang="fr-FR" sz="2000" dirty="0" err="1" smtClean="0"/>
              <a:t>continuous</a:t>
            </a:r>
            <a:r>
              <a:rPr lang="fr-FR" sz="2000" dirty="0" smtClean="0"/>
              <a:t> 3D </a:t>
            </a:r>
            <a:r>
              <a:rPr lang="fr-FR" sz="2000" dirty="0" err="1" smtClean="0"/>
              <a:t>track</a:t>
            </a:r>
            <a:r>
              <a:rPr lang="fr-FR" sz="2000" dirty="0" smtClean="0"/>
              <a:t> reconstruction </a:t>
            </a:r>
            <a:r>
              <a:rPr lang="fr-FR" sz="2000" dirty="0" err="1" smtClean="0"/>
              <a:t>with</a:t>
            </a:r>
            <a:r>
              <a:rPr lang="fr-FR" sz="2000" dirty="0" smtClean="0"/>
              <a:t> minimal </a:t>
            </a:r>
            <a:r>
              <a:rPr lang="fr-FR" sz="2000" dirty="0" err="1" smtClean="0"/>
              <a:t>matter</a:t>
            </a:r>
            <a:r>
              <a:rPr lang="fr-FR" sz="2000" dirty="0" smtClean="0"/>
              <a:t> : </a:t>
            </a:r>
            <a:r>
              <a:rPr lang="fr-FR" sz="2000" dirty="0" err="1" smtClean="0"/>
              <a:t>useful</a:t>
            </a:r>
            <a:r>
              <a:rPr lang="fr-FR" sz="2000" dirty="0" smtClean="0"/>
              <a:t> for V0, </a:t>
            </a:r>
            <a:r>
              <a:rPr lang="fr-FR" sz="2000" dirty="0" err="1" smtClean="0"/>
              <a:t>kinks</a:t>
            </a:r>
            <a:r>
              <a:rPr lang="fr-FR" sz="2000" dirty="0" smtClean="0"/>
              <a:t>, </a:t>
            </a:r>
            <a:r>
              <a:rPr lang="fr-FR" sz="2000" dirty="0" err="1" smtClean="0"/>
              <a:t>connecting</a:t>
            </a:r>
            <a:r>
              <a:rPr lang="fr-FR" sz="2000" dirty="0" smtClean="0"/>
              <a:t> to vertex </a:t>
            </a:r>
            <a:r>
              <a:rPr lang="fr-FR" sz="2000" dirty="0" err="1" smtClean="0"/>
              <a:t>tracker</a:t>
            </a:r>
            <a:r>
              <a:rPr lang="fr-FR" sz="2000" dirty="0" smtClean="0"/>
              <a:t>, </a:t>
            </a:r>
            <a:r>
              <a:rPr lang="fr-FR" sz="2000" dirty="0" err="1" smtClean="0"/>
              <a:t>other</a:t>
            </a:r>
            <a:r>
              <a:rPr lang="fr-FR" sz="2000" dirty="0" smtClean="0"/>
              <a:t> </a:t>
            </a:r>
            <a:r>
              <a:rPr lang="fr-FR" sz="2000" dirty="0" err="1" smtClean="0"/>
              <a:t>silicon</a:t>
            </a:r>
            <a:r>
              <a:rPr lang="fr-FR" sz="2000" dirty="0" smtClean="0"/>
              <a:t> </a:t>
            </a:r>
            <a:r>
              <a:rPr lang="fr-FR" sz="2000" dirty="0" err="1" smtClean="0"/>
              <a:t>trackers</a:t>
            </a:r>
            <a:r>
              <a:rPr lang="fr-FR" sz="2000" dirty="0" smtClean="0"/>
              <a:t>, and to </a:t>
            </a:r>
            <a:r>
              <a:rPr lang="fr-FR" sz="2000" dirty="0" err="1" smtClean="0"/>
              <a:t>calorimeter</a:t>
            </a:r>
            <a:r>
              <a:rPr lang="fr-FR" sz="2000" dirty="0" smtClean="0"/>
              <a:t>. </a:t>
            </a:r>
          </a:p>
          <a:p>
            <a:r>
              <a:rPr lang="fr-FR" sz="2000" dirty="0" err="1" smtClean="0"/>
              <a:t>Also</a:t>
            </a:r>
            <a:r>
              <a:rPr lang="fr-FR" sz="2000" dirty="0" smtClean="0"/>
              <a:t> a TPC has </a:t>
            </a:r>
            <a:r>
              <a:rPr lang="fr-FR" sz="2000" dirty="0" err="1" smtClean="0"/>
              <a:t>dE</a:t>
            </a:r>
            <a:r>
              <a:rPr lang="fr-FR" sz="2000" dirty="0" smtClean="0"/>
              <a:t>/dx </a:t>
            </a:r>
            <a:r>
              <a:rPr lang="fr-FR" sz="2000" dirty="0" err="1" smtClean="0"/>
              <a:t>capability</a:t>
            </a:r>
            <a:r>
              <a:rPr lang="fr-FR" sz="2000" dirty="0" smtClean="0"/>
              <a:t>, for K/</a:t>
            </a:r>
            <a:r>
              <a:rPr lang="fr-FR" sz="2000" dirty="0" smtClean="0">
                <a:latin typeface="Symbol" panose="05050102010706020507" pitchFamily="18" charset="2"/>
              </a:rPr>
              <a:t>p</a:t>
            </a:r>
            <a:r>
              <a:rPr lang="fr-FR" sz="2000" dirty="0" smtClean="0"/>
              <a:t> </a:t>
            </a:r>
            <a:r>
              <a:rPr lang="fr-FR" sz="2000" dirty="0" err="1" smtClean="0"/>
              <a:t>separation</a:t>
            </a:r>
            <a:r>
              <a:rPr lang="fr-FR" sz="2000" dirty="0" smtClean="0"/>
              <a:t>, essential for Heavy </a:t>
            </a:r>
            <a:r>
              <a:rPr lang="fr-FR" sz="2000" dirty="0" err="1" smtClean="0"/>
              <a:t>Flavour</a:t>
            </a:r>
            <a:r>
              <a:rPr lang="fr-FR" sz="2000" dirty="0" smtClean="0"/>
              <a:t>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at the Z pole.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38199" y="1508901"/>
            <a:ext cx="6548719" cy="1934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 smtClean="0"/>
              <a:t>Need</a:t>
            </a:r>
            <a:r>
              <a:rPr lang="fr-FR" sz="2000" dirty="0" smtClean="0"/>
              <a:t> to </a:t>
            </a:r>
            <a:r>
              <a:rPr lang="fr-FR" sz="2000" dirty="0" err="1" smtClean="0"/>
              <a:t>reconstruct</a:t>
            </a:r>
            <a:r>
              <a:rPr lang="fr-FR" sz="2000" dirty="0" smtClean="0"/>
              <a:t> </a:t>
            </a:r>
            <a:r>
              <a:rPr lang="fr-FR" sz="2000" dirty="0" err="1" smtClean="0"/>
              <a:t>complex</a:t>
            </a:r>
            <a:r>
              <a:rPr lang="fr-FR" sz="2000" dirty="0" smtClean="0"/>
              <a:t> multi-</a:t>
            </a:r>
            <a:r>
              <a:rPr lang="fr-FR" sz="2000" dirty="0" err="1" smtClean="0"/>
              <a:t>track</a:t>
            </a:r>
            <a:r>
              <a:rPr lang="fr-FR" sz="2000" dirty="0" smtClean="0"/>
              <a:t> </a:t>
            </a:r>
            <a:r>
              <a:rPr lang="fr-FR" sz="2000" dirty="0" err="1" smtClean="0"/>
              <a:t>events</a:t>
            </a:r>
            <a:r>
              <a:rPr lang="fr-FR" sz="2000" dirty="0" smtClean="0"/>
              <a:t> (jets) in a </a:t>
            </a:r>
            <a:r>
              <a:rPr lang="fr-FR" sz="2000" dirty="0" err="1" smtClean="0"/>
              <a:t>noisy</a:t>
            </a:r>
            <a:r>
              <a:rPr lang="fr-FR" sz="2000" dirty="0" smtClean="0"/>
              <a:t> </a:t>
            </a:r>
            <a:r>
              <a:rPr lang="fr-FR" sz="2000" dirty="0" err="1" smtClean="0"/>
              <a:t>environment</a:t>
            </a:r>
            <a:r>
              <a:rPr lang="fr-FR" sz="2000" dirty="0" smtClean="0"/>
              <a:t> : calls for high segmentation</a:t>
            </a:r>
          </a:p>
          <a:p>
            <a:r>
              <a:rPr lang="fr-FR" sz="2000" dirty="0" err="1" smtClean="0"/>
              <a:t>Also</a:t>
            </a:r>
            <a:r>
              <a:rPr lang="fr-FR" sz="2000" dirty="0" smtClean="0"/>
              <a:t> </a:t>
            </a:r>
            <a:r>
              <a:rPr lang="fr-FR" sz="2000" dirty="0" err="1" smtClean="0"/>
              <a:t>need</a:t>
            </a:r>
            <a:r>
              <a:rPr lang="fr-FR" sz="2000" dirty="0" smtClean="0"/>
              <a:t> to </a:t>
            </a:r>
            <a:r>
              <a:rPr lang="fr-FR" sz="2000" dirty="0" err="1" smtClean="0"/>
              <a:t>reconstruct</a:t>
            </a:r>
            <a:r>
              <a:rPr lang="fr-FR" sz="2000" dirty="0" smtClean="0"/>
              <a:t> </a:t>
            </a:r>
            <a:r>
              <a:rPr lang="fr-FR" sz="2000" dirty="0" err="1" smtClean="0"/>
              <a:t>very</a:t>
            </a:r>
            <a:r>
              <a:rPr lang="fr-FR" sz="2000" dirty="0" smtClean="0"/>
              <a:t> </a:t>
            </a:r>
            <a:r>
              <a:rPr lang="fr-FR" sz="2000" dirty="0" err="1" smtClean="0"/>
              <a:t>accurately</a:t>
            </a:r>
            <a:r>
              <a:rPr lang="fr-FR" sz="2000" dirty="0" smtClean="0"/>
              <a:t> high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  <a:r>
              <a:rPr lang="fr-FR" sz="2000" dirty="0" err="1" smtClean="0"/>
              <a:t>tracks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Z </a:t>
            </a:r>
            <a:r>
              <a:rPr lang="fr-FR" sz="2000" dirty="0" err="1" smtClean="0"/>
              <a:t>recoil</a:t>
            </a:r>
            <a:r>
              <a:rPr lang="fr-FR" sz="2000" dirty="0" smtClean="0"/>
              <a:t> to </a:t>
            </a:r>
            <a:r>
              <a:rPr lang="fr-FR" sz="2000" dirty="0" err="1" smtClean="0"/>
              <a:t>Higgs</a:t>
            </a:r>
            <a:r>
              <a:rPr lang="fr-FR" sz="2000" dirty="0" smtClean="0"/>
              <a:t>. This translates </a:t>
            </a:r>
            <a:r>
              <a:rPr lang="fr-FR" sz="2000" dirty="0" err="1" smtClean="0"/>
              <a:t>into</a:t>
            </a:r>
            <a:r>
              <a:rPr lang="fr-FR" sz="2000" dirty="0" smtClean="0"/>
              <a:t> O(10 µm) control of the </a:t>
            </a:r>
            <a:r>
              <a:rPr lang="fr-FR" sz="2000" dirty="0" err="1" smtClean="0"/>
              <a:t>systematics</a:t>
            </a:r>
            <a:r>
              <a:rPr lang="fr-FR" sz="2000" dirty="0" smtClean="0"/>
              <a:t> on </a:t>
            </a:r>
            <a:r>
              <a:rPr lang="fr-FR" sz="2000" dirty="0" err="1" smtClean="0"/>
              <a:t>sagitta</a:t>
            </a:r>
            <a:r>
              <a:rPr lang="fr-FR" sz="2000" dirty="0" smtClean="0"/>
              <a:t> and </a:t>
            </a:r>
            <a:r>
              <a:rPr lang="fr-FR" sz="2000" dirty="0" smtClean="0">
                <a:latin typeface="Symbol" panose="05050102010706020507" pitchFamily="18" charset="2"/>
              </a:rPr>
              <a:t>D</a:t>
            </a:r>
            <a:r>
              <a:rPr lang="fr-FR" sz="2000" dirty="0" smtClean="0"/>
              <a:t>(1/P)=10</a:t>
            </a:r>
            <a:r>
              <a:rPr lang="fr-FR" sz="2000" baseline="30000" dirty="0" smtClean="0"/>
              <a:t>-4</a:t>
            </a:r>
            <a:r>
              <a:rPr lang="fr-FR" sz="2000" dirty="0" smtClean="0"/>
              <a:t> </a:t>
            </a:r>
            <a:r>
              <a:rPr lang="fr-FR" sz="2000" dirty="0" err="1" smtClean="0"/>
              <a:t>GeV</a:t>
            </a:r>
            <a:r>
              <a:rPr lang="fr-FR" sz="2000" dirty="0" smtClean="0"/>
              <a:t> </a:t>
            </a:r>
            <a:r>
              <a:rPr lang="fr-FR" sz="2000" baseline="30000" dirty="0" smtClean="0"/>
              <a:t>-1</a:t>
            </a:r>
            <a:r>
              <a:rPr lang="fr-FR" sz="2000" dirty="0"/>
              <a:t> </a:t>
            </a:r>
            <a:r>
              <a:rPr lang="fr-FR" sz="2000" dirty="0" smtClean="0"/>
              <a:t>for TPC </a:t>
            </a:r>
            <a:r>
              <a:rPr lang="fr-FR" sz="2000" dirty="0" err="1" smtClean="0"/>
              <a:t>only</a:t>
            </a:r>
            <a:r>
              <a:rPr lang="fr-FR" sz="2000" dirty="0"/>
              <a:t> </a:t>
            </a:r>
            <a:r>
              <a:rPr lang="fr-FR" sz="2000" dirty="0" smtClean="0"/>
              <a:t>(2.10</a:t>
            </a:r>
            <a:r>
              <a:rPr lang="fr-FR" sz="2000" baseline="30000" dirty="0" smtClean="0"/>
              <a:t>-5</a:t>
            </a:r>
            <a:r>
              <a:rPr lang="fr-FR" sz="2000" dirty="0" smtClean="0"/>
              <a:t> </a:t>
            </a:r>
            <a:r>
              <a:rPr lang="fr-FR" sz="2000" dirty="0" err="1"/>
              <a:t>GeV</a:t>
            </a:r>
            <a:r>
              <a:rPr lang="fr-FR" sz="2000" dirty="0"/>
              <a:t> </a:t>
            </a:r>
            <a:r>
              <a:rPr lang="fr-FR" sz="2000" baseline="30000" dirty="0"/>
              <a:t>-1</a:t>
            </a:r>
            <a:r>
              <a:rPr lang="fr-FR" sz="2000" dirty="0"/>
              <a:t> </a:t>
            </a:r>
            <a:r>
              <a:rPr lang="fr-FR" sz="2000" dirty="0" smtClean="0"/>
              <a:t> for the </a:t>
            </a:r>
            <a:r>
              <a:rPr lang="fr-FR" sz="2000" dirty="0" err="1" smtClean="0"/>
              <a:t>whole</a:t>
            </a:r>
            <a:r>
              <a:rPr lang="fr-FR" sz="2000" dirty="0" smtClean="0"/>
              <a:t> </a:t>
            </a:r>
            <a:r>
              <a:rPr lang="fr-FR" sz="2000" dirty="0" err="1" smtClean="0"/>
              <a:t>tracking</a:t>
            </a:r>
            <a:r>
              <a:rPr lang="fr-FR" sz="2000" dirty="0" smtClean="0"/>
              <a:t> system). </a:t>
            </a:r>
            <a:endParaRPr lang="fr-FR" sz="2000" dirty="0" smtClean="0"/>
          </a:p>
          <a:p>
            <a:endParaRPr lang="fr-FR" sz="20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447" y="124569"/>
            <a:ext cx="3600400" cy="355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12149" y="365126"/>
            <a:ext cx="1802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e+e</a:t>
            </a:r>
            <a:r>
              <a:rPr lang="fr-FR" dirty="0" smtClean="0"/>
              <a:t>- -&gt; HZ, Z-&gt;µµ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3785" y="3620154"/>
            <a:ext cx="3681062" cy="2895847"/>
          </a:xfrm>
          <a:prstGeom prst="rect">
            <a:avLst/>
          </a:prstGeom>
        </p:spPr>
      </p:pic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51BF-2F58-437A-96BD-D6E0F6CAC2C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8896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235" y="387491"/>
            <a:ext cx="7189694" cy="557322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 rot="16200000">
            <a:off x="2733791" y="2195909"/>
            <a:ext cx="253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Energy </a:t>
            </a:r>
            <a:r>
              <a:rPr lang="fr-FR" b="1" dirty="0" err="1" smtClean="0"/>
              <a:t>resolution</a:t>
            </a:r>
            <a:r>
              <a:rPr lang="fr-FR" b="1" dirty="0" smtClean="0"/>
              <a:t> (%)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7853082" y="5960720"/>
            <a:ext cx="327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Ion </a:t>
            </a:r>
            <a:r>
              <a:rPr lang="fr-FR" b="1" dirty="0" err="1" smtClean="0"/>
              <a:t>Backflow</a:t>
            </a:r>
            <a:r>
              <a:rPr lang="fr-FR" b="1" dirty="0" smtClean="0"/>
              <a:t> (%)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52716" y="1289069"/>
            <a:ext cx="2877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ALICE </a:t>
            </a:r>
            <a:r>
              <a:rPr lang="fr-FR" dirty="0" err="1" smtClean="0"/>
              <a:t>with</a:t>
            </a:r>
            <a:r>
              <a:rPr lang="fr-FR" dirty="0" smtClean="0"/>
              <a:t> 4 </a:t>
            </a:r>
            <a:r>
              <a:rPr lang="fr-FR" dirty="0" err="1" smtClean="0"/>
              <a:t>GEMs</a:t>
            </a:r>
            <a:endParaRPr lang="fr-FR" dirty="0" smtClean="0"/>
          </a:p>
          <a:p>
            <a:pPr algn="r"/>
            <a:endParaRPr lang="fr-FR" dirty="0"/>
          </a:p>
          <a:p>
            <a:pPr algn="r"/>
            <a:r>
              <a:rPr lang="fr-FR" dirty="0" err="1" smtClean="0"/>
              <a:t>Distortions</a:t>
            </a:r>
            <a:r>
              <a:rPr lang="fr-FR" dirty="0" smtClean="0"/>
              <a:t> up to 20 cm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57784" y="539496"/>
            <a:ext cx="1444752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4 </a:t>
            </a:r>
            <a:r>
              <a:rPr lang="fr-FR" sz="2800" dirty="0" err="1" smtClean="0">
                <a:solidFill>
                  <a:schemeClr val="bg1"/>
                </a:solidFill>
              </a:rPr>
              <a:t>GEMs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75130" y="5791443"/>
            <a:ext cx="3917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7030A0"/>
                </a:solidFill>
              </a:rPr>
              <a:t>See</a:t>
            </a:r>
            <a:r>
              <a:rPr lang="fr-FR" sz="1600" dirty="0" smtClean="0">
                <a:solidFill>
                  <a:srgbClr val="7030A0"/>
                </a:solidFill>
              </a:rPr>
              <a:t> </a:t>
            </a:r>
            <a:r>
              <a:rPr lang="fr-FR" sz="1600" dirty="0" err="1" smtClean="0">
                <a:solidFill>
                  <a:srgbClr val="7030A0"/>
                </a:solidFill>
              </a:rPr>
              <a:t>also</a:t>
            </a:r>
            <a:r>
              <a:rPr lang="fr-FR" sz="1600" dirty="0" smtClean="0">
                <a:solidFill>
                  <a:srgbClr val="7030A0"/>
                </a:solidFill>
              </a:rPr>
              <a:t> : M </a:t>
            </a:r>
            <a:r>
              <a:rPr lang="fr-FR" sz="1600" dirty="0">
                <a:solidFill>
                  <a:srgbClr val="7030A0"/>
                </a:solidFill>
              </a:rPr>
              <a:t>Ball </a:t>
            </a:r>
            <a:r>
              <a:rPr lang="fr-FR" sz="1600" i="1" dirty="0">
                <a:solidFill>
                  <a:srgbClr val="7030A0"/>
                </a:solidFill>
              </a:rPr>
              <a:t>et al </a:t>
            </a:r>
            <a:r>
              <a:rPr lang="fr-FR" sz="1600" dirty="0">
                <a:solidFill>
                  <a:srgbClr val="7030A0"/>
                </a:solidFill>
              </a:rPr>
              <a:t>2014 </a:t>
            </a:r>
            <a:r>
              <a:rPr lang="fr-FR" sz="1600" i="1" dirty="0">
                <a:solidFill>
                  <a:srgbClr val="7030A0"/>
                </a:solidFill>
              </a:rPr>
              <a:t>JINST </a:t>
            </a:r>
            <a:r>
              <a:rPr lang="fr-FR" sz="1600" b="1" dirty="0">
                <a:solidFill>
                  <a:srgbClr val="7030A0"/>
                </a:solidFill>
              </a:rPr>
              <a:t>9 </a:t>
            </a:r>
            <a:r>
              <a:rPr lang="fr-FR" sz="1600" dirty="0">
                <a:solidFill>
                  <a:srgbClr val="7030A0"/>
                </a:solidFill>
              </a:rPr>
              <a:t>C04025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082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289304" y="941832"/>
            <a:ext cx="3968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DMM (Jianbei Liu et al., USTC)</a:t>
            </a:r>
          </a:p>
          <a:p>
            <a:r>
              <a:rPr lang="fr-FR" dirty="0" smtClean="0"/>
              <a:t>Claim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misaligning</a:t>
            </a:r>
            <a:r>
              <a:rPr lang="fr-FR" dirty="0" smtClean="0"/>
              <a:t> the </a:t>
            </a:r>
            <a:r>
              <a:rPr lang="fr-FR" dirty="0" err="1" smtClean="0"/>
              <a:t>meshes</a:t>
            </a:r>
            <a:r>
              <a:rPr lang="fr-FR" dirty="0" smtClean="0"/>
              <a:t> </a:t>
            </a:r>
            <a:r>
              <a:rPr lang="fr-FR" dirty="0" err="1" smtClean="0"/>
              <a:t>reduces</a:t>
            </a:r>
            <a:r>
              <a:rPr lang="fr-FR" dirty="0" smtClean="0"/>
              <a:t> the </a:t>
            </a:r>
            <a:r>
              <a:rPr lang="fr-FR" dirty="0" err="1" smtClean="0"/>
              <a:t>backflow</a:t>
            </a:r>
            <a:r>
              <a:rPr lang="fr-FR" dirty="0" smtClean="0"/>
              <a:t>.  </a:t>
            </a:r>
          </a:p>
          <a:p>
            <a:endParaRPr lang="fr-FR" dirty="0"/>
          </a:p>
          <a:p>
            <a:r>
              <a:rPr lang="fr-FR" dirty="0" smtClean="0"/>
              <a:t>But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degrades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 bwMode="auto">
          <a:xfrm>
            <a:off x="6721019" y="326942"/>
            <a:ext cx="3465576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Double </a:t>
            </a:r>
            <a:r>
              <a:rPr lang="fr-FR" sz="2800" dirty="0" err="1" smtClean="0">
                <a:solidFill>
                  <a:schemeClr val="bg1"/>
                </a:solidFill>
              </a:rPr>
              <a:t>Micromegas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643" y="1126498"/>
            <a:ext cx="6111433" cy="318027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296114" y="3982941"/>
            <a:ext cx="9599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studied</a:t>
            </a:r>
            <a:r>
              <a:rPr lang="fr-FR" dirty="0"/>
              <a:t> in F. Jeanneau et al. </a:t>
            </a:r>
            <a:r>
              <a:rPr lang="fr-FR" dirty="0" smtClean="0"/>
              <a:t>NIMA623(2010)94, but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/>
          </a:p>
          <a:p>
            <a:endParaRPr lang="fr-FR" dirty="0" smtClean="0"/>
          </a:p>
          <a:p>
            <a:r>
              <a:rPr lang="fr-FR" dirty="0" err="1" smtClean="0"/>
              <a:t>Caveats</a:t>
            </a:r>
            <a:r>
              <a:rPr lang="fr-FR" dirty="0" smtClean="0"/>
              <a:t> : Moiré modulation of the gain, </a:t>
            </a:r>
            <a:r>
              <a:rPr lang="fr-FR" dirty="0" err="1" smtClean="0"/>
              <a:t>effect</a:t>
            </a:r>
            <a:r>
              <a:rPr lang="fr-FR" dirty="0" smtClean="0"/>
              <a:t> of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possible to </a:t>
            </a:r>
            <a:r>
              <a:rPr lang="fr-FR" dirty="0" err="1" smtClean="0"/>
              <a:t>make</a:t>
            </a:r>
            <a:r>
              <a:rPr lang="fr-FR" dirty="0" smtClean="0"/>
              <a:t> use of a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in a high</a:t>
            </a:r>
            <a:r>
              <a:rPr lang="fr-FR" dirty="0" smtClean="0">
                <a:latin typeface="Symbol" panose="05050102010706020507" pitchFamily="18" charset="2"/>
              </a:rPr>
              <a:t> </a:t>
            </a:r>
            <a:r>
              <a:rPr lang="fr-FR" dirty="0" err="1" smtClean="0">
                <a:latin typeface="Symbol" panose="05050102010706020507" pitchFamily="18" charset="2"/>
              </a:rPr>
              <a:t>wt</a:t>
            </a:r>
            <a:r>
              <a:rPr lang="fr-FR" dirty="0" smtClean="0">
                <a:latin typeface="Symbol" panose="05050102010706020507" pitchFamily="18" charset="2"/>
              </a:rPr>
              <a:t> </a:t>
            </a:r>
            <a:r>
              <a:rPr lang="fr-FR" dirty="0" err="1" smtClean="0"/>
              <a:t>gas</a:t>
            </a:r>
            <a:r>
              <a:rPr lang="fr-FR" dirty="0"/>
              <a:t> </a:t>
            </a:r>
            <a:r>
              <a:rPr lang="fr-FR" dirty="0" smtClean="0"/>
              <a:t>(E. Shulga, Weizmann)    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366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 bwMode="auto">
          <a:xfrm>
            <a:off x="6721019" y="326942"/>
            <a:ext cx="3465576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dirty="0" err="1" smtClean="0">
                <a:solidFill>
                  <a:schemeClr val="bg1"/>
                </a:solidFill>
              </a:rPr>
              <a:t>Micromegas</a:t>
            </a:r>
            <a:r>
              <a:rPr lang="fr-FR" sz="2800" dirty="0" smtClean="0">
                <a:solidFill>
                  <a:schemeClr val="bg1"/>
                </a:solidFill>
              </a:rPr>
              <a:t> + </a:t>
            </a:r>
            <a:r>
              <a:rPr lang="fr-FR" sz="2800" dirty="0" err="1" smtClean="0">
                <a:solidFill>
                  <a:schemeClr val="bg1"/>
                </a:solidFill>
              </a:rPr>
              <a:t>nGEMs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22</a:t>
            </a:fld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739588" y="1120588"/>
            <a:ext cx="102690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have been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+ 1, 2 or 3 </a:t>
            </a:r>
            <a:r>
              <a:rPr lang="fr-FR" dirty="0" err="1" smtClean="0"/>
              <a:t>GEMs</a:t>
            </a:r>
            <a:endParaRPr lang="fr-FR" dirty="0" smtClean="0"/>
          </a:p>
          <a:p>
            <a:r>
              <a:rPr lang="fr-FR" dirty="0" smtClean="0"/>
              <a:t>At the end </a:t>
            </a:r>
            <a:r>
              <a:rPr lang="fr-FR" dirty="0" err="1" smtClean="0"/>
              <a:t>marginally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alone</a:t>
            </a:r>
            <a:r>
              <a:rPr lang="fr-FR" dirty="0" smtClean="0"/>
              <a:t> </a:t>
            </a:r>
          </a:p>
          <a:p>
            <a:endParaRPr lang="fr-FR" dirty="0"/>
          </a:p>
          <a:p>
            <a:r>
              <a:rPr lang="fr-FR" dirty="0" smtClean="0">
                <a:solidFill>
                  <a:srgbClr val="7030A0"/>
                </a:solidFill>
              </a:rPr>
              <a:t>Hugo </a:t>
            </a:r>
            <a:r>
              <a:rPr lang="fr-FR" dirty="0" err="1" smtClean="0">
                <a:solidFill>
                  <a:srgbClr val="7030A0"/>
                </a:solidFill>
              </a:rPr>
              <a:t>Peireira</a:t>
            </a:r>
            <a:r>
              <a:rPr lang="fr-FR" dirty="0" smtClean="0"/>
              <a:t> </a:t>
            </a:r>
          </a:p>
          <a:p>
            <a:r>
              <a:rPr lang="fr-FR" dirty="0" err="1" smtClean="0">
                <a:solidFill>
                  <a:srgbClr val="7030A0"/>
                </a:solidFill>
              </a:rPr>
              <a:t>Nikolai</a:t>
            </a:r>
            <a:r>
              <a:rPr lang="fr-FR" dirty="0" smtClean="0">
                <a:solidFill>
                  <a:srgbClr val="7030A0"/>
                </a:solidFill>
              </a:rPr>
              <a:t> Smirnov</a:t>
            </a:r>
            <a:endParaRPr lang="fr-FR" dirty="0">
              <a:solidFill>
                <a:srgbClr val="7030A0"/>
              </a:solidFill>
            </a:endParaRPr>
          </a:p>
        </p:txBody>
      </p:sp>
      <p:pic>
        <p:nvPicPr>
          <p:cNvPr id="11" name="Content Placeholder 3"/>
          <p:cNvPicPr/>
          <p:nvPr/>
        </p:nvPicPr>
        <p:blipFill>
          <a:blip r:embed="rId2"/>
          <a:stretch/>
        </p:blipFill>
        <p:spPr>
          <a:xfrm>
            <a:off x="5968377" y="1679254"/>
            <a:ext cx="5510880" cy="4406400"/>
          </a:xfrm>
          <a:prstGeom prst="rect">
            <a:avLst/>
          </a:prstGeom>
          <a:ln>
            <a:noFill/>
          </a:ln>
        </p:spPr>
      </p:pic>
      <p:sp>
        <p:nvSpPr>
          <p:cNvPr id="4" name="ZoneTexte 3"/>
          <p:cNvSpPr txBox="1"/>
          <p:nvPr/>
        </p:nvSpPr>
        <p:spPr>
          <a:xfrm>
            <a:off x="3720353" y="3882454"/>
            <a:ext cx="1604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F. Bossu</a:t>
            </a:r>
          </a:p>
          <a:p>
            <a:r>
              <a:rPr lang="fr-FR" dirty="0" smtClean="0"/>
              <a:t>S. Aune</a:t>
            </a:r>
          </a:p>
          <a:p>
            <a:r>
              <a:rPr lang="fr-FR" dirty="0"/>
              <a:t>e</a:t>
            </a:r>
            <a:r>
              <a:rPr lang="fr-FR" dirty="0" smtClean="0"/>
              <a:t>t al. 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1420667" y="5396401"/>
            <a:ext cx="4814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pc="-1" dirty="0">
                <a:solidFill>
                  <a:srgbClr val="000000"/>
                </a:solidFill>
              </a:rPr>
              <a:t>More results can be found. NIM A 834 (2016) 149</a:t>
            </a:r>
            <a:endParaRPr lang="en-US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8263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23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923" y="528918"/>
            <a:ext cx="7232953" cy="530177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75129" y="744071"/>
            <a:ext cx="2752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One direction of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to use Graphene, but </a:t>
            </a:r>
            <a:r>
              <a:rPr lang="fr-FR" dirty="0" err="1" smtClean="0"/>
              <a:t>this</a:t>
            </a:r>
            <a:r>
              <a:rPr lang="fr-FR" dirty="0" smtClean="0"/>
              <a:t> looks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84" y="2660403"/>
            <a:ext cx="3842795" cy="135147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482352" y="5907737"/>
            <a:ext cx="2877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Patrick Thuiner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051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8894" y="762000"/>
            <a:ext cx="109307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Possible solution : </a:t>
            </a:r>
            <a:r>
              <a:rPr lang="fr-FR" dirty="0" err="1" smtClean="0"/>
              <a:t>shape</a:t>
            </a:r>
            <a:r>
              <a:rPr lang="fr-FR" dirty="0" smtClean="0"/>
              <a:t> the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converge to a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r>
              <a:rPr lang="fr-FR" dirty="0" smtClean="0"/>
              <a:t>,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electrons</a:t>
            </a:r>
            <a:r>
              <a:rPr lang="fr-FR" dirty="0" smtClean="0"/>
              <a:t> escape </a:t>
            </a:r>
          </a:p>
          <a:p>
            <a:r>
              <a:rPr lang="fr-FR" dirty="0" smtClean="0"/>
              <a:t>by diffusion. </a:t>
            </a:r>
            <a:r>
              <a:rPr lang="fr-FR" dirty="0" err="1" smtClean="0"/>
              <a:t>Necessitates</a:t>
            </a:r>
            <a:r>
              <a:rPr lang="fr-FR" dirty="0" smtClean="0"/>
              <a:t> to </a:t>
            </a:r>
            <a:r>
              <a:rPr lang="fr-FR" dirty="0" err="1" smtClean="0"/>
              <a:t>shape</a:t>
            </a:r>
            <a:r>
              <a:rPr lang="fr-FR" dirty="0" smtClean="0"/>
              <a:t> the anode at the </a:t>
            </a:r>
            <a:r>
              <a:rPr lang="fr-FR" dirty="0" err="1" smtClean="0"/>
              <a:t>hole</a:t>
            </a:r>
            <a:r>
              <a:rPr lang="fr-FR" dirty="0" smtClean="0"/>
              <a:t> </a:t>
            </a:r>
            <a:r>
              <a:rPr lang="fr-FR" dirty="0" err="1" smtClean="0"/>
              <a:t>scale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This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micro-additive fabrication at the </a:t>
            </a:r>
            <a:r>
              <a:rPr lang="fr-FR" dirty="0" err="1" smtClean="0"/>
              <a:t>sub-micronic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example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Tiago Silva, Sao Paulo)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302" y="2356279"/>
            <a:ext cx="7430947" cy="38128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534400" y="3442447"/>
            <a:ext cx="1079849" cy="206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5539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55812"/>
            <a:ext cx="10297878" cy="464217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567082" y="5423647"/>
            <a:ext cx="5495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Peter Kluit, </a:t>
            </a:r>
            <a:r>
              <a:rPr lang="fr-FR" dirty="0" err="1" smtClean="0">
                <a:solidFill>
                  <a:srgbClr val="7030A0"/>
                </a:solidFill>
              </a:rPr>
              <a:t>Nikhef</a:t>
            </a:r>
            <a:r>
              <a:rPr lang="fr-FR" dirty="0" smtClean="0">
                <a:solidFill>
                  <a:srgbClr val="7030A0"/>
                </a:solidFill>
              </a:rPr>
              <a:t>, CEPC workshop, Shanghai, Oct. 2020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695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Ion </a:t>
            </a:r>
            <a:r>
              <a:rPr lang="fr-FR" dirty="0" err="1" smtClean="0"/>
              <a:t>backflow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suppressed</a:t>
            </a:r>
            <a:r>
              <a:rPr lang="fr-FR" dirty="0" smtClean="0"/>
              <a:t> if one </a:t>
            </a:r>
            <a:r>
              <a:rPr lang="fr-FR" dirty="0" err="1" smtClean="0"/>
              <a:t>is</a:t>
            </a:r>
            <a:r>
              <a:rPr lang="fr-FR" dirty="0" smtClean="0"/>
              <a:t> to select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recoils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If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possible (case of FCC and CEPC) one </a:t>
            </a:r>
            <a:r>
              <a:rPr lang="fr-FR" dirty="0" err="1" smtClean="0"/>
              <a:t>needs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a new structure to </a:t>
            </a:r>
            <a:r>
              <a:rPr lang="fr-FR" dirty="0" err="1" smtClean="0"/>
              <a:t>suppress</a:t>
            </a:r>
            <a:r>
              <a:rPr lang="fr-FR" dirty="0" smtClean="0"/>
              <a:t> the ion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degrading</a:t>
            </a:r>
            <a:r>
              <a:rPr lang="fr-FR" dirty="0" smtClean="0"/>
              <a:t> the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or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resolution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smtClean="0"/>
              <a:t>So far </a:t>
            </a:r>
            <a:r>
              <a:rPr lang="fr-FR" dirty="0" err="1" smtClean="0"/>
              <a:t>many</a:t>
            </a:r>
            <a:r>
              <a:rPr lang="fr-FR" dirty="0" smtClean="0"/>
              <a:t> trials </a:t>
            </a:r>
            <a:r>
              <a:rPr lang="fr-FR" dirty="0" err="1" smtClean="0"/>
              <a:t>with</a:t>
            </a:r>
            <a:r>
              <a:rPr lang="fr-FR" dirty="0" smtClean="0"/>
              <a:t> multiple </a:t>
            </a:r>
            <a:r>
              <a:rPr lang="fr-FR" dirty="0" err="1" smtClean="0"/>
              <a:t>GEMs</a:t>
            </a:r>
            <a:r>
              <a:rPr lang="fr-FR" dirty="0" smtClean="0"/>
              <a:t> or </a:t>
            </a:r>
            <a:r>
              <a:rPr lang="fr-FR" dirty="0" err="1" smtClean="0"/>
              <a:t>Micromegas</a:t>
            </a:r>
            <a:r>
              <a:rPr lang="fr-FR" dirty="0" smtClean="0"/>
              <a:t> or </a:t>
            </a:r>
            <a:r>
              <a:rPr lang="fr-FR" dirty="0" err="1" smtClean="0"/>
              <a:t>combinations</a:t>
            </a:r>
            <a:r>
              <a:rPr lang="fr-FR" dirty="0" smtClean="0"/>
              <a:t> have been </a:t>
            </a:r>
            <a:r>
              <a:rPr lang="fr-FR" dirty="0" err="1" smtClean="0"/>
              <a:t>done</a:t>
            </a:r>
            <a:r>
              <a:rPr lang="fr-FR" dirty="0" smtClean="0"/>
              <a:t>, but </a:t>
            </a:r>
            <a:r>
              <a:rPr lang="fr-FR" dirty="0" err="1" smtClean="0"/>
              <a:t>still</a:t>
            </a:r>
            <a:r>
              <a:rPr lang="fr-FR" dirty="0" smtClean="0"/>
              <a:t> IBF </a:t>
            </a:r>
            <a:r>
              <a:rPr lang="fr-FR" dirty="0" err="1" smtClean="0"/>
              <a:t>limited</a:t>
            </a:r>
            <a:r>
              <a:rPr lang="fr-FR" dirty="0" smtClean="0"/>
              <a:t> to 1 </a:t>
            </a:r>
            <a:r>
              <a:rPr lang="fr-FR" dirty="0" err="1" smtClean="0"/>
              <a:t>permil</a:t>
            </a:r>
            <a:r>
              <a:rPr lang="fr-FR" dirty="0" smtClean="0"/>
              <a:t> or a few.  </a:t>
            </a:r>
            <a:r>
              <a:rPr lang="fr-FR" dirty="0" smtClean="0"/>
              <a:t> </a:t>
            </a:r>
            <a:endParaRPr lang="fr-FR" dirty="0" smtClean="0"/>
          </a:p>
          <a:p>
            <a:r>
              <a:rPr lang="fr-FR" dirty="0" smtClean="0"/>
              <a:t>Micro-additive fabrication of the anode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provide</a:t>
            </a:r>
            <a:r>
              <a:rPr lang="fr-FR" dirty="0" smtClean="0"/>
              <a:t> a </a:t>
            </a:r>
            <a:r>
              <a:rPr lang="fr-FR" dirty="0" err="1" smtClean="0"/>
              <a:t>technical</a:t>
            </a:r>
            <a:r>
              <a:rPr lang="fr-FR" dirty="0" smtClean="0"/>
              <a:t> solution.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163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27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010" y="1235015"/>
            <a:ext cx="8055980" cy="438797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45458" y="412376"/>
            <a:ext cx="8157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Peter Kluit : ‘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 </a:t>
            </a:r>
            <a:r>
              <a:rPr lang="fr-FR" dirty="0" err="1" smtClean="0"/>
              <a:t>need</a:t>
            </a:r>
            <a:r>
              <a:rPr lang="fr-FR" dirty="0" smtClean="0"/>
              <a:t> for a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device</a:t>
            </a:r>
            <a:r>
              <a:rPr lang="fr-FR" dirty="0" smtClean="0"/>
              <a:t> (a double </a:t>
            </a:r>
            <a:r>
              <a:rPr lang="fr-FR" dirty="0" err="1" smtClean="0"/>
              <a:t>grid</a:t>
            </a:r>
            <a:r>
              <a:rPr lang="fr-FR" dirty="0" smtClean="0"/>
              <a:t> </a:t>
            </a:r>
            <a:r>
              <a:rPr lang="fr-FR" dirty="0" err="1" smtClean="0"/>
              <a:t>suffices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7245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13329" y="382304"/>
            <a:ext cx="3464859" cy="629957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A TPC for ILC</a:t>
            </a:r>
            <a:endParaRPr lang="fr-FR" dirty="0"/>
          </a:p>
        </p:txBody>
      </p:sp>
      <p:pic>
        <p:nvPicPr>
          <p:cNvPr id="4" name="Picture 3" descr="D:\Paul\ilc\ILD\ILD_TP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033" y="382304"/>
            <a:ext cx="5288762" cy="368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823" y="2960600"/>
            <a:ext cx="4810756" cy="339157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76640" y="1040554"/>
            <a:ext cx="5235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Options : GEM and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pads or pixels</a:t>
            </a:r>
          </a:p>
          <a:p>
            <a:endParaRPr lang="fr-FR" dirty="0"/>
          </a:p>
          <a:p>
            <a:r>
              <a:rPr lang="fr-FR" dirty="0" smtClean="0"/>
              <a:t>R&amp;D lead to a design of a </a:t>
            </a:r>
            <a:r>
              <a:rPr lang="fr-FR" dirty="0" err="1" smtClean="0"/>
              <a:t>Micromegas</a:t>
            </a:r>
            <a:r>
              <a:rPr lang="fr-FR" dirty="0" smtClean="0"/>
              <a:t> module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readout</a:t>
            </a:r>
            <a:r>
              <a:rPr lang="fr-FR" dirty="0" smtClean="0"/>
              <a:t> and 2-phase CO2 </a:t>
            </a:r>
            <a:r>
              <a:rPr lang="fr-FR" dirty="0" err="1" smtClean="0"/>
              <a:t>cooling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ERAM concept (</a:t>
            </a:r>
            <a:r>
              <a:rPr lang="fr-FR" dirty="0" err="1" smtClean="0"/>
              <a:t>Encapsultated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Anode </a:t>
            </a:r>
            <a:r>
              <a:rPr lang="fr-FR" dirty="0" err="1" smtClean="0"/>
              <a:t>Micromegas</a:t>
            </a:r>
            <a:r>
              <a:rPr lang="fr-FR" dirty="0" smtClean="0"/>
              <a:t>) </a:t>
            </a:r>
            <a:r>
              <a:rPr lang="fr-FR" dirty="0" err="1" smtClean="0"/>
              <a:t>proved</a:t>
            </a:r>
            <a:r>
              <a:rPr lang="fr-FR" dirty="0" smtClean="0"/>
              <a:t> to ‘do the job’ : 200 points </a:t>
            </a:r>
            <a:r>
              <a:rPr lang="fr-FR" dirty="0" err="1" smtClean="0"/>
              <a:t>with</a:t>
            </a:r>
            <a:r>
              <a:rPr lang="fr-FR" dirty="0" smtClean="0"/>
              <a:t> 60 µm </a:t>
            </a:r>
            <a:r>
              <a:rPr lang="fr-FR" dirty="0" err="1" smtClean="0"/>
              <a:t>resolution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6339033" y="4401671"/>
            <a:ext cx="5288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This ERAM concept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adopted</a:t>
            </a:r>
            <a:r>
              <a:rPr lang="fr-FR" dirty="0" smtClean="0"/>
              <a:t> by T2K/ND280 for </a:t>
            </a:r>
            <a:r>
              <a:rPr lang="fr-FR" dirty="0" err="1" smtClean="0"/>
              <a:t>its</a:t>
            </a:r>
            <a:r>
              <a:rPr lang="fr-FR" dirty="0" smtClean="0"/>
              <a:t> upgrade. If </a:t>
            </a:r>
            <a:r>
              <a:rPr lang="fr-FR" dirty="0" err="1" smtClean="0"/>
              <a:t>successful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at DUNE/SAND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0665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1295" y="132598"/>
            <a:ext cx="6670854" cy="1384331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Motivation for the </a:t>
            </a:r>
            <a:r>
              <a:rPr lang="fr-FR" dirty="0" err="1" smtClean="0"/>
              <a:t>tracking</a:t>
            </a:r>
            <a:r>
              <a:rPr lang="fr-FR" dirty="0" smtClean="0"/>
              <a:t> at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colliders</a:t>
            </a:r>
            <a:r>
              <a:rPr lang="fr-FR" dirty="0" smtClean="0"/>
              <a:t> as </a:t>
            </a:r>
            <a:r>
              <a:rPr lang="fr-FR" dirty="0" err="1" smtClean="0"/>
              <a:t>Higgs</a:t>
            </a:r>
            <a:r>
              <a:rPr lang="fr-FR" dirty="0"/>
              <a:t> </a:t>
            </a:r>
            <a:r>
              <a:rPr lang="fr-FR" dirty="0" err="1" smtClean="0"/>
              <a:t>factories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3863574"/>
            <a:ext cx="6252882" cy="2221589"/>
          </a:xfrm>
        </p:spPr>
        <p:txBody>
          <a:bodyPr/>
          <a:lstStyle/>
          <a:p>
            <a:r>
              <a:rPr lang="fr-FR" sz="2000" dirty="0" err="1" smtClean="0"/>
              <a:t>Silicon</a:t>
            </a:r>
            <a:r>
              <a:rPr lang="fr-FR" sz="2000" dirty="0" smtClean="0"/>
              <a:t> detectors </a:t>
            </a:r>
            <a:r>
              <a:rPr lang="fr-FR" sz="2000" dirty="0" err="1" smtClean="0"/>
              <a:t>give</a:t>
            </a:r>
            <a:r>
              <a:rPr lang="fr-FR" sz="2000" dirty="0" smtClean="0"/>
              <a:t> point </a:t>
            </a:r>
            <a:r>
              <a:rPr lang="fr-FR" sz="2000" dirty="0" err="1" smtClean="0"/>
              <a:t>measurement</a:t>
            </a:r>
            <a:r>
              <a:rPr lang="fr-FR" sz="2000" dirty="0" smtClean="0"/>
              <a:t> </a:t>
            </a:r>
            <a:r>
              <a:rPr lang="fr-FR" sz="2000" dirty="0" err="1" smtClean="0"/>
              <a:t>accuracy</a:t>
            </a:r>
            <a:r>
              <a:rPr lang="fr-FR" sz="2000" dirty="0" smtClean="0"/>
              <a:t>, but </a:t>
            </a:r>
            <a:r>
              <a:rPr lang="fr-FR" sz="2000" dirty="0" err="1" smtClean="0"/>
              <a:t>also</a:t>
            </a:r>
            <a:r>
              <a:rPr lang="fr-FR" sz="2000" dirty="0" smtClean="0"/>
              <a:t> </a:t>
            </a:r>
            <a:r>
              <a:rPr lang="fr-FR" sz="2000" dirty="0" err="1" smtClean="0"/>
              <a:t>introduce</a:t>
            </a:r>
            <a:r>
              <a:rPr lang="fr-FR" sz="2000" dirty="0" smtClean="0"/>
              <a:t> multiple </a:t>
            </a:r>
            <a:r>
              <a:rPr lang="fr-FR" sz="2000" dirty="0" err="1" smtClean="0"/>
              <a:t>scattering</a:t>
            </a:r>
            <a:r>
              <a:rPr lang="fr-FR" sz="2000" dirty="0" smtClean="0"/>
              <a:t>, </a:t>
            </a:r>
            <a:r>
              <a:rPr lang="fr-FR" sz="2000" dirty="0" err="1" smtClean="0"/>
              <a:t>while</a:t>
            </a:r>
            <a:r>
              <a:rPr lang="fr-FR" sz="2000" dirty="0" smtClean="0"/>
              <a:t> a TPC </a:t>
            </a:r>
            <a:r>
              <a:rPr lang="fr-FR" sz="2000" dirty="0" err="1" smtClean="0"/>
              <a:t>provides</a:t>
            </a:r>
            <a:r>
              <a:rPr lang="fr-FR" sz="2000" dirty="0" smtClean="0"/>
              <a:t> a </a:t>
            </a:r>
            <a:r>
              <a:rPr lang="fr-FR" sz="2000" dirty="0" err="1" smtClean="0"/>
              <a:t>continuous</a:t>
            </a:r>
            <a:r>
              <a:rPr lang="fr-FR" sz="2000" dirty="0" smtClean="0"/>
              <a:t> 3D </a:t>
            </a:r>
            <a:r>
              <a:rPr lang="fr-FR" sz="2000" dirty="0" err="1" smtClean="0"/>
              <a:t>track</a:t>
            </a:r>
            <a:r>
              <a:rPr lang="fr-FR" sz="2000" dirty="0" smtClean="0"/>
              <a:t> reconstruction </a:t>
            </a:r>
            <a:r>
              <a:rPr lang="fr-FR" sz="2000" dirty="0" err="1" smtClean="0"/>
              <a:t>with</a:t>
            </a:r>
            <a:r>
              <a:rPr lang="fr-FR" sz="2000" dirty="0" smtClean="0"/>
              <a:t> minimal </a:t>
            </a:r>
            <a:r>
              <a:rPr lang="fr-FR" sz="2000" dirty="0" err="1" smtClean="0"/>
              <a:t>matter</a:t>
            </a:r>
            <a:r>
              <a:rPr lang="fr-FR" sz="2000" dirty="0" smtClean="0"/>
              <a:t> : </a:t>
            </a:r>
            <a:r>
              <a:rPr lang="fr-FR" sz="2000" dirty="0" err="1" smtClean="0"/>
              <a:t>useful</a:t>
            </a:r>
            <a:r>
              <a:rPr lang="fr-FR" sz="2000" dirty="0" smtClean="0"/>
              <a:t> for V0, </a:t>
            </a:r>
            <a:r>
              <a:rPr lang="fr-FR" sz="2000" dirty="0" err="1" smtClean="0"/>
              <a:t>kinks</a:t>
            </a:r>
            <a:r>
              <a:rPr lang="fr-FR" sz="2000" dirty="0" smtClean="0"/>
              <a:t>, </a:t>
            </a:r>
            <a:r>
              <a:rPr lang="fr-FR" sz="2000" dirty="0" err="1" smtClean="0"/>
              <a:t>connecting</a:t>
            </a:r>
            <a:r>
              <a:rPr lang="fr-FR" sz="2000" dirty="0" smtClean="0"/>
              <a:t> to vertex </a:t>
            </a:r>
            <a:r>
              <a:rPr lang="fr-FR" sz="2000" dirty="0" err="1" smtClean="0"/>
              <a:t>tracker</a:t>
            </a:r>
            <a:r>
              <a:rPr lang="fr-FR" sz="2000" dirty="0" smtClean="0"/>
              <a:t>, </a:t>
            </a:r>
            <a:r>
              <a:rPr lang="fr-FR" sz="2000" dirty="0" err="1" smtClean="0"/>
              <a:t>other</a:t>
            </a:r>
            <a:r>
              <a:rPr lang="fr-FR" sz="2000" dirty="0" smtClean="0"/>
              <a:t> </a:t>
            </a:r>
            <a:r>
              <a:rPr lang="fr-FR" sz="2000" dirty="0" err="1" smtClean="0"/>
              <a:t>silicon</a:t>
            </a:r>
            <a:r>
              <a:rPr lang="fr-FR" sz="2000" dirty="0" smtClean="0"/>
              <a:t> </a:t>
            </a:r>
            <a:r>
              <a:rPr lang="fr-FR" sz="2000" dirty="0" err="1" smtClean="0"/>
              <a:t>trackers</a:t>
            </a:r>
            <a:r>
              <a:rPr lang="fr-FR" sz="2000" dirty="0" smtClean="0"/>
              <a:t>, and to </a:t>
            </a:r>
            <a:r>
              <a:rPr lang="fr-FR" sz="2000" dirty="0" err="1" smtClean="0"/>
              <a:t>calorimeter</a:t>
            </a:r>
            <a:r>
              <a:rPr lang="fr-FR" sz="2000" dirty="0" smtClean="0"/>
              <a:t>. </a:t>
            </a:r>
          </a:p>
          <a:p>
            <a:r>
              <a:rPr lang="fr-FR" sz="2000" dirty="0" err="1" smtClean="0"/>
              <a:t>Also</a:t>
            </a:r>
            <a:r>
              <a:rPr lang="fr-FR" sz="2000" dirty="0" smtClean="0"/>
              <a:t> a TPC has </a:t>
            </a:r>
            <a:r>
              <a:rPr lang="fr-FR" sz="2000" dirty="0" err="1" smtClean="0"/>
              <a:t>dE</a:t>
            </a:r>
            <a:r>
              <a:rPr lang="fr-FR" sz="2000" dirty="0" smtClean="0"/>
              <a:t>/dx </a:t>
            </a:r>
            <a:r>
              <a:rPr lang="fr-FR" sz="2000" dirty="0" err="1" smtClean="0"/>
              <a:t>capability</a:t>
            </a:r>
            <a:r>
              <a:rPr lang="fr-FR" sz="2000" dirty="0" smtClean="0"/>
              <a:t>, for K/</a:t>
            </a:r>
            <a:r>
              <a:rPr lang="fr-FR" sz="2000" dirty="0" smtClean="0">
                <a:latin typeface="Symbol" panose="05050102010706020507" pitchFamily="18" charset="2"/>
              </a:rPr>
              <a:t>p</a:t>
            </a:r>
            <a:r>
              <a:rPr lang="fr-FR" sz="2000" dirty="0" smtClean="0"/>
              <a:t> </a:t>
            </a:r>
            <a:r>
              <a:rPr lang="fr-FR" sz="2000" dirty="0" err="1" smtClean="0"/>
              <a:t>separation</a:t>
            </a:r>
            <a:r>
              <a:rPr lang="fr-FR" sz="2000" dirty="0" smtClean="0"/>
              <a:t>, essential for Heavy </a:t>
            </a:r>
            <a:r>
              <a:rPr lang="fr-FR" sz="2000" dirty="0" err="1" smtClean="0"/>
              <a:t>Flavour</a:t>
            </a:r>
            <a:r>
              <a:rPr lang="fr-FR" sz="2000" dirty="0" smtClean="0"/>
              <a:t> </a:t>
            </a:r>
            <a:r>
              <a:rPr lang="fr-FR" sz="2000" dirty="0" err="1" smtClean="0"/>
              <a:t>physics</a:t>
            </a:r>
            <a:r>
              <a:rPr lang="fr-FR" sz="2000" dirty="0" smtClean="0"/>
              <a:t> at the Z pole.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38199" y="1508901"/>
            <a:ext cx="6548719" cy="1934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 smtClean="0"/>
              <a:t>Need</a:t>
            </a:r>
            <a:r>
              <a:rPr lang="fr-FR" sz="2000" dirty="0" smtClean="0"/>
              <a:t> to </a:t>
            </a:r>
            <a:r>
              <a:rPr lang="fr-FR" sz="2000" dirty="0" err="1" smtClean="0"/>
              <a:t>reconstruct</a:t>
            </a:r>
            <a:r>
              <a:rPr lang="fr-FR" sz="2000" dirty="0" smtClean="0"/>
              <a:t> </a:t>
            </a:r>
            <a:r>
              <a:rPr lang="fr-FR" sz="2000" dirty="0" err="1" smtClean="0"/>
              <a:t>complex</a:t>
            </a:r>
            <a:r>
              <a:rPr lang="fr-FR" sz="2000" dirty="0" smtClean="0"/>
              <a:t> multi-</a:t>
            </a:r>
            <a:r>
              <a:rPr lang="fr-FR" sz="2000" dirty="0" err="1" smtClean="0"/>
              <a:t>track</a:t>
            </a:r>
            <a:r>
              <a:rPr lang="fr-FR" sz="2000" dirty="0" smtClean="0"/>
              <a:t> </a:t>
            </a:r>
            <a:r>
              <a:rPr lang="fr-FR" sz="2000" dirty="0" err="1" smtClean="0"/>
              <a:t>events</a:t>
            </a:r>
            <a:r>
              <a:rPr lang="fr-FR" sz="2000" dirty="0" smtClean="0"/>
              <a:t> (jets) in a </a:t>
            </a:r>
            <a:r>
              <a:rPr lang="fr-FR" sz="2000" dirty="0" err="1" smtClean="0"/>
              <a:t>noisy</a:t>
            </a:r>
            <a:r>
              <a:rPr lang="fr-FR" sz="2000" dirty="0" smtClean="0"/>
              <a:t> </a:t>
            </a:r>
            <a:r>
              <a:rPr lang="fr-FR" sz="2000" dirty="0" err="1" smtClean="0"/>
              <a:t>environment</a:t>
            </a:r>
            <a:r>
              <a:rPr lang="fr-FR" sz="2000" dirty="0" smtClean="0"/>
              <a:t> : calls for high segmentation</a:t>
            </a:r>
          </a:p>
          <a:p>
            <a:r>
              <a:rPr lang="fr-FR" sz="2000" dirty="0" err="1" smtClean="0"/>
              <a:t>Also</a:t>
            </a:r>
            <a:r>
              <a:rPr lang="fr-FR" sz="2000" dirty="0" smtClean="0"/>
              <a:t> </a:t>
            </a:r>
            <a:r>
              <a:rPr lang="fr-FR" sz="2000" dirty="0" err="1" smtClean="0"/>
              <a:t>need</a:t>
            </a:r>
            <a:r>
              <a:rPr lang="fr-FR" sz="2000" dirty="0" smtClean="0"/>
              <a:t> to </a:t>
            </a:r>
            <a:r>
              <a:rPr lang="fr-FR" sz="2000" dirty="0" err="1" smtClean="0"/>
              <a:t>reconstruct</a:t>
            </a:r>
            <a:r>
              <a:rPr lang="fr-FR" sz="2000" dirty="0" smtClean="0"/>
              <a:t> </a:t>
            </a:r>
            <a:r>
              <a:rPr lang="fr-FR" sz="2000" dirty="0" err="1" smtClean="0"/>
              <a:t>very</a:t>
            </a:r>
            <a:r>
              <a:rPr lang="fr-FR" sz="2000" dirty="0" smtClean="0"/>
              <a:t> </a:t>
            </a:r>
            <a:r>
              <a:rPr lang="fr-FR" sz="2000" dirty="0" err="1" smtClean="0"/>
              <a:t>accurately</a:t>
            </a:r>
            <a:r>
              <a:rPr lang="fr-FR" sz="2000" dirty="0" smtClean="0"/>
              <a:t> high </a:t>
            </a:r>
            <a:r>
              <a:rPr lang="fr-FR" sz="2000" dirty="0" err="1" smtClean="0"/>
              <a:t>energy</a:t>
            </a:r>
            <a:r>
              <a:rPr lang="fr-FR" sz="2000" dirty="0" smtClean="0"/>
              <a:t> </a:t>
            </a:r>
            <a:r>
              <a:rPr lang="fr-FR" sz="2000" dirty="0" err="1" smtClean="0"/>
              <a:t>tracks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Z </a:t>
            </a:r>
            <a:r>
              <a:rPr lang="fr-FR" sz="2000" dirty="0" err="1" smtClean="0"/>
              <a:t>recoil</a:t>
            </a:r>
            <a:r>
              <a:rPr lang="fr-FR" sz="2000" dirty="0" smtClean="0"/>
              <a:t> to </a:t>
            </a:r>
            <a:r>
              <a:rPr lang="fr-FR" sz="2000" dirty="0" err="1" smtClean="0"/>
              <a:t>Higgs</a:t>
            </a:r>
            <a:r>
              <a:rPr lang="fr-FR" sz="2000" dirty="0" smtClean="0"/>
              <a:t>. This translates </a:t>
            </a:r>
            <a:r>
              <a:rPr lang="fr-FR" sz="2000" dirty="0" err="1" smtClean="0"/>
              <a:t>into</a:t>
            </a:r>
            <a:r>
              <a:rPr lang="fr-FR" sz="2000" dirty="0" smtClean="0"/>
              <a:t> O(10 µm) control of the </a:t>
            </a:r>
            <a:r>
              <a:rPr lang="fr-FR" sz="2000" dirty="0" err="1" smtClean="0"/>
              <a:t>systematics</a:t>
            </a:r>
            <a:r>
              <a:rPr lang="fr-FR" sz="2000" dirty="0" smtClean="0"/>
              <a:t> on </a:t>
            </a:r>
            <a:r>
              <a:rPr lang="fr-FR" sz="2000" dirty="0" err="1" smtClean="0"/>
              <a:t>sagitta</a:t>
            </a:r>
            <a:r>
              <a:rPr lang="fr-FR" sz="2000" dirty="0" smtClean="0"/>
              <a:t> and </a:t>
            </a:r>
            <a:r>
              <a:rPr lang="fr-FR" sz="2000" dirty="0" smtClean="0">
                <a:latin typeface="Symbol" panose="05050102010706020507" pitchFamily="18" charset="2"/>
              </a:rPr>
              <a:t>D</a:t>
            </a:r>
            <a:r>
              <a:rPr lang="fr-FR" sz="2000" dirty="0" smtClean="0"/>
              <a:t>(1/P)=10</a:t>
            </a:r>
            <a:r>
              <a:rPr lang="fr-FR" sz="2000" baseline="30000" dirty="0" smtClean="0"/>
              <a:t>-4</a:t>
            </a:r>
            <a:r>
              <a:rPr lang="fr-FR" sz="2000" dirty="0" smtClean="0"/>
              <a:t> </a:t>
            </a:r>
            <a:r>
              <a:rPr lang="fr-FR" sz="2000" dirty="0" err="1" smtClean="0"/>
              <a:t>GeV</a:t>
            </a:r>
            <a:r>
              <a:rPr lang="fr-FR" sz="2000" dirty="0" smtClean="0"/>
              <a:t> </a:t>
            </a:r>
            <a:r>
              <a:rPr lang="fr-FR" sz="2000" baseline="30000" dirty="0" smtClean="0"/>
              <a:t>-1</a:t>
            </a:r>
            <a:r>
              <a:rPr lang="fr-FR" sz="2000" dirty="0"/>
              <a:t> </a:t>
            </a:r>
            <a:r>
              <a:rPr lang="fr-FR" sz="2000" dirty="0" smtClean="0"/>
              <a:t>for TPC </a:t>
            </a:r>
            <a:r>
              <a:rPr lang="fr-FR" sz="2000" dirty="0" err="1" smtClean="0"/>
              <a:t>only</a:t>
            </a:r>
            <a:r>
              <a:rPr lang="fr-FR" sz="2000" dirty="0"/>
              <a:t> </a:t>
            </a:r>
            <a:r>
              <a:rPr lang="fr-FR" sz="2000" dirty="0" smtClean="0"/>
              <a:t>(2.10</a:t>
            </a:r>
            <a:r>
              <a:rPr lang="fr-FR" sz="2000" baseline="30000" dirty="0" smtClean="0"/>
              <a:t>-5</a:t>
            </a:r>
            <a:r>
              <a:rPr lang="fr-FR" sz="2000" dirty="0" smtClean="0"/>
              <a:t> </a:t>
            </a:r>
            <a:r>
              <a:rPr lang="fr-FR" sz="2000" dirty="0" err="1"/>
              <a:t>GeV</a:t>
            </a:r>
            <a:r>
              <a:rPr lang="fr-FR" sz="2000" dirty="0"/>
              <a:t> </a:t>
            </a:r>
            <a:r>
              <a:rPr lang="fr-FR" sz="2000" baseline="30000" dirty="0"/>
              <a:t>-1</a:t>
            </a:r>
            <a:r>
              <a:rPr lang="fr-FR" sz="2000" dirty="0"/>
              <a:t> </a:t>
            </a:r>
            <a:r>
              <a:rPr lang="fr-FR" sz="2000" dirty="0" smtClean="0"/>
              <a:t> for the </a:t>
            </a:r>
            <a:r>
              <a:rPr lang="fr-FR" sz="2000" dirty="0" err="1" smtClean="0"/>
              <a:t>whole</a:t>
            </a:r>
            <a:r>
              <a:rPr lang="fr-FR" sz="2000" dirty="0" smtClean="0"/>
              <a:t> </a:t>
            </a:r>
            <a:r>
              <a:rPr lang="fr-FR" sz="2000" dirty="0" err="1" smtClean="0"/>
              <a:t>tracking</a:t>
            </a:r>
            <a:r>
              <a:rPr lang="fr-FR" sz="2000" dirty="0" smtClean="0"/>
              <a:t> system). </a:t>
            </a:r>
            <a:endParaRPr lang="fr-FR" sz="2000" baseline="300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447" y="124569"/>
            <a:ext cx="3600400" cy="355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12149" y="365126"/>
            <a:ext cx="1802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/>
              <a:t>e+e</a:t>
            </a:r>
            <a:r>
              <a:rPr lang="fr-FR" dirty="0" smtClean="0"/>
              <a:t>- -&gt; HZ, Z-&gt;µµ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51BF-2F58-437A-96BD-D6E0F6CAC2C9}" type="slidenum">
              <a:rPr lang="fr-FR" smtClean="0"/>
              <a:t>3</a:t>
            </a:fld>
            <a:endParaRPr lang="fr-FR"/>
          </a:p>
        </p:txBody>
      </p:sp>
      <p:pic>
        <p:nvPicPr>
          <p:cNvPr id="11" name="Espace réservé du contenu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921" y="3647164"/>
            <a:ext cx="3755972" cy="270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4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73071" cy="898899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smtClean="0"/>
              <a:t>The Ion </a:t>
            </a:r>
            <a:r>
              <a:rPr lang="fr-FR" dirty="0" err="1" smtClean="0"/>
              <a:t>Problem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659854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Ions are </a:t>
            </a:r>
            <a:r>
              <a:rPr lang="fr-FR" dirty="0" err="1" smtClean="0"/>
              <a:t>copiously</a:t>
            </a:r>
            <a:r>
              <a:rPr lang="fr-FR" dirty="0" smtClean="0"/>
              <a:t> </a:t>
            </a:r>
            <a:r>
              <a:rPr lang="fr-FR" dirty="0" err="1" smtClean="0"/>
              <a:t>produced</a:t>
            </a:r>
            <a:r>
              <a:rPr lang="fr-FR" dirty="0" smtClean="0"/>
              <a:t> in the amplification </a:t>
            </a:r>
            <a:r>
              <a:rPr lang="fr-FR" dirty="0" err="1" smtClean="0"/>
              <a:t>device</a:t>
            </a:r>
            <a:r>
              <a:rPr lang="fr-FR" dirty="0" smtClean="0"/>
              <a:t>. A fraction of </a:t>
            </a:r>
            <a:r>
              <a:rPr lang="fr-FR" dirty="0" err="1" smtClean="0"/>
              <a:t>them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flow back in the drift </a:t>
            </a:r>
            <a:r>
              <a:rPr lang="fr-FR" dirty="0" err="1" smtClean="0"/>
              <a:t>space</a:t>
            </a:r>
            <a:r>
              <a:rPr lang="fr-FR" dirty="0" smtClean="0"/>
              <a:t> and </a:t>
            </a:r>
            <a:r>
              <a:rPr lang="fr-FR" dirty="0" err="1" smtClean="0"/>
              <a:t>add</a:t>
            </a:r>
            <a:r>
              <a:rPr lang="fr-FR" dirty="0" smtClean="0"/>
              <a:t> to the </a:t>
            </a:r>
            <a:r>
              <a:rPr lang="fr-FR" dirty="0" err="1" smtClean="0"/>
              <a:t>primary</a:t>
            </a:r>
            <a:r>
              <a:rPr lang="fr-FR" dirty="0" smtClean="0"/>
              <a:t> ions </a:t>
            </a:r>
            <a:r>
              <a:rPr lang="fr-FR" dirty="0" err="1" smtClean="0"/>
              <a:t>produced</a:t>
            </a:r>
            <a:r>
              <a:rPr lang="fr-FR" dirty="0" smtClean="0"/>
              <a:t> by the </a:t>
            </a:r>
            <a:r>
              <a:rPr lang="fr-FR" dirty="0" err="1" smtClean="0"/>
              <a:t>charged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and </a:t>
            </a:r>
            <a:r>
              <a:rPr lang="fr-FR" dirty="0" err="1" smtClean="0"/>
              <a:t>converted</a:t>
            </a:r>
            <a:r>
              <a:rPr lang="fr-FR" dirty="0" smtClean="0"/>
              <a:t> X-rays </a:t>
            </a:r>
            <a:r>
              <a:rPr lang="fr-FR" dirty="0" err="1" smtClean="0"/>
              <a:t>from</a:t>
            </a:r>
            <a:r>
              <a:rPr lang="fr-FR" dirty="0" smtClean="0"/>
              <a:t> the machine background. </a:t>
            </a:r>
          </a:p>
          <a:p>
            <a:r>
              <a:rPr lang="fr-FR" dirty="0" smtClean="0"/>
              <a:t>Ions </a:t>
            </a:r>
            <a:r>
              <a:rPr lang="fr-FR" dirty="0" err="1" smtClean="0"/>
              <a:t>drifting</a:t>
            </a:r>
            <a:r>
              <a:rPr lang="fr-FR" dirty="0" smtClean="0"/>
              <a:t> in the </a:t>
            </a:r>
            <a:r>
              <a:rPr lang="fr-FR" dirty="0" err="1" smtClean="0"/>
              <a:t>electric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of the TPC are </a:t>
            </a:r>
            <a:r>
              <a:rPr lang="fr-FR" dirty="0" err="1" smtClean="0"/>
              <a:t>very</a:t>
            </a:r>
            <a:r>
              <a:rPr lang="fr-FR" dirty="0" smtClean="0"/>
              <a:t> slow, of the </a:t>
            </a:r>
            <a:r>
              <a:rPr lang="fr-FR" dirty="0" err="1" smtClean="0"/>
              <a:t>order</a:t>
            </a:r>
            <a:r>
              <a:rPr lang="fr-FR" dirty="0" smtClean="0"/>
              <a:t> of a m/s</a:t>
            </a:r>
          </a:p>
          <a:p>
            <a:r>
              <a:rPr lang="fr-FR" dirty="0" smtClean="0"/>
              <a:t>As a </a:t>
            </a:r>
            <a:r>
              <a:rPr lang="fr-FR" dirty="0" err="1" smtClean="0"/>
              <a:t>consequence</a:t>
            </a:r>
            <a:r>
              <a:rPr lang="fr-FR" dirty="0" smtClean="0"/>
              <a:t>, </a:t>
            </a:r>
            <a:r>
              <a:rPr lang="fr-FR" dirty="0" err="1" smtClean="0"/>
              <a:t>this</a:t>
            </a:r>
            <a:r>
              <a:rPr lang="fr-FR" dirty="0" smtClean="0"/>
              <a:t> positive charge </a:t>
            </a:r>
            <a:r>
              <a:rPr lang="fr-FR" dirty="0" err="1" smtClean="0"/>
              <a:t>accumulates</a:t>
            </a:r>
            <a:r>
              <a:rPr lang="fr-FR" dirty="0" smtClean="0"/>
              <a:t> and </a:t>
            </a:r>
            <a:r>
              <a:rPr lang="fr-FR" dirty="0" err="1" smtClean="0"/>
              <a:t>gives</a:t>
            </a:r>
            <a:r>
              <a:rPr lang="fr-FR" dirty="0" smtClean="0"/>
              <a:t> </a:t>
            </a:r>
            <a:r>
              <a:rPr lang="fr-FR" dirty="0" err="1" smtClean="0"/>
              <a:t>rise</a:t>
            </a:r>
            <a:r>
              <a:rPr lang="fr-FR" dirty="0" smtClean="0"/>
              <a:t> to a </a:t>
            </a:r>
            <a:r>
              <a:rPr lang="fr-FR" dirty="0" err="1" smtClean="0"/>
              <a:t>space</a:t>
            </a:r>
            <a:r>
              <a:rPr lang="fr-FR" dirty="0" smtClean="0"/>
              <a:t> charge. The </a:t>
            </a:r>
            <a:r>
              <a:rPr lang="fr-FR" dirty="0" err="1" smtClean="0"/>
              <a:t>region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builds</a:t>
            </a:r>
            <a:r>
              <a:rPr lang="fr-FR" dirty="0" smtClean="0"/>
              <a:t> up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, and the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non-</a:t>
            </a:r>
            <a:r>
              <a:rPr lang="fr-FR" dirty="0" err="1" smtClean="0"/>
              <a:t>uniform</a:t>
            </a:r>
            <a:r>
              <a:rPr lang="fr-FR" dirty="0" smtClean="0"/>
              <a:t>,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produces</a:t>
            </a:r>
            <a:r>
              <a:rPr lang="fr-FR" dirty="0" smtClean="0"/>
              <a:t> transverse E </a:t>
            </a:r>
            <a:r>
              <a:rPr lang="fr-FR" dirty="0" err="1" smtClean="0"/>
              <a:t>field</a:t>
            </a:r>
            <a:r>
              <a:rPr lang="fr-FR" dirty="0" smtClean="0"/>
              <a:t> components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(</a:t>
            </a:r>
            <a:r>
              <a:rPr lang="fr-FR" dirty="0" err="1" smtClean="0"/>
              <a:t>enhanced</a:t>
            </a:r>
            <a:r>
              <a:rPr lang="fr-FR" dirty="0" smtClean="0"/>
              <a:t> by </a:t>
            </a:r>
            <a:r>
              <a:rPr lang="fr-FR" dirty="0" err="1" smtClean="0"/>
              <a:t>ExB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)</a:t>
            </a:r>
          </a:p>
          <a:p>
            <a:r>
              <a:rPr lang="fr-FR" dirty="0" smtClean="0"/>
              <a:t>At the </a:t>
            </a:r>
            <a:r>
              <a:rPr lang="fr-FR" dirty="0" err="1" smtClean="0"/>
              <a:t>TeraZ</a:t>
            </a:r>
            <a:r>
              <a:rPr lang="fr-FR" dirty="0" smtClean="0"/>
              <a:t>,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one Z </a:t>
            </a:r>
            <a:r>
              <a:rPr lang="fr-FR" dirty="0" err="1" smtClean="0"/>
              <a:t>produced</a:t>
            </a:r>
            <a:r>
              <a:rPr lang="fr-FR" dirty="0" smtClean="0"/>
              <a:t> in </a:t>
            </a:r>
            <a:r>
              <a:rPr lang="fr-FR" dirty="0" err="1" smtClean="0"/>
              <a:t>every</a:t>
            </a:r>
            <a:r>
              <a:rPr lang="fr-FR" dirty="0" smtClean="0"/>
              <a:t> drift time of the TPC.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 </a:t>
            </a:r>
            <a:r>
              <a:rPr lang="fr-FR" dirty="0" err="1" smtClean="0"/>
              <a:t>produces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charge to </a:t>
            </a:r>
            <a:r>
              <a:rPr lang="fr-FR" dirty="0" err="1" smtClean="0"/>
              <a:t>distort</a:t>
            </a:r>
            <a:r>
              <a:rPr lang="fr-FR" dirty="0" smtClean="0"/>
              <a:t> the </a:t>
            </a:r>
            <a:r>
              <a:rPr lang="fr-FR" dirty="0" err="1" smtClean="0"/>
              <a:t>tracks</a:t>
            </a:r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634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21659" y="292660"/>
            <a:ext cx="10515600" cy="1347881"/>
          </a:xfrm>
        </p:spPr>
        <p:txBody>
          <a:bodyPr/>
          <a:lstStyle/>
          <a:p>
            <a:r>
              <a:rPr lang="fr-FR" dirty="0" smtClean="0"/>
              <a:t>The ion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 impacts </a:t>
            </a:r>
            <a:r>
              <a:rPr lang="fr-FR" dirty="0" err="1" smtClean="0"/>
              <a:t>TPCs</a:t>
            </a:r>
            <a:r>
              <a:rPr lang="fr-FR" dirty="0" smtClean="0"/>
              <a:t> at </a:t>
            </a:r>
            <a:r>
              <a:rPr lang="fr-FR" dirty="0" err="1" smtClean="0"/>
              <a:t>colliders</a:t>
            </a:r>
            <a:r>
              <a:rPr lang="fr-FR" dirty="0" smtClean="0"/>
              <a:t> (LEP, RHIC, LHC/Alice). 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usually</a:t>
            </a:r>
            <a:r>
              <a:rPr lang="fr-FR" dirty="0" smtClean="0"/>
              <a:t> </a:t>
            </a:r>
            <a:r>
              <a:rPr lang="fr-FR" dirty="0" err="1" smtClean="0"/>
              <a:t>escaped</a:t>
            </a:r>
            <a:r>
              <a:rPr lang="fr-FR" dirty="0" smtClean="0"/>
              <a:t> by </a:t>
            </a:r>
            <a:r>
              <a:rPr lang="fr-FR" dirty="0" err="1" smtClean="0"/>
              <a:t>stopping</a:t>
            </a:r>
            <a:r>
              <a:rPr lang="fr-FR" dirty="0" smtClean="0"/>
              <a:t> and </a:t>
            </a:r>
            <a:r>
              <a:rPr lang="fr-FR" dirty="0" err="1" smtClean="0"/>
              <a:t>neutralizing</a:t>
            </a:r>
            <a:r>
              <a:rPr lang="fr-FR" dirty="0" smtClean="0"/>
              <a:t> the ions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/>
              <a:t> </a:t>
            </a:r>
            <a:r>
              <a:rPr lang="fr-FR" dirty="0" smtClean="0"/>
              <a:t>of </a:t>
            </a:r>
            <a:r>
              <a:rPr lang="fr-FR" dirty="0" err="1" smtClean="0"/>
              <a:t>wires</a:t>
            </a:r>
            <a:r>
              <a:rPr lang="fr-FR" dirty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collisions. 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659" y="2355301"/>
            <a:ext cx="5364299" cy="357755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535271" y="1954306"/>
            <a:ext cx="47019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Parallel</a:t>
            </a:r>
            <a:r>
              <a:rPr lang="fr-FR" dirty="0" smtClean="0"/>
              <a:t> </a:t>
            </a:r>
            <a:r>
              <a:rPr lang="fr-FR" dirty="0" err="1"/>
              <a:t>w</a:t>
            </a:r>
            <a:r>
              <a:rPr lang="fr-FR" dirty="0" err="1" smtClean="0"/>
              <a:t>ires</a:t>
            </a:r>
            <a:r>
              <a:rPr lang="fr-FR" dirty="0" smtClean="0"/>
              <a:t> are set at </a:t>
            </a:r>
            <a:r>
              <a:rPr lang="fr-FR" dirty="0" err="1" smtClean="0"/>
              <a:t>alternating</a:t>
            </a:r>
            <a:r>
              <a:rPr lang="fr-FR" dirty="0" smtClean="0"/>
              <a:t> </a:t>
            </a:r>
            <a:r>
              <a:rPr lang="fr-FR" dirty="0" err="1" smtClean="0"/>
              <a:t>potentials</a:t>
            </a:r>
            <a:r>
              <a:rPr lang="fr-FR" dirty="0" smtClean="0"/>
              <a:t> to close the </a:t>
            </a:r>
            <a:r>
              <a:rPr lang="fr-FR" dirty="0" err="1" smtClean="0"/>
              <a:t>gate</a:t>
            </a:r>
            <a:r>
              <a:rPr lang="fr-FR" dirty="0" smtClean="0"/>
              <a:t> by </a:t>
            </a:r>
            <a:r>
              <a:rPr lang="fr-FR" dirty="0" err="1" smtClean="0"/>
              <a:t>producing</a:t>
            </a:r>
            <a:r>
              <a:rPr lang="fr-FR" dirty="0" smtClean="0"/>
              <a:t> a transverse </a:t>
            </a:r>
            <a:r>
              <a:rPr lang="fr-FR" dirty="0" err="1" smtClean="0"/>
              <a:t>field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gate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open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electron</a:t>
            </a:r>
            <a:r>
              <a:rPr lang="fr-FR" dirty="0" smtClean="0"/>
              <a:t> drift (50 µs at LEP) 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104469" y="1954306"/>
            <a:ext cx="76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OPEN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805089" y="1999124"/>
            <a:ext cx="93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CLOSED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842145" y="3379698"/>
            <a:ext cx="5468470" cy="48409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>
            <a:off x="2026024" y="1515035"/>
            <a:ext cx="15346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912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941" y="340696"/>
            <a:ext cx="9108141" cy="584176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5" name="Ellipse 4"/>
          <p:cNvSpPr/>
          <p:nvPr/>
        </p:nvSpPr>
        <p:spPr>
          <a:xfrm>
            <a:off x="4294091" y="4652684"/>
            <a:ext cx="2707343" cy="102198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5860" y="690282"/>
            <a:ext cx="2402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dirty="0" smtClean="0"/>
              <a:t>C. </a:t>
            </a:r>
            <a:r>
              <a:rPr lang="fr-FR" sz="1600" dirty="0" err="1" smtClean="0"/>
              <a:t>Garabatos</a:t>
            </a:r>
            <a:r>
              <a:rPr lang="fr-FR" sz="1600" dirty="0" smtClean="0"/>
              <a:t> in workshop </a:t>
            </a:r>
          </a:p>
          <a:p>
            <a:pPr algn="r"/>
            <a:r>
              <a:rPr lang="fr-FR" sz="1600" dirty="0" smtClean="0"/>
              <a:t>«New Horizons for </a:t>
            </a:r>
            <a:r>
              <a:rPr lang="fr-FR" sz="1600" dirty="0" err="1" smtClean="0"/>
              <a:t>TPCs</a:t>
            </a:r>
            <a:r>
              <a:rPr lang="fr-FR" sz="1600" dirty="0" smtClean="0"/>
              <a:t>», </a:t>
            </a:r>
            <a:r>
              <a:rPr lang="fr-FR" sz="1600" dirty="0" err="1" smtClean="0"/>
              <a:t>October</a:t>
            </a:r>
            <a:r>
              <a:rPr lang="fr-FR" sz="1600" dirty="0" smtClean="0"/>
              <a:t> 7, 2020</a:t>
            </a:r>
            <a:endParaRPr lang="fr-FR" sz="160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409E3-A234-400E-9F16-AC6AFAA40C0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879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5102" y="221269"/>
            <a:ext cx="3941708" cy="879376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err="1" smtClean="0"/>
              <a:t>Need</a:t>
            </a:r>
            <a:r>
              <a:rPr lang="fr-FR" dirty="0" smtClean="0"/>
              <a:t> for </a:t>
            </a:r>
            <a:r>
              <a:rPr lang="fr-FR" dirty="0" err="1" smtClean="0"/>
              <a:t>gating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647" y="2881322"/>
            <a:ext cx="4213136" cy="244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08211" y="1268760"/>
            <a:ext cx="93412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 </a:t>
            </a:r>
            <a:r>
              <a:rPr lang="fr-FR" dirty="0" err="1"/>
              <a:t>TPCs</a:t>
            </a:r>
            <a:r>
              <a:rPr lang="fr-FR" dirty="0"/>
              <a:t>, ions are </a:t>
            </a:r>
            <a:r>
              <a:rPr lang="fr-FR" dirty="0" err="1"/>
              <a:t>produced</a:t>
            </a:r>
            <a:r>
              <a:rPr lang="fr-FR" dirty="0"/>
              <a:t> and </a:t>
            </a:r>
            <a:r>
              <a:rPr lang="fr-FR" dirty="0" err="1"/>
              <a:t>migrate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slowly</a:t>
            </a:r>
            <a:r>
              <a:rPr lang="fr-FR" dirty="0"/>
              <a:t> (1 m/s) . </a:t>
            </a:r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produce</a:t>
            </a:r>
            <a:r>
              <a:rPr lang="fr-FR" dirty="0"/>
              <a:t> a charge </a:t>
            </a:r>
            <a:r>
              <a:rPr lang="fr-FR" dirty="0" err="1"/>
              <a:t>density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orders</a:t>
            </a:r>
            <a:r>
              <a:rPr lang="fr-FR" dirty="0"/>
              <a:t> of magnitude </a:t>
            </a:r>
            <a:r>
              <a:rPr lang="fr-FR" dirty="0" err="1"/>
              <a:t>above</a:t>
            </a:r>
            <a:r>
              <a:rPr lang="fr-FR" dirty="0"/>
              <a:t> the </a:t>
            </a:r>
            <a:r>
              <a:rPr lang="fr-FR" dirty="0" err="1"/>
              <a:t>primary</a:t>
            </a:r>
            <a:r>
              <a:rPr lang="fr-FR" dirty="0"/>
              <a:t> </a:t>
            </a:r>
            <a:r>
              <a:rPr lang="fr-FR" dirty="0" err="1"/>
              <a:t>ionization</a:t>
            </a:r>
            <a:r>
              <a:rPr lang="fr-FR" dirty="0"/>
              <a:t> (IBF*Gain). </a:t>
            </a:r>
            <a:r>
              <a:rPr lang="fr-FR" dirty="0" err="1" smtClean="0"/>
              <a:t>Present-day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running at a </a:t>
            </a:r>
            <a:r>
              <a:rPr lang="fr-FR" dirty="0" err="1" smtClean="0"/>
              <a:t>gas</a:t>
            </a:r>
            <a:r>
              <a:rPr lang="fr-FR" dirty="0" smtClean="0"/>
              <a:t> gain of 2000 or a bit </a:t>
            </a:r>
            <a:r>
              <a:rPr lang="fr-FR" dirty="0" err="1" smtClean="0"/>
              <a:t>less</a:t>
            </a:r>
            <a:r>
              <a:rPr lang="fr-FR" dirty="0" smtClean="0"/>
              <a:t>. 500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in </a:t>
            </a:r>
            <a:r>
              <a:rPr lang="fr-FR" dirty="0" err="1" smtClean="0"/>
              <a:t>reach</a:t>
            </a:r>
            <a:r>
              <a:rPr lang="fr-FR" dirty="0" smtClean="0"/>
              <a:t>. 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backflow</a:t>
            </a:r>
            <a:r>
              <a:rPr lang="fr-FR" dirty="0" smtClean="0"/>
              <a:t> fractions of 0.5% to 2% </a:t>
            </a:r>
            <a:r>
              <a:rPr lang="fr-FR" dirty="0" err="1" smtClean="0"/>
              <a:t>would</a:t>
            </a:r>
            <a:r>
              <a:rPr lang="fr-FR" dirty="0" smtClean="0"/>
              <a:t> not </a:t>
            </a:r>
            <a:r>
              <a:rPr lang="fr-FR" dirty="0" err="1" smtClean="0"/>
              <a:t>add</a:t>
            </a:r>
            <a:r>
              <a:rPr lang="fr-FR" dirty="0" smtClean="0"/>
              <a:t> to the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</a:t>
            </a:r>
            <a:r>
              <a:rPr lang="fr-FR" dirty="0" err="1"/>
              <a:t>resulting</a:t>
            </a:r>
            <a:r>
              <a:rPr lang="fr-FR" dirty="0"/>
              <a:t> </a:t>
            </a:r>
            <a:r>
              <a:rPr lang="fr-FR" dirty="0" err="1"/>
              <a:t>electric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the </a:t>
            </a:r>
            <a:r>
              <a:rPr lang="fr-FR" dirty="0" err="1"/>
              <a:t>origin</a:t>
            </a:r>
            <a:r>
              <a:rPr lang="fr-FR" dirty="0"/>
              <a:t> of </a:t>
            </a:r>
            <a:r>
              <a:rPr lang="fr-FR" dirty="0" err="1"/>
              <a:t>distortions</a:t>
            </a:r>
            <a:r>
              <a:rPr lang="fr-FR" dirty="0"/>
              <a:t>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95" y="3681807"/>
            <a:ext cx="263501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39584" y="2798574"/>
            <a:ext cx="544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At the ILC, the </a:t>
            </a:r>
            <a:r>
              <a:rPr lang="fr-FR" dirty="0" err="1"/>
              <a:t>bunch</a:t>
            </a:r>
            <a:r>
              <a:rPr lang="fr-FR" dirty="0"/>
              <a:t> trains last about 1ms </a:t>
            </a:r>
            <a:r>
              <a:rPr lang="fr-FR" dirty="0" err="1"/>
              <a:t>every</a:t>
            </a:r>
            <a:r>
              <a:rPr lang="fr-FR" dirty="0"/>
              <a:t> 200 ms, </a:t>
            </a:r>
            <a:r>
              <a:rPr lang="fr-FR" dirty="0" err="1"/>
              <a:t>giving</a:t>
            </a:r>
            <a:r>
              <a:rPr lang="fr-FR" dirty="0"/>
              <a:t> </a:t>
            </a:r>
            <a:r>
              <a:rPr lang="fr-FR" dirty="0" err="1"/>
              <a:t>rise</a:t>
            </a:r>
            <a:r>
              <a:rPr lang="fr-FR" dirty="0"/>
              <a:t> to ion </a:t>
            </a:r>
            <a:r>
              <a:rPr lang="fr-FR" dirty="0" err="1"/>
              <a:t>disks</a:t>
            </a:r>
            <a:r>
              <a:rPr lang="fr-FR" dirty="0"/>
              <a:t> </a:t>
            </a:r>
            <a:r>
              <a:rPr lang="fr-FR" dirty="0" err="1"/>
              <a:t>slowly</a:t>
            </a:r>
            <a:r>
              <a:rPr lang="fr-FR" dirty="0"/>
              <a:t> </a:t>
            </a:r>
            <a:r>
              <a:rPr lang="fr-FR" dirty="0" err="1"/>
              <a:t>drifting</a:t>
            </a:r>
            <a:r>
              <a:rPr lang="fr-FR" dirty="0"/>
              <a:t> to the cathode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51BF-2F58-437A-96BD-D6E0F6CAC2C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7610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5102" y="221269"/>
            <a:ext cx="3941708" cy="879376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err="1" smtClean="0"/>
              <a:t>Need</a:t>
            </a:r>
            <a:r>
              <a:rPr lang="fr-FR" dirty="0" smtClean="0"/>
              <a:t> for </a:t>
            </a:r>
            <a:r>
              <a:rPr lang="fr-FR" dirty="0" err="1" smtClean="0"/>
              <a:t>gating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08211" y="1268760"/>
            <a:ext cx="93412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 </a:t>
            </a:r>
            <a:r>
              <a:rPr lang="fr-FR" dirty="0" err="1"/>
              <a:t>TPCs</a:t>
            </a:r>
            <a:r>
              <a:rPr lang="fr-FR" dirty="0"/>
              <a:t>, ions are </a:t>
            </a:r>
            <a:r>
              <a:rPr lang="fr-FR" dirty="0" err="1"/>
              <a:t>produced</a:t>
            </a:r>
            <a:r>
              <a:rPr lang="fr-FR" dirty="0"/>
              <a:t> and </a:t>
            </a:r>
            <a:r>
              <a:rPr lang="fr-FR" dirty="0" err="1"/>
              <a:t>migrate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slowly</a:t>
            </a:r>
            <a:r>
              <a:rPr lang="fr-FR" dirty="0"/>
              <a:t> (1 m/s) . </a:t>
            </a:r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produce</a:t>
            </a:r>
            <a:r>
              <a:rPr lang="fr-FR" dirty="0"/>
              <a:t> a charge </a:t>
            </a:r>
            <a:r>
              <a:rPr lang="fr-FR" dirty="0" err="1"/>
              <a:t>density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orders</a:t>
            </a:r>
            <a:r>
              <a:rPr lang="fr-FR" dirty="0"/>
              <a:t> of magnitude </a:t>
            </a:r>
            <a:r>
              <a:rPr lang="fr-FR" dirty="0" err="1"/>
              <a:t>above</a:t>
            </a:r>
            <a:r>
              <a:rPr lang="fr-FR" dirty="0"/>
              <a:t> the </a:t>
            </a:r>
            <a:r>
              <a:rPr lang="fr-FR" dirty="0" err="1"/>
              <a:t>primary</a:t>
            </a:r>
            <a:r>
              <a:rPr lang="fr-FR" dirty="0"/>
              <a:t> </a:t>
            </a:r>
            <a:r>
              <a:rPr lang="fr-FR" dirty="0" err="1"/>
              <a:t>ionization</a:t>
            </a:r>
            <a:r>
              <a:rPr lang="fr-FR" dirty="0"/>
              <a:t> (IBF*Gain). </a:t>
            </a:r>
            <a:r>
              <a:rPr lang="fr-FR" dirty="0" err="1" smtClean="0"/>
              <a:t>Present-day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running at a </a:t>
            </a:r>
            <a:r>
              <a:rPr lang="fr-FR" dirty="0" err="1" smtClean="0"/>
              <a:t>gas</a:t>
            </a:r>
            <a:r>
              <a:rPr lang="fr-FR" dirty="0" smtClean="0"/>
              <a:t> gain of 2000 or a bit </a:t>
            </a:r>
            <a:r>
              <a:rPr lang="fr-FR" dirty="0" err="1" smtClean="0"/>
              <a:t>less</a:t>
            </a:r>
            <a:r>
              <a:rPr lang="fr-FR" dirty="0" smtClean="0"/>
              <a:t>. 500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in </a:t>
            </a:r>
            <a:r>
              <a:rPr lang="fr-FR" dirty="0" err="1" smtClean="0"/>
              <a:t>reach</a:t>
            </a:r>
            <a:r>
              <a:rPr lang="fr-FR" dirty="0" smtClean="0"/>
              <a:t>. 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backflow</a:t>
            </a:r>
            <a:r>
              <a:rPr lang="fr-FR" dirty="0" smtClean="0"/>
              <a:t> fractions of 0.5% to 2% </a:t>
            </a:r>
            <a:r>
              <a:rPr lang="fr-FR" dirty="0" err="1" smtClean="0"/>
              <a:t>would</a:t>
            </a:r>
            <a:r>
              <a:rPr lang="fr-FR" dirty="0" smtClean="0"/>
              <a:t> not </a:t>
            </a:r>
            <a:r>
              <a:rPr lang="fr-FR" dirty="0" err="1" smtClean="0"/>
              <a:t>add</a:t>
            </a:r>
            <a:r>
              <a:rPr lang="fr-FR" dirty="0" smtClean="0"/>
              <a:t> to the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</a:t>
            </a:r>
            <a:r>
              <a:rPr lang="fr-FR" dirty="0" err="1"/>
              <a:t>resulting</a:t>
            </a:r>
            <a:r>
              <a:rPr lang="fr-FR" dirty="0"/>
              <a:t> </a:t>
            </a:r>
            <a:r>
              <a:rPr lang="fr-FR" dirty="0" err="1"/>
              <a:t>electric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the </a:t>
            </a:r>
            <a:r>
              <a:rPr lang="fr-FR" dirty="0" err="1"/>
              <a:t>origin</a:t>
            </a:r>
            <a:r>
              <a:rPr lang="fr-FR" dirty="0"/>
              <a:t> of </a:t>
            </a:r>
            <a:r>
              <a:rPr lang="fr-FR" dirty="0" err="1"/>
              <a:t>distortions</a:t>
            </a:r>
            <a:r>
              <a:rPr lang="fr-FR" dirty="0"/>
              <a:t>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95" y="3681807"/>
            <a:ext cx="263501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39584" y="2798574"/>
            <a:ext cx="544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At the ILC, the </a:t>
            </a:r>
            <a:r>
              <a:rPr lang="fr-FR" dirty="0" err="1"/>
              <a:t>bunch</a:t>
            </a:r>
            <a:r>
              <a:rPr lang="fr-FR" dirty="0"/>
              <a:t> trains last about 1ms </a:t>
            </a:r>
            <a:r>
              <a:rPr lang="fr-FR" dirty="0" err="1"/>
              <a:t>every</a:t>
            </a:r>
            <a:r>
              <a:rPr lang="fr-FR" dirty="0"/>
              <a:t> 200 ms, </a:t>
            </a:r>
            <a:r>
              <a:rPr lang="fr-FR" dirty="0" err="1"/>
              <a:t>giving</a:t>
            </a:r>
            <a:r>
              <a:rPr lang="fr-FR" dirty="0"/>
              <a:t> </a:t>
            </a:r>
            <a:r>
              <a:rPr lang="fr-FR" dirty="0" err="1"/>
              <a:t>rise</a:t>
            </a:r>
            <a:r>
              <a:rPr lang="fr-FR" dirty="0"/>
              <a:t> to ion </a:t>
            </a:r>
            <a:r>
              <a:rPr lang="fr-FR" dirty="0" err="1"/>
              <a:t>disks</a:t>
            </a:r>
            <a:r>
              <a:rPr lang="fr-FR" dirty="0"/>
              <a:t> </a:t>
            </a:r>
            <a:r>
              <a:rPr lang="fr-FR" dirty="0" err="1"/>
              <a:t>slowly</a:t>
            </a:r>
            <a:r>
              <a:rPr lang="fr-FR" dirty="0"/>
              <a:t> </a:t>
            </a:r>
            <a:r>
              <a:rPr lang="fr-FR" dirty="0" err="1"/>
              <a:t>drifting</a:t>
            </a:r>
            <a:r>
              <a:rPr lang="fr-FR" dirty="0"/>
              <a:t> to the cathode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51BF-2F58-437A-96BD-D6E0F6CAC2C9}" type="slidenum">
              <a:rPr lang="fr-FR" smtClean="0"/>
              <a:t>8</a:t>
            </a:fld>
            <a:endParaRPr lang="fr-FR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7" t="26650" r="58605" b="41410"/>
          <a:stretch/>
        </p:blipFill>
        <p:spPr bwMode="auto">
          <a:xfrm>
            <a:off x="7413195" y="2746088"/>
            <a:ext cx="3407206" cy="3232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7565595" y="5842525"/>
            <a:ext cx="355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Charge </a:t>
            </a:r>
            <a:r>
              <a:rPr lang="fr-FR" dirty="0" err="1" smtClean="0"/>
              <a:t>density</a:t>
            </a:r>
            <a:r>
              <a:rPr lang="fr-FR" dirty="0" smtClean="0"/>
              <a:t> for 100 </a:t>
            </a:r>
            <a:r>
              <a:rPr lang="fr-FR" dirty="0" err="1" smtClean="0"/>
              <a:t>bunches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9549814" y="2590553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A. Vogel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8506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5102" y="221269"/>
            <a:ext cx="3941708" cy="879376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dirty="0" err="1" smtClean="0"/>
              <a:t>Need</a:t>
            </a:r>
            <a:r>
              <a:rPr lang="fr-FR" dirty="0" smtClean="0"/>
              <a:t> for </a:t>
            </a:r>
            <a:r>
              <a:rPr lang="fr-FR" dirty="0" err="1" smtClean="0"/>
              <a:t>gating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08211" y="1268760"/>
            <a:ext cx="93412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In </a:t>
            </a:r>
            <a:r>
              <a:rPr lang="fr-FR" dirty="0" err="1"/>
              <a:t>TPCs</a:t>
            </a:r>
            <a:r>
              <a:rPr lang="fr-FR" dirty="0"/>
              <a:t>, ions are </a:t>
            </a:r>
            <a:r>
              <a:rPr lang="fr-FR" dirty="0" err="1"/>
              <a:t>produced</a:t>
            </a:r>
            <a:r>
              <a:rPr lang="fr-FR" dirty="0"/>
              <a:t> and </a:t>
            </a:r>
            <a:r>
              <a:rPr lang="fr-FR" dirty="0" err="1"/>
              <a:t>migrate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slowly</a:t>
            </a:r>
            <a:r>
              <a:rPr lang="fr-FR" dirty="0"/>
              <a:t> (1 m/s) . </a:t>
            </a:r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produce</a:t>
            </a:r>
            <a:r>
              <a:rPr lang="fr-FR" dirty="0"/>
              <a:t> a charge </a:t>
            </a:r>
            <a:r>
              <a:rPr lang="fr-FR" dirty="0" err="1"/>
              <a:t>density</a:t>
            </a:r>
            <a:r>
              <a:rPr lang="fr-FR" dirty="0"/>
              <a:t> </a:t>
            </a:r>
            <a:r>
              <a:rPr lang="fr-FR" dirty="0" err="1"/>
              <a:t>which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one 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orders</a:t>
            </a:r>
            <a:r>
              <a:rPr lang="fr-FR" dirty="0"/>
              <a:t> of magnitude </a:t>
            </a:r>
            <a:r>
              <a:rPr lang="fr-FR" dirty="0" err="1"/>
              <a:t>above</a:t>
            </a:r>
            <a:r>
              <a:rPr lang="fr-FR" dirty="0"/>
              <a:t> the </a:t>
            </a:r>
            <a:r>
              <a:rPr lang="fr-FR" dirty="0" err="1"/>
              <a:t>primary</a:t>
            </a:r>
            <a:r>
              <a:rPr lang="fr-FR" dirty="0"/>
              <a:t> </a:t>
            </a:r>
            <a:r>
              <a:rPr lang="fr-FR" dirty="0" err="1"/>
              <a:t>ionization</a:t>
            </a:r>
            <a:r>
              <a:rPr lang="fr-FR" dirty="0"/>
              <a:t> (IBF*Gain). </a:t>
            </a:r>
            <a:r>
              <a:rPr lang="fr-FR" dirty="0" err="1" smtClean="0"/>
              <a:t>Present-day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allows</a:t>
            </a:r>
            <a:r>
              <a:rPr lang="fr-FR" dirty="0" smtClean="0"/>
              <a:t> running at a </a:t>
            </a:r>
            <a:r>
              <a:rPr lang="fr-FR" dirty="0" err="1" smtClean="0"/>
              <a:t>gas</a:t>
            </a:r>
            <a:r>
              <a:rPr lang="fr-FR" dirty="0" smtClean="0"/>
              <a:t> gain of 2000 or a bit </a:t>
            </a:r>
            <a:r>
              <a:rPr lang="fr-FR" dirty="0" err="1" smtClean="0"/>
              <a:t>less</a:t>
            </a:r>
            <a:r>
              <a:rPr lang="fr-FR" dirty="0" smtClean="0"/>
              <a:t>. 500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in </a:t>
            </a:r>
            <a:r>
              <a:rPr lang="fr-FR" dirty="0" err="1" smtClean="0"/>
              <a:t>reach</a:t>
            </a:r>
            <a:r>
              <a:rPr lang="fr-FR" dirty="0" smtClean="0"/>
              <a:t>. </a:t>
            </a:r>
            <a:r>
              <a:rPr lang="fr-FR" dirty="0" err="1" smtClean="0"/>
              <a:t>Thus</a:t>
            </a:r>
            <a:r>
              <a:rPr lang="fr-FR" dirty="0" smtClean="0"/>
              <a:t> </a:t>
            </a:r>
            <a:r>
              <a:rPr lang="fr-FR" dirty="0" err="1" smtClean="0"/>
              <a:t>backflow</a:t>
            </a:r>
            <a:r>
              <a:rPr lang="fr-FR" dirty="0" smtClean="0"/>
              <a:t> fractions of 0.5% to 2% </a:t>
            </a:r>
            <a:r>
              <a:rPr lang="fr-FR" dirty="0" err="1" smtClean="0"/>
              <a:t>would</a:t>
            </a:r>
            <a:r>
              <a:rPr lang="fr-FR" dirty="0" smtClean="0"/>
              <a:t> not </a:t>
            </a:r>
            <a:r>
              <a:rPr lang="fr-FR" dirty="0" err="1" smtClean="0"/>
              <a:t>add</a:t>
            </a:r>
            <a:r>
              <a:rPr lang="fr-FR" dirty="0" smtClean="0"/>
              <a:t> to the </a:t>
            </a:r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. </a:t>
            </a:r>
          </a:p>
          <a:p>
            <a:r>
              <a:rPr lang="fr-FR" dirty="0" smtClean="0"/>
              <a:t>The </a:t>
            </a:r>
            <a:r>
              <a:rPr lang="fr-FR" dirty="0" err="1"/>
              <a:t>resulting</a:t>
            </a:r>
            <a:r>
              <a:rPr lang="fr-FR" dirty="0"/>
              <a:t> </a:t>
            </a:r>
            <a:r>
              <a:rPr lang="fr-FR" dirty="0" err="1"/>
              <a:t>electric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the </a:t>
            </a:r>
            <a:r>
              <a:rPr lang="fr-FR" dirty="0" err="1"/>
              <a:t>origin</a:t>
            </a:r>
            <a:r>
              <a:rPr lang="fr-FR" dirty="0"/>
              <a:t> of </a:t>
            </a:r>
            <a:r>
              <a:rPr lang="fr-FR" dirty="0" err="1"/>
              <a:t>distortions</a:t>
            </a:r>
            <a:r>
              <a:rPr lang="fr-FR" dirty="0"/>
              <a:t>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95" y="3681807"/>
            <a:ext cx="263501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39584" y="2798574"/>
            <a:ext cx="544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At the ILC, the </a:t>
            </a:r>
            <a:r>
              <a:rPr lang="fr-FR" dirty="0" err="1"/>
              <a:t>bunch</a:t>
            </a:r>
            <a:r>
              <a:rPr lang="fr-FR" dirty="0"/>
              <a:t> trains last about 1ms </a:t>
            </a:r>
            <a:r>
              <a:rPr lang="fr-FR" dirty="0" err="1"/>
              <a:t>every</a:t>
            </a:r>
            <a:r>
              <a:rPr lang="fr-FR" dirty="0"/>
              <a:t> 200 ms, </a:t>
            </a:r>
            <a:r>
              <a:rPr lang="fr-FR" dirty="0" err="1"/>
              <a:t>giving</a:t>
            </a:r>
            <a:r>
              <a:rPr lang="fr-FR" dirty="0"/>
              <a:t> </a:t>
            </a:r>
            <a:r>
              <a:rPr lang="fr-FR" dirty="0" err="1"/>
              <a:t>rise</a:t>
            </a:r>
            <a:r>
              <a:rPr lang="fr-FR" dirty="0"/>
              <a:t> to ion </a:t>
            </a:r>
            <a:r>
              <a:rPr lang="fr-FR" dirty="0" err="1"/>
              <a:t>disks</a:t>
            </a:r>
            <a:r>
              <a:rPr lang="fr-FR" dirty="0"/>
              <a:t> </a:t>
            </a:r>
            <a:r>
              <a:rPr lang="fr-FR" dirty="0" err="1"/>
              <a:t>slowly</a:t>
            </a:r>
            <a:r>
              <a:rPr lang="fr-FR" dirty="0"/>
              <a:t> </a:t>
            </a:r>
            <a:r>
              <a:rPr lang="fr-FR" dirty="0" err="1"/>
              <a:t>drifting</a:t>
            </a:r>
            <a:r>
              <a:rPr lang="fr-FR" dirty="0"/>
              <a:t> to the cathode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21/01/2021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Colas - Ion backflow in TPC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051BF-2F58-437A-96BD-D6E0F6CAC2C9}" type="slidenum">
              <a:rPr lang="fr-FR" smtClean="0"/>
              <a:t>9</a:t>
            </a:fld>
            <a:endParaRPr lang="fr-FR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373" y="2805793"/>
            <a:ext cx="523258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 flipH="1">
            <a:off x="8055742" y="2544871"/>
            <a:ext cx="2861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Calculation</a:t>
            </a:r>
            <a:r>
              <a:rPr lang="fr-FR" dirty="0" smtClean="0"/>
              <a:t> by Daisuke </a:t>
            </a:r>
            <a:r>
              <a:rPr lang="fr-FR" dirty="0" err="1" smtClean="0"/>
              <a:t>Arai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86945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2079</Words>
  <Application>Microsoft Office PowerPoint</Application>
  <PresentationFormat>Grand écran</PresentationFormat>
  <Paragraphs>251</Paragraphs>
  <Slides>28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6" baseType="lpstr">
      <vt:lpstr>Arial</vt:lpstr>
      <vt:lpstr>Bell MT</vt:lpstr>
      <vt:lpstr>Calibri</vt:lpstr>
      <vt:lpstr>Calibri Light</vt:lpstr>
      <vt:lpstr>Cambria Math</vt:lpstr>
      <vt:lpstr>Comic Sans MS</vt:lpstr>
      <vt:lpstr>Symbol</vt:lpstr>
      <vt:lpstr>Thème Office</vt:lpstr>
      <vt:lpstr> Ion backflow in TPC</vt:lpstr>
      <vt:lpstr>Motivation for the tracking at e+e- colliders as Higgs factories</vt:lpstr>
      <vt:lpstr>Motivation for the tracking at e+e- colliders as Higgs factories</vt:lpstr>
      <vt:lpstr>The Ion Problem</vt:lpstr>
      <vt:lpstr>Présentation PowerPoint</vt:lpstr>
      <vt:lpstr>Présentation PowerPoint</vt:lpstr>
      <vt:lpstr>Need for gating</vt:lpstr>
      <vt:lpstr>Need for gating</vt:lpstr>
      <vt:lpstr>Need for gating</vt:lpstr>
      <vt:lpstr>One gating solution: the gating GEM</vt:lpstr>
      <vt:lpstr>Summary on gating</vt:lpstr>
      <vt:lpstr>Présentation PowerPoint</vt:lpstr>
      <vt:lpstr>Présentation PowerPoint</vt:lpstr>
      <vt:lpstr>Présentation PowerPoint</vt:lpstr>
      <vt:lpstr>Ion backflow mitigation/suppression</vt:lpstr>
      <vt:lpstr>Ion backflow natural suppression in Micromegas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Conclusions</vt:lpstr>
      <vt:lpstr>Présentation PowerPoint</vt:lpstr>
      <vt:lpstr>A TPC for ILC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at future colliders : ion backflow and its mitigation</dc:title>
  <dc:creator>Colas Paul</dc:creator>
  <cp:lastModifiedBy>Colas Paul</cp:lastModifiedBy>
  <cp:revision>73</cp:revision>
  <dcterms:created xsi:type="dcterms:W3CDTF">2020-11-22T08:00:09Z</dcterms:created>
  <dcterms:modified xsi:type="dcterms:W3CDTF">2021-01-21T13:02:03Z</dcterms:modified>
</cp:coreProperties>
</file>