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48" r:id="rId3"/>
    <p:sldId id="349" r:id="rId4"/>
    <p:sldId id="350" r:id="rId5"/>
    <p:sldId id="425" r:id="rId6"/>
    <p:sldId id="426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  <p:cmAuthor id="2" name="山本 康史" initials="山本" lastIdx="1" clrIdx="1">
    <p:extLst>
      <p:ext uri="{19B8F6BF-5375-455C-9EA6-DF929625EA0E}">
        <p15:presenceInfo xmlns:p15="http://schemas.microsoft.com/office/powerpoint/2012/main" userId="761d810f7ffa07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9999FF"/>
    <a:srgbClr val="DEEBF7"/>
    <a:srgbClr val="339933"/>
    <a:srgbClr val="006699"/>
    <a:srgbClr val="666699"/>
    <a:srgbClr val="009999"/>
    <a:srgbClr val="993366"/>
    <a:srgbClr val="0033CC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3" autoAdjust="0"/>
    <p:restoredTop sz="94660"/>
  </p:normalViewPr>
  <p:slideViewPr>
    <p:cSldViewPr snapToGrid="0">
      <p:cViewPr varScale="1">
        <p:scale>
          <a:sx n="95" d="100"/>
          <a:sy n="95" d="100"/>
        </p:scale>
        <p:origin x="77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2022/5/24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24/May/2022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29th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3979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of SRF 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59732" y="2146495"/>
            <a:ext cx="6272535" cy="1870536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Proposal for SRF Time-critical WPs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24/May/2022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29th meeting of SRF subgroup in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FF99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962852"/>
            <a:ext cx="1219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Belomestnykh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Liepe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R.Geng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Rimmer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Monaco, P. Burrows,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Stapnes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Kirk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0" y="5754208"/>
            <a:ext cx="12192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7278"/>
            <a:ext cx="9141619" cy="6057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1: SRF Cavity</a:t>
            </a:r>
          </a:p>
          <a:p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(Scoping the Industrial-Production Readiness)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DE5513-DCEB-48F2-89C2-8A3E0DA24C4A}"/>
              </a:ext>
            </a:extLst>
          </p:cNvPr>
          <p:cNvSpPr txBox="1"/>
          <p:nvPr/>
        </p:nvSpPr>
        <p:spPr>
          <a:xfrm>
            <a:off x="1598804" y="954057"/>
            <a:ext cx="5719196" cy="205440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Research with single-cell cavities to establish the best production process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Advanced Nb sheet production method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Advanced surface treatment recipe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Globally common design compatible with High Pressure Gas Safety (HPGS) regulation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24 nine-cell cavities are to be developed for industrial-production readiness</a:t>
            </a:r>
            <a:endParaRPr lang="en-US" altLang="ja-JP" sz="12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8 cavities (4 / batch) in each region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Production process optimized in each region encouraged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RF performance/success yield to be examined (at least including 2</a:t>
            </a:r>
            <a:r>
              <a:rPr lang="en-US" altLang="ja-JP" sz="1350" baseline="30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nd</a:t>
            </a: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pass)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3</a:t>
            </a:r>
            <a:r>
              <a:rPr lang="en-US" altLang="ja-JP" sz="1200" baseline="30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rd</a:t>
            </a: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pass to be examined if effective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AB64076D-1F91-033E-5188-20AA2583F9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4704" y="3208959"/>
            <a:ext cx="3113256" cy="195376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表 10">
            <a:extLst>
              <a:ext uri="{FF2B5EF4-FFF2-40B4-BE49-F238E27FC236}">
                <a16:creationId xmlns:a16="http://schemas.microsoft.com/office/drawing/2014/main" id="{51193731-B928-6D98-B9B0-F0E7ED3E6D50}"/>
              </a:ext>
            </a:extLst>
          </p:cNvPr>
          <p:cNvGraphicFramePr>
            <a:graphicFrameLocks noGrp="1"/>
          </p:cNvGraphicFramePr>
          <p:nvPr/>
        </p:nvGraphicFramePr>
        <p:xfrm>
          <a:off x="7432156" y="1570634"/>
          <a:ext cx="3161040" cy="960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0260">
                  <a:extLst>
                    <a:ext uri="{9D8B030D-6E8A-4147-A177-3AD203B41FA5}">
                      <a16:colId xmlns:a16="http://schemas.microsoft.com/office/drawing/2014/main" val="2223904680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1200475034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3980444251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228323909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cavities to be produced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012593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Americas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Europe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JP/Asia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053542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single-cell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0173154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nine-cell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(+ 12)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81720763"/>
                  </a:ext>
                </a:extLst>
              </a:tr>
            </a:tbl>
          </a:graphicData>
        </a:graphic>
      </p:graphicFrame>
      <p:pic>
        <p:nvPicPr>
          <p:cNvPr id="17" name="図 16">
            <a:extLst>
              <a:ext uri="{FF2B5EF4-FFF2-40B4-BE49-F238E27FC236}">
                <a16:creationId xmlns:a16="http://schemas.microsoft.com/office/drawing/2014/main" id="{B3807BBF-9B3B-754E-A2A0-C203BBF7EC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471" y="5585259"/>
            <a:ext cx="747512" cy="63360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B2A44BC8-2D78-8F0A-4A05-0E52C0E5D8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8289" y="3446606"/>
            <a:ext cx="2342897" cy="1757172"/>
          </a:xfrm>
          <a:prstGeom prst="rect">
            <a:avLst/>
          </a:prstGeom>
        </p:spPr>
      </p:pic>
      <p:pic>
        <p:nvPicPr>
          <p:cNvPr id="19" name="Picture 150" descr="TESLA cavity 20100627_top_B">
            <a:extLst>
              <a:ext uri="{FF2B5EF4-FFF2-40B4-BE49-F238E27FC236}">
                <a16:creationId xmlns:a16="http://schemas.microsoft.com/office/drawing/2014/main" id="{DB7F5C68-F87D-AED4-6C42-3AEE36345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1170" y="5653929"/>
            <a:ext cx="2547900" cy="424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下矢印 17">
            <a:extLst>
              <a:ext uri="{FF2B5EF4-FFF2-40B4-BE49-F238E27FC236}">
                <a16:creationId xmlns:a16="http://schemas.microsoft.com/office/drawing/2014/main" id="{3EE2BA98-400E-5CDC-D899-03CE78B9DE0A}"/>
              </a:ext>
            </a:extLst>
          </p:cNvPr>
          <p:cNvSpPr/>
          <p:nvPr/>
        </p:nvSpPr>
        <p:spPr>
          <a:xfrm>
            <a:off x="9025880" y="2941035"/>
            <a:ext cx="142775" cy="1991532"/>
          </a:xfrm>
          <a:prstGeom prst="down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27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60293B-06DB-4B96-8DA1-4A5A3104C5EC}"/>
              </a:ext>
            </a:extLst>
          </p:cNvPr>
          <p:cNvSpPr txBox="1"/>
          <p:nvPr/>
        </p:nvSpPr>
        <p:spPr>
          <a:xfrm>
            <a:off x="8012181" y="2697613"/>
            <a:ext cx="2208379" cy="300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Material/Sub-component</a:t>
            </a:r>
            <a:endParaRPr lang="ja-JP" altLang="en-US" sz="135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B60860-97CE-B379-C2A2-FFBA107943F0}"/>
              </a:ext>
            </a:extLst>
          </p:cNvPr>
          <p:cNvSpPr txBox="1"/>
          <p:nvPr/>
        </p:nvSpPr>
        <p:spPr>
          <a:xfrm>
            <a:off x="8342597" y="3798301"/>
            <a:ext cx="1593706" cy="30008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Cavity Production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31A46CF-A772-7D07-E58E-B9A3014ECEA5}"/>
              </a:ext>
            </a:extLst>
          </p:cNvPr>
          <p:cNvSpPr txBox="1"/>
          <p:nvPr/>
        </p:nvSpPr>
        <p:spPr>
          <a:xfrm>
            <a:off x="8392492" y="4345978"/>
            <a:ext cx="1484702" cy="30008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Surface Process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FDD710F-6E01-DF52-0355-61760F560A28}"/>
              </a:ext>
            </a:extLst>
          </p:cNvPr>
          <p:cNvSpPr txBox="1"/>
          <p:nvPr/>
        </p:nvSpPr>
        <p:spPr>
          <a:xfrm>
            <a:off x="8481133" y="4932569"/>
            <a:ext cx="1370888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Vertical Test =</a:t>
            </a:r>
          </a:p>
          <a:p>
            <a:r>
              <a:rPr lang="en-US" altLang="ja-JP" sz="1350" dirty="0"/>
              <a:t>Cavity RF Test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6FE1C8B-B72B-D5FF-BDEB-CA18B416EE5E}"/>
              </a:ext>
            </a:extLst>
          </p:cNvPr>
          <p:cNvSpPr txBox="1"/>
          <p:nvPr/>
        </p:nvSpPr>
        <p:spPr>
          <a:xfrm>
            <a:off x="8155315" y="3232611"/>
            <a:ext cx="1928733" cy="300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QA of Material/Sub-C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2C86FA-56E0-6DE9-DA0E-9BB1FE1CB3A1}"/>
              </a:ext>
            </a:extLst>
          </p:cNvPr>
          <p:cNvSpPr txBox="1"/>
          <p:nvPr/>
        </p:nvSpPr>
        <p:spPr>
          <a:xfrm>
            <a:off x="8347769" y="5603359"/>
            <a:ext cx="1507144" cy="300082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process</a:t>
            </a:r>
            <a:endParaRPr lang="ja-JP" alt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日付プレースホルダー 3">
            <a:extLst>
              <a:ext uri="{FF2B5EF4-FFF2-40B4-BE49-F238E27FC236}">
                <a16:creationId xmlns:a16="http://schemas.microsoft.com/office/drawing/2014/main" id="{276C4BD2-02B1-8F8E-06E3-A9595A832A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24/May/2022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フッター プレースホルダー 4">
            <a:extLst>
              <a:ext uri="{FF2B5EF4-FFF2-40B4-BE49-F238E27FC236}">
                <a16:creationId xmlns:a16="http://schemas.microsoft.com/office/drawing/2014/main" id="{F1B1B2A7-074B-9E99-BF5D-B93058CDA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29th meeting of SRF subgroup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スライド番号プレースホルダー 5">
            <a:extLst>
              <a:ext uri="{FF2B5EF4-FFF2-40B4-BE49-F238E27FC236}">
                <a16:creationId xmlns:a16="http://schemas.microsoft.com/office/drawing/2014/main" id="{513B5F6E-BB19-4886-9C32-8D41DFAB7FBA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41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CC77177-0F9C-4F6D-8D01-3D1A72E23CC2}"/>
              </a:ext>
            </a:extLst>
          </p:cNvPr>
          <p:cNvSpPr txBox="1"/>
          <p:nvPr/>
        </p:nvSpPr>
        <p:spPr>
          <a:xfrm>
            <a:off x="1750475" y="887105"/>
            <a:ext cx="8691051" cy="50783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Unify cryomodule (CM) design with ancillaries, based on globally common drawings and data-base</a:t>
            </a:r>
            <a:endParaRPr lang="en-US" altLang="ja-JP" sz="12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Establish globally compatible safety design to be approved by HPGS regulations individually authorized in each region.</a:t>
            </a:r>
          </a:p>
        </p:txBody>
      </p:sp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-2259"/>
            <a:ext cx="9141619" cy="5850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2: Cryomodule (CM) design</a:t>
            </a:r>
          </a:p>
          <a:p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(Scoping the CM Global Transfer and Performance Assurance)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1806DC57-E67D-16A2-C5D9-C2B4880EE9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8176" y="1769895"/>
            <a:ext cx="2349434" cy="2087725"/>
          </a:xfrm>
          <a:prstGeom prst="rect">
            <a:avLst/>
          </a:prstGeom>
        </p:spPr>
      </p:pic>
      <p:pic>
        <p:nvPicPr>
          <p:cNvPr id="17" name="Content Placeholder 5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52493DBC-3806-AA94-92ED-84BABEC329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680" y="1914956"/>
            <a:ext cx="3254830" cy="1821295"/>
          </a:xfrm>
          <a:prstGeom prst="rect">
            <a:avLst/>
          </a:prstGeom>
        </p:spPr>
      </p:pic>
      <p:pic>
        <p:nvPicPr>
          <p:cNvPr id="13" name="Content Placeholder 8" descr="A picture containing music, purple, bassoon&#10;&#10;Description automatically generated">
            <a:extLst>
              <a:ext uri="{FF2B5EF4-FFF2-40B4-BE49-F238E27FC236}">
                <a16:creationId xmlns:a16="http://schemas.microsoft.com/office/drawing/2014/main" id="{68AEA70E-A7CA-65AF-1A47-638B59FF9D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251298" y="2170670"/>
            <a:ext cx="2887043" cy="1412282"/>
          </a:xfrm>
          <a:prstGeom prst="rect">
            <a:avLst/>
          </a:prstGeom>
        </p:spPr>
      </p:pic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6F1181DB-17EA-0E3B-EE78-072BD9A82759}"/>
              </a:ext>
            </a:extLst>
          </p:cNvPr>
          <p:cNvGraphicFramePr>
            <a:graphicFrameLocks noGrp="1"/>
          </p:cNvGraphicFramePr>
          <p:nvPr/>
        </p:nvGraphicFramePr>
        <p:xfrm>
          <a:off x="2478156" y="4539765"/>
          <a:ext cx="7357440" cy="1435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7157">
                  <a:extLst>
                    <a:ext uri="{9D8B030D-6E8A-4147-A177-3AD203B41FA5}">
                      <a16:colId xmlns:a16="http://schemas.microsoft.com/office/drawing/2014/main" val="792913908"/>
                    </a:ext>
                  </a:extLst>
                </a:gridCol>
                <a:gridCol w="1631563">
                  <a:extLst>
                    <a:ext uri="{9D8B030D-6E8A-4147-A177-3AD203B41FA5}">
                      <a16:colId xmlns:a16="http://schemas.microsoft.com/office/drawing/2014/main" val="2624557942"/>
                    </a:ext>
                  </a:extLst>
                </a:gridCol>
                <a:gridCol w="1839360">
                  <a:extLst>
                    <a:ext uri="{9D8B030D-6E8A-4147-A177-3AD203B41FA5}">
                      <a16:colId xmlns:a16="http://schemas.microsoft.com/office/drawing/2014/main" val="2621808678"/>
                    </a:ext>
                  </a:extLst>
                </a:gridCol>
                <a:gridCol w="1839360">
                  <a:extLst>
                    <a:ext uri="{9D8B030D-6E8A-4147-A177-3AD203B41FA5}">
                      <a16:colId xmlns:a16="http://schemas.microsoft.com/office/drawing/2014/main" val="1891038012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Americas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Europe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Japan/Asia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028453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 tech. design base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LELS-II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Euro-XFEL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ILC-TDR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0546978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HPGS regulation base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ASME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TÜV and EN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JP-HPGS act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03924526"/>
                  </a:ext>
                </a:extLst>
              </a:tr>
              <a:tr h="429322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01531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ILC CM design </a:t>
                      </a:r>
                      <a:endParaRPr kumimoji="1" lang="ja-JP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Common CM design globally adaptable to HPGS regulation in any regions   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378428"/>
                  </a:ext>
                </a:extLst>
              </a:tr>
            </a:tbl>
          </a:graphicData>
        </a:graphic>
      </p:graphicFrame>
      <p:sp>
        <p:nvSpPr>
          <p:cNvPr id="4" name="右中かっこ 3">
            <a:extLst>
              <a:ext uri="{FF2B5EF4-FFF2-40B4-BE49-F238E27FC236}">
                <a16:creationId xmlns:a16="http://schemas.microsoft.com/office/drawing/2014/main" id="{A3E27D12-1AF1-E11A-F95E-4E3175424F38}"/>
              </a:ext>
            </a:extLst>
          </p:cNvPr>
          <p:cNvSpPr/>
          <p:nvPr/>
        </p:nvSpPr>
        <p:spPr>
          <a:xfrm rot="5400000">
            <a:off x="6948182" y="3474082"/>
            <a:ext cx="273845" cy="4151657"/>
          </a:xfrm>
          <a:prstGeom prst="rightBrace">
            <a:avLst>
              <a:gd name="adj1" fmla="val 40001"/>
              <a:gd name="adj2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C6301D5-2950-E9A6-4EC6-35A864B73838}"/>
              </a:ext>
            </a:extLst>
          </p:cNvPr>
          <p:cNvSpPr txBox="1"/>
          <p:nvPr/>
        </p:nvSpPr>
        <p:spPr>
          <a:xfrm>
            <a:off x="4303478" y="2650264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Cavity string 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BBE4AB-9EB3-100E-4BF7-FE87D942C3C1}"/>
              </a:ext>
            </a:extLst>
          </p:cNvPr>
          <p:cNvSpPr txBox="1"/>
          <p:nvPr/>
        </p:nvSpPr>
        <p:spPr>
          <a:xfrm>
            <a:off x="4633758" y="3189922"/>
            <a:ext cx="182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Ancillaries:</a:t>
            </a:r>
          </a:p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SC mag., tuners, couplers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A0457E81-B863-257F-0F15-F20A303665C7}"/>
              </a:ext>
            </a:extLst>
          </p:cNvPr>
          <p:cNvCxnSpPr/>
          <p:nvPr/>
        </p:nvCxnSpPr>
        <p:spPr>
          <a:xfrm flipV="1">
            <a:off x="5295899" y="2858014"/>
            <a:ext cx="0" cy="498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15BD7368-A2B7-993F-9BB4-575C80EA2C2C}"/>
              </a:ext>
            </a:extLst>
          </p:cNvPr>
          <p:cNvCxnSpPr>
            <a:cxnSpLocks/>
          </p:cNvCxnSpPr>
          <p:nvPr/>
        </p:nvCxnSpPr>
        <p:spPr>
          <a:xfrm flipV="1">
            <a:off x="5548929" y="2979319"/>
            <a:ext cx="180533" cy="406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EEFFDBC7-1928-D2DD-5CA8-491217058CB2}"/>
              </a:ext>
            </a:extLst>
          </p:cNvPr>
          <p:cNvCxnSpPr>
            <a:cxnSpLocks/>
          </p:cNvCxnSpPr>
          <p:nvPr/>
        </p:nvCxnSpPr>
        <p:spPr>
          <a:xfrm flipV="1">
            <a:off x="5910073" y="3100623"/>
            <a:ext cx="72419" cy="252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EFD7030-51FA-F9F4-ED08-2A23E7044F21}"/>
              </a:ext>
            </a:extLst>
          </p:cNvPr>
          <p:cNvSpPr txBox="1"/>
          <p:nvPr/>
        </p:nvSpPr>
        <p:spPr>
          <a:xfrm>
            <a:off x="7716655" y="3385943"/>
            <a:ext cx="17139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outlook with vacuum vessel 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日付プレースホルダー 3">
            <a:extLst>
              <a:ext uri="{FF2B5EF4-FFF2-40B4-BE49-F238E27FC236}">
                <a16:creationId xmlns:a16="http://schemas.microsoft.com/office/drawing/2014/main" id="{917A8748-2342-A36C-88B3-9DCB89EF4E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24/May/2022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フッター プレースホルダー 4">
            <a:extLst>
              <a:ext uri="{FF2B5EF4-FFF2-40B4-BE49-F238E27FC236}">
                <a16:creationId xmlns:a16="http://schemas.microsoft.com/office/drawing/2014/main" id="{A3A24D16-1A2D-8672-2745-6221ECE5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29th meeting of SRF subgroup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スライド番号プレースホルダー 5">
            <a:extLst>
              <a:ext uri="{FF2B5EF4-FFF2-40B4-BE49-F238E27FC236}">
                <a16:creationId xmlns:a16="http://schemas.microsoft.com/office/drawing/2014/main" id="{54CF4697-2305-2680-A495-C94C2754410A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719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0B30C003-2E53-4A14-823F-DA9BE4E487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329" y="1877923"/>
            <a:ext cx="4762847" cy="999834"/>
          </a:xfrm>
          <a:prstGeom prst="rect">
            <a:avLst/>
          </a:prstGeom>
        </p:spPr>
      </p:pic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1"/>
            <a:ext cx="9141619" cy="53297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3: Crab Cavity Development with down-selection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41A7038-860D-44B8-AB52-C1E53EA446C5}"/>
              </a:ext>
            </a:extLst>
          </p:cNvPr>
          <p:cNvSpPr txBox="1"/>
          <p:nvPr/>
        </p:nvSpPr>
        <p:spPr>
          <a:xfrm>
            <a:off x="1633633" y="669114"/>
            <a:ext cx="4942716" cy="138499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RF property simulation to optimize cavity design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Pre-down-selection to choose two primary candidates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Development and evaluation of two prototype cavities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Demonstration of synchronized operation with two prototypes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Down-selection to choose final cavity design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Cryomodule design based on final cavity design</a:t>
            </a:r>
          </a:p>
        </p:txBody>
      </p:sp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95F6D02B-F2D3-48F3-8409-8AE919F26339}"/>
              </a:ext>
            </a:extLst>
          </p:cNvPr>
          <p:cNvGraphicFramePr>
            <a:graphicFrameLocks noGrp="1"/>
          </p:cNvGraphicFramePr>
          <p:nvPr/>
        </p:nvGraphicFramePr>
        <p:xfrm>
          <a:off x="1709010" y="2789500"/>
          <a:ext cx="4110492" cy="33993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5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45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38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Item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6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Recent specification (after TDR)</a:t>
                      </a:r>
                      <a:endParaRPr lang="ja-JP" sz="1600" b="1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energy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 GeV (e</a:t>
                      </a:r>
                      <a:r>
                        <a:rPr lang="en-US" sz="120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Crossing angle</a:t>
                      </a:r>
                      <a:endParaRPr lang="ja-JP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r>
                        <a:rPr lang="en-US" sz="1200" b="1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mrad</a:t>
                      </a:r>
                      <a:endParaRPr lang="ja-JP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Installation site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14 m from IP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848520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repetition rate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altLang="ja-JP" sz="1200" kern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 Hz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551949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Bunch train length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727 </a:t>
                      </a:r>
                      <a:r>
                        <a:rPr lang="el-GR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sec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65464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Bunch spacing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554 </a:t>
                      </a:r>
                      <a:r>
                        <a:rPr lang="en-US" altLang="ja-JP" sz="1200" dirty="0" err="1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nsec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0083708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Operational temp</a:t>
                      </a: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erature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 K (?)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347866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frequency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1.3/3.9 GHz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kick voltage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1.845/0.615 MV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29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Relative RF phase jitter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0.023/0.069 deg rms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(49 fs rms)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F1467DC-4820-4E98-AD58-71E048F27112}"/>
              </a:ext>
            </a:extLst>
          </p:cNvPr>
          <p:cNvSpPr txBox="1"/>
          <p:nvPr/>
        </p:nvSpPr>
        <p:spPr>
          <a:xfrm>
            <a:off x="7399584" y="1574553"/>
            <a:ext cx="223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two beamline distance</a:t>
            </a:r>
          </a:p>
          <a:p>
            <a:r>
              <a:rPr lang="en-US" altLang="ja-JP" sz="1200" dirty="0"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14.049m x 0.014rad = </a:t>
            </a:r>
            <a:r>
              <a:rPr lang="en-US" altLang="ja-JP" sz="1600" b="1" dirty="0">
                <a:solidFill>
                  <a:srgbClr val="FF0000"/>
                </a:solidFill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197mm</a:t>
            </a:r>
            <a:endParaRPr lang="ja-JP" altLang="en-US" sz="1200" b="1" dirty="0">
              <a:solidFill>
                <a:srgbClr val="FF0000"/>
              </a:solidFill>
              <a:latin typeface="Times New Roman" panose="02020603050405020304" pitchFamily="18" charset="0"/>
              <a:ea typeface="MS UI Gothic" panose="020B060007020508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EC02DEC-22A3-FFB6-7B2E-B6E68C4717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3086" y="2877758"/>
            <a:ext cx="4181330" cy="3068345"/>
          </a:xfrm>
          <a:prstGeom prst="rect">
            <a:avLst/>
          </a:prstGeom>
        </p:spPr>
      </p:pic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EF754057-FD32-9189-C1B5-4F804D68CB5E}"/>
              </a:ext>
            </a:extLst>
          </p:cNvPr>
          <p:cNvCxnSpPr>
            <a:cxnSpLocks/>
          </p:cNvCxnSpPr>
          <p:nvPr/>
        </p:nvCxnSpPr>
        <p:spPr>
          <a:xfrm flipH="1" flipV="1">
            <a:off x="9037545" y="2518719"/>
            <a:ext cx="383241" cy="35903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日付プレースホルダー 3">
            <a:extLst>
              <a:ext uri="{FF2B5EF4-FFF2-40B4-BE49-F238E27FC236}">
                <a16:creationId xmlns:a16="http://schemas.microsoft.com/office/drawing/2014/main" id="{39B94B82-F3F3-4C89-8801-DF8E0A5446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24/May/2022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フッター プレースホルダー 4">
            <a:extLst>
              <a:ext uri="{FF2B5EF4-FFF2-40B4-BE49-F238E27FC236}">
                <a16:creationId xmlns:a16="http://schemas.microsoft.com/office/drawing/2014/main" id="{69FF7524-EF10-544C-40AD-D6B4C1696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29th meeting of SRF subgroup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スライド番号プレースホルダー 5">
            <a:extLst>
              <a:ext uri="{FF2B5EF4-FFF2-40B4-BE49-F238E27FC236}">
                <a16:creationId xmlns:a16="http://schemas.microsoft.com/office/drawing/2014/main" id="{8FE520B8-CBA0-AABD-DD5F-5E04BE458E98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771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24/May/2022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29th meeting of SRF subgroup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041842"/>
              </p:ext>
            </p:extLst>
          </p:nvPr>
        </p:nvGraphicFramePr>
        <p:xfrm>
          <a:off x="2" y="890943"/>
          <a:ext cx="12191998" cy="1249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307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612374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9508317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24/May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Proposal for SRF Time-critical WPs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14906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08671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307091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of SRF (Crab/Steering-Panel) Group Meeting in IDT/WG2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977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24/May/2022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29th meeting of SRF subgroup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1" y="0"/>
            <a:ext cx="1219199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Questions/Discussions/Comments (memorandum) @29</a:t>
            </a:r>
            <a:r>
              <a:rPr lang="en-US" altLang="ja-JP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meeting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23CB239-DA4A-4AA7-9616-EA83038A9F07}"/>
              </a:ext>
            </a:extLst>
          </p:cNvPr>
          <p:cNvSpPr txBox="1"/>
          <p:nvPr/>
        </p:nvSpPr>
        <p:spPr>
          <a:xfrm>
            <a:off x="10029646" y="646331"/>
            <a:ext cx="199753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 by Kirk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B84DA1A-0177-4450-9790-C29A5A6FBECE}"/>
              </a:ext>
            </a:extLst>
          </p:cNvPr>
          <p:cNvSpPr txBox="1"/>
          <p:nvPr/>
        </p:nvSpPr>
        <p:spPr>
          <a:xfrm>
            <a:off x="0" y="872209"/>
            <a:ext cx="121919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Proposal for Time-critical WPs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6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SC-magnet port can be changed to the coupler side (originally tuner port side).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6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KEK needs a lot of cavity drawings for HPGS, especially interfaces between different materials. 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6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KEK and FNAL will have a meeting for this activity on June.</a:t>
            </a:r>
          </a:p>
        </p:txBody>
      </p:sp>
    </p:spTree>
    <p:extLst>
      <p:ext uri="{BB962C8B-B14F-4D97-AF65-F5344CB8AC3E}">
        <p14:creationId xmlns:p14="http://schemas.microsoft.com/office/powerpoint/2010/main" val="2968599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70868</TotalTime>
  <Words>621</Words>
  <Application>Microsoft Office PowerPoint</Application>
  <PresentationFormat>ワイド画面</PresentationFormat>
  <Paragraphs>120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</vt:lpstr>
      <vt:lpstr>游ゴシック Light</vt:lpstr>
      <vt:lpstr>Arial</vt:lpstr>
      <vt:lpstr>Times New Roman</vt:lpstr>
      <vt:lpstr>Wingdings</vt:lpstr>
      <vt:lpstr>Office テーマ</vt:lpstr>
      <vt:lpstr>29th Meeting of SRF 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kirk</cp:lastModifiedBy>
  <cp:revision>2264</cp:revision>
  <cp:lastPrinted>2020-11-23T15:37:09Z</cp:lastPrinted>
  <dcterms:created xsi:type="dcterms:W3CDTF">2020-09-27T07:10:37Z</dcterms:created>
  <dcterms:modified xsi:type="dcterms:W3CDTF">2022-05-24T13:30:57Z</dcterms:modified>
</cp:coreProperties>
</file>