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73" r:id="rId2"/>
    <p:sldId id="257" r:id="rId3"/>
    <p:sldId id="258" r:id="rId4"/>
    <p:sldId id="259" r:id="rId5"/>
    <p:sldId id="260" r:id="rId6"/>
    <p:sldId id="261" r:id="rId7"/>
    <p:sldId id="376" r:id="rId8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96" d="100"/>
          <a:sy n="96" d="100"/>
        </p:scale>
        <p:origin x="451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C21E53B-2995-8250-D95F-DD21FA0395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AA0528-42EF-6684-A985-E341129A50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82EA7C-53CB-FBDE-ADA0-35F7CAA30A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2022/5/23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F38648-E688-D4FD-BCE9-641EED93D4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61A94-8B32-4E93-AA55-8B940355EE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20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575" cy="498475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>
              <a:defRPr sz="1200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9" y="2"/>
            <a:ext cx="2949575" cy="498475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>
              <a:defRPr sz="1200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40" y="4783138"/>
            <a:ext cx="5445125" cy="3913187"/>
          </a:xfrm>
          <a:prstGeom prst="rect">
            <a:avLst/>
          </a:prstGeom>
        </p:spPr>
        <p:txBody>
          <a:bodyPr vert="horz" lIns="91423" tIns="45712" rIns="91423" bIns="45712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864"/>
            <a:ext cx="2949575" cy="498475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>
              <a:defRPr sz="1200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en-US" altLang="ja-JP"/>
              <a:t>2022/5/23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9" y="9440864"/>
            <a:ext cx="2949575" cy="498475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>
              <a:defRPr sz="1200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fld id="{D46B21C8-0DB3-4E09-93CA-25F9CC6AA170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0801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F30D-D541-424C-94AB-D99F080AE0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83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panose="020B060007020508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ＭＳ Ｐゴシック" panose="020B0600070205080204" pitchFamily="50" charset="-128"/>
              </a:defRPr>
            </a:lvl1pPr>
          </a:lstStyle>
          <a:p>
            <a:fld id="{DED8F30D-D541-424C-94AB-D99F080AE04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8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ＭＳ Ｐゴシック" panose="020B060007020508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ＭＳ Ｐゴシック" panose="020B060007020508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ＭＳ Ｐゴシック" panose="020B060007020508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ＭＳ Ｐゴシック" panose="020B060007020508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ＭＳ Ｐゴシック" panose="020B060007020508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ＭＳ Ｐゴシック" panose="020B060007020508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256726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1</a:t>
            </a:fld>
            <a:endParaRPr/>
          </a:p>
        </p:txBody>
      </p:sp>
      <p:sp>
        <p:nvSpPr>
          <p:cNvPr id="22" name="スライド番号プレースホルダー 5"/>
          <p:cNvSpPr txBox="1"/>
          <p:nvPr/>
        </p:nvSpPr>
        <p:spPr>
          <a:xfrm>
            <a:off x="6503669" y="6424658"/>
            <a:ext cx="1965962" cy="228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r>
              <a:t>1</a:t>
            </a:r>
          </a:p>
        </p:txBody>
      </p:sp>
      <p:grpSp>
        <p:nvGrpSpPr>
          <p:cNvPr id="25" name="タイトル 12"/>
          <p:cNvGrpSpPr/>
          <p:nvPr/>
        </p:nvGrpSpPr>
        <p:grpSpPr>
          <a:xfrm>
            <a:off x="2381" y="-23353"/>
            <a:ext cx="9141619" cy="551182"/>
            <a:chOff x="0" y="0"/>
            <a:chExt cx="9141618" cy="551180"/>
          </a:xfrm>
        </p:grpSpPr>
        <p:sp>
          <p:nvSpPr>
            <p:cNvPr id="23" name="Rectangle"/>
            <p:cNvSpPr/>
            <p:nvPr/>
          </p:nvSpPr>
          <p:spPr>
            <a:xfrm>
              <a:off x="0" y="23352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24" name="WPP-4: Electron Gun"/>
            <p:cNvSpPr txBox="1"/>
            <p:nvPr/>
          </p:nvSpPr>
          <p:spPr>
            <a:xfrm>
              <a:off x="34290" y="0"/>
              <a:ext cx="9073039" cy="551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WPP-4: Electron Gun</a:t>
              </a:r>
            </a:p>
          </p:txBody>
        </p:sp>
      </p:grpSp>
      <p:sp>
        <p:nvSpPr>
          <p:cNvPr id="26" name="テキスト ボックス 7"/>
          <p:cNvSpPr txBox="1"/>
          <p:nvPr/>
        </p:nvSpPr>
        <p:spPr>
          <a:xfrm>
            <a:off x="148455" y="742885"/>
            <a:ext cx="8817125" cy="2308324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The electron gun consists of</a:t>
            </a:r>
          </a:p>
          <a:p>
            <a:pPr marL="742950" lvl="1" indent="-285750">
              <a:buSzPct val="100000"/>
              <a:buFontTx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lang="en-US" dirty="0"/>
              <a:t>High-voltage photo gun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Drive laser system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GaAs/</a:t>
            </a:r>
            <a:r>
              <a:rPr dirty="0" err="1"/>
              <a:t>GaAsP</a:t>
            </a:r>
            <a:r>
              <a:rPr dirty="0"/>
              <a:t> Photocathode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High-voltage gun is the most urgent item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The gun voltage in TDR is 200 kV. A higher voltage desirable. 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lang="en-US" dirty="0"/>
              <a:t>Meaningful technical</a:t>
            </a:r>
            <a:r>
              <a:rPr dirty="0"/>
              <a:t> progresses since TDR </a:t>
            </a:r>
            <a:r>
              <a:rPr lang="en-US" dirty="0"/>
              <a:t>would</a:t>
            </a:r>
            <a:r>
              <a:rPr dirty="0"/>
              <a:t> be reflected in </a:t>
            </a:r>
            <a:r>
              <a:rPr lang="en-US" dirty="0"/>
              <a:t>a new</a:t>
            </a:r>
            <a:r>
              <a:rPr dirty="0"/>
              <a:t> design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lang="en-US" dirty="0"/>
              <a:t>New GaAs</a:t>
            </a:r>
            <a:r>
              <a:rPr dirty="0"/>
              <a:t> gun based </a:t>
            </a:r>
            <a:r>
              <a:rPr lang="en-US" dirty="0"/>
              <a:t>on</a:t>
            </a:r>
            <a:r>
              <a:rPr dirty="0"/>
              <a:t> </a:t>
            </a:r>
            <a:r>
              <a:rPr lang="en-US" dirty="0"/>
              <a:t>lessons learned from </a:t>
            </a:r>
            <a:r>
              <a:rPr dirty="0"/>
              <a:t>350 kV </a:t>
            </a:r>
            <a:r>
              <a:rPr lang="en-US" dirty="0" err="1"/>
              <a:t>CsKSb</a:t>
            </a:r>
            <a:r>
              <a:rPr lang="en-US" dirty="0"/>
              <a:t> </a:t>
            </a:r>
            <a:r>
              <a:rPr dirty="0"/>
              <a:t>magnetized dc </a:t>
            </a:r>
            <a:r>
              <a:rPr dirty="0" err="1"/>
              <a:t>photogun</a:t>
            </a:r>
            <a:endParaRPr dirty="0"/>
          </a:p>
        </p:txBody>
      </p:sp>
      <p:pic>
        <p:nvPicPr>
          <p:cNvPr id="2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384" y="3126302"/>
            <a:ext cx="3574723" cy="3731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9" descr="Picture 9"/>
          <p:cNvPicPr>
            <a:picLocks noChangeAspect="1"/>
          </p:cNvPicPr>
          <p:nvPr/>
        </p:nvPicPr>
        <p:blipFill>
          <a:blip r:embed="rId3"/>
          <a:srcRect t="28147" r="3611" b="7407"/>
          <a:stretch>
            <a:fillRect/>
          </a:stretch>
        </p:blipFill>
        <p:spPr>
          <a:xfrm rot="16200000" flipH="1">
            <a:off x="-706324" y="4147251"/>
            <a:ext cx="3429004" cy="1719444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TextBox 10"/>
          <p:cNvSpPr txBox="1"/>
          <p:nvPr/>
        </p:nvSpPr>
        <p:spPr>
          <a:xfrm>
            <a:off x="2512207" y="3362061"/>
            <a:ext cx="2541612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350 kV alumina insulator</a:t>
            </a:r>
          </a:p>
        </p:txBody>
      </p:sp>
      <p:sp>
        <p:nvSpPr>
          <p:cNvPr id="30" name="TextBox 11"/>
          <p:cNvSpPr txBox="1"/>
          <p:nvPr/>
        </p:nvSpPr>
        <p:spPr>
          <a:xfrm>
            <a:off x="2289383" y="4087145"/>
            <a:ext cx="2075747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dirty="0"/>
              <a:t>Triple-junction shield</a:t>
            </a:r>
          </a:p>
        </p:txBody>
      </p:sp>
      <p:sp>
        <p:nvSpPr>
          <p:cNvPr id="31" name="TextBox 12"/>
          <p:cNvSpPr txBox="1"/>
          <p:nvPr/>
        </p:nvSpPr>
        <p:spPr>
          <a:xfrm>
            <a:off x="2321433" y="5881793"/>
            <a:ext cx="1863212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dirty="0"/>
              <a:t>Photocathode</a:t>
            </a:r>
          </a:p>
        </p:txBody>
      </p:sp>
      <p:sp>
        <p:nvSpPr>
          <p:cNvPr id="32" name="Straight Arrow Connector 13"/>
          <p:cNvSpPr/>
          <p:nvPr/>
        </p:nvSpPr>
        <p:spPr>
          <a:xfrm flipH="1">
            <a:off x="1370134" y="3546728"/>
            <a:ext cx="1096355" cy="290286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" name="Straight Arrow Connector 14"/>
          <p:cNvSpPr/>
          <p:nvPr/>
        </p:nvSpPr>
        <p:spPr>
          <a:xfrm flipH="1">
            <a:off x="1370131" y="4229009"/>
            <a:ext cx="919251" cy="273883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" name="Straight Arrow Connector 15"/>
          <p:cNvSpPr/>
          <p:nvPr/>
        </p:nvSpPr>
        <p:spPr>
          <a:xfrm flipH="1" flipV="1">
            <a:off x="1444112" y="5804629"/>
            <a:ext cx="845271" cy="251787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TextBox 17"/>
          <p:cNvSpPr txBox="1"/>
          <p:nvPr/>
        </p:nvSpPr>
        <p:spPr>
          <a:xfrm>
            <a:off x="3930732" y="4622818"/>
            <a:ext cx="141604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dirty="0"/>
              <a:t>NEG pumps</a:t>
            </a:r>
          </a:p>
        </p:txBody>
      </p:sp>
      <p:sp>
        <p:nvSpPr>
          <p:cNvPr id="36" name="TextBox 18"/>
          <p:cNvSpPr txBox="1"/>
          <p:nvPr/>
        </p:nvSpPr>
        <p:spPr>
          <a:xfrm>
            <a:off x="3456088" y="6405669"/>
            <a:ext cx="2763921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t>Biased and Tilted Anode</a:t>
            </a:r>
          </a:p>
        </p:txBody>
      </p:sp>
      <p:sp>
        <p:nvSpPr>
          <p:cNvPr id="37" name="Straight Arrow Connector 19"/>
          <p:cNvSpPr/>
          <p:nvPr/>
        </p:nvSpPr>
        <p:spPr>
          <a:xfrm flipV="1">
            <a:off x="5786103" y="5491524"/>
            <a:ext cx="2012235" cy="1047389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" name="Straight Arrow Connector 21"/>
          <p:cNvSpPr/>
          <p:nvPr/>
        </p:nvSpPr>
        <p:spPr>
          <a:xfrm>
            <a:off x="4938360" y="4992151"/>
            <a:ext cx="1563030" cy="812478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CA1792E3-9741-B245-8F92-942650C66BF9}"/>
              </a:ext>
            </a:extLst>
          </p:cNvPr>
          <p:cNvSpPr txBox="1"/>
          <p:nvPr/>
        </p:nvSpPr>
        <p:spPr>
          <a:xfrm>
            <a:off x="2653665" y="5178077"/>
            <a:ext cx="186321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Cathode electrode</a:t>
            </a:r>
            <a:endParaRPr dirty="0"/>
          </a:p>
        </p:txBody>
      </p:sp>
      <p:sp>
        <p:nvSpPr>
          <p:cNvPr id="39" name="Straight Arrow Connector 15">
            <a:extLst>
              <a:ext uri="{FF2B5EF4-FFF2-40B4-BE49-F238E27FC236}">
                <a16:creationId xmlns:a16="http://schemas.microsoft.com/office/drawing/2014/main" id="{0298B2D6-41E3-1742-A658-D21C9A9073B5}"/>
              </a:ext>
            </a:extLst>
          </p:cNvPr>
          <p:cNvSpPr/>
          <p:nvPr/>
        </p:nvSpPr>
        <p:spPr>
          <a:xfrm flipH="1">
            <a:off x="1567543" y="5352699"/>
            <a:ext cx="1054072" cy="258522"/>
          </a:xfrm>
          <a:prstGeom prst="line">
            <a:avLst/>
          </a:prstGeom>
          <a:ln w="15875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5BE4CD31-78DC-A1E1-918E-891FCA59F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2210"/>
            <a:ext cx="5396959" cy="30357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3" name="タイトル 12"/>
          <p:cNvGrpSpPr/>
          <p:nvPr/>
        </p:nvGrpSpPr>
        <p:grpSpPr>
          <a:xfrm>
            <a:off x="2381" y="-23353"/>
            <a:ext cx="9141619" cy="551182"/>
            <a:chOff x="0" y="0"/>
            <a:chExt cx="9141618" cy="551180"/>
          </a:xfrm>
        </p:grpSpPr>
        <p:sp>
          <p:nvSpPr>
            <p:cNvPr id="41" name="Rectangle"/>
            <p:cNvSpPr/>
            <p:nvPr/>
          </p:nvSpPr>
          <p:spPr>
            <a:xfrm>
              <a:off x="0" y="23352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42" name="WPP-6: Rotating Target for Undulator Scheme"/>
            <p:cNvSpPr txBox="1"/>
            <p:nvPr/>
          </p:nvSpPr>
          <p:spPr>
            <a:xfrm>
              <a:off x="34290" y="0"/>
              <a:ext cx="9073039" cy="551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WPP-6: Rotating Target for Undulator Scheme</a:t>
              </a:r>
            </a:p>
          </p:txBody>
        </p:sp>
      </p:grpSp>
      <p:sp>
        <p:nvSpPr>
          <p:cNvPr id="44" name="テキスト ボックス 7"/>
          <p:cNvSpPr txBox="1"/>
          <p:nvPr/>
        </p:nvSpPr>
        <p:spPr>
          <a:xfrm>
            <a:off x="186557" y="657557"/>
            <a:ext cx="5885059" cy="3154089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Target specification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Titanium alloy, 7mm thick (0.2 X</a:t>
            </a:r>
            <a:r>
              <a:rPr baseline="-25000" dirty="0"/>
              <a:t>0</a:t>
            </a:r>
            <a:r>
              <a:rPr dirty="0"/>
              <a:t>), diameter 1m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Rotating at 2000 rpm (100 m/s) in vacuum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Photon power ~60 kW, deposited power ~2 kW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Radiation cooling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Magnetic bearings</a:t>
            </a:r>
          </a:p>
          <a:p>
            <a:pPr marL="285750" indent="-285750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R&amp;D to be done as WP-prime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Design finalization, partial laboratory test, mock-up design (in the first 2 ye</a:t>
            </a:r>
            <a:r>
              <a:rPr lang="en-US" dirty="0"/>
              <a:t>a</a:t>
            </a:r>
            <a:r>
              <a:rPr dirty="0"/>
              <a:t>rs)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Magnetic bearings: performance, speciﬁcation, test (in the remaining years)</a:t>
            </a:r>
          </a:p>
        </p:txBody>
      </p:sp>
      <p:sp>
        <p:nvSpPr>
          <p:cNvPr id="46" name="テキスト ボックス 36"/>
          <p:cNvSpPr txBox="1"/>
          <p:nvPr/>
        </p:nvSpPr>
        <p:spPr>
          <a:xfrm>
            <a:off x="6365676" y="3434890"/>
            <a:ext cx="231457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sz="2000" dirty="0"/>
              <a:t>Target material test </a:t>
            </a:r>
          </a:p>
        </p:txBody>
      </p:sp>
      <p:pic>
        <p:nvPicPr>
          <p:cNvPr id="45" name="図 4" descr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676" y="960554"/>
            <a:ext cx="2523654" cy="3035789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テキスト ボックス 36">
            <a:extLst>
              <a:ext uri="{FF2B5EF4-FFF2-40B4-BE49-F238E27FC236}">
                <a16:creationId xmlns:a16="http://schemas.microsoft.com/office/drawing/2014/main" id="{D258ABC6-9669-D5E7-0FFE-F7C918F91E87}"/>
              </a:ext>
            </a:extLst>
          </p:cNvPr>
          <p:cNvSpPr txBox="1"/>
          <p:nvPr/>
        </p:nvSpPr>
        <p:spPr>
          <a:xfrm>
            <a:off x="6683018" y="624020"/>
            <a:ext cx="182879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700"/>
            </a:pPr>
            <a:r>
              <a:rPr sz="1600" dirty="0"/>
              <a:t>Target material test</a:t>
            </a:r>
            <a:r>
              <a:rPr dirty="0"/>
              <a:t> </a:t>
            </a:r>
          </a:p>
        </p:txBody>
      </p:sp>
      <p:sp>
        <p:nvSpPr>
          <p:cNvPr id="40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777739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2</a:t>
            </a:fld>
            <a:endParaRPr/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45C53F5B-ADF5-2A0F-0021-1C675B47A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5284" y="3907836"/>
            <a:ext cx="5031876" cy="28331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256726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3</a:t>
            </a:fld>
            <a:endParaRPr/>
          </a:p>
        </p:txBody>
      </p:sp>
      <p:grpSp>
        <p:nvGrpSpPr>
          <p:cNvPr id="52" name="タイトル 12"/>
          <p:cNvGrpSpPr/>
          <p:nvPr/>
        </p:nvGrpSpPr>
        <p:grpSpPr>
          <a:xfrm>
            <a:off x="2381" y="-23353"/>
            <a:ext cx="9141619" cy="551182"/>
            <a:chOff x="0" y="0"/>
            <a:chExt cx="9141618" cy="551180"/>
          </a:xfrm>
        </p:grpSpPr>
        <p:sp>
          <p:nvSpPr>
            <p:cNvPr id="50" name="Rectangle"/>
            <p:cNvSpPr/>
            <p:nvPr/>
          </p:nvSpPr>
          <p:spPr>
            <a:xfrm>
              <a:off x="0" y="23352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51" name="WPP-7: Focusing System for Undulator Scheme"/>
            <p:cNvSpPr txBox="1"/>
            <p:nvPr/>
          </p:nvSpPr>
          <p:spPr>
            <a:xfrm>
              <a:off x="34290" y="0"/>
              <a:ext cx="9073039" cy="551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WPP-7: Focusing System for Undulator Scheme</a:t>
              </a:r>
            </a:p>
          </p:txBody>
        </p:sp>
      </p:grpSp>
      <p:sp>
        <p:nvSpPr>
          <p:cNvPr id="53" name="テキスト ボックス 7"/>
          <p:cNvSpPr txBox="1"/>
          <p:nvPr/>
        </p:nvSpPr>
        <p:spPr>
          <a:xfrm>
            <a:off x="148456" y="742884"/>
            <a:ext cx="8493740" cy="3170099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The critical item for the undulator scheme is the magnetic focusing system right after the target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Possible ca</a:t>
            </a:r>
            <a:r>
              <a:rPr lang="en-US" sz="2000" dirty="0"/>
              <a:t>n</a:t>
            </a:r>
            <a:r>
              <a:rPr sz="2000" dirty="0"/>
              <a:t>didates are: (</a:t>
            </a:r>
            <a:r>
              <a:rPr lang="en-US" sz="2000" dirty="0"/>
              <a:t>a</a:t>
            </a:r>
            <a:r>
              <a:rPr sz="2000" dirty="0"/>
              <a:t>) Pulsed solenoid, (</a:t>
            </a:r>
            <a:r>
              <a:rPr lang="en-US" sz="2000" dirty="0"/>
              <a:t>b</a:t>
            </a:r>
            <a:r>
              <a:rPr sz="2000" dirty="0"/>
              <a:t>) Plasma lens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 The strongest candidate is (</a:t>
            </a:r>
            <a:r>
              <a:rPr lang="en-US" sz="2000" dirty="0"/>
              <a:t>a</a:t>
            </a:r>
            <a:r>
              <a:rPr sz="2000" dirty="0"/>
              <a:t>) pulsed solenoid.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R&amp;D items to be done as WP-prime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Detailed simulations for (</a:t>
            </a:r>
            <a:r>
              <a:rPr lang="en-US" sz="2000" dirty="0"/>
              <a:t>a</a:t>
            </a:r>
            <a:r>
              <a:rPr sz="2000" dirty="0"/>
              <a:t>) (already on-going)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Principal design for a prototype pulsed solenoid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Field measurements with 1kA (pulsed and DC) and with 50kA both in a single pulse mode and finally in a 5ms pulsed mode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sz="2000" dirty="0"/>
              <a:t>Prototype </a:t>
            </a:r>
            <a:r>
              <a:rPr lang="en-US" sz="2000" dirty="0"/>
              <a:t>of (b) </a:t>
            </a:r>
            <a:r>
              <a:rPr sz="2000" dirty="0"/>
              <a:t>plasma lens (</a:t>
            </a:r>
            <a:r>
              <a:rPr lang="en-US" sz="2000" dirty="0"/>
              <a:t>funded </a:t>
            </a:r>
            <a:r>
              <a:rPr sz="2000" dirty="0"/>
              <a:t>study on-going)</a:t>
            </a:r>
          </a:p>
        </p:txBody>
      </p:sp>
      <p:pic>
        <p:nvPicPr>
          <p:cNvPr id="54" name="図 4" descr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4" y="4502068"/>
            <a:ext cx="2737694" cy="2036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図 2" descr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694" y="4412193"/>
            <a:ext cx="2980613" cy="194415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図 8" descr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034" y="4502068"/>
            <a:ext cx="2899109" cy="2036846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テキスト ボックス 9"/>
          <p:cNvSpPr txBox="1"/>
          <p:nvPr/>
        </p:nvSpPr>
        <p:spPr>
          <a:xfrm>
            <a:off x="6221884" y="4188278"/>
            <a:ext cx="2791763" cy="310119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600"/>
            </a:lvl1pPr>
          </a:lstStyle>
          <a:p>
            <a:r>
              <a:t>Yield versus field on the target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図 4" descr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010" y="3257517"/>
            <a:ext cx="4793701" cy="3463959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256726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4</a:t>
            </a:fld>
            <a:endParaRPr/>
          </a:p>
        </p:txBody>
      </p:sp>
      <p:grpSp>
        <p:nvGrpSpPr>
          <p:cNvPr id="63" name="タイトル 12"/>
          <p:cNvGrpSpPr/>
          <p:nvPr/>
        </p:nvGrpSpPr>
        <p:grpSpPr>
          <a:xfrm>
            <a:off x="2381" y="-23353"/>
            <a:ext cx="9141619" cy="551182"/>
            <a:chOff x="0" y="0"/>
            <a:chExt cx="9141618" cy="551180"/>
          </a:xfrm>
        </p:grpSpPr>
        <p:sp>
          <p:nvSpPr>
            <p:cNvPr id="61" name="Rectangle"/>
            <p:cNvSpPr/>
            <p:nvPr/>
          </p:nvSpPr>
          <p:spPr>
            <a:xfrm>
              <a:off x="0" y="23352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62" name="WPP-8: Rotating Target for e-Driven Scheme"/>
            <p:cNvSpPr txBox="1"/>
            <p:nvPr/>
          </p:nvSpPr>
          <p:spPr>
            <a:xfrm>
              <a:off x="34290" y="0"/>
              <a:ext cx="9073039" cy="551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WPP-8: Rotating Target for e-Driven Scheme</a:t>
              </a:r>
            </a:p>
          </p:txBody>
        </p:sp>
      </p:grpSp>
      <p:sp>
        <p:nvSpPr>
          <p:cNvPr id="64" name="テキスト ボックス 7"/>
          <p:cNvSpPr txBox="1"/>
          <p:nvPr/>
        </p:nvSpPr>
        <p:spPr>
          <a:xfrm>
            <a:off x="148456" y="598709"/>
            <a:ext cx="6401973" cy="2835791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Target specification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W or W-Re, 1</a:t>
            </a:r>
            <a:r>
              <a:rPr lang="en-US" altLang="ja-JP" dirty="0"/>
              <a:t>6</a:t>
            </a:r>
            <a:r>
              <a:rPr dirty="0"/>
              <a:t> mm (5 X</a:t>
            </a:r>
            <a:r>
              <a:rPr baseline="-25000" dirty="0"/>
              <a:t>0</a:t>
            </a:r>
            <a:r>
              <a:rPr dirty="0"/>
              <a:t>) thick, diameter 50cm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Rotating at 5 m/s in vacuum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Water cooled. 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Vacuum seal by ferromagnetic seal</a:t>
            </a:r>
          </a:p>
          <a:p>
            <a:pPr marL="285750" indent="-285750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R&amp;D items to be done in 2 years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Target stress calculation with FEM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Vacuum seal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Target module design</a:t>
            </a:r>
          </a:p>
          <a:p>
            <a:pPr marL="285750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Target module prototyping can be done in the remaining years</a:t>
            </a:r>
          </a:p>
        </p:txBody>
      </p:sp>
      <p:pic>
        <p:nvPicPr>
          <p:cNvPr id="65" name="図 8" descr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76" y="3860463"/>
            <a:ext cx="3629901" cy="2802604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テキスト ボックス 1"/>
          <p:cNvSpPr txBox="1"/>
          <p:nvPr/>
        </p:nvSpPr>
        <p:spPr>
          <a:xfrm>
            <a:off x="584175" y="3505379"/>
            <a:ext cx="3181949" cy="342614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r>
              <a:rPr dirty="0"/>
              <a:t>Vacuum test with double seal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256726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5</a:t>
            </a:fld>
            <a:endParaRPr/>
          </a:p>
        </p:txBody>
      </p:sp>
      <p:grpSp>
        <p:nvGrpSpPr>
          <p:cNvPr id="71" name="タイトル 12"/>
          <p:cNvGrpSpPr/>
          <p:nvPr/>
        </p:nvGrpSpPr>
        <p:grpSpPr>
          <a:xfrm>
            <a:off x="2381" y="-23353"/>
            <a:ext cx="9141619" cy="551182"/>
            <a:chOff x="0" y="0"/>
            <a:chExt cx="9141618" cy="551180"/>
          </a:xfrm>
        </p:grpSpPr>
        <p:sp>
          <p:nvSpPr>
            <p:cNvPr id="69" name="Rectangle"/>
            <p:cNvSpPr/>
            <p:nvPr/>
          </p:nvSpPr>
          <p:spPr>
            <a:xfrm>
              <a:off x="0" y="23352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70" name="WPP-9: Focusing System for e-Driven Scheme"/>
            <p:cNvSpPr txBox="1"/>
            <p:nvPr/>
          </p:nvSpPr>
          <p:spPr>
            <a:xfrm>
              <a:off x="34290" y="0"/>
              <a:ext cx="9073039" cy="5511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32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WPP-9: Focusing System for e-Driven Scheme</a:t>
              </a:r>
            </a:p>
          </p:txBody>
        </p:sp>
      </p:grpSp>
      <p:sp>
        <p:nvSpPr>
          <p:cNvPr id="72" name="テキスト ボックス 7"/>
          <p:cNvSpPr txBox="1"/>
          <p:nvPr/>
        </p:nvSpPr>
        <p:spPr>
          <a:xfrm>
            <a:off x="56110" y="634550"/>
            <a:ext cx="6266771" cy="2585323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Flux Concentrator </a:t>
            </a:r>
            <a:r>
              <a:rPr lang="en-US" dirty="0"/>
              <a:t>(FC) </a:t>
            </a:r>
            <a:r>
              <a:rPr dirty="0"/>
              <a:t>is chosen as the focusing device after the target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The specification parameters such as max field, electric current and the dynamic force are satisfied in existing target, but the pulse energy and the heat load are higher. 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A prototype necessary after detailed design study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R&amp;D items as WP-prime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Flux concentrator conductor design (in first 2 years)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Conductor prototyping (in the remaining years)</a:t>
            </a:r>
          </a:p>
        </p:txBody>
      </p:sp>
      <p:pic>
        <p:nvPicPr>
          <p:cNvPr id="73" name="図 2" descr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49" y="3326594"/>
            <a:ext cx="2995083" cy="3423886"/>
          </a:xfrm>
          <a:prstGeom prst="rect">
            <a:avLst/>
          </a:prstGeom>
          <a:ln w="12700">
            <a:miter lim="400000"/>
          </a:ln>
        </p:spPr>
      </p:pic>
      <p:pic>
        <p:nvPicPr>
          <p:cNvPr id="74" name="図 8" descr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10750"/>
            <a:ext cx="2630311" cy="361072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82FE48A4-23C2-8691-D98C-A08CEA77C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396551"/>
              </p:ext>
            </p:extLst>
          </p:nvPr>
        </p:nvGraphicFramePr>
        <p:xfrm>
          <a:off x="6386489" y="939806"/>
          <a:ext cx="2630311" cy="2170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550">
                  <a:extLst>
                    <a:ext uri="{9D8B030D-6E8A-4147-A177-3AD203B41FA5}">
                      <a16:colId xmlns:a16="http://schemas.microsoft.com/office/drawing/2014/main" val="146569055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796059138"/>
                    </a:ext>
                  </a:extLst>
                </a:gridCol>
                <a:gridCol w="522428">
                  <a:extLst>
                    <a:ext uri="{9D8B030D-6E8A-4147-A177-3AD203B41FA5}">
                      <a16:colId xmlns:a16="http://schemas.microsoft.com/office/drawing/2014/main" val="809667756"/>
                    </a:ext>
                  </a:extLst>
                </a:gridCol>
              </a:tblGrid>
              <a:tr h="433584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Parameter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ILC FC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Unit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392013"/>
                  </a:ext>
                </a:extLst>
              </a:tr>
              <a:tr h="28390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Max. B field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T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176946"/>
                  </a:ext>
                </a:extLst>
              </a:tr>
              <a:tr h="28390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Max.</a:t>
                      </a:r>
                      <a:r>
                        <a:rPr kumimoji="1" lang="en-US" altLang="ja-JP" sz="1400" baseline="0" dirty="0"/>
                        <a:t> surf. current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KA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180979"/>
                  </a:ext>
                </a:extLst>
              </a:tr>
              <a:tr h="28390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Dynamic force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125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/>
                        <a:t>kA.T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386488"/>
                  </a:ext>
                </a:extLst>
              </a:tr>
              <a:tr h="28390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Pulse energy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J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6434"/>
                  </a:ext>
                </a:extLst>
              </a:tr>
              <a:tr h="28390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Average</a:t>
                      </a:r>
                      <a:r>
                        <a:rPr kumimoji="1" lang="en-US" altLang="ja-JP" sz="1400" baseline="0" dirty="0"/>
                        <a:t> Power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13.7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kW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968896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4B97D02-11E9-8CB4-FECF-0E3889E1D122}"/>
              </a:ext>
            </a:extLst>
          </p:cNvPr>
          <p:cNvGrpSpPr/>
          <p:nvPr/>
        </p:nvGrpSpPr>
        <p:grpSpPr>
          <a:xfrm>
            <a:off x="1743747" y="5643605"/>
            <a:ext cx="6566421" cy="1154839"/>
            <a:chOff x="2247302" y="4866058"/>
            <a:chExt cx="6625694" cy="1165655"/>
          </a:xfrm>
        </p:grpSpPr>
        <p:pic>
          <p:nvPicPr>
            <p:cNvPr id="14" name="図 9" descr="図 9">
              <a:extLst>
                <a:ext uri="{FF2B5EF4-FFF2-40B4-BE49-F238E27FC236}">
                  <a16:creationId xmlns:a16="http://schemas.microsoft.com/office/drawing/2014/main" id="{F562E824-EAF3-414E-6C45-7E7AB4635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54867"/>
            <a:stretch>
              <a:fillRect/>
            </a:stretch>
          </p:blipFill>
          <p:spPr>
            <a:xfrm>
              <a:off x="4182174" y="4866058"/>
              <a:ext cx="4690822" cy="116565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5" name="図 9" descr="図 9">
              <a:extLst>
                <a:ext uri="{FF2B5EF4-FFF2-40B4-BE49-F238E27FC236}">
                  <a16:creationId xmlns:a16="http://schemas.microsoft.com/office/drawing/2014/main" id="{5FF8EF9C-E001-9D9B-AA60-E1A40916F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4867" r="51810"/>
            <a:stretch/>
          </p:blipFill>
          <p:spPr>
            <a:xfrm>
              <a:off x="2247302" y="4866058"/>
              <a:ext cx="2260529" cy="1165655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76" name="テキスト ボックス 12"/>
          <p:cNvSpPr txBox="1"/>
          <p:nvPr/>
        </p:nvSpPr>
        <p:spPr>
          <a:xfrm>
            <a:off x="100829" y="3577088"/>
            <a:ext cx="7038965" cy="2031325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R&amp;D items as WPP-10 for the first 2 years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APS </a:t>
            </a:r>
            <a:r>
              <a:rPr lang="en-US" dirty="0"/>
              <a:t>(Alternating Periodic Structure) </a:t>
            </a:r>
            <a:r>
              <a:rPr dirty="0"/>
              <a:t>cavity design and cold model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Beam-loading compensation and tuning method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L-band klystron design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Power unit prototype design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solenoid design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Prototyping of these components in later years</a:t>
            </a:r>
          </a:p>
        </p:txBody>
      </p:sp>
      <p:sp>
        <p:nvSpPr>
          <p:cNvPr id="77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256726" y="6414761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6</a:t>
            </a:fld>
            <a:endParaRPr/>
          </a:p>
        </p:txBody>
      </p:sp>
      <p:grpSp>
        <p:nvGrpSpPr>
          <p:cNvPr id="80" name="タイトル 12"/>
          <p:cNvGrpSpPr/>
          <p:nvPr/>
        </p:nvGrpSpPr>
        <p:grpSpPr>
          <a:xfrm>
            <a:off x="2381" y="0"/>
            <a:ext cx="9141619" cy="504476"/>
            <a:chOff x="0" y="0"/>
            <a:chExt cx="9141618" cy="504475"/>
          </a:xfrm>
        </p:grpSpPr>
        <p:sp>
          <p:nvSpPr>
            <p:cNvPr id="78" name="Rectangle"/>
            <p:cNvSpPr/>
            <p:nvPr/>
          </p:nvSpPr>
          <p:spPr>
            <a:xfrm>
              <a:off x="0" y="0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28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79" name="WPP-10: Capture Cavity and Linac for e-Driven Scheme"/>
            <p:cNvSpPr txBox="1"/>
            <p:nvPr/>
          </p:nvSpPr>
          <p:spPr>
            <a:xfrm>
              <a:off x="34290" y="2047"/>
              <a:ext cx="9073039" cy="500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28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WPP-10: Capture Cavity and Linac for e-Driven Scheme</a:t>
              </a:r>
            </a:p>
          </p:txBody>
        </p:sp>
      </p:grpSp>
      <p:sp>
        <p:nvSpPr>
          <p:cNvPr id="81" name="テキスト ボックス 7"/>
          <p:cNvSpPr txBox="1"/>
          <p:nvPr/>
        </p:nvSpPr>
        <p:spPr>
          <a:xfrm>
            <a:off x="100829" y="636975"/>
            <a:ext cx="8851782" cy="646331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lvl1pPr>
          </a:lstStyle>
          <a:p>
            <a:r>
              <a:rPr dirty="0"/>
              <a:t>The positrons after the magnetic focusing system are accelerated to 5GeV through various </a:t>
            </a:r>
            <a:r>
              <a:rPr dirty="0" err="1"/>
              <a:t>linacs</a:t>
            </a:r>
            <a:r>
              <a:rPr dirty="0"/>
              <a:t> (Standing wave, travelling wave, S-band, L-band) and injected into the damping ring.</a:t>
            </a:r>
          </a:p>
        </p:txBody>
      </p:sp>
      <p:pic>
        <p:nvPicPr>
          <p:cNvPr id="83" name="図 8" descr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919" y="1753560"/>
            <a:ext cx="3350081" cy="1310287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テキスト ボックス 10"/>
          <p:cNvSpPr txBox="1"/>
          <p:nvPr/>
        </p:nvSpPr>
        <p:spPr>
          <a:xfrm>
            <a:off x="100830" y="1329983"/>
            <a:ext cx="5693089" cy="1780541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Technically the most critical element is the L-band, standing-wave structure right after the target and FC.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High </a:t>
            </a:r>
            <a:r>
              <a:rPr dirty="0" err="1"/>
              <a:t>beamloading</a:t>
            </a:r>
            <a:r>
              <a:rPr dirty="0"/>
              <a:t> (up to ~1A)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Special bunch pattern</a:t>
            </a:r>
            <a:r>
              <a:rPr lang="en-US" dirty="0"/>
              <a:t>  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dirty="0"/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Changing beam current (mixed electron-positron, capture process in RF buckets)</a:t>
            </a:r>
          </a:p>
        </p:txBody>
      </p:sp>
      <p:sp>
        <p:nvSpPr>
          <p:cNvPr id="16" name="テキスト ボックス 11">
            <a:extLst>
              <a:ext uri="{FF2B5EF4-FFF2-40B4-BE49-F238E27FC236}">
                <a16:creationId xmlns:a16="http://schemas.microsoft.com/office/drawing/2014/main" id="{6267E4BC-6E23-E475-A83E-248757A691C8}"/>
              </a:ext>
            </a:extLst>
          </p:cNvPr>
          <p:cNvSpPr txBox="1"/>
          <p:nvPr/>
        </p:nvSpPr>
        <p:spPr>
          <a:xfrm>
            <a:off x="84849" y="3172565"/>
            <a:ext cx="8519061" cy="369332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lvl1pPr>
          </a:lstStyle>
          <a:p>
            <a:r>
              <a:rPr dirty="0"/>
              <a:t>The technologies of the </a:t>
            </a:r>
            <a:r>
              <a:rPr lang="en-US" dirty="0"/>
              <a:t>power unit is </a:t>
            </a:r>
            <a:r>
              <a:rPr dirty="0"/>
              <a:t>known well but </a:t>
            </a:r>
            <a:r>
              <a:rPr lang="en-US" dirty="0"/>
              <a:t>it is </a:t>
            </a:r>
            <a:r>
              <a:rPr dirty="0"/>
              <a:t>needed for the test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C64EB4C-FFD6-A748-40E2-21DD5A3F4ECE}"/>
              </a:ext>
            </a:extLst>
          </p:cNvPr>
          <p:cNvSpPr txBox="1"/>
          <p:nvPr/>
        </p:nvSpPr>
        <p:spPr>
          <a:xfrm>
            <a:off x="223284" y="5986130"/>
            <a:ext cx="14460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APS cavity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スライド番号プレースホルダー 5"/>
          <p:cNvSpPr txBox="1">
            <a:spLocks noGrp="1"/>
          </p:cNvSpPr>
          <p:nvPr>
            <p:ph type="sldNum" sz="quarter" idx="2"/>
          </p:nvPr>
        </p:nvSpPr>
        <p:spPr>
          <a:xfrm>
            <a:off x="8644370" y="6576665"/>
            <a:ext cx="258624" cy="248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en-US" altLang="ja-JP" smtClean="0"/>
              <a:pPr/>
              <a:t>7</a:t>
            </a:fld>
            <a:endParaRPr dirty="0"/>
          </a:p>
        </p:txBody>
      </p:sp>
      <p:grpSp>
        <p:nvGrpSpPr>
          <p:cNvPr id="90" name="タイトル 12"/>
          <p:cNvGrpSpPr/>
          <p:nvPr/>
        </p:nvGrpSpPr>
        <p:grpSpPr>
          <a:xfrm>
            <a:off x="2381" y="0"/>
            <a:ext cx="9141619" cy="504476"/>
            <a:chOff x="0" y="0"/>
            <a:chExt cx="9141618" cy="504475"/>
          </a:xfrm>
        </p:grpSpPr>
        <p:sp>
          <p:nvSpPr>
            <p:cNvPr id="88" name="Rectangle"/>
            <p:cNvSpPr/>
            <p:nvPr/>
          </p:nvSpPr>
          <p:spPr>
            <a:xfrm>
              <a:off x="0" y="0"/>
              <a:ext cx="9141619" cy="504476"/>
            </a:xfrm>
            <a:prstGeom prst="rect">
              <a:avLst/>
            </a:prstGeom>
            <a:solidFill>
              <a:srgbClr val="A9D18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90000"/>
                </a:lnSpc>
                <a:defRPr sz="2800">
                  <a:latin typeface="+mn-lt"/>
                  <a:ea typeface="+mn-ea"/>
                  <a:cs typeface="+mn-cs"/>
                  <a:sym typeface="ＭＳ Ｐゴシック"/>
                </a:defRPr>
              </a:pPr>
              <a:endParaRPr/>
            </a:p>
          </p:txBody>
        </p:sp>
        <p:sp>
          <p:nvSpPr>
            <p:cNvPr id="89" name="WPP-11:"/>
            <p:cNvSpPr txBox="1"/>
            <p:nvPr/>
          </p:nvSpPr>
          <p:spPr>
            <a:xfrm>
              <a:off x="34290" y="2047"/>
              <a:ext cx="9073039" cy="500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90" tIns="34290" rIns="34290" bIns="34290" numCol="1" anchor="ctr">
              <a:spAutoFit/>
            </a:bodyPr>
            <a:lstStyle>
              <a:lvl1pPr algn="ctr" defTabSz="914400">
                <a:lnSpc>
                  <a:spcPct val="90000"/>
                </a:lnSpc>
                <a:defRPr sz="2800">
                  <a:latin typeface="+mn-lt"/>
                  <a:ea typeface="+mn-ea"/>
                  <a:cs typeface="+mn-cs"/>
                  <a:sym typeface="ＭＳ Ｐゴシック"/>
                </a:defRPr>
              </a:lvl1pPr>
            </a:lstStyle>
            <a:p>
              <a:r>
                <a:t>WPP-11:</a:t>
              </a:r>
            </a:p>
          </p:txBody>
        </p:sp>
      </p:grpSp>
      <p:sp>
        <p:nvSpPr>
          <p:cNvPr id="91" name="テキスト ボックス 7"/>
          <p:cNvSpPr txBox="1"/>
          <p:nvPr/>
        </p:nvSpPr>
        <p:spPr>
          <a:xfrm>
            <a:off x="124664" y="605595"/>
            <a:ext cx="5006427" cy="3416320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4313" indent="-214313">
              <a:buSzPct val="100000"/>
              <a:buChar char="◆"/>
              <a:defRPr sz="1600"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</a:t>
            </a:r>
            <a:r>
              <a:rPr lang="en-US" sz="1800" dirty="0"/>
              <a:t>Special attention is needed due to the high radiation of the target area. This is a common issue for E-Driven and </a:t>
            </a:r>
            <a:r>
              <a:rPr lang="en-US" sz="1800" dirty="0" err="1"/>
              <a:t>Undulator</a:t>
            </a:r>
            <a:r>
              <a:rPr lang="en-US" sz="1800" dirty="0"/>
              <a:t> positron source.</a:t>
            </a:r>
            <a:endParaRPr sz="1800" dirty="0"/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Careful design of shielding is required</a:t>
            </a:r>
            <a:r>
              <a:rPr lang="en-US" dirty="0"/>
              <a:t>.</a:t>
            </a:r>
            <a:endParaRPr dirty="0"/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The components near the target (target, flux concentrator, first cavity with solenoid) require replacement in every few years. The work must be done by remotel</a:t>
            </a:r>
            <a:r>
              <a:rPr lang="en-US" dirty="0"/>
              <a:t>y</a:t>
            </a:r>
            <a:r>
              <a:rPr dirty="0"/>
              <a:t>.</a:t>
            </a:r>
          </a:p>
          <a:p>
            <a:pPr marL="214313" indent="-214313">
              <a:buSzPct val="100000"/>
              <a:buChar char="◆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 The works to be done as WP-prime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Conceptual design</a:t>
            </a:r>
            <a:endParaRPr sz="1600" dirty="0"/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Fabricate Mockup</a:t>
            </a:r>
          </a:p>
          <a:p>
            <a:pPr marL="742950" lvl="1" indent="-285750">
              <a:buSzPct val="100000"/>
              <a:buChar char="➢"/>
              <a:defRPr>
                <a:latin typeface="+mn-lt"/>
                <a:ea typeface="+mn-ea"/>
                <a:cs typeface="+mn-cs"/>
                <a:sym typeface="ＭＳ Ｐゴシック"/>
              </a:defRPr>
            </a:pPr>
            <a:r>
              <a:rPr dirty="0"/>
              <a:t>Prototyping of critical </a:t>
            </a:r>
            <a:r>
              <a:rPr lang="en-US" dirty="0"/>
              <a:t>components</a:t>
            </a:r>
            <a:endParaRPr dirty="0"/>
          </a:p>
        </p:txBody>
      </p:sp>
      <p:sp>
        <p:nvSpPr>
          <p:cNvPr id="95" name="テキスト ボックス 4"/>
          <p:cNvSpPr txBox="1"/>
          <p:nvPr/>
        </p:nvSpPr>
        <p:spPr>
          <a:xfrm>
            <a:off x="5513970" y="563125"/>
            <a:ext cx="3351737" cy="342613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r>
              <a:rPr dirty="0"/>
              <a:t>Floor layout of the target section.</a:t>
            </a:r>
          </a:p>
        </p:txBody>
      </p:sp>
      <p:pic>
        <p:nvPicPr>
          <p:cNvPr id="22" name="図 8" descr="図 8">
            <a:extLst>
              <a:ext uri="{FF2B5EF4-FFF2-40B4-BE49-F238E27FC236}">
                <a16:creationId xmlns:a16="http://schemas.microsoft.com/office/drawing/2014/main" id="{3F6F3113-94BE-7BC6-90D5-49F3C93E6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306" y="1060558"/>
            <a:ext cx="3654888" cy="5484303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E46A49B-659D-B029-1B74-FC6677AFD9CD}"/>
              </a:ext>
            </a:extLst>
          </p:cNvPr>
          <p:cNvSpPr/>
          <p:nvPr/>
        </p:nvSpPr>
        <p:spPr>
          <a:xfrm>
            <a:off x="8062097" y="2472293"/>
            <a:ext cx="609781" cy="225476"/>
          </a:xfrm>
          <a:prstGeom prst="rect">
            <a:avLst/>
          </a:prstGeom>
          <a:solidFill>
            <a:srgbClr val="F810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2C82FE9-FE17-9CE3-B68F-B5447B4DFE1B}"/>
              </a:ext>
            </a:extLst>
          </p:cNvPr>
          <p:cNvSpPr/>
          <p:nvPr/>
        </p:nvSpPr>
        <p:spPr>
          <a:xfrm>
            <a:off x="8062097" y="3834862"/>
            <a:ext cx="609781" cy="225476"/>
          </a:xfrm>
          <a:prstGeom prst="rect">
            <a:avLst/>
          </a:prstGeom>
          <a:solidFill>
            <a:srgbClr val="F810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203146-1C20-8AC6-DCB0-EF95732378AC}"/>
              </a:ext>
            </a:extLst>
          </p:cNvPr>
          <p:cNvSpPr txBox="1"/>
          <p:nvPr/>
        </p:nvSpPr>
        <p:spPr>
          <a:xfrm>
            <a:off x="5570809" y="5530204"/>
            <a:ext cx="1103467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Animation to show the target module movement</a:t>
            </a:r>
            <a:endParaRPr kumimoji="1" lang="ja-JP" altLang="en-US" sz="14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553EA54-B218-7239-638E-19CD81D75EF9}"/>
              </a:ext>
            </a:extLst>
          </p:cNvPr>
          <p:cNvCxnSpPr/>
          <p:nvPr/>
        </p:nvCxnSpPr>
        <p:spPr>
          <a:xfrm>
            <a:off x="6122542" y="2593490"/>
            <a:ext cx="187847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EC85947-D6A4-B807-CB08-E78F5EEC9F0D}"/>
              </a:ext>
            </a:extLst>
          </p:cNvPr>
          <p:cNvGrpSpPr/>
          <p:nvPr/>
        </p:nvGrpSpPr>
        <p:grpSpPr>
          <a:xfrm>
            <a:off x="0" y="4167986"/>
            <a:ext cx="5362080" cy="2495081"/>
            <a:chOff x="0" y="4167986"/>
            <a:chExt cx="5362080" cy="2495081"/>
          </a:xfrm>
        </p:grpSpPr>
        <p:pic>
          <p:nvPicPr>
            <p:cNvPr id="93" name="図 10" descr="図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630" y="4167986"/>
              <a:ext cx="4146415" cy="249508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94" name="テキスト ボックス 3"/>
            <p:cNvSpPr txBox="1"/>
            <p:nvPr/>
          </p:nvSpPr>
          <p:spPr>
            <a:xfrm>
              <a:off x="3930011" y="4691674"/>
              <a:ext cx="1432069" cy="830997"/>
            </a:xfrm>
            <a:prstGeom prst="rect">
              <a:avLst/>
            </a:prstGeom>
            <a:ln>
              <a:solidFill>
                <a:schemeClr val="accent1"/>
              </a:solidFill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/>
            <a:p>
              <a:r>
                <a:rPr sz="1600" dirty="0">
                  <a:latin typeface="Wingdings"/>
                  <a:ea typeface="Wingdings"/>
                  <a:cs typeface="Wingdings"/>
                  <a:sym typeface="Wingdings"/>
                </a:rPr>
                <a:t> </a:t>
              </a:r>
              <a:r>
                <a:rPr sz="1600" dirty="0"/>
                <a:t>Side view of the target module</a:t>
              </a:r>
            </a:p>
          </p:txBody>
        </p: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63BAC6F6-B133-EE96-8E7C-CF7612157AAB}"/>
                </a:ext>
              </a:extLst>
            </p:cNvPr>
            <p:cNvCxnSpPr/>
            <p:nvPr/>
          </p:nvCxnSpPr>
          <p:spPr>
            <a:xfrm>
              <a:off x="421415" y="5165722"/>
              <a:ext cx="166977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F203427-3EFF-AF13-F73C-5DF1AED30524}"/>
                </a:ext>
              </a:extLst>
            </p:cNvPr>
            <p:cNvSpPr txBox="1"/>
            <p:nvPr/>
          </p:nvSpPr>
          <p:spPr>
            <a:xfrm>
              <a:off x="0" y="4936429"/>
              <a:ext cx="109188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Electron beam</a:t>
              </a:r>
              <a:endParaRPr kumimoji="1" lang="ja-JP" alt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1.85185E-6 L -0.06805 -1.85185E-6 L -0.06649 0.23426 L 0.00122 0.23426 " pathEditMode="relative" rAng="0" ptsTypes="AAAA">
                                      <p:cBhvr>
                                        <p:cTn id="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1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6038</TotalTime>
  <Words>751</Words>
  <Application>Microsoft Office PowerPoint</Application>
  <PresentationFormat>画面に合わせる (4:3)</PresentationFormat>
  <Paragraphs>109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道園 真一郎</dc:creator>
  <cp:lastModifiedBy>Yokoya Kaoru</cp:lastModifiedBy>
  <cp:revision>182</cp:revision>
  <cp:lastPrinted>2021-07-14T03:08:32Z</cp:lastPrinted>
  <dcterms:created xsi:type="dcterms:W3CDTF">2021-03-19T14:08:35Z</dcterms:created>
  <dcterms:modified xsi:type="dcterms:W3CDTF">2022-05-27T03:20:12Z</dcterms:modified>
</cp:coreProperties>
</file>