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56" r:id="rId5"/>
    <p:sldId id="352" r:id="rId6"/>
    <p:sldId id="355" r:id="rId7"/>
    <p:sldId id="354" r:id="rId8"/>
    <p:sldId id="357" r:id="rId9"/>
    <p:sldId id="358" r:id="rId10"/>
    <p:sldId id="359" r:id="rId11"/>
    <p:sldId id="360" r:id="rId12"/>
    <p:sldId id="353" r:id="rId13"/>
    <p:sldId id="33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FDB039-D851-43FD-91B7-7A62D55D8740}" v="3" dt="2022-06-22T09:24:02.0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21/06/2022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21/06/2022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21/06/2022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21/06/2022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21/06/2022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LCWS2021, 15th - 18th March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21/06/2022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3232" y="1122363"/>
            <a:ext cx="10826496" cy="2387600"/>
          </a:xfrm>
        </p:spPr>
        <p:txBody>
          <a:bodyPr>
            <a:normAutofit/>
          </a:bodyPr>
          <a:lstStyle/>
          <a:p>
            <a:r>
              <a:rPr lang="en-GB" dirty="0"/>
              <a:t>WG2 SRF: WP3 Crab Cavities</a:t>
            </a:r>
            <a:br>
              <a:rPr lang="en-GB" dirty="0"/>
            </a:br>
            <a:r>
              <a:rPr lang="en-GB" sz="4800" dirty="0">
                <a:solidFill>
                  <a:srgbClr val="C00000"/>
                </a:solidFill>
              </a:rPr>
              <a:t>Design Review Workshop #2</a:t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4989" y="3785616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/>
              <a:t>Peter McIntosh</a:t>
            </a:r>
          </a:p>
          <a:p>
            <a:pPr algn="l"/>
            <a:r>
              <a:rPr lang="en-GB" sz="3000" dirty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>
                <a:solidFill>
                  <a:srgbClr val="0070C0"/>
                </a:solidFill>
              </a:rPr>
              <a:t>22</a:t>
            </a:r>
            <a:r>
              <a:rPr lang="en-GB" sz="3000" baseline="30000" dirty="0">
                <a:solidFill>
                  <a:srgbClr val="0070C0"/>
                </a:solidFill>
              </a:rPr>
              <a:t>nd</a:t>
            </a:r>
            <a:r>
              <a:rPr lang="en-GB" sz="3000" dirty="0">
                <a:solidFill>
                  <a:srgbClr val="0070C0"/>
                </a:solidFill>
              </a:rPr>
              <a:t> June 2022</a:t>
            </a:r>
            <a:endParaRPr lang="en-GB" sz="3000" dirty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314" t="13661" r="24502" b="8531"/>
          <a:stretch/>
        </p:blipFill>
        <p:spPr>
          <a:xfrm>
            <a:off x="-533286" y="-1138695"/>
            <a:ext cx="13349876" cy="1119667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69652" y="21226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MANY THANKS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Questions?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47" y="5931254"/>
            <a:ext cx="2608985" cy="67112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0" b="13442"/>
          <a:stretch/>
        </p:blipFill>
        <p:spPr bwMode="auto">
          <a:xfrm>
            <a:off x="10912348" y="104930"/>
            <a:ext cx="1143000" cy="88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816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Today (GMT)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983908"/>
              </p:ext>
            </p:extLst>
          </p:nvPr>
        </p:nvGraphicFramePr>
        <p:xfrm>
          <a:off x="886353" y="1741435"/>
          <a:ext cx="10433813" cy="45077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730">
                  <a:extLst>
                    <a:ext uri="{9D8B030D-6E8A-4147-A177-3AD203B41FA5}">
                      <a16:colId xmlns:a16="http://schemas.microsoft.com/office/drawing/2014/main" val="2663567567"/>
                    </a:ext>
                  </a:extLst>
                </a:gridCol>
                <a:gridCol w="4522216">
                  <a:extLst>
                    <a:ext uri="{9D8B030D-6E8A-4147-A177-3AD203B41FA5}">
                      <a16:colId xmlns:a16="http://schemas.microsoft.com/office/drawing/2014/main" val="3480469363"/>
                    </a:ext>
                  </a:extLst>
                </a:gridCol>
                <a:gridCol w="3940874">
                  <a:extLst>
                    <a:ext uri="{9D8B030D-6E8A-4147-A177-3AD203B41FA5}">
                      <a16:colId xmlns:a16="http://schemas.microsoft.com/office/drawing/2014/main" val="2681909764"/>
                    </a:ext>
                  </a:extLst>
                </a:gridCol>
                <a:gridCol w="1209993">
                  <a:extLst>
                    <a:ext uri="{9D8B030D-6E8A-4147-A177-3AD203B41FA5}">
                      <a16:colId xmlns:a16="http://schemas.microsoft.com/office/drawing/2014/main" val="3627803698"/>
                    </a:ext>
                  </a:extLst>
                </a:gridCol>
              </a:tblGrid>
              <a:tr h="381251">
                <a:tc>
                  <a:txBody>
                    <a:bodyPr/>
                    <a:lstStyle/>
                    <a:p>
                      <a:r>
                        <a:rPr lang="en-GB" sz="1800" dirty="0"/>
                        <a:t>13:30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Introduction and Remit for the Workshop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Peter McIntosh (STFC)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29632648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r>
                        <a:rPr lang="en-GB" sz="1800" dirty="0"/>
                        <a:t>13:35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Specification Review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Peter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60971406"/>
                  </a:ext>
                </a:extLst>
              </a:tr>
              <a:tr h="282417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Cavity Design Updates</a:t>
                      </a: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46194004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13:40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Elliptical/Racetrack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Graeme Burt (Lancaster</a:t>
                      </a:r>
                      <a:r>
                        <a:rPr lang="en-GB" sz="1800" baseline="0" dirty="0">
                          <a:solidFill>
                            <a:schemeClr val="accent5"/>
                          </a:solidFill>
                        </a:rPr>
                        <a:t> University</a:t>
                      </a: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24608025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/>
                        <a:t>RF Dipole (RFD)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>
                          <a:solidFill>
                            <a:schemeClr val="accent5"/>
                          </a:solidFill>
                        </a:rPr>
                        <a:t>Suba De Silva/Jean Delayen (ODU/JLab)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88092707"/>
                  </a:ext>
                </a:extLst>
              </a:tr>
              <a:tr h="4942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Double Quarter Wave (DQW)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Silvia Verdu Andres (CERN)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17140161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14:40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Wide Open Waveguide (WOW)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Binping Xiao (BNL)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75511666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r>
                        <a:rPr lang="en-GB" sz="1800" dirty="0"/>
                        <a:t>15:00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Quasi-waveguide </a:t>
                      </a:r>
                      <a:r>
                        <a:rPr lang="en-GB" sz="1800" dirty="0" err="1"/>
                        <a:t>Multicell</a:t>
                      </a:r>
                      <a:r>
                        <a:rPr lang="en-GB" sz="1800" dirty="0"/>
                        <a:t> Resonator (</a:t>
                      </a:r>
                      <a:r>
                        <a:rPr lang="en-GB" sz="1800" dirty="0" err="1"/>
                        <a:t>QMiR</a:t>
                      </a:r>
                      <a:r>
                        <a:rPr lang="en-GB" sz="18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Andrei Lunin (FNAL)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accent5"/>
                          </a:solidFill>
                        </a:rPr>
                        <a:t>15 + 5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62235540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15:20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Preparations for Down-selection  review (Sept 27</a:t>
                      </a:r>
                      <a:r>
                        <a:rPr lang="en-GB" sz="18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2022)       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Peter McIntosh (STFC)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solidFill>
                            <a:schemeClr val="accent5"/>
                          </a:solidFill>
                        </a:rPr>
                        <a:t>10 min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412845262"/>
                  </a:ext>
                </a:extLst>
              </a:tr>
              <a:tr h="3812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15:30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Meeting close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7168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41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Preparations for 2</a:t>
            </a:r>
            <a:r>
              <a:rPr lang="en-GB" baseline="30000" dirty="0"/>
              <a:t>nd</a:t>
            </a:r>
            <a:r>
              <a:rPr lang="en-GB" dirty="0"/>
              <a:t> Design Workshop (22</a:t>
            </a:r>
            <a:r>
              <a:rPr lang="en-GB" baseline="30000" dirty="0"/>
              <a:t>nd</a:t>
            </a:r>
            <a:r>
              <a:rPr lang="en-GB" dirty="0"/>
              <a:t> June 2022)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199" y="1290918"/>
            <a:ext cx="10724535" cy="532895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Assess and compare CC EM designs, not likely finally optimised:</a:t>
            </a:r>
          </a:p>
          <a:p>
            <a:pPr lvl="1"/>
            <a:r>
              <a:rPr lang="en-GB" dirty="0"/>
              <a:t>Cavity, </a:t>
            </a:r>
          </a:p>
          <a:p>
            <a:pPr lvl="1"/>
            <a:r>
              <a:rPr lang="en-GB" dirty="0"/>
              <a:t>HOMs, </a:t>
            </a:r>
          </a:p>
          <a:p>
            <a:pPr lvl="1"/>
            <a:r>
              <a:rPr lang="en-GB" dirty="0"/>
              <a:t>Couplers, </a:t>
            </a:r>
          </a:p>
          <a:p>
            <a:pPr lvl="1"/>
            <a:r>
              <a:rPr lang="en-GB" dirty="0" err="1"/>
              <a:t>Multipacting</a:t>
            </a:r>
            <a:r>
              <a:rPr lang="en-GB" dirty="0"/>
              <a:t>, </a:t>
            </a:r>
          </a:p>
          <a:p>
            <a:pPr lvl="1"/>
            <a:r>
              <a:rPr lang="en-GB" dirty="0"/>
              <a:t>Tuning.</a:t>
            </a:r>
          </a:p>
          <a:p>
            <a:r>
              <a:rPr lang="en-GB" dirty="0"/>
              <a:t>Clarifying then next steps to perform first CC down-selection on 27</a:t>
            </a:r>
            <a:r>
              <a:rPr lang="en-GB" baseline="30000" dirty="0"/>
              <a:t>th</a:t>
            </a:r>
            <a:r>
              <a:rPr lang="en-GB" dirty="0"/>
              <a:t> Sept 2022:</a:t>
            </a:r>
          </a:p>
          <a:p>
            <a:pPr lvl="1"/>
            <a:r>
              <a:rPr lang="en-GB" dirty="0"/>
              <a:t>All EM design aspects complete, including pressure stability and fabrication assessment.</a:t>
            </a:r>
          </a:p>
          <a:p>
            <a:pPr lvl="1"/>
            <a:r>
              <a:rPr lang="en-GB" dirty="0"/>
              <a:t>Down-select 2 optimum CC designs for future prototype development (external review).</a:t>
            </a:r>
          </a:p>
          <a:p>
            <a:r>
              <a:rPr lang="en-GB" dirty="0"/>
              <a:t>Final CC down-selection, post-prototype validation at ~18-months later (Mar 2024).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291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Remit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WP3 teams to identify progress made with CC designs.</a:t>
            </a:r>
          </a:p>
          <a:p>
            <a:r>
              <a:rPr lang="en-GB" dirty="0"/>
              <a:t>Identify outstanding issues which may exist regarding specifications as defined (v13).</a:t>
            </a:r>
          </a:p>
          <a:p>
            <a:r>
              <a:rPr lang="en-GB" dirty="0"/>
              <a:t>Agree the cavity parameters to define for down-selection review – finalise process today.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818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 Design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Elliptical/Racetrack					G Burt (Lancaster U)</a:t>
            </a:r>
          </a:p>
          <a:p>
            <a:r>
              <a:rPr lang="en-GB" sz="2400" dirty="0"/>
              <a:t>RF Dipole (RFD)					S De Silva/J Delayen (ODU/</a:t>
            </a:r>
            <a:r>
              <a:rPr lang="en-GB" sz="2400" dirty="0" err="1"/>
              <a:t>Jlab</a:t>
            </a:r>
            <a:r>
              <a:rPr lang="en-GB" sz="2400" dirty="0"/>
              <a:t>)</a:t>
            </a:r>
          </a:p>
          <a:p>
            <a:r>
              <a:rPr lang="en-GB" sz="2400" dirty="0"/>
              <a:t>Double Quarter Wave (DQW)			S Verdu Andres (CERN)</a:t>
            </a:r>
          </a:p>
          <a:p>
            <a:r>
              <a:rPr lang="en-GB" sz="2400" dirty="0"/>
              <a:t>Wide Open Waveguide (WOW)			B Xiao (BNL)</a:t>
            </a:r>
          </a:p>
          <a:p>
            <a:r>
              <a:rPr lang="en-GB" sz="2400" dirty="0"/>
              <a:t>Quasi-waveguide </a:t>
            </a:r>
            <a:r>
              <a:rPr lang="en-GB" sz="2400" dirty="0" err="1"/>
              <a:t>Multicell</a:t>
            </a:r>
            <a:r>
              <a:rPr lang="en-GB" sz="2400" dirty="0"/>
              <a:t> Resonator (</a:t>
            </a:r>
            <a:r>
              <a:rPr lang="en-GB" sz="2400" dirty="0" err="1"/>
              <a:t>QMiR</a:t>
            </a:r>
            <a:r>
              <a:rPr lang="en-GB" sz="2400" dirty="0"/>
              <a:t>)	A Lunin (FNAL)	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14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Specifications Update (v13)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917026-2143-4806-88DB-CA01487D8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2353" y="1034678"/>
            <a:ext cx="5828802" cy="562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80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B4BE-FC5E-49F5-9CCB-E271D71C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Break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BC132-6844-42A5-8A15-0785AA063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2FBF0-D290-4D68-861B-50B4BBBBB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68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FB05-714B-4575-A78F-0D83B01F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Preparations for Down-Selection Review</a:t>
            </a:r>
            <a:br>
              <a:rPr lang="en-GB" dirty="0"/>
            </a:br>
            <a:r>
              <a:rPr lang="en-GB" dirty="0">
                <a:solidFill>
                  <a:schemeClr val="accent5"/>
                </a:solidFill>
              </a:rPr>
              <a:t>Sept 27</a:t>
            </a:r>
            <a:r>
              <a:rPr lang="en-GB" baseline="30000" dirty="0">
                <a:solidFill>
                  <a:schemeClr val="accent5"/>
                </a:solidFill>
              </a:rPr>
              <a:t>th</a:t>
            </a:r>
            <a:r>
              <a:rPr lang="en-GB" dirty="0">
                <a:solidFill>
                  <a:schemeClr val="accent5"/>
                </a:solidFill>
              </a:rPr>
              <a:t> 2022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77815-1D38-4849-9B0C-43114A3E6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Terms of Reference for the review to be developed (Myself, Akira and Kirk).</a:t>
            </a:r>
          </a:p>
          <a:p>
            <a:r>
              <a:rPr lang="en-GB" dirty="0"/>
              <a:t>Review panel membership to be determined and invitations solicited (Myself, Akira and Kirk):</a:t>
            </a:r>
          </a:p>
          <a:p>
            <a:pPr lvl="1"/>
            <a:r>
              <a:rPr lang="en-GB" dirty="0"/>
              <a:t>Suggestions welcome from WP3 collaborators.</a:t>
            </a:r>
          </a:p>
          <a:p>
            <a:r>
              <a:rPr lang="en-GB" dirty="0"/>
              <a:t>Discussion of remaining requirements for all WP3 collaborators.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3305F-C89A-44FD-9F23-145B72B8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521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CC Design Parameters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9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290918"/>
            <a:ext cx="4559710" cy="48860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Propose standardised set of CC parameters for each design.</a:t>
            </a:r>
          </a:p>
          <a:p>
            <a:r>
              <a:rPr lang="en-GB" dirty="0"/>
              <a:t>This will become the basis for comparison at the Sept Down-selection review.</a:t>
            </a:r>
          </a:p>
          <a:p>
            <a:endParaRPr lang="en-GB" dirty="0"/>
          </a:p>
          <a:p>
            <a:r>
              <a:rPr lang="en-GB" dirty="0"/>
              <a:t>No further feedback since Design Review meeting #1.</a:t>
            </a:r>
          </a:p>
          <a:p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684025-1C6A-476A-B895-F7F4722EE7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271623"/>
              </p:ext>
            </p:extLst>
          </p:nvPr>
        </p:nvGraphicFramePr>
        <p:xfrm>
          <a:off x="6477634" y="154635"/>
          <a:ext cx="4028441" cy="654873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85530">
                  <a:extLst>
                    <a:ext uri="{9D8B030D-6E8A-4147-A177-3AD203B41FA5}">
                      <a16:colId xmlns:a16="http://schemas.microsoft.com/office/drawing/2014/main" val="3265333409"/>
                    </a:ext>
                  </a:extLst>
                </a:gridCol>
                <a:gridCol w="555856">
                  <a:extLst>
                    <a:ext uri="{9D8B030D-6E8A-4147-A177-3AD203B41FA5}">
                      <a16:colId xmlns:a16="http://schemas.microsoft.com/office/drawing/2014/main" val="2766916927"/>
                    </a:ext>
                  </a:extLst>
                </a:gridCol>
                <a:gridCol w="1087055">
                  <a:extLst>
                    <a:ext uri="{9D8B030D-6E8A-4147-A177-3AD203B41FA5}">
                      <a16:colId xmlns:a16="http://schemas.microsoft.com/office/drawing/2014/main" val="962880042"/>
                    </a:ext>
                  </a:extLst>
                </a:gridCol>
              </a:tblGrid>
              <a:tr h="15285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>
                          <a:solidFill>
                            <a:srgbClr val="000000"/>
                          </a:solidFill>
                          <a:effectLst/>
                        </a:rPr>
                        <a:t>Parameter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>
                          <a:solidFill>
                            <a:srgbClr val="000000"/>
                          </a:solidFill>
                          <a:effectLst/>
                        </a:rPr>
                        <a:t>Value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>
                          <a:solidFill>
                            <a:srgbClr val="000000"/>
                          </a:solidFill>
                          <a:effectLst/>
                        </a:rPr>
                        <a:t>Units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2278513695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Operating frequency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GHz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1522652447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SOM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GHz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842626817"/>
                  </a:ext>
                </a:extLst>
              </a:tr>
              <a:tr h="17750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lang="en-GB" sz="1400" b="0" u="none" strike="noStrike" baseline="30000">
                          <a:solidFill>
                            <a:srgbClr val="000000"/>
                          </a:solidFill>
                          <a:effectLst/>
                        </a:rPr>
                        <a:t>st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 Longitudinal HOM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GHz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1793043607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r>
                        <a:rPr lang="en-GB" sz="1400" b="0" u="none" strike="noStrike" baseline="30000">
                          <a:solidFill>
                            <a:srgbClr val="000000"/>
                          </a:solidFill>
                          <a:effectLst/>
                        </a:rPr>
                        <a:t>st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 Transverse HOM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GHz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356674981"/>
                  </a:ext>
                </a:extLst>
              </a:tr>
              <a:tr h="1824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E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/E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t</a:t>
                      </a:r>
                      <a:r>
                        <a:rPr lang="en-GB" sz="1400" b="0" u="none" strike="noStrike" baseline="30000">
                          <a:solidFill>
                            <a:srgbClr val="000000"/>
                          </a:solidFill>
                          <a:effectLst/>
                        </a:rPr>
                        <a:t>*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41701554"/>
                  </a:ext>
                </a:extLst>
              </a:tr>
              <a:tr h="1824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/E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t</a:t>
                      </a:r>
                      <a:r>
                        <a:rPr lang="en-GB" sz="1400" b="0" u="none" strike="noStrike" baseline="30000">
                          <a:solidFill>
                            <a:srgbClr val="000000"/>
                          </a:solidFill>
                          <a:effectLst/>
                        </a:rPr>
                        <a:t>*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mT/(MV/m)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1440187711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/E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mT/(MV/m)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2028625812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G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Ω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09806900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R/Q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Ω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1346792484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R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t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R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s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Ω</a:t>
                      </a:r>
                      <a:r>
                        <a:rPr lang="el-GR" sz="1400" b="0" u="none" strike="noStrike" baseline="3000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429067994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V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t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 per cavity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4147912022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E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MV/m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4039141575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B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p</a:t>
                      </a:r>
                      <a:endParaRPr lang="en-GB" sz="14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628990715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Total V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2214896538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Total No. of cavities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446016386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Active Cavity Length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515998525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Flange-flange Cavity Length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009366218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Number of cells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2172468095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Cavity Diameter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745627116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Minimum Aperture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268549008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FPC Q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301099400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Bandwidth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kHz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960579102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Cavity Input Power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kW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198261635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Horizontal Kick Factor k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x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V/pC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1197720357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Vertical Kick Factor k</a:t>
                      </a:r>
                      <a:r>
                        <a:rPr lang="en-GB" sz="1400" b="0" u="none" strike="noStrike" baseline="-25000">
                          <a:solidFill>
                            <a:srgbClr val="000000"/>
                          </a:solidFill>
                          <a:effectLst/>
                        </a:rPr>
                        <a:t>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V/pC/m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538826201"/>
                  </a:ext>
                </a:extLst>
              </a:tr>
              <a:tr h="17257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Stored Energy W 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J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3696430913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HOM impedance (Longitudinal)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</a:t>
                      </a:r>
                      <a:r>
                        <a:rPr lang="el-GR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Ω</a:t>
                      </a:r>
                      <a:endParaRPr lang="el-G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549830648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HOM impedance (Transverse)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</a:t>
                      </a:r>
                      <a:r>
                        <a:rPr lang="el-GR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Ω/</a:t>
                      </a:r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1002256038"/>
                  </a:ext>
                </a:extLst>
              </a:tr>
              <a:tr h="15285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First 3 multipole pararameters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3961" marR="4931" marT="4931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31" marR="4931" marT="4931" marB="0" anchor="b"/>
                </a:tc>
                <a:extLst>
                  <a:ext uri="{0D108BD9-81ED-4DB2-BD59-A6C34878D82A}">
                    <a16:rowId xmlns:a16="http://schemas.microsoft.com/office/drawing/2014/main" val="2587482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965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89D99AE5C3244B06DA219CECCBBAB" ma:contentTypeVersion="11" ma:contentTypeDescription="Create a new document." ma:contentTypeScope="" ma:versionID="c20906dad9c28a0ee57d0637a5baeb54">
  <xsd:schema xmlns:xsd="http://www.w3.org/2001/XMLSchema" xmlns:xs="http://www.w3.org/2001/XMLSchema" xmlns:p="http://schemas.microsoft.com/office/2006/metadata/properties" xmlns:ns3="3305b838-c34c-4bc5-a224-1b5d53e55c3e" targetNamespace="http://schemas.microsoft.com/office/2006/metadata/properties" ma:root="true" ma:fieldsID="b6e3bbc7b70df0a0bff8b36e490beca9" ns3:_="">
    <xsd:import namespace="3305b838-c34c-4bc5-a224-1b5d53e55c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05b838-c34c-4bc5-a224-1b5d53e55c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2121F2-0F83-4A91-982F-3775784CD7F1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3305b838-c34c-4bc5-a224-1b5d53e55c3e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72E73A6-C43D-42FE-8EC8-12530FCAB8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05b838-c34c-4bc5-a224-1b5d53e55c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B6612C-36C4-4024-90AB-1DF4025868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2781</TotalTime>
  <Words>640</Words>
  <Application>Microsoft Office PowerPoint</Application>
  <PresentationFormat>Widescreen</PresentationFormat>
  <Paragraphs>174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WG2 SRF: WP3 Crab Cavities Design Review Workshop #2 </vt:lpstr>
      <vt:lpstr>Agenda for Today (GMT)</vt:lpstr>
      <vt:lpstr>Preparations for 2nd Design Workshop (22nd June 2022)</vt:lpstr>
      <vt:lpstr>Workshop Remit</vt:lpstr>
      <vt:lpstr>CC Design Updates</vt:lpstr>
      <vt:lpstr>Specifications Update (v13)</vt:lpstr>
      <vt:lpstr>Break Here</vt:lpstr>
      <vt:lpstr>Preparations for Down-Selection Review Sept 27th 2022</vt:lpstr>
      <vt:lpstr>CC Design Parameters</vt:lpstr>
      <vt:lpstr>MANY THANKS 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297</cp:revision>
  <dcterms:created xsi:type="dcterms:W3CDTF">2021-02-20T08:35:06Z</dcterms:created>
  <dcterms:modified xsi:type="dcterms:W3CDTF">2022-06-22T09:56:49Z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0x01010078A89D99AE5C3244B06DA219CECCBBAB</vt:lpwstr>
  </property>
</Properties>
</file>