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6" r:id="rId2"/>
    <p:sldId id="262" r:id="rId3"/>
    <p:sldId id="258" r:id="rId4"/>
    <p:sldId id="260" r:id="rId5"/>
    <p:sldId id="272" r:id="rId6"/>
    <p:sldId id="266" r:id="rId7"/>
    <p:sldId id="475" r:id="rId8"/>
    <p:sldId id="476" r:id="rId9"/>
    <p:sldId id="469" r:id="rId10"/>
    <p:sldId id="264" r:id="rId11"/>
    <p:sldId id="257" r:id="rId12"/>
    <p:sldId id="338" r:id="rId13"/>
    <p:sldId id="463" r:id="rId14"/>
    <p:sldId id="449"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975" autoAdjust="0"/>
    <p:restoredTop sz="94660"/>
  </p:normalViewPr>
  <p:slideViewPr>
    <p:cSldViewPr snapToGrid="0">
      <p:cViewPr varScale="1">
        <p:scale>
          <a:sx n="93" d="100"/>
          <a:sy n="93" d="100"/>
        </p:scale>
        <p:origin x="94" y="29"/>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3" Type="http://schemas.openxmlformats.org/officeDocument/2006/relationships/oleObject" Target="https://livelancsac-my.sharepoint.com/personal/mcfarlac_lancaster_ac_uk/Documents/Documents/phd/Isight/racetrack/beam%20aperature%20comp.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https://livelancsac-my.sharepoint.com/personal/mcfarlac_lancaster_ac_uk/Documents/Documents/phd/Isight/racetrack/beam%20aperature%20comp.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burtg\Desktop\ILC%20iris%20study.xlsx" TargetMode="External"/><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tx>
            <c:v>20mm ratio sweep</c:v>
          </c:tx>
          <c:spPr>
            <a:ln w="25400" cap="rnd">
              <a:noFill/>
              <a:round/>
            </a:ln>
            <a:effectLst/>
          </c:spPr>
          <c:marker>
            <c:symbol val="square"/>
            <c:size val="5"/>
            <c:spPr>
              <a:solidFill>
                <a:schemeClr val="accent1"/>
              </a:solidFill>
              <a:ln w="9525">
                <a:solidFill>
                  <a:schemeClr val="accent1"/>
                </a:solidFill>
              </a:ln>
              <a:effectLst/>
            </c:spPr>
          </c:marker>
          <c:xVal>
            <c:numRef>
              <c:f>'20mm mode sep'!$B$3:$B$13</c:f>
              <c:numCache>
                <c:formatCode>General</c:formatCode>
                <c:ptCount val="11"/>
                <c:pt idx="0">
                  <c:v>0.6</c:v>
                </c:pt>
                <c:pt idx="1">
                  <c:v>0.61</c:v>
                </c:pt>
                <c:pt idx="2">
                  <c:v>0.62</c:v>
                </c:pt>
                <c:pt idx="3">
                  <c:v>0.63</c:v>
                </c:pt>
                <c:pt idx="4">
                  <c:v>0.64</c:v>
                </c:pt>
                <c:pt idx="5">
                  <c:v>0.65</c:v>
                </c:pt>
                <c:pt idx="6">
                  <c:v>0.66</c:v>
                </c:pt>
                <c:pt idx="7">
                  <c:v>0.67</c:v>
                </c:pt>
                <c:pt idx="8">
                  <c:v>0.68</c:v>
                </c:pt>
                <c:pt idx="9">
                  <c:v>0.69</c:v>
                </c:pt>
                <c:pt idx="10" formatCode="0.000">
                  <c:v>0.70587398357054199</c:v>
                </c:pt>
              </c:numCache>
            </c:numRef>
          </c:xVal>
          <c:yVal>
            <c:numRef>
              <c:f>'20mm mode sep'!$L$3:$L$13</c:f>
              <c:numCache>
                <c:formatCode>General</c:formatCode>
                <c:ptCount val="11"/>
                <c:pt idx="0">
                  <c:v>64.852253429759998</c:v>
                </c:pt>
                <c:pt idx="1">
                  <c:v>64.900115159039999</c:v>
                </c:pt>
                <c:pt idx="2">
                  <c:v>64.781106831360006</c:v>
                </c:pt>
                <c:pt idx="3">
                  <c:v>64.843531243520005</c:v>
                </c:pt>
                <c:pt idx="4">
                  <c:v>65.112987893759993</c:v>
                </c:pt>
                <c:pt idx="5">
                  <c:v>65.435648</c:v>
                </c:pt>
                <c:pt idx="6">
                  <c:v>65.738751999999977</c:v>
                </c:pt>
                <c:pt idx="7">
                  <c:v>65.791999999999987</c:v>
                </c:pt>
                <c:pt idx="8">
                  <c:v>65.873919999999984</c:v>
                </c:pt>
                <c:pt idx="9">
                  <c:v>66.002943999999999</c:v>
                </c:pt>
                <c:pt idx="10">
                  <c:v>65.893376000000004</c:v>
                </c:pt>
              </c:numCache>
            </c:numRef>
          </c:yVal>
          <c:smooth val="0"/>
          <c:extLst>
            <c:ext xmlns:c16="http://schemas.microsoft.com/office/drawing/2014/chart" uri="{C3380CC4-5D6E-409C-BE32-E72D297353CC}">
              <c16:uniqueId val="{00000000-F2A3-4BDD-A70B-6242578B8C08}"/>
            </c:ext>
          </c:extLst>
        </c:ser>
        <c:ser>
          <c:idx val="1"/>
          <c:order val="1"/>
          <c:tx>
            <c:v>20mm sample</c:v>
          </c:tx>
          <c:spPr>
            <a:ln w="25400" cap="rnd">
              <a:noFill/>
              <a:round/>
            </a:ln>
            <a:effectLst/>
          </c:spPr>
          <c:marker>
            <c:symbol val="square"/>
            <c:size val="5"/>
            <c:spPr>
              <a:solidFill>
                <a:schemeClr val="accent2"/>
              </a:solidFill>
              <a:ln w="9525">
                <a:solidFill>
                  <a:schemeClr val="accent2"/>
                </a:solidFill>
              </a:ln>
              <a:effectLst/>
            </c:spPr>
          </c:marker>
          <c:xVal>
            <c:numRef>
              <c:f>'20mm mode sep'!$B$13:$B$31</c:f>
              <c:numCache>
                <c:formatCode>General</c:formatCode>
                <c:ptCount val="19"/>
                <c:pt idx="0" formatCode="0.000">
                  <c:v>0.70587398357054199</c:v>
                </c:pt>
                <c:pt idx="1">
                  <c:v>0.66600000000000004</c:v>
                </c:pt>
                <c:pt idx="2">
                  <c:v>0.78400000000000003</c:v>
                </c:pt>
                <c:pt idx="3">
                  <c:v>0.79100000000000004</c:v>
                </c:pt>
                <c:pt idx="4">
                  <c:v>0.42799999999999999</c:v>
                </c:pt>
                <c:pt idx="5">
                  <c:v>0.68600000000000005</c:v>
                </c:pt>
                <c:pt idx="6">
                  <c:v>0.438</c:v>
                </c:pt>
                <c:pt idx="7">
                  <c:v>0.41399999999999998</c:v>
                </c:pt>
                <c:pt idx="8">
                  <c:v>0.78500000000000003</c:v>
                </c:pt>
                <c:pt idx="9">
                  <c:v>0.68799999999999994</c:v>
                </c:pt>
                <c:pt idx="10" formatCode="0.000">
                  <c:v>0.77234899895763698</c:v>
                </c:pt>
                <c:pt idx="11" formatCode="0.000">
                  <c:v>0.75214984906412796</c:v>
                </c:pt>
                <c:pt idx="12" formatCode="0.000">
                  <c:v>0.74027155481736095</c:v>
                </c:pt>
                <c:pt idx="13" formatCode="0.000">
                  <c:v>0.58280741908068601</c:v>
                </c:pt>
                <c:pt idx="14" formatCode="0.000">
                  <c:v>0.77428458716594695</c:v>
                </c:pt>
                <c:pt idx="15" formatCode="0.000">
                  <c:v>0.79222904381825499</c:v>
                </c:pt>
                <c:pt idx="16" formatCode="0.000">
                  <c:v>0.79992969327595298</c:v>
                </c:pt>
                <c:pt idx="17" formatCode="0.000">
                  <c:v>0.72612820676963097</c:v>
                </c:pt>
                <c:pt idx="18" formatCode="0.000">
                  <c:v>0.45228578426873201</c:v>
                </c:pt>
              </c:numCache>
            </c:numRef>
          </c:xVal>
          <c:yVal>
            <c:numRef>
              <c:f>'20mm mode sep'!$L$13:$L$31</c:f>
              <c:numCache>
                <c:formatCode>General</c:formatCode>
                <c:ptCount val="19"/>
                <c:pt idx="0">
                  <c:v>65.893376000000004</c:v>
                </c:pt>
                <c:pt idx="1">
                  <c:v>66.521088000000006</c:v>
                </c:pt>
                <c:pt idx="2">
                  <c:v>66.531328000000002</c:v>
                </c:pt>
                <c:pt idx="3">
                  <c:v>66.874368000000004</c:v>
                </c:pt>
                <c:pt idx="4">
                  <c:v>68.881407999999993</c:v>
                </c:pt>
                <c:pt idx="5">
                  <c:v>69.28998399999999</c:v>
                </c:pt>
                <c:pt idx="6">
                  <c:v>69.789695999999992</c:v>
                </c:pt>
                <c:pt idx="7">
                  <c:v>69.789695999999992</c:v>
                </c:pt>
                <c:pt idx="8">
                  <c:v>66.999296000000001</c:v>
                </c:pt>
                <c:pt idx="9">
                  <c:v>72.538111999999984</c:v>
                </c:pt>
                <c:pt idx="10" formatCode="0.000">
                  <c:v>66.398759329449774</c:v>
                </c:pt>
                <c:pt idx="11" formatCode="0.000">
                  <c:v>66.501396646202153</c:v>
                </c:pt>
                <c:pt idx="12" formatCode="0.000">
                  <c:v>66.542458989091841</c:v>
                </c:pt>
                <c:pt idx="13" formatCode="0.000">
                  <c:v>66.894342657894711</c:v>
                </c:pt>
                <c:pt idx="14" formatCode="0.000">
                  <c:v>66.936657292964654</c:v>
                </c:pt>
                <c:pt idx="15" formatCode="0.000">
                  <c:v>68.129902074612232</c:v>
                </c:pt>
                <c:pt idx="16" formatCode="0.000">
                  <c:v>70.826539345730652</c:v>
                </c:pt>
                <c:pt idx="17" formatCode="0.000">
                  <c:v>71.274846357643469</c:v>
                </c:pt>
                <c:pt idx="18" formatCode="0.000">
                  <c:v>71.35020564302755</c:v>
                </c:pt>
              </c:numCache>
            </c:numRef>
          </c:yVal>
          <c:smooth val="0"/>
          <c:extLst>
            <c:ext xmlns:c16="http://schemas.microsoft.com/office/drawing/2014/chart" uri="{C3380CC4-5D6E-409C-BE32-E72D297353CC}">
              <c16:uniqueId val="{00000001-F2A3-4BDD-A70B-6242578B8C08}"/>
            </c:ext>
          </c:extLst>
        </c:ser>
        <c:ser>
          <c:idx val="2"/>
          <c:order val="2"/>
          <c:tx>
            <c:v>30mm sample</c:v>
          </c:tx>
          <c:spPr>
            <a:ln w="25400" cap="rnd">
              <a:noFill/>
              <a:round/>
            </a:ln>
            <a:effectLst/>
          </c:spPr>
          <c:marker>
            <c:symbol val="square"/>
            <c:size val="5"/>
            <c:spPr>
              <a:solidFill>
                <a:schemeClr val="accent3"/>
              </a:solidFill>
              <a:ln w="9525">
                <a:solidFill>
                  <a:schemeClr val="accent3"/>
                </a:solidFill>
              </a:ln>
              <a:effectLst/>
            </c:spPr>
          </c:marker>
          <c:xVal>
            <c:numRef>
              <c:f>'30mm mode sep'!$B$1:$B$19</c:f>
              <c:numCache>
                <c:formatCode>0.000</c:formatCode>
                <c:ptCount val="19"/>
                <c:pt idx="0">
                  <c:v>0.58340108134976598</c:v>
                </c:pt>
                <c:pt idx="1">
                  <c:v>0.57651771001636498</c:v>
                </c:pt>
                <c:pt idx="2">
                  <c:v>0.57826691412486997</c:v>
                </c:pt>
                <c:pt idx="3">
                  <c:v>0.64208870731429402</c:v>
                </c:pt>
                <c:pt idx="4">
                  <c:v>0.57826537947396905</c:v>
                </c:pt>
                <c:pt idx="5">
                  <c:v>0.58893468755210499</c:v>
                </c:pt>
                <c:pt idx="6">
                  <c:v>0.56888786138682501</c:v>
                </c:pt>
                <c:pt idx="7">
                  <c:v>0.57651771001636498</c:v>
                </c:pt>
                <c:pt idx="8">
                  <c:v>0.69813561540439195</c:v>
                </c:pt>
                <c:pt idx="9">
                  <c:v>0.57784732160187902</c:v>
                </c:pt>
                <c:pt idx="10">
                  <c:v>0.68422130359951605</c:v>
                </c:pt>
                <c:pt idx="11">
                  <c:v>0.70092818932651801</c:v>
                </c:pt>
                <c:pt idx="12">
                  <c:v>0.679847628317505</c:v>
                </c:pt>
                <c:pt idx="13">
                  <c:v>0.70092818932651801</c:v>
                </c:pt>
                <c:pt idx="14">
                  <c:v>0.71221518135723505</c:v>
                </c:pt>
                <c:pt idx="15">
                  <c:v>0.60311011873654496</c:v>
                </c:pt>
                <c:pt idx="16">
                  <c:v>0.67067028472670298</c:v>
                </c:pt>
                <c:pt idx="17">
                  <c:v>0.68422130359951605</c:v>
                </c:pt>
                <c:pt idx="18">
                  <c:v>0.68907338820563302</c:v>
                </c:pt>
              </c:numCache>
            </c:numRef>
          </c:xVal>
          <c:yVal>
            <c:numRef>
              <c:f>'30mm mode sep'!$L$1:$L$19</c:f>
              <c:numCache>
                <c:formatCode>0.000</c:formatCode>
                <c:ptCount val="19"/>
                <c:pt idx="0">
                  <c:v>71.161290638859768</c:v>
                </c:pt>
                <c:pt idx="1">
                  <c:v>73.982014063567448</c:v>
                </c:pt>
                <c:pt idx="2">
                  <c:v>74.617453384671421</c:v>
                </c:pt>
                <c:pt idx="3">
                  <c:v>76.089420905281429</c:v>
                </c:pt>
                <c:pt idx="4">
                  <c:v>77.41783943534233</c:v>
                </c:pt>
                <c:pt idx="5">
                  <c:v>77.522326759395838</c:v>
                </c:pt>
                <c:pt idx="6">
                  <c:v>78.363752716198604</c:v>
                </c:pt>
                <c:pt idx="7">
                  <c:v>79.018786744054779</c:v>
                </c:pt>
                <c:pt idx="8">
                  <c:v>79.706185698150378</c:v>
                </c:pt>
                <c:pt idx="9">
                  <c:v>81.966367273818932</c:v>
                </c:pt>
                <c:pt idx="10">
                  <c:v>84.413621042476635</c:v>
                </c:pt>
                <c:pt idx="11">
                  <c:v>84.809781395776625</c:v>
                </c:pt>
                <c:pt idx="12">
                  <c:v>85.672170085380912</c:v>
                </c:pt>
                <c:pt idx="13">
                  <c:v>88.944298989211021</c:v>
                </c:pt>
                <c:pt idx="14">
                  <c:v>89.177368741787845</c:v>
                </c:pt>
                <c:pt idx="15">
                  <c:v>89.873654794020553</c:v>
                </c:pt>
                <c:pt idx="16">
                  <c:v>91.268499241322488</c:v>
                </c:pt>
                <c:pt idx="17">
                  <c:v>91.998483300161126</c:v>
                </c:pt>
                <c:pt idx="18">
                  <c:v>93.076837772502827</c:v>
                </c:pt>
              </c:numCache>
            </c:numRef>
          </c:yVal>
          <c:smooth val="0"/>
          <c:extLst>
            <c:ext xmlns:c16="http://schemas.microsoft.com/office/drawing/2014/chart" uri="{C3380CC4-5D6E-409C-BE32-E72D297353CC}">
              <c16:uniqueId val="{00000002-F2A3-4BDD-A70B-6242578B8C08}"/>
            </c:ext>
          </c:extLst>
        </c:ser>
        <c:dLbls>
          <c:showLegendKey val="0"/>
          <c:showVal val="0"/>
          <c:showCatName val="0"/>
          <c:showSerName val="0"/>
          <c:showPercent val="0"/>
          <c:showBubbleSize val="0"/>
        </c:dLbls>
        <c:axId val="1131496800"/>
        <c:axId val="1131499096"/>
        <c:extLst/>
      </c:scatterChart>
      <c:valAx>
        <c:axId val="1131496800"/>
        <c:scaling>
          <c:orientation val="minMax"/>
          <c:min val="0.4"/>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000" b="0" i="0" u="none" strike="noStrike" kern="1200" baseline="0">
                    <a:solidFill>
                      <a:sysClr val="windowText" lastClr="000000">
                        <a:lumMod val="65000"/>
                        <a:lumOff val="35000"/>
                      </a:sysClr>
                    </a:solidFill>
                    <a:latin typeface="+mn-lt"/>
                    <a:ea typeface="+mn-ea"/>
                    <a:cs typeface="+mn-cs"/>
                  </a:defRPr>
                </a:pPr>
                <a:r>
                  <a:rPr lang="en-GB" sz="1100" b="0" i="0" baseline="0">
                    <a:effectLst/>
                  </a:rPr>
                  <a:t>Minor:Major Axis</a:t>
                </a:r>
                <a:endParaRPr lang="en-GB" sz="1100">
                  <a:effectLst/>
                </a:endParaRPr>
              </a:p>
            </c:rich>
          </c:tx>
          <c:overlay val="0"/>
          <c:spPr>
            <a:noFill/>
            <a:ln>
              <a:noFill/>
            </a:ln>
            <a:effectLst/>
          </c:spPr>
          <c:txPr>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000" b="0" i="0" u="none" strike="noStrike" kern="1200" baseline="0">
                  <a:solidFill>
                    <a:sysClr val="windowText" lastClr="000000">
                      <a:lumMod val="65000"/>
                      <a:lumOff val="35000"/>
                    </a:sys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31499096"/>
        <c:crosses val="autoZero"/>
        <c:crossBetween val="midCat"/>
      </c:valAx>
      <c:valAx>
        <c:axId val="1131499096"/>
        <c:scaling>
          <c:orientation val="minMax"/>
          <c:min val="6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Bpk (mT)</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0.0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31496800"/>
        <c:crosses val="autoZero"/>
        <c:crossBetween val="midCat"/>
      </c:valAx>
      <c:spPr>
        <a:noFill/>
        <a:ln>
          <a:noFill/>
        </a:ln>
        <a:effectLst/>
      </c:spPr>
    </c:plotArea>
    <c:legend>
      <c:legendPos val="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tx>
            <c:v>20mm ratio sweep</c:v>
          </c:tx>
          <c:spPr>
            <a:ln w="25400" cap="rnd">
              <a:noFill/>
              <a:round/>
            </a:ln>
            <a:effectLst/>
          </c:spPr>
          <c:marker>
            <c:symbol val="square"/>
            <c:size val="5"/>
            <c:spPr>
              <a:solidFill>
                <a:schemeClr val="accent1"/>
              </a:solidFill>
              <a:ln w="9525">
                <a:solidFill>
                  <a:schemeClr val="accent1"/>
                </a:solidFill>
              </a:ln>
              <a:effectLst/>
            </c:spPr>
          </c:marker>
          <c:xVal>
            <c:numRef>
              <c:f>'20mm mode sep'!$B$3:$B$13</c:f>
              <c:numCache>
                <c:formatCode>General</c:formatCode>
                <c:ptCount val="11"/>
                <c:pt idx="0">
                  <c:v>0.6</c:v>
                </c:pt>
                <c:pt idx="1">
                  <c:v>0.61</c:v>
                </c:pt>
                <c:pt idx="2">
                  <c:v>0.62</c:v>
                </c:pt>
                <c:pt idx="3">
                  <c:v>0.63</c:v>
                </c:pt>
                <c:pt idx="4">
                  <c:v>0.64</c:v>
                </c:pt>
                <c:pt idx="5">
                  <c:v>0.65</c:v>
                </c:pt>
                <c:pt idx="6">
                  <c:v>0.66</c:v>
                </c:pt>
                <c:pt idx="7">
                  <c:v>0.67</c:v>
                </c:pt>
                <c:pt idx="8">
                  <c:v>0.68</c:v>
                </c:pt>
                <c:pt idx="9">
                  <c:v>0.69</c:v>
                </c:pt>
                <c:pt idx="10" formatCode="0.000">
                  <c:v>0.70587398357054199</c:v>
                </c:pt>
              </c:numCache>
            </c:numRef>
          </c:xVal>
          <c:yVal>
            <c:numRef>
              <c:f>'20mm mode sep'!$J$3:$J$13</c:f>
              <c:numCache>
                <c:formatCode>General</c:formatCode>
                <c:ptCount val="11"/>
                <c:pt idx="0">
                  <c:v>0.75177000000000005</c:v>
                </c:pt>
                <c:pt idx="1">
                  <c:v>0.76737000000000011</c:v>
                </c:pt>
                <c:pt idx="2">
                  <c:v>0.78269999999999973</c:v>
                </c:pt>
                <c:pt idx="3">
                  <c:v>0.79774999999999974</c:v>
                </c:pt>
                <c:pt idx="4">
                  <c:v>0.81252000000000013</c:v>
                </c:pt>
                <c:pt idx="5">
                  <c:v>0.82699999999999996</c:v>
                </c:pt>
                <c:pt idx="6">
                  <c:v>0.81253999999999982</c:v>
                </c:pt>
                <c:pt idx="7">
                  <c:v>0.77853000000000039</c:v>
                </c:pt>
                <c:pt idx="8">
                  <c:v>0.74517000000000033</c:v>
                </c:pt>
                <c:pt idx="9">
                  <c:v>0.71245999999999965</c:v>
                </c:pt>
                <c:pt idx="10">
                  <c:v>0.64493</c:v>
                </c:pt>
              </c:numCache>
            </c:numRef>
          </c:yVal>
          <c:smooth val="0"/>
          <c:extLst>
            <c:ext xmlns:c16="http://schemas.microsoft.com/office/drawing/2014/chart" uri="{C3380CC4-5D6E-409C-BE32-E72D297353CC}">
              <c16:uniqueId val="{00000000-6EA3-4BFE-B74C-BE07D06DA703}"/>
            </c:ext>
          </c:extLst>
        </c:ser>
        <c:ser>
          <c:idx val="1"/>
          <c:order val="1"/>
          <c:tx>
            <c:v>20mm sample</c:v>
          </c:tx>
          <c:spPr>
            <a:ln w="25400" cap="rnd">
              <a:noFill/>
              <a:round/>
            </a:ln>
            <a:effectLst/>
          </c:spPr>
          <c:marker>
            <c:symbol val="square"/>
            <c:size val="5"/>
            <c:spPr>
              <a:solidFill>
                <a:schemeClr val="accent2"/>
              </a:solidFill>
              <a:ln w="9525">
                <a:solidFill>
                  <a:schemeClr val="accent2"/>
                </a:solidFill>
              </a:ln>
              <a:effectLst/>
            </c:spPr>
          </c:marker>
          <c:xVal>
            <c:numRef>
              <c:f>'20mm mode sep'!$B$13:$B$31</c:f>
              <c:numCache>
                <c:formatCode>General</c:formatCode>
                <c:ptCount val="19"/>
                <c:pt idx="0" formatCode="0.000">
                  <c:v>0.70587398357054199</c:v>
                </c:pt>
                <c:pt idx="1">
                  <c:v>0.66600000000000004</c:v>
                </c:pt>
                <c:pt idx="2">
                  <c:v>0.78400000000000003</c:v>
                </c:pt>
                <c:pt idx="3">
                  <c:v>0.79100000000000004</c:v>
                </c:pt>
                <c:pt idx="4">
                  <c:v>0.42799999999999999</c:v>
                </c:pt>
                <c:pt idx="5">
                  <c:v>0.68600000000000005</c:v>
                </c:pt>
                <c:pt idx="6">
                  <c:v>0.438</c:v>
                </c:pt>
                <c:pt idx="7">
                  <c:v>0.41399999999999998</c:v>
                </c:pt>
                <c:pt idx="8">
                  <c:v>0.78500000000000003</c:v>
                </c:pt>
                <c:pt idx="9">
                  <c:v>0.68799999999999994</c:v>
                </c:pt>
                <c:pt idx="10" formatCode="0.000">
                  <c:v>0.77234899895763698</c:v>
                </c:pt>
                <c:pt idx="11" formatCode="0.000">
                  <c:v>0.75214984906412796</c:v>
                </c:pt>
                <c:pt idx="12" formatCode="0.000">
                  <c:v>0.74027155481736095</c:v>
                </c:pt>
                <c:pt idx="13" formatCode="0.000">
                  <c:v>0.58280741908068601</c:v>
                </c:pt>
                <c:pt idx="14" formatCode="0.000">
                  <c:v>0.77428458716594695</c:v>
                </c:pt>
                <c:pt idx="15" formatCode="0.000">
                  <c:v>0.79222904381825499</c:v>
                </c:pt>
                <c:pt idx="16" formatCode="0.000">
                  <c:v>0.79992969327595298</c:v>
                </c:pt>
                <c:pt idx="17" formatCode="0.000">
                  <c:v>0.72612820676963097</c:v>
                </c:pt>
                <c:pt idx="18" formatCode="0.000">
                  <c:v>0.45228578426873201</c:v>
                </c:pt>
              </c:numCache>
            </c:numRef>
          </c:xVal>
          <c:yVal>
            <c:numRef>
              <c:f>'20mm mode sep'!$J$13:$J$31</c:f>
              <c:numCache>
                <c:formatCode>General</c:formatCode>
                <c:ptCount val="19"/>
                <c:pt idx="0">
                  <c:v>0.64493</c:v>
                </c:pt>
                <c:pt idx="1">
                  <c:v>0.81408999999999976</c:v>
                </c:pt>
                <c:pt idx="2">
                  <c:v>0.43166999999999955</c:v>
                </c:pt>
                <c:pt idx="3">
                  <c:v>0.41242000000000001</c:v>
                </c:pt>
                <c:pt idx="4">
                  <c:v>0.49995999999999974</c:v>
                </c:pt>
                <c:pt idx="5">
                  <c:v>0.69332000000000038</c:v>
                </c:pt>
                <c:pt idx="6">
                  <c:v>0.34525000000000006</c:v>
                </c:pt>
                <c:pt idx="7">
                  <c:v>0.47031000000000001</c:v>
                </c:pt>
                <c:pt idx="8">
                  <c:v>0.42734000000000005</c:v>
                </c:pt>
                <c:pt idx="9">
                  <c:v>0.6853899999999995</c:v>
                </c:pt>
                <c:pt idx="10">
                  <c:v>0.47447522117961993</c:v>
                </c:pt>
                <c:pt idx="11">
                  <c:v>0.55409895568861023</c:v>
                </c:pt>
                <c:pt idx="12">
                  <c:v>0.57448110273827035</c:v>
                </c:pt>
                <c:pt idx="13">
                  <c:v>0.73117625025984001</c:v>
                </c:pt>
                <c:pt idx="14">
                  <c:v>0.4834177682422296</c:v>
                </c:pt>
                <c:pt idx="15">
                  <c:v>0.42756234995360032</c:v>
                </c:pt>
                <c:pt idx="16">
                  <c:v>0.40470709986274001</c:v>
                </c:pt>
                <c:pt idx="17">
                  <c:v>0.60321880355932</c:v>
                </c:pt>
                <c:pt idx="18">
                  <c:v>0.51989081553929006</c:v>
                </c:pt>
              </c:numCache>
            </c:numRef>
          </c:yVal>
          <c:smooth val="0"/>
          <c:extLst>
            <c:ext xmlns:c16="http://schemas.microsoft.com/office/drawing/2014/chart" uri="{C3380CC4-5D6E-409C-BE32-E72D297353CC}">
              <c16:uniqueId val="{00000001-6EA3-4BFE-B74C-BE07D06DA703}"/>
            </c:ext>
          </c:extLst>
        </c:ser>
        <c:ser>
          <c:idx val="2"/>
          <c:order val="2"/>
          <c:tx>
            <c:v>30mm sample</c:v>
          </c:tx>
          <c:spPr>
            <a:ln w="25400" cap="rnd">
              <a:noFill/>
              <a:round/>
            </a:ln>
            <a:effectLst/>
          </c:spPr>
          <c:marker>
            <c:symbol val="square"/>
            <c:size val="5"/>
            <c:spPr>
              <a:solidFill>
                <a:schemeClr val="accent3"/>
              </a:solidFill>
              <a:ln w="9525">
                <a:solidFill>
                  <a:schemeClr val="accent3"/>
                </a:solidFill>
              </a:ln>
              <a:effectLst/>
            </c:spPr>
          </c:marker>
          <c:xVal>
            <c:numRef>
              <c:f>'30mm mode sep'!$B$1:$B$19</c:f>
              <c:numCache>
                <c:formatCode>0.000</c:formatCode>
                <c:ptCount val="19"/>
                <c:pt idx="0">
                  <c:v>0.58340108134976598</c:v>
                </c:pt>
                <c:pt idx="1">
                  <c:v>0.57651771001636498</c:v>
                </c:pt>
                <c:pt idx="2">
                  <c:v>0.57826691412486997</c:v>
                </c:pt>
                <c:pt idx="3">
                  <c:v>0.64208870731429402</c:v>
                </c:pt>
                <c:pt idx="4">
                  <c:v>0.57826537947396905</c:v>
                </c:pt>
                <c:pt idx="5">
                  <c:v>0.58893468755210499</c:v>
                </c:pt>
                <c:pt idx="6">
                  <c:v>0.56888786138682501</c:v>
                </c:pt>
                <c:pt idx="7">
                  <c:v>0.57651771001636498</c:v>
                </c:pt>
                <c:pt idx="8">
                  <c:v>0.69813561540439195</c:v>
                </c:pt>
                <c:pt idx="9">
                  <c:v>0.57784732160187902</c:v>
                </c:pt>
                <c:pt idx="10">
                  <c:v>0.68422130359951605</c:v>
                </c:pt>
                <c:pt idx="11">
                  <c:v>0.70092818932651801</c:v>
                </c:pt>
                <c:pt idx="12">
                  <c:v>0.679847628317505</c:v>
                </c:pt>
                <c:pt idx="13">
                  <c:v>0.70092818932651801</c:v>
                </c:pt>
                <c:pt idx="14">
                  <c:v>0.71221518135723505</c:v>
                </c:pt>
                <c:pt idx="15">
                  <c:v>0.60311011873654496</c:v>
                </c:pt>
                <c:pt idx="16">
                  <c:v>0.67067028472670298</c:v>
                </c:pt>
                <c:pt idx="17">
                  <c:v>0.68422130359951605</c:v>
                </c:pt>
                <c:pt idx="18">
                  <c:v>0.68907338820563302</c:v>
                </c:pt>
              </c:numCache>
            </c:numRef>
          </c:xVal>
          <c:yVal>
            <c:numRef>
              <c:f>'30mm mode sep'!$J$1:$J$19</c:f>
              <c:numCache>
                <c:formatCode>General</c:formatCode>
                <c:ptCount val="19"/>
                <c:pt idx="0">
                  <c:v>0.51537056557326011</c:v>
                </c:pt>
                <c:pt idx="1">
                  <c:v>0.52047867598504016</c:v>
                </c:pt>
                <c:pt idx="2">
                  <c:v>0.51425565273373008</c:v>
                </c:pt>
                <c:pt idx="3">
                  <c:v>0.60346617456701024</c:v>
                </c:pt>
                <c:pt idx="4">
                  <c:v>0.52616148800928997</c:v>
                </c:pt>
                <c:pt idx="5">
                  <c:v>0.49564942992674998</c:v>
                </c:pt>
                <c:pt idx="6">
                  <c:v>0.45477509146500017</c:v>
                </c:pt>
                <c:pt idx="7">
                  <c:v>0.53552133044430006</c:v>
                </c:pt>
                <c:pt idx="8">
                  <c:v>0.65403674119087052</c:v>
                </c:pt>
                <c:pt idx="9">
                  <c:v>0.53795680021539027</c:v>
                </c:pt>
                <c:pt idx="10">
                  <c:v>0.69177105395546024</c:v>
                </c:pt>
                <c:pt idx="11">
                  <c:v>0.62569875674335984</c:v>
                </c:pt>
                <c:pt idx="12">
                  <c:v>0.66341772471231986</c:v>
                </c:pt>
                <c:pt idx="13">
                  <c:v>0.61961088720262003</c:v>
                </c:pt>
                <c:pt idx="14">
                  <c:v>0.58917426108209003</c:v>
                </c:pt>
                <c:pt idx="15">
                  <c:v>0.58041072760466017</c:v>
                </c:pt>
                <c:pt idx="16">
                  <c:v>0.65716798048095004</c:v>
                </c:pt>
                <c:pt idx="17">
                  <c:v>0.67470120895086971</c:v>
                </c:pt>
                <c:pt idx="18">
                  <c:v>0.64507283988691944</c:v>
                </c:pt>
              </c:numCache>
            </c:numRef>
          </c:yVal>
          <c:smooth val="0"/>
          <c:extLst>
            <c:ext xmlns:c16="http://schemas.microsoft.com/office/drawing/2014/chart" uri="{C3380CC4-5D6E-409C-BE32-E72D297353CC}">
              <c16:uniqueId val="{00000002-6EA3-4BFE-B74C-BE07D06DA703}"/>
            </c:ext>
          </c:extLst>
        </c:ser>
        <c:dLbls>
          <c:showLegendKey val="0"/>
          <c:showVal val="0"/>
          <c:showCatName val="0"/>
          <c:showSerName val="0"/>
          <c:showPercent val="0"/>
          <c:showBubbleSize val="0"/>
        </c:dLbls>
        <c:axId val="1131496800"/>
        <c:axId val="1131499096"/>
        <c:extLst/>
      </c:scatterChart>
      <c:valAx>
        <c:axId val="1131496800"/>
        <c:scaling>
          <c:orientation val="minMax"/>
          <c:min val="0.30000000000000004"/>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Minor </a:t>
                </a:r>
                <a:r>
                  <a:rPr lang="en-GB" err="1"/>
                  <a:t>axis:Major</a:t>
                </a:r>
                <a:r>
                  <a:rPr lang="en-GB" baseline="0"/>
                  <a:t> axis</a:t>
                </a:r>
                <a:endParaRPr lang="en-GB"/>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31499096"/>
        <c:crosses val="autoZero"/>
        <c:crossBetween val="midCat"/>
      </c:valAx>
      <c:valAx>
        <c:axId val="1131499096"/>
        <c:scaling>
          <c:orientation val="minMax"/>
          <c:min val="0.4"/>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Mode separation</a:t>
                </a:r>
                <a:r>
                  <a:rPr lang="en-GB" baseline="0"/>
                  <a:t> (GHz)</a:t>
                </a:r>
                <a:endParaRPr lang="en-GB"/>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0.0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31496800"/>
        <c:crosses val="autoZero"/>
        <c:crossBetween val="midCat"/>
      </c:valAx>
      <c:spPr>
        <a:noFill/>
        <a:ln>
          <a:noFill/>
        </a:ln>
        <a:effectLst/>
      </c:spPr>
    </c:plotArea>
    <c:legend>
      <c:legendPos val="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tx>
            <c:v>Rz/Q</c:v>
          </c:tx>
          <c:spPr>
            <a:ln w="19050" cap="rnd">
              <a:noFill/>
              <a:round/>
            </a:ln>
            <a:effectLst/>
          </c:spPr>
          <c:marker>
            <c:symbol val="circle"/>
            <c:size val="5"/>
            <c:spPr>
              <a:solidFill>
                <a:schemeClr val="accent1"/>
              </a:solidFill>
              <a:ln w="9525">
                <a:solidFill>
                  <a:schemeClr val="accent1"/>
                </a:solidFill>
              </a:ln>
              <a:effectLst/>
            </c:spPr>
          </c:marker>
          <c:xVal>
            <c:numRef>
              <c:f>HOM!$B$19:$B$48</c:f>
              <c:numCache>
                <c:formatCode>General</c:formatCode>
                <c:ptCount val="30"/>
                <c:pt idx="0">
                  <c:v>3.2947454530215001</c:v>
                </c:pt>
                <c:pt idx="1">
                  <c:v>3.3277658063773998</c:v>
                </c:pt>
                <c:pt idx="2">
                  <c:v>3.3282601323800001</c:v>
                </c:pt>
                <c:pt idx="3">
                  <c:v>5.4963686737110997</c:v>
                </c:pt>
                <c:pt idx="4">
                  <c:v>5.5030095205866996</c:v>
                </c:pt>
                <c:pt idx="5">
                  <c:v>5.5233451905470003</c:v>
                </c:pt>
                <c:pt idx="6">
                  <c:v>7.5189353708204001</c:v>
                </c:pt>
                <c:pt idx="7">
                  <c:v>7.5242186758215999</c:v>
                </c:pt>
                <c:pt idx="8">
                  <c:v>7.6236508160097003</c:v>
                </c:pt>
                <c:pt idx="9">
                  <c:v>7.8620149393959</c:v>
                </c:pt>
                <c:pt idx="10">
                  <c:v>7.8622376449770002</c:v>
                </c:pt>
                <c:pt idx="11">
                  <c:v>7.9503114727013999</c:v>
                </c:pt>
                <c:pt idx="12">
                  <c:v>8.2496347573618998</c:v>
                </c:pt>
                <c:pt idx="13">
                  <c:v>8.2561764749975008</c:v>
                </c:pt>
                <c:pt idx="14">
                  <c:v>8.2827288922853999</c:v>
                </c:pt>
                <c:pt idx="15">
                  <c:v>8.2893219991227003</c:v>
                </c:pt>
                <c:pt idx="16">
                  <c:v>8.6986527158948999</c:v>
                </c:pt>
                <c:pt idx="17">
                  <c:v>9.1270278249775991</c:v>
                </c:pt>
                <c:pt idx="18">
                  <c:v>9.1274487276821006</c:v>
                </c:pt>
                <c:pt idx="19">
                  <c:v>9.1346555199794999</c:v>
                </c:pt>
                <c:pt idx="20">
                  <c:v>9.1905104769209007</c:v>
                </c:pt>
                <c:pt idx="21">
                  <c:v>9.4347461873236007</c:v>
                </c:pt>
                <c:pt idx="22">
                  <c:v>9.8060377017208999</c:v>
                </c:pt>
                <c:pt idx="23">
                  <c:v>9.8070122789745007</c:v>
                </c:pt>
                <c:pt idx="24">
                  <c:v>9.8470578197632008</c:v>
                </c:pt>
                <c:pt idx="25">
                  <c:v>10.284284067055999</c:v>
                </c:pt>
                <c:pt idx="26">
                  <c:v>10.31977977349</c:v>
                </c:pt>
                <c:pt idx="27">
                  <c:v>10.388045742558001</c:v>
                </c:pt>
                <c:pt idx="28">
                  <c:v>10.480868548935</c:v>
                </c:pt>
                <c:pt idx="29">
                  <c:v>10.544568147946</c:v>
                </c:pt>
              </c:numCache>
            </c:numRef>
          </c:xVal>
          <c:yVal>
            <c:numRef>
              <c:f>HOM!$C$19:$C$48</c:f>
              <c:numCache>
                <c:formatCode>General</c:formatCode>
                <c:ptCount val="30"/>
                <c:pt idx="0">
                  <c:v>51.909736000069998</c:v>
                </c:pt>
                <c:pt idx="1">
                  <c:v>27.175190759831001</c:v>
                </c:pt>
                <c:pt idx="2">
                  <c:v>134.4310806652</c:v>
                </c:pt>
                <c:pt idx="3">
                  <c:v>0.63662344210073996</c:v>
                </c:pt>
                <c:pt idx="4">
                  <c:v>30.045008468313998</c:v>
                </c:pt>
                <c:pt idx="5">
                  <c:v>20.731492815867</c:v>
                </c:pt>
                <c:pt idx="6">
                  <c:v>1.2301537840150001</c:v>
                </c:pt>
                <c:pt idx="7">
                  <c:v>0.16051462530575999</c:v>
                </c:pt>
                <c:pt idx="8">
                  <c:v>0.63348364389225997</c:v>
                </c:pt>
                <c:pt idx="9">
                  <c:v>2.6489726077938E-3</c:v>
                </c:pt>
                <c:pt idx="10">
                  <c:v>0.34231593704446001</c:v>
                </c:pt>
                <c:pt idx="11">
                  <c:v>0.15678013497125001</c:v>
                </c:pt>
                <c:pt idx="12">
                  <c:v>2.0129235550445999</c:v>
                </c:pt>
                <c:pt idx="13">
                  <c:v>2.6571418079211999</c:v>
                </c:pt>
                <c:pt idx="14">
                  <c:v>9.0721838198301999E-2</c:v>
                </c:pt>
                <c:pt idx="15">
                  <c:v>6.2851193211249004E-2</c:v>
                </c:pt>
                <c:pt idx="16">
                  <c:v>1.3647981831981001E-3</c:v>
                </c:pt>
                <c:pt idx="17">
                  <c:v>8.4918387314207006E-2</c:v>
                </c:pt>
                <c:pt idx="18">
                  <c:v>7.3540871350397001</c:v>
                </c:pt>
                <c:pt idx="19">
                  <c:v>3.8450139576024001E-2</c:v>
                </c:pt>
                <c:pt idx="20">
                  <c:v>2.0580807575538</c:v>
                </c:pt>
                <c:pt idx="21">
                  <c:v>1.6455835956378E-2</c:v>
                </c:pt>
                <c:pt idx="22">
                  <c:v>0.39973367947146998</c:v>
                </c:pt>
                <c:pt idx="23">
                  <c:v>1.8489855222275999E-2</c:v>
                </c:pt>
                <c:pt idx="24">
                  <c:v>9.0624556270627004</c:v>
                </c:pt>
                <c:pt idx="25">
                  <c:v>1.7604292390575</c:v>
                </c:pt>
                <c:pt idx="26">
                  <c:v>4.3365220790950003E-2</c:v>
                </c:pt>
                <c:pt idx="27">
                  <c:v>1.2993550140490999</c:v>
                </c:pt>
                <c:pt idx="28">
                  <c:v>19.612818004203</c:v>
                </c:pt>
                <c:pt idx="29">
                  <c:v>0.2053029929462</c:v>
                </c:pt>
              </c:numCache>
            </c:numRef>
          </c:yVal>
          <c:smooth val="0"/>
          <c:extLst>
            <c:ext xmlns:c16="http://schemas.microsoft.com/office/drawing/2014/chart" uri="{C3380CC4-5D6E-409C-BE32-E72D297353CC}">
              <c16:uniqueId val="{00000000-DF09-454B-82C7-6EA86747F86D}"/>
            </c:ext>
          </c:extLst>
        </c:ser>
        <c:ser>
          <c:idx val="1"/>
          <c:order val="1"/>
          <c:tx>
            <c:v>Rx/Q</c:v>
          </c:tx>
          <c:spPr>
            <a:ln w="25400" cap="rnd">
              <a:noFill/>
              <a:round/>
            </a:ln>
            <a:effectLst/>
          </c:spPr>
          <c:marker>
            <c:symbol val="circle"/>
            <c:size val="5"/>
            <c:spPr>
              <a:solidFill>
                <a:schemeClr val="accent2"/>
              </a:solidFill>
              <a:ln w="9525">
                <a:solidFill>
                  <a:schemeClr val="accent2"/>
                </a:solidFill>
              </a:ln>
              <a:effectLst/>
            </c:spPr>
          </c:marker>
          <c:xVal>
            <c:numRef>
              <c:f>HOM!$F$19:$F$48</c:f>
              <c:numCache>
                <c:formatCode>General</c:formatCode>
                <c:ptCount val="30"/>
                <c:pt idx="0">
                  <c:v>3.9012434421340001</c:v>
                </c:pt>
                <c:pt idx="1">
                  <c:v>3.9091345517103</c:v>
                </c:pt>
                <c:pt idx="2">
                  <c:v>3.9268509658544999</c:v>
                </c:pt>
                <c:pt idx="3">
                  <c:v>5.4448269788735999</c:v>
                </c:pt>
                <c:pt idx="4">
                  <c:v>5.5020365601551999</c:v>
                </c:pt>
                <c:pt idx="5">
                  <c:v>5.9134909735462999</c:v>
                </c:pt>
                <c:pt idx="6">
                  <c:v>6.1246233429419998</c:v>
                </c:pt>
                <c:pt idx="7">
                  <c:v>6.2316477032344997</c:v>
                </c:pt>
                <c:pt idx="8">
                  <c:v>6.4985547059032003</c:v>
                </c:pt>
                <c:pt idx="9">
                  <c:v>6.6327463569459999</c:v>
                </c:pt>
                <c:pt idx="10">
                  <c:v>6.6582324861742004</c:v>
                </c:pt>
                <c:pt idx="11">
                  <c:v>7.3183112732435003</c:v>
                </c:pt>
                <c:pt idx="12">
                  <c:v>7.4207494180740001</c:v>
                </c:pt>
                <c:pt idx="13">
                  <c:v>7.9459249646226997</c:v>
                </c:pt>
                <c:pt idx="14">
                  <c:v>8.2069225303790994</c:v>
                </c:pt>
                <c:pt idx="15">
                  <c:v>8.2476851732608996</c:v>
                </c:pt>
                <c:pt idx="16">
                  <c:v>8.4396563827171001</c:v>
                </c:pt>
                <c:pt idx="17">
                  <c:v>8.6716285904344002</c:v>
                </c:pt>
                <c:pt idx="18">
                  <c:v>9.1028799123658999</c:v>
                </c:pt>
                <c:pt idx="19">
                  <c:v>9.3605974448450997</c:v>
                </c:pt>
                <c:pt idx="20">
                  <c:v>9.3756271180394002</c:v>
                </c:pt>
                <c:pt idx="21">
                  <c:v>9.4562031632697003</c:v>
                </c:pt>
                <c:pt idx="22">
                  <c:v>9.5742967807557999</c:v>
                </c:pt>
                <c:pt idx="23">
                  <c:v>10.236648563314001</c:v>
                </c:pt>
                <c:pt idx="24">
                  <c:v>10.372185686993999</c:v>
                </c:pt>
                <c:pt idx="25">
                  <c:v>10.415655543839</c:v>
                </c:pt>
                <c:pt idx="26">
                  <c:v>10.446801185735</c:v>
                </c:pt>
                <c:pt idx="27">
                  <c:v>10.461808743741001</c:v>
                </c:pt>
                <c:pt idx="28">
                  <c:v>10.672034313412</c:v>
                </c:pt>
                <c:pt idx="29">
                  <c:v>10.692008097224999</c:v>
                </c:pt>
              </c:numCache>
            </c:numRef>
          </c:xVal>
          <c:yVal>
            <c:numRef>
              <c:f>HOM!$G$19:$G$48</c:f>
              <c:numCache>
                <c:formatCode>General</c:formatCode>
                <c:ptCount val="30"/>
                <c:pt idx="0">
                  <c:v>132.10300290622001</c:v>
                </c:pt>
                <c:pt idx="1">
                  <c:v>3.7440073009823E-3</c:v>
                </c:pt>
                <c:pt idx="2">
                  <c:v>0.12014899635598</c:v>
                </c:pt>
                <c:pt idx="3">
                  <c:v>0.14218267190989001</c:v>
                </c:pt>
                <c:pt idx="4">
                  <c:v>9.3914551494770997</c:v>
                </c:pt>
                <c:pt idx="5">
                  <c:v>7.1132066669369003</c:v>
                </c:pt>
                <c:pt idx="6">
                  <c:v>2.3798481419850002</c:v>
                </c:pt>
                <c:pt idx="7">
                  <c:v>0.78922036039127996</c:v>
                </c:pt>
                <c:pt idx="8">
                  <c:v>0.45164711032257998</c:v>
                </c:pt>
                <c:pt idx="9">
                  <c:v>6.2464943001200002</c:v>
                </c:pt>
                <c:pt idx="10">
                  <c:v>8.8355435637318998</c:v>
                </c:pt>
                <c:pt idx="11">
                  <c:v>0.77229048391155997</c:v>
                </c:pt>
                <c:pt idx="12">
                  <c:v>5.9610320546358E-3</c:v>
                </c:pt>
                <c:pt idx="13">
                  <c:v>5.4154226491304001E-3</c:v>
                </c:pt>
                <c:pt idx="14">
                  <c:v>1.6224132309202999E-2</c:v>
                </c:pt>
                <c:pt idx="15">
                  <c:v>1.7553364780062</c:v>
                </c:pt>
                <c:pt idx="16">
                  <c:v>2.1770646027568001E-2</c:v>
                </c:pt>
                <c:pt idx="17">
                  <c:v>0.74311791005504002</c:v>
                </c:pt>
                <c:pt idx="18">
                  <c:v>1.7951232797717001E-2</c:v>
                </c:pt>
                <c:pt idx="19">
                  <c:v>0.92923489127162995</c:v>
                </c:pt>
                <c:pt idx="20">
                  <c:v>9.8568243279856999E-2</c:v>
                </c:pt>
                <c:pt idx="21">
                  <c:v>0.73267659758443004</c:v>
                </c:pt>
                <c:pt idx="22">
                  <c:v>9.2853350853972004E-4</c:v>
                </c:pt>
                <c:pt idx="23">
                  <c:v>0.13586321296893</c:v>
                </c:pt>
                <c:pt idx="24">
                  <c:v>8.9345420128385006E-2</c:v>
                </c:pt>
                <c:pt idx="25">
                  <c:v>5.8573776610464E-2</c:v>
                </c:pt>
                <c:pt idx="26">
                  <c:v>8.2973910126365E-2</c:v>
                </c:pt>
                <c:pt idx="27">
                  <c:v>0.24724569544839001</c:v>
                </c:pt>
                <c:pt idx="28">
                  <c:v>5.4948868866442997E-3</c:v>
                </c:pt>
                <c:pt idx="29">
                  <c:v>9.1188944515133999E-2</c:v>
                </c:pt>
              </c:numCache>
            </c:numRef>
          </c:yVal>
          <c:smooth val="0"/>
          <c:extLst>
            <c:ext xmlns:c16="http://schemas.microsoft.com/office/drawing/2014/chart" uri="{C3380CC4-5D6E-409C-BE32-E72D297353CC}">
              <c16:uniqueId val="{00000001-DF09-454B-82C7-6EA86747F86D}"/>
            </c:ext>
          </c:extLst>
        </c:ser>
        <c:ser>
          <c:idx val="2"/>
          <c:order val="2"/>
          <c:tx>
            <c:v>Ry/Q</c:v>
          </c:tx>
          <c:spPr>
            <a:ln w="25400" cap="rnd">
              <a:noFill/>
              <a:round/>
            </a:ln>
            <a:effectLst/>
          </c:spPr>
          <c:marker>
            <c:symbol val="circle"/>
            <c:size val="5"/>
            <c:spPr>
              <a:solidFill>
                <a:schemeClr val="accent3"/>
              </a:solidFill>
              <a:ln w="9525">
                <a:solidFill>
                  <a:schemeClr val="accent3"/>
                </a:solidFill>
              </a:ln>
              <a:effectLst/>
            </c:spPr>
          </c:marker>
          <c:xVal>
            <c:numRef>
              <c:f>HOM!$J$19:$J$48</c:f>
              <c:numCache>
                <c:formatCode>General</c:formatCode>
                <c:ptCount val="30"/>
                <c:pt idx="0">
                  <c:v>5.0923758909736003</c:v>
                </c:pt>
                <c:pt idx="1">
                  <c:v>5.1036151150968001</c:v>
                </c:pt>
                <c:pt idx="2">
                  <c:v>5.1276925131375997</c:v>
                </c:pt>
                <c:pt idx="3">
                  <c:v>5.399748741682</c:v>
                </c:pt>
                <c:pt idx="4">
                  <c:v>5.5087819738150001</c:v>
                </c:pt>
                <c:pt idx="5">
                  <c:v>5.9327190072210003</c:v>
                </c:pt>
                <c:pt idx="6">
                  <c:v>6.1343059745937998</c:v>
                </c:pt>
                <c:pt idx="7">
                  <c:v>6.2107952210375004</c:v>
                </c:pt>
                <c:pt idx="8">
                  <c:v>6.8876941597963004</c:v>
                </c:pt>
                <c:pt idx="9">
                  <c:v>7.0212533890576996</c:v>
                </c:pt>
                <c:pt idx="10">
                  <c:v>7.1118227575487003</c:v>
                </c:pt>
                <c:pt idx="11">
                  <c:v>7.4479375452053</c:v>
                </c:pt>
                <c:pt idx="12">
                  <c:v>7.489073025143</c:v>
                </c:pt>
                <c:pt idx="13">
                  <c:v>8.0709080497917007</c:v>
                </c:pt>
                <c:pt idx="14">
                  <c:v>8.5778378062640996</c:v>
                </c:pt>
                <c:pt idx="15">
                  <c:v>9.1316653807282009</c:v>
                </c:pt>
                <c:pt idx="16">
                  <c:v>9.4675162588718997</c:v>
                </c:pt>
                <c:pt idx="17">
                  <c:v>9.4774690657300997</c:v>
                </c:pt>
                <c:pt idx="18">
                  <c:v>9.5036311599110004</c:v>
                </c:pt>
                <c:pt idx="19">
                  <c:v>9.5380208761204006</c:v>
                </c:pt>
                <c:pt idx="20">
                  <c:v>10.002096033249</c:v>
                </c:pt>
                <c:pt idx="21">
                  <c:v>10.09701243774</c:v>
                </c:pt>
                <c:pt idx="22">
                  <c:v>10.142274219443999</c:v>
                </c:pt>
                <c:pt idx="23">
                  <c:v>10.413378051680001</c:v>
                </c:pt>
                <c:pt idx="24">
                  <c:v>10.417792975077001</c:v>
                </c:pt>
                <c:pt idx="25">
                  <c:v>10.506169202186999</c:v>
                </c:pt>
                <c:pt idx="26">
                  <c:v>10.639731317059001</c:v>
                </c:pt>
                <c:pt idx="27">
                  <c:v>10.823302580594</c:v>
                </c:pt>
                <c:pt idx="28">
                  <c:v>10.901292498585001</c:v>
                </c:pt>
                <c:pt idx="29">
                  <c:v>10.915247872276</c:v>
                </c:pt>
              </c:numCache>
            </c:numRef>
          </c:xVal>
          <c:yVal>
            <c:numRef>
              <c:f>HOM!$K$19:$K$48</c:f>
              <c:numCache>
                <c:formatCode>General</c:formatCode>
                <c:ptCount val="30"/>
                <c:pt idx="0">
                  <c:v>50.772571271807998</c:v>
                </c:pt>
                <c:pt idx="1">
                  <c:v>39.372893764103999</c:v>
                </c:pt>
                <c:pt idx="2">
                  <c:v>8.7964042909342002</c:v>
                </c:pt>
                <c:pt idx="3">
                  <c:v>3.0696681954859999</c:v>
                </c:pt>
                <c:pt idx="4">
                  <c:v>5.7586599207870002</c:v>
                </c:pt>
                <c:pt idx="5">
                  <c:v>0.72489387340953004</c:v>
                </c:pt>
                <c:pt idx="6">
                  <c:v>1.0137181931763</c:v>
                </c:pt>
                <c:pt idx="7">
                  <c:v>0.20546863280475999</c:v>
                </c:pt>
                <c:pt idx="8">
                  <c:v>2.2409090266446999E-2</c:v>
                </c:pt>
                <c:pt idx="9">
                  <c:v>1.5524575246068</c:v>
                </c:pt>
                <c:pt idx="10">
                  <c:v>5.2842646815287004</c:v>
                </c:pt>
                <c:pt idx="11">
                  <c:v>1.5448600450476</c:v>
                </c:pt>
                <c:pt idx="12">
                  <c:v>1.2274323917677001E-2</c:v>
                </c:pt>
                <c:pt idx="13">
                  <c:v>8.4010764103972999E-3</c:v>
                </c:pt>
                <c:pt idx="14">
                  <c:v>0.50658198658426001</c:v>
                </c:pt>
                <c:pt idx="15">
                  <c:v>0.13459260491873001</c:v>
                </c:pt>
                <c:pt idx="16">
                  <c:v>0.21674028581384</c:v>
                </c:pt>
                <c:pt idx="17">
                  <c:v>5.7477217313696002E-3</c:v>
                </c:pt>
                <c:pt idx="18">
                  <c:v>0.18364537118570001</c:v>
                </c:pt>
                <c:pt idx="19">
                  <c:v>1.0995331915881E-2</c:v>
                </c:pt>
                <c:pt idx="20">
                  <c:v>0.22931972642224999</c:v>
                </c:pt>
                <c:pt idx="21">
                  <c:v>0.53492138383958998</c:v>
                </c:pt>
                <c:pt idx="22">
                  <c:v>0.42314782929861999</c:v>
                </c:pt>
                <c:pt idx="23">
                  <c:v>1.074215208036E-3</c:v>
                </c:pt>
                <c:pt idx="24">
                  <c:v>1.8140258399243999E-3</c:v>
                </c:pt>
                <c:pt idx="25">
                  <c:v>6.0718651610359997E-3</c:v>
                </c:pt>
                <c:pt idx="26">
                  <c:v>4.4789058958289003E-2</c:v>
                </c:pt>
                <c:pt idx="27">
                  <c:v>3.2924014950092999E-2</c:v>
                </c:pt>
                <c:pt idx="28">
                  <c:v>1.3767919324456999E-2</c:v>
                </c:pt>
                <c:pt idx="29">
                  <c:v>1.1027079550487E-4</c:v>
                </c:pt>
              </c:numCache>
            </c:numRef>
          </c:yVal>
          <c:smooth val="0"/>
          <c:extLst>
            <c:ext xmlns:c16="http://schemas.microsoft.com/office/drawing/2014/chart" uri="{C3380CC4-5D6E-409C-BE32-E72D297353CC}">
              <c16:uniqueId val="{00000002-DF09-454B-82C7-6EA86747F86D}"/>
            </c:ext>
          </c:extLst>
        </c:ser>
        <c:dLbls>
          <c:showLegendKey val="0"/>
          <c:showVal val="0"/>
          <c:showCatName val="0"/>
          <c:showSerName val="0"/>
          <c:showPercent val="0"/>
          <c:showBubbleSize val="0"/>
        </c:dLbls>
        <c:axId val="1227809759"/>
        <c:axId val="1227810175"/>
      </c:scatterChart>
      <c:valAx>
        <c:axId val="1227809759"/>
        <c:scaling>
          <c:orientation val="minMax"/>
          <c:min val="3"/>
        </c:scaling>
        <c:delete val="0"/>
        <c:axPos val="b"/>
        <c:title>
          <c:tx>
            <c:rich>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r>
                  <a:rPr lang="en-GB"/>
                  <a:t>frequency (GHz)</a:t>
                </a:r>
              </a:p>
            </c:rich>
          </c:tx>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1227810175"/>
        <c:crosses val="autoZero"/>
        <c:crossBetween val="midCat"/>
      </c:valAx>
      <c:valAx>
        <c:axId val="1227810175"/>
        <c:scaling>
          <c:logBase val="10"/>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r>
                  <a:rPr lang="en-GB"/>
                  <a:t>R/Q</a:t>
                </a:r>
              </a:p>
            </c:rich>
          </c:tx>
          <c:overlay val="0"/>
          <c:spPr>
            <a:noFill/>
            <a:ln>
              <a:noFill/>
            </a:ln>
            <a:effectLst/>
          </c:spPr>
          <c:txPr>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1227809759"/>
        <c:crosses val="autoZero"/>
        <c:crossBetween val="midCat"/>
      </c:valAx>
      <c:spPr>
        <a:noFill/>
        <a:ln>
          <a:noFill/>
        </a:ln>
        <a:effectLst/>
      </c:spPr>
    </c:plotArea>
    <c:legend>
      <c:legendPos val="r"/>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sz="1400"/>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2" Type="http://schemas.openxmlformats.org/officeDocument/2006/relationships/image" Target="../media/image31.emf"/><Relationship Id="rId1" Type="http://schemas.openxmlformats.org/officeDocument/2006/relationships/image" Target="../media/image30.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34.emf"/><Relationship Id="rId1" Type="http://schemas.openxmlformats.org/officeDocument/2006/relationships/image" Target="../media/image3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EECD35C-C6E0-4D1E-8708-5CB5852E0036}" type="datetimeFigureOut">
              <a:rPr lang="en-GB" smtClean="0"/>
              <a:t>22/06/2022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AE4C9F6-8B04-4301-913E-C8682F96E14F}" type="slidenum">
              <a:rPr lang="en-GB" smtClean="0"/>
              <a:t>‹#›</a:t>
            </a:fld>
            <a:endParaRPr lang="en-GB"/>
          </a:p>
        </p:txBody>
      </p:sp>
    </p:spTree>
    <p:extLst>
      <p:ext uri="{BB962C8B-B14F-4D97-AF65-F5344CB8AC3E}">
        <p14:creationId xmlns:p14="http://schemas.microsoft.com/office/powerpoint/2010/main" val="24112976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E0629426-19A8-46B0-8DCE-FF880E9AAB65}"/>
              </a:ext>
            </a:extLst>
          </p:cNvPr>
          <p:cNvSpPr>
            <a:spLocks noGrp="1" noChangeArrowheads="1"/>
          </p:cNvSpPr>
          <p:nvPr>
            <p:ph type="sldNum" sz="quarter" idx="5"/>
          </p:nvPr>
        </p:nvSpPr>
        <p:spPr>
          <a:ln/>
        </p:spPr>
        <p:txBody>
          <a:bodyPr/>
          <a:lstStyle/>
          <a:p>
            <a:fld id="{22461F96-D3C4-4ACA-9A99-D1C6051806E2}" type="slidenum">
              <a:rPr lang="en-US" altLang="en-US"/>
              <a:pPr/>
              <a:t>12</a:t>
            </a:fld>
            <a:endParaRPr lang="en-US" altLang="en-US"/>
          </a:p>
        </p:txBody>
      </p:sp>
      <p:sp>
        <p:nvSpPr>
          <p:cNvPr id="217090" name="Rectangle 2">
            <a:extLst>
              <a:ext uri="{FF2B5EF4-FFF2-40B4-BE49-F238E27FC236}">
                <a16:creationId xmlns:a16="http://schemas.microsoft.com/office/drawing/2014/main" id="{7921C83F-3E49-419A-BA8C-D9B3ECE9F1B0}"/>
              </a:ext>
            </a:extLst>
          </p:cNvPr>
          <p:cNvSpPr>
            <a:spLocks noGrp="1" noRot="1" noChangeAspect="1" noChangeArrowheads="1" noTextEdit="1"/>
          </p:cNvSpPr>
          <p:nvPr>
            <p:ph type="sldImg"/>
          </p:nvPr>
        </p:nvSpPr>
        <p:spPr>
          <a:ln/>
        </p:spPr>
      </p:sp>
      <p:sp>
        <p:nvSpPr>
          <p:cNvPr id="217091" name="Rectangle 3">
            <a:extLst>
              <a:ext uri="{FF2B5EF4-FFF2-40B4-BE49-F238E27FC236}">
                <a16:creationId xmlns:a16="http://schemas.microsoft.com/office/drawing/2014/main" id="{35589989-E3A3-4368-BDFA-A29F14839F4E}"/>
              </a:ext>
            </a:extLst>
          </p:cNvPr>
          <p:cNvSpPr>
            <a:spLocks noGrp="1" noChangeArrowheads="1"/>
          </p:cNvSpPr>
          <p:nvPr>
            <p:ph type="body" idx="1"/>
          </p:nvPr>
        </p:nvSpPr>
        <p:spPr/>
        <p:txBody>
          <a:bodyPr/>
          <a:lstStyle/>
          <a:p>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3FF5ADA5-721C-4355-96B1-2CA043511256}" type="datetimeFigureOut">
              <a:rPr lang="en-GB" smtClean="0"/>
              <a:t>22/06/2022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2C55F60-915E-4632-BF2E-9B721FD518F7}" type="slidenum">
              <a:rPr lang="en-GB" smtClean="0"/>
              <a:t>‹#›</a:t>
            </a:fld>
            <a:endParaRPr lang="en-GB"/>
          </a:p>
        </p:txBody>
      </p:sp>
    </p:spTree>
    <p:extLst>
      <p:ext uri="{BB962C8B-B14F-4D97-AF65-F5344CB8AC3E}">
        <p14:creationId xmlns:p14="http://schemas.microsoft.com/office/powerpoint/2010/main" val="37922717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FF5ADA5-721C-4355-96B1-2CA043511256}" type="datetimeFigureOut">
              <a:rPr lang="en-GB" smtClean="0"/>
              <a:t>22/06/2022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2C55F60-915E-4632-BF2E-9B721FD518F7}" type="slidenum">
              <a:rPr lang="en-GB" smtClean="0"/>
              <a:t>‹#›</a:t>
            </a:fld>
            <a:endParaRPr lang="en-GB"/>
          </a:p>
        </p:txBody>
      </p:sp>
    </p:spTree>
    <p:extLst>
      <p:ext uri="{BB962C8B-B14F-4D97-AF65-F5344CB8AC3E}">
        <p14:creationId xmlns:p14="http://schemas.microsoft.com/office/powerpoint/2010/main" val="33624957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FF5ADA5-721C-4355-96B1-2CA043511256}" type="datetimeFigureOut">
              <a:rPr lang="en-GB" smtClean="0"/>
              <a:t>22/06/2022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2C55F60-915E-4632-BF2E-9B721FD518F7}" type="slidenum">
              <a:rPr lang="en-GB" smtClean="0"/>
              <a:t>‹#›</a:t>
            </a:fld>
            <a:endParaRPr lang="en-GB"/>
          </a:p>
        </p:txBody>
      </p:sp>
    </p:spTree>
    <p:extLst>
      <p:ext uri="{BB962C8B-B14F-4D97-AF65-F5344CB8AC3E}">
        <p14:creationId xmlns:p14="http://schemas.microsoft.com/office/powerpoint/2010/main" val="10608644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woObj">
  <p:cSld name="Title, Content, and 2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DF7A3A-1A6F-4F17-97C9-A24F30BDD020}"/>
              </a:ext>
            </a:extLst>
          </p:cNvPr>
          <p:cNvSpPr>
            <a:spLocks noGrp="1"/>
          </p:cNvSpPr>
          <p:nvPr>
            <p:ph type="title"/>
          </p:nvPr>
        </p:nvSpPr>
        <p:spPr>
          <a:xfrm>
            <a:off x="897467" y="490538"/>
            <a:ext cx="10972800" cy="1143000"/>
          </a:xfrm>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28761B2-06E3-4466-8B61-DE8E8A4DEB28}"/>
              </a:ext>
            </a:extLst>
          </p:cNvPr>
          <p:cNvSpPr>
            <a:spLocks noGrp="1"/>
          </p:cNvSpPr>
          <p:nvPr>
            <p:ph sz="half" idx="1"/>
          </p:nvPr>
        </p:nvSpPr>
        <p:spPr>
          <a:xfrm>
            <a:off x="838200" y="1825625"/>
            <a:ext cx="51562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1BBB831E-7132-49AD-A963-D583EB5D6300}"/>
              </a:ext>
            </a:extLst>
          </p:cNvPr>
          <p:cNvSpPr>
            <a:spLocks noGrp="1"/>
          </p:cNvSpPr>
          <p:nvPr>
            <p:ph sz="quarter" idx="2"/>
          </p:nvPr>
        </p:nvSpPr>
        <p:spPr>
          <a:xfrm>
            <a:off x="6197600" y="1825626"/>
            <a:ext cx="5156200" cy="209867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Content Placeholder 4">
            <a:extLst>
              <a:ext uri="{FF2B5EF4-FFF2-40B4-BE49-F238E27FC236}">
                <a16:creationId xmlns:a16="http://schemas.microsoft.com/office/drawing/2014/main" id="{4D730E71-F07D-4C96-904D-B21A69F0D405}"/>
              </a:ext>
            </a:extLst>
          </p:cNvPr>
          <p:cNvSpPr>
            <a:spLocks noGrp="1"/>
          </p:cNvSpPr>
          <p:nvPr>
            <p:ph sz="quarter" idx="3"/>
          </p:nvPr>
        </p:nvSpPr>
        <p:spPr>
          <a:xfrm>
            <a:off x="6197600" y="4076701"/>
            <a:ext cx="5156200" cy="21002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Date Placeholder 5">
            <a:extLst>
              <a:ext uri="{FF2B5EF4-FFF2-40B4-BE49-F238E27FC236}">
                <a16:creationId xmlns:a16="http://schemas.microsoft.com/office/drawing/2014/main" id="{58D40B81-3776-4054-A1E1-008DA9D7A6AE}"/>
              </a:ext>
            </a:extLst>
          </p:cNvPr>
          <p:cNvSpPr>
            <a:spLocks noGrp="1"/>
          </p:cNvSpPr>
          <p:nvPr>
            <p:ph type="dt" sz="half" idx="10"/>
          </p:nvPr>
        </p:nvSpPr>
        <p:spPr>
          <a:xfrm>
            <a:off x="609600" y="6245225"/>
            <a:ext cx="2844800" cy="476250"/>
          </a:xfrm>
        </p:spPr>
        <p:txBody>
          <a:bodyPr/>
          <a:lstStyle>
            <a:lvl1pPr>
              <a:defRPr/>
            </a:lvl1pPr>
          </a:lstStyle>
          <a:p>
            <a:endParaRPr lang="en-US" altLang="en-US"/>
          </a:p>
        </p:txBody>
      </p:sp>
      <p:sp>
        <p:nvSpPr>
          <p:cNvPr id="7" name="Footer Placeholder 6">
            <a:extLst>
              <a:ext uri="{FF2B5EF4-FFF2-40B4-BE49-F238E27FC236}">
                <a16:creationId xmlns:a16="http://schemas.microsoft.com/office/drawing/2014/main" id="{5E842F3F-11A2-4CEB-AF51-793B606B24B2}"/>
              </a:ext>
            </a:extLst>
          </p:cNvPr>
          <p:cNvSpPr>
            <a:spLocks noGrp="1"/>
          </p:cNvSpPr>
          <p:nvPr>
            <p:ph type="ftr" sz="quarter" idx="11"/>
          </p:nvPr>
        </p:nvSpPr>
        <p:spPr>
          <a:xfrm>
            <a:off x="4453467" y="6461125"/>
            <a:ext cx="3860800" cy="476250"/>
          </a:xfrm>
        </p:spPr>
        <p:txBody>
          <a:bodyPr/>
          <a:lstStyle>
            <a:lvl1pPr>
              <a:defRPr/>
            </a:lvl1pPr>
          </a:lstStyle>
          <a:p>
            <a:endParaRPr lang="en-US" altLang="en-US"/>
          </a:p>
        </p:txBody>
      </p:sp>
    </p:spTree>
    <p:extLst>
      <p:ext uri="{BB962C8B-B14F-4D97-AF65-F5344CB8AC3E}">
        <p14:creationId xmlns:p14="http://schemas.microsoft.com/office/powerpoint/2010/main" val="17802882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FF5ADA5-721C-4355-96B1-2CA043511256}" type="datetimeFigureOut">
              <a:rPr lang="en-GB" smtClean="0"/>
              <a:t>22/06/2022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2C55F60-915E-4632-BF2E-9B721FD518F7}" type="slidenum">
              <a:rPr lang="en-GB" smtClean="0"/>
              <a:t>‹#›</a:t>
            </a:fld>
            <a:endParaRPr lang="en-GB"/>
          </a:p>
        </p:txBody>
      </p:sp>
    </p:spTree>
    <p:extLst>
      <p:ext uri="{BB962C8B-B14F-4D97-AF65-F5344CB8AC3E}">
        <p14:creationId xmlns:p14="http://schemas.microsoft.com/office/powerpoint/2010/main" val="8020148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FF5ADA5-721C-4355-96B1-2CA043511256}" type="datetimeFigureOut">
              <a:rPr lang="en-GB" smtClean="0"/>
              <a:t>22/06/2022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2C55F60-915E-4632-BF2E-9B721FD518F7}" type="slidenum">
              <a:rPr lang="en-GB" smtClean="0"/>
              <a:t>‹#›</a:t>
            </a:fld>
            <a:endParaRPr lang="en-GB"/>
          </a:p>
        </p:txBody>
      </p:sp>
    </p:spTree>
    <p:extLst>
      <p:ext uri="{BB962C8B-B14F-4D97-AF65-F5344CB8AC3E}">
        <p14:creationId xmlns:p14="http://schemas.microsoft.com/office/powerpoint/2010/main" val="8547482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3FF5ADA5-721C-4355-96B1-2CA043511256}" type="datetimeFigureOut">
              <a:rPr lang="en-GB" smtClean="0"/>
              <a:t>22/06/2022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2C55F60-915E-4632-BF2E-9B721FD518F7}" type="slidenum">
              <a:rPr lang="en-GB" smtClean="0"/>
              <a:t>‹#›</a:t>
            </a:fld>
            <a:endParaRPr lang="en-GB"/>
          </a:p>
        </p:txBody>
      </p:sp>
    </p:spTree>
    <p:extLst>
      <p:ext uri="{BB962C8B-B14F-4D97-AF65-F5344CB8AC3E}">
        <p14:creationId xmlns:p14="http://schemas.microsoft.com/office/powerpoint/2010/main" val="31036620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3FF5ADA5-721C-4355-96B1-2CA043511256}" type="datetimeFigureOut">
              <a:rPr lang="en-GB" smtClean="0"/>
              <a:t>22/06/2022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2C55F60-915E-4632-BF2E-9B721FD518F7}" type="slidenum">
              <a:rPr lang="en-GB" smtClean="0"/>
              <a:t>‹#›</a:t>
            </a:fld>
            <a:endParaRPr lang="en-GB"/>
          </a:p>
        </p:txBody>
      </p:sp>
    </p:spTree>
    <p:extLst>
      <p:ext uri="{BB962C8B-B14F-4D97-AF65-F5344CB8AC3E}">
        <p14:creationId xmlns:p14="http://schemas.microsoft.com/office/powerpoint/2010/main" val="32744953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3FF5ADA5-721C-4355-96B1-2CA043511256}" type="datetimeFigureOut">
              <a:rPr lang="en-GB" smtClean="0"/>
              <a:t>22/06/2022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2C55F60-915E-4632-BF2E-9B721FD518F7}" type="slidenum">
              <a:rPr lang="en-GB" smtClean="0"/>
              <a:t>‹#›</a:t>
            </a:fld>
            <a:endParaRPr lang="en-GB"/>
          </a:p>
        </p:txBody>
      </p:sp>
    </p:spTree>
    <p:extLst>
      <p:ext uri="{BB962C8B-B14F-4D97-AF65-F5344CB8AC3E}">
        <p14:creationId xmlns:p14="http://schemas.microsoft.com/office/powerpoint/2010/main" val="20653552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FF5ADA5-721C-4355-96B1-2CA043511256}" type="datetimeFigureOut">
              <a:rPr lang="en-GB" smtClean="0"/>
              <a:t>22/06/2022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2C55F60-915E-4632-BF2E-9B721FD518F7}" type="slidenum">
              <a:rPr lang="en-GB" smtClean="0"/>
              <a:t>‹#›</a:t>
            </a:fld>
            <a:endParaRPr lang="en-GB"/>
          </a:p>
        </p:txBody>
      </p:sp>
    </p:spTree>
    <p:extLst>
      <p:ext uri="{BB962C8B-B14F-4D97-AF65-F5344CB8AC3E}">
        <p14:creationId xmlns:p14="http://schemas.microsoft.com/office/powerpoint/2010/main" val="1784950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FF5ADA5-721C-4355-96B1-2CA043511256}" type="datetimeFigureOut">
              <a:rPr lang="en-GB" smtClean="0"/>
              <a:t>22/06/2022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2C55F60-915E-4632-BF2E-9B721FD518F7}" type="slidenum">
              <a:rPr lang="en-GB" smtClean="0"/>
              <a:t>‹#›</a:t>
            </a:fld>
            <a:endParaRPr lang="en-GB"/>
          </a:p>
        </p:txBody>
      </p:sp>
    </p:spTree>
    <p:extLst>
      <p:ext uri="{BB962C8B-B14F-4D97-AF65-F5344CB8AC3E}">
        <p14:creationId xmlns:p14="http://schemas.microsoft.com/office/powerpoint/2010/main" val="11217393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FF5ADA5-721C-4355-96B1-2CA043511256}" type="datetimeFigureOut">
              <a:rPr lang="en-GB" smtClean="0"/>
              <a:t>22/06/2022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2C55F60-915E-4632-BF2E-9B721FD518F7}" type="slidenum">
              <a:rPr lang="en-GB" smtClean="0"/>
              <a:t>‹#›</a:t>
            </a:fld>
            <a:endParaRPr lang="en-GB"/>
          </a:p>
        </p:txBody>
      </p:sp>
    </p:spTree>
    <p:extLst>
      <p:ext uri="{BB962C8B-B14F-4D97-AF65-F5344CB8AC3E}">
        <p14:creationId xmlns:p14="http://schemas.microsoft.com/office/powerpoint/2010/main" val="35037535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FF5ADA5-721C-4355-96B1-2CA043511256}" type="datetimeFigureOut">
              <a:rPr lang="en-GB" smtClean="0"/>
              <a:t>22/06/2022</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C55F60-915E-4632-BF2E-9B721FD518F7}" type="slidenum">
              <a:rPr lang="en-GB" smtClean="0"/>
              <a:t>‹#›</a:t>
            </a:fld>
            <a:endParaRPr lang="en-GB"/>
          </a:p>
        </p:txBody>
      </p:sp>
      <p:pic>
        <p:nvPicPr>
          <p:cNvPr id="7" name="Picture 6">
            <a:extLst>
              <a:ext uri="{FF2B5EF4-FFF2-40B4-BE49-F238E27FC236}">
                <a16:creationId xmlns:a16="http://schemas.microsoft.com/office/drawing/2014/main" id="{405AD71C-92C0-4FAC-9CE3-D707B38A9ACE}"/>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71130" y="0"/>
            <a:ext cx="1534140" cy="947651"/>
          </a:xfrm>
          <a:prstGeom prst="rect">
            <a:avLst/>
          </a:prstGeom>
        </p:spPr>
      </p:pic>
      <p:pic>
        <p:nvPicPr>
          <p:cNvPr id="8" name="Picture 7">
            <a:extLst>
              <a:ext uri="{FF2B5EF4-FFF2-40B4-BE49-F238E27FC236}">
                <a16:creationId xmlns:a16="http://schemas.microsoft.com/office/drawing/2014/main" id="{D94544A3-1ADB-48FD-BF41-DA7A704685B5}"/>
              </a:ext>
            </a:extLst>
          </p:cNvPr>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10112657" y="-6134"/>
            <a:ext cx="1924752" cy="1035161"/>
          </a:xfrm>
          <a:prstGeom prst="rect">
            <a:avLst/>
          </a:prstGeom>
        </p:spPr>
      </p:pic>
      <p:cxnSp>
        <p:nvCxnSpPr>
          <p:cNvPr id="10" name="Straight Connector 9">
            <a:extLst>
              <a:ext uri="{FF2B5EF4-FFF2-40B4-BE49-F238E27FC236}">
                <a16:creationId xmlns:a16="http://schemas.microsoft.com/office/drawing/2014/main" id="{02F22A1B-527E-41F5-B8DB-E89C2ECDC09E}"/>
              </a:ext>
            </a:extLst>
          </p:cNvPr>
          <p:cNvCxnSpPr/>
          <p:nvPr userDrawn="1"/>
        </p:nvCxnSpPr>
        <p:spPr>
          <a:xfrm>
            <a:off x="838200" y="1438097"/>
            <a:ext cx="105156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397987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31.emf"/><Relationship Id="rId3" Type="http://schemas.openxmlformats.org/officeDocument/2006/relationships/notesSlide" Target="../notesSlides/notesSlide1.xml"/><Relationship Id="rId7" Type="http://schemas.openxmlformats.org/officeDocument/2006/relationships/oleObject" Target="../embeddings/oleObject2.bin"/><Relationship Id="rId2" Type="http://schemas.openxmlformats.org/officeDocument/2006/relationships/slideLayout" Target="../slideLayouts/slideLayout12.xml"/><Relationship Id="rId1" Type="http://schemas.openxmlformats.org/officeDocument/2006/relationships/vmlDrawing" Target="../drawings/vmlDrawing1.vml"/><Relationship Id="rId6" Type="http://schemas.openxmlformats.org/officeDocument/2006/relationships/image" Target="../media/image30.emf"/><Relationship Id="rId5" Type="http://schemas.openxmlformats.org/officeDocument/2006/relationships/oleObject" Target="../embeddings/oleObject1.bin"/><Relationship Id="rId4" Type="http://schemas.openxmlformats.org/officeDocument/2006/relationships/image" Target="../media/image32.png"/></Relationships>
</file>

<file path=ppt/slides/_rels/slide13.xml.rels><?xml version="1.0" encoding="UTF-8" standalone="yes"?>
<Relationships xmlns="http://schemas.openxmlformats.org/package/2006/relationships"><Relationship Id="rId8" Type="http://schemas.openxmlformats.org/officeDocument/2006/relationships/oleObject" Target="../embeddings/oleObject4.bin"/><Relationship Id="rId3" Type="http://schemas.openxmlformats.org/officeDocument/2006/relationships/image" Target="../media/image35.png"/><Relationship Id="rId7" Type="http://schemas.openxmlformats.org/officeDocument/2006/relationships/image" Target="../media/image37.png"/><Relationship Id="rId2" Type="http://schemas.openxmlformats.org/officeDocument/2006/relationships/slideLayout" Target="../slideLayouts/slideLayout6.xml"/><Relationship Id="rId1" Type="http://schemas.openxmlformats.org/officeDocument/2006/relationships/vmlDrawing" Target="../drawings/vmlDrawing2.vml"/><Relationship Id="rId6" Type="http://schemas.openxmlformats.org/officeDocument/2006/relationships/image" Target="../media/image36.wmf"/><Relationship Id="rId5" Type="http://schemas.openxmlformats.org/officeDocument/2006/relationships/image" Target="../media/image33.emf"/><Relationship Id="rId4" Type="http://schemas.openxmlformats.org/officeDocument/2006/relationships/oleObject" Target="../embeddings/oleObject3.bin"/><Relationship Id="rId9" Type="http://schemas.openxmlformats.org/officeDocument/2006/relationships/image" Target="../media/image34.e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chart" Target="../charts/chart2.xml"/><Relationship Id="rId5" Type="http://schemas.openxmlformats.org/officeDocument/2006/relationships/chart" Target="../charts/chart1.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Layout" Target="../slideLayouts/slideLayout6.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 Id="rId5" Type="http://schemas.openxmlformats.org/officeDocument/2006/relationships/chart" Target="../charts/chart3.xml"/><Relationship Id="rId4" Type="http://schemas.openxmlformats.org/officeDocument/2006/relationships/image" Target="../media/image2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ILC Racetrack Crab Design</a:t>
            </a:r>
          </a:p>
        </p:txBody>
      </p:sp>
      <p:sp>
        <p:nvSpPr>
          <p:cNvPr id="3" name="Subtitle 2"/>
          <p:cNvSpPr>
            <a:spLocks noGrp="1"/>
          </p:cNvSpPr>
          <p:nvPr>
            <p:ph type="subTitle" idx="1"/>
          </p:nvPr>
        </p:nvSpPr>
        <p:spPr/>
        <p:txBody>
          <a:bodyPr/>
          <a:lstStyle/>
          <a:p>
            <a:r>
              <a:rPr lang="en-GB" dirty="0"/>
              <a:t>Prof Graeme Burt, Lancaster University / Cockcroft Institute</a:t>
            </a:r>
          </a:p>
          <a:p>
            <a:endParaRPr lang="en-GB" dirty="0"/>
          </a:p>
          <a:p>
            <a:r>
              <a:rPr lang="en-GB" dirty="0"/>
              <a:t>On behalf of the UK team at Lancaster and STFC</a:t>
            </a:r>
          </a:p>
        </p:txBody>
      </p:sp>
    </p:spTree>
    <p:extLst>
      <p:ext uri="{BB962C8B-B14F-4D97-AF65-F5344CB8AC3E}">
        <p14:creationId xmlns:p14="http://schemas.microsoft.com/office/powerpoint/2010/main" val="27762931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7826" y="365125"/>
            <a:ext cx="9365974" cy="1325563"/>
          </a:xfrm>
        </p:spPr>
        <p:txBody>
          <a:bodyPr/>
          <a:lstStyle/>
          <a:p>
            <a:r>
              <a:rPr lang="en-GB" dirty="0"/>
              <a:t>Waveguide damping</a:t>
            </a:r>
          </a:p>
        </p:txBody>
      </p:sp>
      <p:sp>
        <p:nvSpPr>
          <p:cNvPr id="8" name="Content Placeholder 7">
            <a:extLst>
              <a:ext uri="{FF2B5EF4-FFF2-40B4-BE49-F238E27FC236}">
                <a16:creationId xmlns:a16="http://schemas.microsoft.com/office/drawing/2014/main" id="{99CF7F4B-02F1-403B-AC8E-2BDBCBC01B1B}"/>
              </a:ext>
            </a:extLst>
          </p:cNvPr>
          <p:cNvSpPr>
            <a:spLocks noGrp="1"/>
          </p:cNvSpPr>
          <p:nvPr>
            <p:ph idx="1"/>
          </p:nvPr>
        </p:nvSpPr>
        <p:spPr>
          <a:xfrm>
            <a:off x="772160" y="5060569"/>
            <a:ext cx="6075380" cy="1547495"/>
          </a:xfrm>
        </p:spPr>
        <p:txBody>
          <a:bodyPr>
            <a:normAutofit fontScale="70000" lnSpcReduction="20000"/>
          </a:bodyPr>
          <a:lstStyle/>
          <a:p>
            <a:r>
              <a:rPr lang="en-US" dirty="0"/>
              <a:t>Waveguide damper does damp the pi and 0 modes well but doesn’t damp the pi/2 modes but these will be damped strongly by a coax damper in the beampipes.</a:t>
            </a:r>
          </a:p>
          <a:p>
            <a:r>
              <a:rPr lang="en-US" dirty="0"/>
              <a:t>Also investigating putting the waveguide in an end cell.</a:t>
            </a:r>
            <a:endParaRPr lang="en-GB" dirty="0"/>
          </a:p>
        </p:txBody>
      </p:sp>
      <p:pic>
        <p:nvPicPr>
          <p:cNvPr id="10" name="Picture 9">
            <a:extLst>
              <a:ext uri="{FF2B5EF4-FFF2-40B4-BE49-F238E27FC236}">
                <a16:creationId xmlns:a16="http://schemas.microsoft.com/office/drawing/2014/main" id="{C7B02D36-AF4C-4E32-B98C-7F78507D2DFA}"/>
              </a:ext>
            </a:extLst>
          </p:cNvPr>
          <p:cNvPicPr>
            <a:picLocks noChangeAspect="1"/>
          </p:cNvPicPr>
          <p:nvPr/>
        </p:nvPicPr>
        <p:blipFill>
          <a:blip r:embed="rId2"/>
          <a:stretch>
            <a:fillRect/>
          </a:stretch>
        </p:blipFill>
        <p:spPr>
          <a:xfrm>
            <a:off x="866846" y="1632331"/>
            <a:ext cx="5980694" cy="3188484"/>
          </a:xfrm>
          <a:prstGeom prst="rect">
            <a:avLst/>
          </a:prstGeom>
        </p:spPr>
      </p:pic>
      <p:pic>
        <p:nvPicPr>
          <p:cNvPr id="11" name="Picture 10">
            <a:extLst>
              <a:ext uri="{FF2B5EF4-FFF2-40B4-BE49-F238E27FC236}">
                <a16:creationId xmlns:a16="http://schemas.microsoft.com/office/drawing/2014/main" id="{3AB72729-3387-459B-8AC4-DA72E2E16BCE}"/>
              </a:ext>
            </a:extLst>
          </p:cNvPr>
          <p:cNvPicPr>
            <a:picLocks noChangeAspect="1"/>
          </p:cNvPicPr>
          <p:nvPr/>
        </p:nvPicPr>
        <p:blipFill rotWithShape="1">
          <a:blip r:embed="rId3"/>
          <a:srcRect l="26452" r="34417"/>
          <a:stretch/>
        </p:blipFill>
        <p:spPr>
          <a:xfrm>
            <a:off x="7453375" y="3835777"/>
            <a:ext cx="3218689" cy="2935229"/>
          </a:xfrm>
          <a:prstGeom prst="rect">
            <a:avLst/>
          </a:prstGeom>
        </p:spPr>
      </p:pic>
      <p:cxnSp>
        <p:nvCxnSpPr>
          <p:cNvPr id="13" name="Straight Arrow Connector 12">
            <a:extLst>
              <a:ext uri="{FF2B5EF4-FFF2-40B4-BE49-F238E27FC236}">
                <a16:creationId xmlns:a16="http://schemas.microsoft.com/office/drawing/2014/main" id="{DE109F98-559A-41FD-B43E-BCA45FAD8A4C}"/>
              </a:ext>
            </a:extLst>
          </p:cNvPr>
          <p:cNvCxnSpPr/>
          <p:nvPr/>
        </p:nvCxnSpPr>
        <p:spPr>
          <a:xfrm flipH="1" flipV="1">
            <a:off x="2348992" y="2044192"/>
            <a:ext cx="5201920" cy="24790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14A1493E-75FF-4E23-869C-F43F5567F05A}"/>
              </a:ext>
            </a:extLst>
          </p:cNvPr>
          <p:cNvSpPr txBox="1"/>
          <p:nvPr/>
        </p:nvSpPr>
        <p:spPr>
          <a:xfrm>
            <a:off x="7120128" y="1690688"/>
            <a:ext cx="4482592" cy="2031325"/>
          </a:xfrm>
          <a:prstGeom prst="rect">
            <a:avLst/>
          </a:prstGeom>
          <a:noFill/>
        </p:spPr>
        <p:txBody>
          <a:bodyPr wrap="square" rtlCol="0">
            <a:spAutoFit/>
          </a:bodyPr>
          <a:lstStyle/>
          <a:p>
            <a:r>
              <a:rPr lang="en-US" dirty="0"/>
              <a:t>Considering a waveguide section with a coax coupled to it to minimize size and heat leak.</a:t>
            </a:r>
          </a:p>
          <a:p>
            <a:r>
              <a:rPr lang="en-US" dirty="0"/>
              <a:t>Coax can be positioned to prevent coupling to the crabbing mode.</a:t>
            </a:r>
          </a:p>
          <a:p>
            <a:endParaRPr lang="en-US" dirty="0"/>
          </a:p>
          <a:p>
            <a:r>
              <a:rPr lang="en-US" dirty="0"/>
              <a:t>Good damping overall except one mode, unfortunately the highest impedance mode.</a:t>
            </a:r>
            <a:endParaRPr lang="en-GB" dirty="0"/>
          </a:p>
        </p:txBody>
      </p:sp>
    </p:spTree>
    <p:extLst>
      <p:ext uri="{BB962C8B-B14F-4D97-AF65-F5344CB8AC3E}">
        <p14:creationId xmlns:p14="http://schemas.microsoft.com/office/powerpoint/2010/main" val="29688796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91802" y="365125"/>
            <a:ext cx="9361998" cy="1325563"/>
          </a:xfrm>
        </p:spPr>
        <p:txBody>
          <a:bodyPr/>
          <a:lstStyle/>
          <a:p>
            <a:r>
              <a:rPr lang="en-GB" dirty="0"/>
              <a:t>Coaxial damper (30 mm aperture)</a:t>
            </a:r>
          </a:p>
        </p:txBody>
      </p:sp>
      <p:sp>
        <p:nvSpPr>
          <p:cNvPr id="3" name="Content Placeholder 2"/>
          <p:cNvSpPr>
            <a:spLocks noGrp="1"/>
          </p:cNvSpPr>
          <p:nvPr>
            <p:ph idx="1"/>
          </p:nvPr>
        </p:nvSpPr>
        <p:spPr>
          <a:xfrm>
            <a:off x="838200" y="1825625"/>
            <a:ext cx="6031728" cy="4351338"/>
          </a:xfrm>
        </p:spPr>
        <p:txBody>
          <a:bodyPr/>
          <a:lstStyle/>
          <a:p>
            <a:r>
              <a:rPr lang="en-GB" dirty="0"/>
              <a:t>Specification is </a:t>
            </a:r>
            <a:r>
              <a:rPr lang="en-GB" dirty="0" err="1"/>
              <a:t>Rt</a:t>
            </a:r>
            <a:r>
              <a:rPr lang="en-GB" dirty="0"/>
              <a:t>/Q*</a:t>
            </a:r>
            <a:r>
              <a:rPr lang="en-GB" dirty="0" err="1"/>
              <a:t>Qe</a:t>
            </a:r>
            <a:r>
              <a:rPr lang="en-GB" dirty="0"/>
              <a:t> = 60 </a:t>
            </a:r>
            <a:r>
              <a:rPr lang="en-GB" dirty="0" err="1"/>
              <a:t>MOhm</a:t>
            </a:r>
            <a:r>
              <a:rPr lang="en-GB" dirty="0"/>
              <a:t>/m</a:t>
            </a:r>
          </a:p>
          <a:p>
            <a:r>
              <a:rPr lang="en-GB" dirty="0" err="1"/>
              <a:t>Rt</a:t>
            </a:r>
            <a:r>
              <a:rPr lang="en-GB" dirty="0"/>
              <a:t>/Q_SOM=40 hence </a:t>
            </a:r>
            <a:r>
              <a:rPr lang="en-GB" dirty="0" err="1"/>
              <a:t>Qe</a:t>
            </a:r>
            <a:r>
              <a:rPr lang="en-GB" dirty="0"/>
              <a:t>= 1.5e6</a:t>
            </a:r>
          </a:p>
          <a:p>
            <a:endParaRPr lang="en-US" dirty="0"/>
          </a:p>
          <a:p>
            <a:r>
              <a:rPr lang="en-US" dirty="0"/>
              <a:t>I</a:t>
            </a:r>
            <a:r>
              <a:rPr lang="en-GB" dirty="0" err="1"/>
              <a:t>nitial</a:t>
            </a:r>
            <a:r>
              <a:rPr lang="en-GB" dirty="0"/>
              <a:t> trials suggest this is simple to achieve</a:t>
            </a:r>
          </a:p>
          <a:p>
            <a:r>
              <a:rPr lang="en-GB" dirty="0" err="1"/>
              <a:t>Q_crabbing</a:t>
            </a:r>
            <a:r>
              <a:rPr lang="en-GB" dirty="0"/>
              <a:t> mode=2e8 - 1e9</a:t>
            </a:r>
          </a:p>
          <a:p>
            <a:r>
              <a:rPr lang="en-GB" dirty="0"/>
              <a:t>Q_SOM=1500 – 6000</a:t>
            </a:r>
          </a:p>
          <a:p>
            <a:r>
              <a:rPr lang="en-GB" dirty="0"/>
              <a:t>Q_LOM=1e6 – 1e7</a:t>
            </a:r>
          </a:p>
        </p:txBody>
      </p:sp>
      <p:pic>
        <p:nvPicPr>
          <p:cNvPr id="6" name="Picture 5"/>
          <p:cNvPicPr>
            <a:picLocks noChangeAspect="1"/>
          </p:cNvPicPr>
          <p:nvPr/>
        </p:nvPicPr>
        <p:blipFill rotWithShape="1">
          <a:blip r:embed="rId2"/>
          <a:srcRect l="54022"/>
          <a:stretch/>
        </p:blipFill>
        <p:spPr>
          <a:xfrm>
            <a:off x="6552432" y="2132291"/>
            <a:ext cx="5012494" cy="4101532"/>
          </a:xfrm>
          <a:prstGeom prst="rect">
            <a:avLst/>
          </a:prstGeom>
        </p:spPr>
      </p:pic>
    </p:spTree>
    <p:extLst>
      <p:ext uri="{BB962C8B-B14F-4D97-AF65-F5344CB8AC3E}">
        <p14:creationId xmlns:p14="http://schemas.microsoft.com/office/powerpoint/2010/main" val="19626180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6" name="Rectangle 2">
            <a:extLst>
              <a:ext uri="{FF2B5EF4-FFF2-40B4-BE49-F238E27FC236}">
                <a16:creationId xmlns:a16="http://schemas.microsoft.com/office/drawing/2014/main" id="{8DAE042D-B64B-47E7-A7A8-3E26A76F3A8A}"/>
              </a:ext>
            </a:extLst>
          </p:cNvPr>
          <p:cNvSpPr>
            <a:spLocks noGrp="1" noChangeArrowheads="1"/>
          </p:cNvSpPr>
          <p:nvPr>
            <p:ph type="title"/>
          </p:nvPr>
        </p:nvSpPr>
        <p:spPr>
          <a:xfrm>
            <a:off x="2265027" y="490538"/>
            <a:ext cx="9605239" cy="1143000"/>
          </a:xfrm>
        </p:spPr>
        <p:txBody>
          <a:bodyPr/>
          <a:lstStyle/>
          <a:p>
            <a:r>
              <a:rPr lang="en-GB" altLang="en-US" dirty="0">
                <a:solidFill>
                  <a:srgbClr val="CC0000"/>
                </a:solidFill>
              </a:rPr>
              <a:t>Cockcroft SOM Coupler design</a:t>
            </a:r>
            <a:endParaRPr lang="en-US" altLang="en-US" dirty="0">
              <a:solidFill>
                <a:srgbClr val="CC0000"/>
              </a:solidFill>
            </a:endParaRPr>
          </a:p>
        </p:txBody>
      </p:sp>
      <p:pic>
        <p:nvPicPr>
          <p:cNvPr id="216067" name="Picture 3">
            <a:extLst>
              <a:ext uri="{FF2B5EF4-FFF2-40B4-BE49-F238E27FC236}">
                <a16:creationId xmlns:a16="http://schemas.microsoft.com/office/drawing/2014/main" id="{021F3CF6-0CF9-4FBE-94F6-C93C403ABBCB}"/>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97182" y="4017977"/>
            <a:ext cx="4156075" cy="2446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6070" name="Text Box 6">
            <a:extLst>
              <a:ext uri="{FF2B5EF4-FFF2-40B4-BE49-F238E27FC236}">
                <a16:creationId xmlns:a16="http://schemas.microsoft.com/office/drawing/2014/main" id="{2AA53A23-CD8E-432D-8C61-132B6736067D}"/>
              </a:ext>
            </a:extLst>
          </p:cNvPr>
          <p:cNvSpPr txBox="1">
            <a:spLocks noChangeArrowheads="1"/>
          </p:cNvSpPr>
          <p:nvPr/>
        </p:nvSpPr>
        <p:spPr bwMode="auto">
          <a:xfrm>
            <a:off x="1116901" y="1524794"/>
            <a:ext cx="31686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dirty="0"/>
              <a:t>The SOM coupler is currently a simple coaxial structure.</a:t>
            </a:r>
          </a:p>
        </p:txBody>
      </p:sp>
      <p:graphicFrame>
        <p:nvGraphicFramePr>
          <p:cNvPr id="216073" name="Object 9">
            <a:extLst>
              <a:ext uri="{FF2B5EF4-FFF2-40B4-BE49-F238E27FC236}">
                <a16:creationId xmlns:a16="http://schemas.microsoft.com/office/drawing/2014/main" id="{A1E17B05-A3E4-4134-BDBD-BB3D740F4A02}"/>
              </a:ext>
            </a:extLst>
          </p:cNvPr>
          <p:cNvGraphicFramePr>
            <a:graphicFrameLocks noGrp="1" noChangeAspect="1"/>
          </p:cNvGraphicFramePr>
          <p:nvPr>
            <p:ph sz="quarter" idx="3"/>
            <p:extLst>
              <p:ext uri="{D42A27DB-BD31-4B8C-83A1-F6EECF244321}">
                <p14:modId xmlns:p14="http://schemas.microsoft.com/office/powerpoint/2010/main" val="1697283099"/>
              </p:ext>
            </p:extLst>
          </p:nvPr>
        </p:nvGraphicFramePr>
        <p:xfrm>
          <a:off x="1232599" y="2166144"/>
          <a:ext cx="4038600" cy="1927225"/>
        </p:xfrm>
        <a:graphic>
          <a:graphicData uri="http://schemas.openxmlformats.org/presentationml/2006/ole">
            <mc:AlternateContent xmlns:mc="http://schemas.openxmlformats.org/markup-compatibility/2006">
              <mc:Choice xmlns:v="urn:schemas-microsoft-com:vml" Requires="v">
                <p:oleObj spid="_x0000_s6244" name="Chart" r:id="rId5" imgW="5886450" imgH="2809875" progId="Excel.Chart.8">
                  <p:embed/>
                </p:oleObj>
              </mc:Choice>
              <mc:Fallback>
                <p:oleObj name="Chart" r:id="rId5" imgW="5886450" imgH="2809875" progId="Excel.Chart.8">
                  <p:embed/>
                  <p:pic>
                    <p:nvPicPr>
                      <p:cNvPr id="216073" name="Object 9">
                        <a:extLst>
                          <a:ext uri="{FF2B5EF4-FFF2-40B4-BE49-F238E27FC236}">
                            <a16:creationId xmlns:a16="http://schemas.microsoft.com/office/drawing/2014/main" id="{A1E17B05-A3E4-4134-BDBD-BB3D740F4A02}"/>
                          </a:ext>
                        </a:extLst>
                      </p:cNvPr>
                      <p:cNvPicPr>
                        <a:picLocks noGrp="1"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32599" y="2166144"/>
                        <a:ext cx="4038600" cy="1927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7" name="Object 5">
            <a:extLst>
              <a:ext uri="{FF2B5EF4-FFF2-40B4-BE49-F238E27FC236}">
                <a16:creationId xmlns:a16="http://schemas.microsoft.com/office/drawing/2014/main" id="{11F68413-43AF-4A1E-A244-8AA73ED921FD}"/>
              </a:ext>
            </a:extLst>
          </p:cNvPr>
          <p:cNvGraphicFramePr>
            <a:graphicFrameLocks noGrp="1" noChangeAspect="1"/>
          </p:cNvGraphicFramePr>
          <p:nvPr>
            <p:ph sz="half" idx="1"/>
            <p:extLst>
              <p:ext uri="{D42A27DB-BD31-4B8C-83A1-F6EECF244321}">
                <p14:modId xmlns:p14="http://schemas.microsoft.com/office/powerpoint/2010/main" val="3677351682"/>
              </p:ext>
            </p:extLst>
          </p:nvPr>
        </p:nvGraphicFramePr>
        <p:xfrm>
          <a:off x="6416044" y="2250545"/>
          <a:ext cx="4543357" cy="2990601"/>
        </p:xfrm>
        <a:graphic>
          <a:graphicData uri="http://schemas.openxmlformats.org/presentationml/2006/ole">
            <mc:AlternateContent xmlns:mc="http://schemas.openxmlformats.org/markup-compatibility/2006">
              <mc:Choice xmlns:v="urn:schemas-microsoft-com:vml" Requires="v">
                <p:oleObj spid="_x0000_s6245" name="Chart" r:id="rId7" imgW="5886450" imgH="3876675" progId="Excel.Chart.8">
                  <p:embed/>
                </p:oleObj>
              </mc:Choice>
              <mc:Fallback>
                <p:oleObj name="Chart" r:id="rId7" imgW="5886450" imgH="3876675" progId="Excel.Chart.8">
                  <p:embed/>
                  <p:pic>
                    <p:nvPicPr>
                      <p:cNvPr id="218117" name="Object 5">
                        <a:extLst>
                          <a:ext uri="{FF2B5EF4-FFF2-40B4-BE49-F238E27FC236}">
                            <a16:creationId xmlns:a16="http://schemas.microsoft.com/office/drawing/2014/main" id="{F254C840-9E91-4972-981D-42BAD0184965}"/>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416044" y="2250545"/>
                        <a:ext cx="4543357" cy="2990601"/>
                      </a:xfrm>
                      <a:prstGeom prst="rect">
                        <a:avLst/>
                      </a:prstGeom>
                      <a:noFill/>
                      <a:ln>
                        <a:noFill/>
                      </a:ln>
                      <a:effectLst/>
                    </p:spPr>
                  </p:pic>
                </p:oleObj>
              </mc:Fallback>
            </mc:AlternateContent>
          </a:graphicData>
        </a:graphic>
      </p:graphicFrame>
      <p:sp>
        <p:nvSpPr>
          <p:cNvPr id="18" name="Text Box 6">
            <a:extLst>
              <a:ext uri="{FF2B5EF4-FFF2-40B4-BE49-F238E27FC236}">
                <a16:creationId xmlns:a16="http://schemas.microsoft.com/office/drawing/2014/main" id="{10A65D02-6028-4C14-A678-83754E3EF5CF}"/>
              </a:ext>
            </a:extLst>
          </p:cNvPr>
          <p:cNvSpPr txBox="1">
            <a:spLocks noChangeArrowheads="1"/>
          </p:cNvSpPr>
          <p:nvPr/>
        </p:nvSpPr>
        <p:spPr bwMode="auto">
          <a:xfrm>
            <a:off x="5608730" y="1508671"/>
            <a:ext cx="6013217"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GB" altLang="en-US" dirty="0"/>
              <a:t>The problem is that as we decrease the SOM external Q we make the coupler susceptible to damping the operating mode. </a:t>
            </a:r>
          </a:p>
        </p:txBody>
      </p:sp>
      <p:sp>
        <p:nvSpPr>
          <p:cNvPr id="19" name="Text Box 8">
            <a:extLst>
              <a:ext uri="{FF2B5EF4-FFF2-40B4-BE49-F238E27FC236}">
                <a16:creationId xmlns:a16="http://schemas.microsoft.com/office/drawing/2014/main" id="{6B1BFCFE-FE29-4716-A2C6-67670915C84E}"/>
              </a:ext>
            </a:extLst>
          </p:cNvPr>
          <p:cNvSpPr txBox="1">
            <a:spLocks noChangeArrowheads="1"/>
          </p:cNvSpPr>
          <p:nvPr/>
        </p:nvSpPr>
        <p:spPr bwMode="auto">
          <a:xfrm>
            <a:off x="5608730" y="5241146"/>
            <a:ext cx="6446123" cy="16158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GB" altLang="en-US" dirty="0"/>
              <a:t>Assuming 10 Watts mean power flow in the coupler, and we meet the SOM damping spec then we need to align the coupler to within 1.4 degrees.</a:t>
            </a:r>
          </a:p>
          <a:p>
            <a:pPr>
              <a:spcBef>
                <a:spcPct val="50000"/>
              </a:spcBef>
            </a:pPr>
            <a:r>
              <a:rPr lang="en-GB" altLang="en-US" dirty="0"/>
              <a:t>May be better to use a racetrack cell shape to separate the vertical and horizontal mode in frequency and use a filter</a:t>
            </a:r>
            <a:endParaRPr lang="en-US" alt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586" name="Rectangle 2">
            <a:extLst>
              <a:ext uri="{FF2B5EF4-FFF2-40B4-BE49-F238E27FC236}">
                <a16:creationId xmlns:a16="http://schemas.microsoft.com/office/drawing/2014/main" id="{D4F5EB02-6705-436B-BFC4-D1C152E7E8E3}"/>
              </a:ext>
            </a:extLst>
          </p:cNvPr>
          <p:cNvSpPr>
            <a:spLocks noGrp="1" noChangeArrowheads="1"/>
          </p:cNvSpPr>
          <p:nvPr>
            <p:ph type="title"/>
          </p:nvPr>
        </p:nvSpPr>
        <p:spPr>
          <a:xfrm>
            <a:off x="2407540" y="640833"/>
            <a:ext cx="8608881" cy="746125"/>
          </a:xfrm>
        </p:spPr>
        <p:txBody>
          <a:bodyPr>
            <a:normAutofit/>
          </a:bodyPr>
          <a:lstStyle/>
          <a:p>
            <a:r>
              <a:rPr lang="en-GB" altLang="en-US" dirty="0"/>
              <a:t>Lower Order Mode Coupler</a:t>
            </a:r>
          </a:p>
        </p:txBody>
      </p:sp>
      <p:pic>
        <p:nvPicPr>
          <p:cNvPr id="323587" name="Picture 3">
            <a:extLst>
              <a:ext uri="{FF2B5EF4-FFF2-40B4-BE49-F238E27FC236}">
                <a16:creationId xmlns:a16="http://schemas.microsoft.com/office/drawing/2014/main" id="{5F6833D0-0AB2-4E24-84EF-AFF66D50E99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03911" y="1532260"/>
            <a:ext cx="3027362" cy="2270125"/>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323588" name="Object 4">
            <a:extLst>
              <a:ext uri="{FF2B5EF4-FFF2-40B4-BE49-F238E27FC236}">
                <a16:creationId xmlns:a16="http://schemas.microsoft.com/office/drawing/2014/main" id="{7CC65987-D315-44B5-B2D5-6F7B31FD7006}"/>
              </a:ext>
            </a:extLst>
          </p:cNvPr>
          <p:cNvGraphicFramePr>
            <a:graphicFrameLocks noChangeAspect="1"/>
          </p:cNvGraphicFramePr>
          <p:nvPr>
            <p:extLst>
              <p:ext uri="{D42A27DB-BD31-4B8C-83A1-F6EECF244321}">
                <p14:modId xmlns:p14="http://schemas.microsoft.com/office/powerpoint/2010/main" val="1442891223"/>
              </p:ext>
            </p:extLst>
          </p:nvPr>
        </p:nvGraphicFramePr>
        <p:xfrm>
          <a:off x="7071919" y="3911818"/>
          <a:ext cx="5011023" cy="2869500"/>
        </p:xfrm>
        <a:graphic>
          <a:graphicData uri="http://schemas.openxmlformats.org/presentationml/2006/ole">
            <mc:AlternateContent xmlns:mc="http://schemas.openxmlformats.org/markup-compatibility/2006">
              <mc:Choice xmlns:v="urn:schemas-microsoft-com:vml" Requires="v">
                <p:oleObj spid="_x0000_s4196" name="Chart" r:id="rId4" imgW="4905375" imgH="2809875" progId="Excel.Chart.8">
                  <p:embed/>
                </p:oleObj>
              </mc:Choice>
              <mc:Fallback>
                <p:oleObj name="Chart" r:id="rId4" imgW="4905375" imgH="2809875" progId="Excel.Chart.8">
                  <p:embed/>
                  <p:pic>
                    <p:nvPicPr>
                      <p:cNvPr id="323588" name="Object 4">
                        <a:extLst>
                          <a:ext uri="{FF2B5EF4-FFF2-40B4-BE49-F238E27FC236}">
                            <a16:creationId xmlns:a16="http://schemas.microsoft.com/office/drawing/2014/main" id="{7CC65987-D315-44B5-B2D5-6F7B31FD700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71919" y="3911818"/>
                        <a:ext cx="5011023" cy="2869500"/>
                      </a:xfrm>
                      <a:prstGeom prst="rect">
                        <a:avLst/>
                      </a:prstGeom>
                      <a:noFill/>
                      <a:ln>
                        <a:noFill/>
                      </a:ln>
                      <a:effectLst/>
                    </p:spPr>
                  </p:pic>
                </p:oleObj>
              </mc:Fallback>
            </mc:AlternateContent>
          </a:graphicData>
        </a:graphic>
      </p:graphicFrame>
      <p:pic>
        <p:nvPicPr>
          <p:cNvPr id="323589" name="Picture 5">
            <a:extLst>
              <a:ext uri="{FF2B5EF4-FFF2-40B4-BE49-F238E27FC236}">
                <a16:creationId xmlns:a16="http://schemas.microsoft.com/office/drawing/2014/main" id="{8E1B61AF-D1D0-4591-BA8B-F9034E06CDC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l="37529" t="2577" b="38969"/>
          <a:stretch>
            <a:fillRect/>
          </a:stretch>
        </p:blipFill>
        <p:spPr bwMode="auto">
          <a:xfrm>
            <a:off x="179360" y="4281588"/>
            <a:ext cx="3703637" cy="1979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23591" name="Text Box 7">
            <a:extLst>
              <a:ext uri="{FF2B5EF4-FFF2-40B4-BE49-F238E27FC236}">
                <a16:creationId xmlns:a16="http://schemas.microsoft.com/office/drawing/2014/main" id="{76FB8E7D-B22D-4796-85DC-D55B8EFB2F2E}"/>
              </a:ext>
            </a:extLst>
          </p:cNvPr>
          <p:cNvSpPr txBox="1">
            <a:spLocks noChangeArrowheads="1"/>
          </p:cNvSpPr>
          <p:nvPr/>
        </p:nvSpPr>
        <p:spPr bwMode="auto">
          <a:xfrm>
            <a:off x="4091052" y="3946184"/>
            <a:ext cx="3027363" cy="28007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GB" altLang="en-US" sz="1600" dirty="0">
                <a:solidFill>
                  <a:srgbClr val="000099"/>
                </a:solidFill>
              </a:rPr>
              <a:t>Hook type LOM coupler designed by FNAL/Lancaster and improved by SLAC</a:t>
            </a:r>
          </a:p>
          <a:p>
            <a:pPr>
              <a:spcBef>
                <a:spcPct val="50000"/>
              </a:spcBef>
            </a:pPr>
            <a:r>
              <a:rPr lang="en-GB" altLang="en-US" sz="1600" dirty="0">
                <a:solidFill>
                  <a:srgbClr val="000099"/>
                </a:solidFill>
              </a:rPr>
              <a:t>No filter, uses polarisation to avoid coupling to the crabbing mode</a:t>
            </a:r>
          </a:p>
          <a:p>
            <a:pPr>
              <a:spcBef>
                <a:spcPct val="50000"/>
              </a:spcBef>
            </a:pPr>
            <a:r>
              <a:rPr lang="en-GB" altLang="en-US" sz="1600" dirty="0">
                <a:solidFill>
                  <a:srgbClr val="000099"/>
                </a:solidFill>
              </a:rPr>
              <a:t>The LOM coupler prototype was found to give good agreement with both MWS and Omega3P simulations. </a:t>
            </a:r>
            <a:endParaRPr lang="en-US" altLang="en-US" sz="1600" dirty="0">
              <a:solidFill>
                <a:srgbClr val="000099"/>
              </a:solidFill>
            </a:endParaRPr>
          </a:p>
        </p:txBody>
      </p:sp>
      <p:pic>
        <p:nvPicPr>
          <p:cNvPr id="323592" name="Picture 8">
            <a:extLst>
              <a:ext uri="{FF2B5EF4-FFF2-40B4-BE49-F238E27FC236}">
                <a16:creationId xmlns:a16="http://schemas.microsoft.com/office/drawing/2014/main" id="{DC00E6DB-896D-47CA-B50B-BB8B4DF9ECA3}"/>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72427" y="1592481"/>
            <a:ext cx="1535113" cy="2303463"/>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9" name="Object 8">
            <a:extLst>
              <a:ext uri="{FF2B5EF4-FFF2-40B4-BE49-F238E27FC236}">
                <a16:creationId xmlns:a16="http://schemas.microsoft.com/office/drawing/2014/main" id="{129E08E8-C0D7-4436-9ADD-E5CDFC9324EB}"/>
              </a:ext>
            </a:extLst>
          </p:cNvPr>
          <p:cNvGraphicFramePr>
            <a:graphicFrameLocks noChangeAspect="1"/>
          </p:cNvGraphicFramePr>
          <p:nvPr>
            <p:extLst>
              <p:ext uri="{D42A27DB-BD31-4B8C-83A1-F6EECF244321}">
                <p14:modId xmlns:p14="http://schemas.microsoft.com/office/powerpoint/2010/main" val="2849241117"/>
              </p:ext>
            </p:extLst>
          </p:nvPr>
        </p:nvGraphicFramePr>
        <p:xfrm>
          <a:off x="3034278" y="1457531"/>
          <a:ext cx="4380510" cy="2467045"/>
        </p:xfrm>
        <a:graphic>
          <a:graphicData uri="http://schemas.openxmlformats.org/presentationml/2006/ole">
            <mc:AlternateContent xmlns:mc="http://schemas.openxmlformats.org/markup-compatibility/2006">
              <mc:Choice xmlns:v="urn:schemas-microsoft-com:vml" Requires="v">
                <p:oleObj spid="_x0000_s4197" name="Chart" r:id="rId8" imgW="6324600" imgH="3562350" progId="Excel.Chart.8">
                  <p:embed/>
                </p:oleObj>
              </mc:Choice>
              <mc:Fallback>
                <p:oleObj name="Chart" r:id="rId8" imgW="6324600" imgH="3562350" progId="Excel.Chart.8">
                  <p:embed/>
                  <p:pic>
                    <p:nvPicPr>
                      <p:cNvPr id="222216" name="Object 8">
                        <a:extLst>
                          <a:ext uri="{FF2B5EF4-FFF2-40B4-BE49-F238E27FC236}">
                            <a16:creationId xmlns:a16="http://schemas.microsoft.com/office/drawing/2014/main" id="{534F3C79-6E73-4C8C-AD65-6106BC277F42}"/>
                          </a:ext>
                        </a:extLst>
                      </p:cNvPr>
                      <p:cNvPicPr>
                        <a:picLocks noGrp="1"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034278" y="1457531"/>
                        <a:ext cx="4380510" cy="2467045"/>
                      </a:xfrm>
                      <a:prstGeom prst="rect">
                        <a:avLst/>
                      </a:prstGeom>
                      <a:noFill/>
                      <a:ln>
                        <a:noFill/>
                      </a:ln>
                      <a:effectLst/>
                    </p:spPr>
                  </p:pic>
                </p:oleObj>
              </mc:Fallback>
            </mc:AlternateContent>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BD2076-6B47-41B5-8CF5-1FF2CD1406E8}"/>
              </a:ext>
            </a:extLst>
          </p:cNvPr>
          <p:cNvSpPr>
            <a:spLocks noGrp="1"/>
          </p:cNvSpPr>
          <p:nvPr>
            <p:ph type="title"/>
          </p:nvPr>
        </p:nvSpPr>
        <p:spPr>
          <a:xfrm>
            <a:off x="3976382" y="365125"/>
            <a:ext cx="7377418" cy="1325563"/>
          </a:xfrm>
        </p:spPr>
        <p:txBody>
          <a:bodyPr/>
          <a:lstStyle/>
          <a:p>
            <a:r>
              <a:rPr lang="en-GB" dirty="0"/>
              <a:t>Conclusions</a:t>
            </a:r>
          </a:p>
        </p:txBody>
      </p:sp>
      <p:sp>
        <p:nvSpPr>
          <p:cNvPr id="3" name="Content Placeholder 2">
            <a:extLst>
              <a:ext uri="{FF2B5EF4-FFF2-40B4-BE49-F238E27FC236}">
                <a16:creationId xmlns:a16="http://schemas.microsoft.com/office/drawing/2014/main" id="{1FA136F3-CBD3-458C-A0D4-17202EAFF265}"/>
              </a:ext>
            </a:extLst>
          </p:cNvPr>
          <p:cNvSpPr>
            <a:spLocks noGrp="1"/>
          </p:cNvSpPr>
          <p:nvPr>
            <p:ph idx="1"/>
          </p:nvPr>
        </p:nvSpPr>
        <p:spPr/>
        <p:txBody>
          <a:bodyPr>
            <a:normAutofit/>
          </a:bodyPr>
          <a:lstStyle/>
          <a:p>
            <a:r>
              <a:rPr lang="en-GB" dirty="0"/>
              <a:t>We believe 3.9 GHz elliptical is still optimal as can achieve same gradient as a 1.3 GHz compact crab but needs a 3</a:t>
            </a:r>
            <a:r>
              <a:rPr lang="en-GB" baseline="30000" dirty="0"/>
              <a:t>rd</a:t>
            </a:r>
            <a:r>
              <a:rPr lang="en-GB" dirty="0"/>
              <a:t> of the length and could use a single cavity per IP at 1 </a:t>
            </a:r>
            <a:r>
              <a:rPr lang="en-GB" dirty="0" err="1"/>
              <a:t>TeV</a:t>
            </a:r>
            <a:r>
              <a:rPr lang="en-GB" dirty="0"/>
              <a:t> so simpler than 9 single cells.</a:t>
            </a:r>
          </a:p>
          <a:p>
            <a:r>
              <a:rPr lang="en-GB" dirty="0"/>
              <a:t>Investigating a racetrack cell shape which allows a higher gradient and better mode </a:t>
            </a:r>
            <a:r>
              <a:rPr lang="en-GB" dirty="0" err="1"/>
              <a:t>speration</a:t>
            </a:r>
            <a:r>
              <a:rPr lang="en-GB" dirty="0"/>
              <a:t> to LOM and HOM.</a:t>
            </a:r>
          </a:p>
          <a:p>
            <a:r>
              <a:rPr lang="en-US" dirty="0"/>
              <a:t>B</a:t>
            </a:r>
            <a:r>
              <a:rPr lang="en-GB" dirty="0" err="1"/>
              <a:t>ased</a:t>
            </a:r>
            <a:r>
              <a:rPr lang="en-GB" dirty="0"/>
              <a:t> on fields can reach 9.7 MV/m but MP limited to 7 MV/m.</a:t>
            </a:r>
          </a:p>
          <a:p>
            <a:r>
              <a:rPr lang="en-GB" dirty="0"/>
              <a:t>LOM/SOM/HOM couplers needs some redesign </a:t>
            </a:r>
          </a:p>
          <a:p>
            <a:r>
              <a:rPr lang="en-US" dirty="0"/>
              <a:t>Coax, &amp; WG damping being considered.</a:t>
            </a:r>
            <a:endParaRPr lang="en-GB" dirty="0"/>
          </a:p>
        </p:txBody>
      </p:sp>
    </p:spTree>
    <p:extLst>
      <p:ext uri="{BB962C8B-B14F-4D97-AF65-F5344CB8AC3E}">
        <p14:creationId xmlns:p14="http://schemas.microsoft.com/office/powerpoint/2010/main" val="19683715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75290" y="365125"/>
            <a:ext cx="9278510" cy="1325563"/>
          </a:xfrm>
        </p:spPr>
        <p:txBody>
          <a:bodyPr/>
          <a:lstStyle/>
          <a:p>
            <a:r>
              <a:rPr lang="en-US" dirty="0"/>
              <a:t>Re-optimizing the ILC crab</a:t>
            </a:r>
            <a:endParaRPr lang="en-GB" dirty="0"/>
          </a:p>
        </p:txBody>
      </p:sp>
      <p:sp>
        <p:nvSpPr>
          <p:cNvPr id="3" name="Content Placeholder 2"/>
          <p:cNvSpPr>
            <a:spLocks noGrp="1"/>
          </p:cNvSpPr>
          <p:nvPr>
            <p:ph idx="1"/>
          </p:nvPr>
        </p:nvSpPr>
        <p:spPr>
          <a:xfrm>
            <a:off x="838200" y="1825625"/>
            <a:ext cx="3934325" cy="4351338"/>
          </a:xfrm>
        </p:spPr>
        <p:txBody>
          <a:bodyPr>
            <a:normAutofit fontScale="85000" lnSpcReduction="10000"/>
          </a:bodyPr>
          <a:lstStyle/>
          <a:p>
            <a:r>
              <a:rPr lang="en-US" dirty="0"/>
              <a:t>Decided to re-</a:t>
            </a:r>
            <a:r>
              <a:rPr lang="en-US" dirty="0" err="1"/>
              <a:t>optimise</a:t>
            </a:r>
            <a:r>
              <a:rPr lang="en-US" dirty="0"/>
              <a:t> the ILC crab cavity to increase the gradient and separate the SOM</a:t>
            </a:r>
          </a:p>
          <a:p>
            <a:r>
              <a:rPr lang="en-US" dirty="0"/>
              <a:t>Kept frequency at 3.9 GHz as its compact and required gradient decreases linearly with frequency</a:t>
            </a:r>
          </a:p>
          <a:p>
            <a:r>
              <a:rPr lang="en-US" dirty="0"/>
              <a:t>250 GeV ILC requires a 3-cell cavity @ 5 MV/m, or 2 cells at @8 MV/m</a:t>
            </a:r>
          </a:p>
          <a:p>
            <a:r>
              <a:rPr lang="en-US" dirty="0"/>
              <a:t>3 x 3 cells or a single 9 cell @7.5 MV/m at 1 </a:t>
            </a:r>
            <a:r>
              <a:rPr lang="en-US" dirty="0" err="1"/>
              <a:t>TeV</a:t>
            </a:r>
            <a:endParaRPr lang="en-GB" dirty="0"/>
          </a:p>
        </p:txBody>
      </p:sp>
      <p:pic>
        <p:nvPicPr>
          <p:cNvPr id="4" name="Picture 3"/>
          <p:cNvPicPr>
            <a:picLocks noChangeAspect="1"/>
          </p:cNvPicPr>
          <p:nvPr/>
        </p:nvPicPr>
        <p:blipFill rotWithShape="1">
          <a:blip r:embed="rId2"/>
          <a:srcRect l="42762" r="42022"/>
          <a:stretch/>
        </p:blipFill>
        <p:spPr>
          <a:xfrm>
            <a:off x="5970381" y="1718791"/>
            <a:ext cx="2117559" cy="5218840"/>
          </a:xfrm>
          <a:prstGeom prst="rect">
            <a:avLst/>
          </a:prstGeom>
        </p:spPr>
      </p:pic>
      <p:pic>
        <p:nvPicPr>
          <p:cNvPr id="5" name="Picture 4"/>
          <p:cNvPicPr>
            <a:picLocks noChangeAspect="1"/>
          </p:cNvPicPr>
          <p:nvPr/>
        </p:nvPicPr>
        <p:blipFill rotWithShape="1">
          <a:blip r:embed="rId3"/>
          <a:srcRect l="31776" r="45524"/>
          <a:stretch/>
        </p:blipFill>
        <p:spPr>
          <a:xfrm>
            <a:off x="8494296" y="1739355"/>
            <a:ext cx="3152274" cy="5207453"/>
          </a:xfrm>
          <a:prstGeom prst="rect">
            <a:avLst/>
          </a:prstGeom>
        </p:spPr>
      </p:pic>
      <p:sp>
        <p:nvSpPr>
          <p:cNvPr id="6" name="Oval 5"/>
          <p:cNvSpPr/>
          <p:nvPr/>
        </p:nvSpPr>
        <p:spPr>
          <a:xfrm>
            <a:off x="9023684" y="2098312"/>
            <a:ext cx="2470484" cy="2550695"/>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Oval 6"/>
          <p:cNvSpPr/>
          <p:nvPr/>
        </p:nvSpPr>
        <p:spPr>
          <a:xfrm>
            <a:off x="6708318" y="2048261"/>
            <a:ext cx="537411" cy="548607"/>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p:cNvSpPr/>
          <p:nvPr/>
        </p:nvSpPr>
        <p:spPr>
          <a:xfrm>
            <a:off x="6022519" y="3118239"/>
            <a:ext cx="557462" cy="569494"/>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FD061A59-8DF7-4D74-9D15-7EAFE38ED8D5}"/>
              </a:ext>
            </a:extLst>
          </p:cNvPr>
          <p:cNvSpPr txBox="1"/>
          <p:nvPr/>
        </p:nvSpPr>
        <p:spPr>
          <a:xfrm>
            <a:off x="5359177" y="1785069"/>
            <a:ext cx="1396364" cy="923330"/>
          </a:xfrm>
          <a:prstGeom prst="rect">
            <a:avLst/>
          </a:prstGeom>
          <a:noFill/>
        </p:spPr>
        <p:txBody>
          <a:bodyPr wrap="square" rtlCol="0">
            <a:spAutoFit/>
          </a:bodyPr>
          <a:lstStyle/>
          <a:p>
            <a:r>
              <a:rPr lang="en-US" dirty="0"/>
              <a:t>Equator rounding radius</a:t>
            </a:r>
            <a:endParaRPr lang="en-GB" dirty="0"/>
          </a:p>
        </p:txBody>
      </p:sp>
      <p:sp>
        <p:nvSpPr>
          <p:cNvPr id="10" name="TextBox 9">
            <a:extLst>
              <a:ext uri="{FF2B5EF4-FFF2-40B4-BE49-F238E27FC236}">
                <a16:creationId xmlns:a16="http://schemas.microsoft.com/office/drawing/2014/main" id="{8D61CCF0-DF51-4336-B042-3913317CE21C}"/>
              </a:ext>
            </a:extLst>
          </p:cNvPr>
          <p:cNvSpPr txBox="1"/>
          <p:nvPr/>
        </p:nvSpPr>
        <p:spPr>
          <a:xfrm>
            <a:off x="4851094" y="3635908"/>
            <a:ext cx="1396364" cy="646331"/>
          </a:xfrm>
          <a:prstGeom prst="rect">
            <a:avLst/>
          </a:prstGeom>
          <a:noFill/>
        </p:spPr>
        <p:txBody>
          <a:bodyPr wrap="square" rtlCol="0">
            <a:spAutoFit/>
          </a:bodyPr>
          <a:lstStyle/>
          <a:p>
            <a:r>
              <a:rPr lang="en-US" dirty="0"/>
              <a:t>Iris rounding radius</a:t>
            </a:r>
            <a:endParaRPr lang="en-GB" dirty="0"/>
          </a:p>
        </p:txBody>
      </p:sp>
      <p:cxnSp>
        <p:nvCxnSpPr>
          <p:cNvPr id="12" name="Straight Arrow Connector 11">
            <a:extLst>
              <a:ext uri="{FF2B5EF4-FFF2-40B4-BE49-F238E27FC236}">
                <a16:creationId xmlns:a16="http://schemas.microsoft.com/office/drawing/2014/main" id="{7EAEF699-BDB3-44DB-A03C-BB8C4C56032E}"/>
              </a:ext>
            </a:extLst>
          </p:cNvPr>
          <p:cNvCxnSpPr>
            <a:cxnSpLocks/>
            <a:endCxn id="9" idx="3"/>
          </p:cNvCxnSpPr>
          <p:nvPr/>
        </p:nvCxnSpPr>
        <p:spPr>
          <a:xfrm>
            <a:off x="6365019" y="2190585"/>
            <a:ext cx="390522" cy="5614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CA8D7DBA-C894-491A-A64D-5E994656081F}"/>
              </a:ext>
            </a:extLst>
          </p:cNvPr>
          <p:cNvCxnSpPr>
            <a:stCxn id="10" idx="0"/>
          </p:cNvCxnSpPr>
          <p:nvPr/>
        </p:nvCxnSpPr>
        <p:spPr>
          <a:xfrm flipV="1">
            <a:off x="5549276" y="3510199"/>
            <a:ext cx="421105" cy="12570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27BF72FE-541C-4F13-931C-0EBB9B939CB5}"/>
              </a:ext>
            </a:extLst>
          </p:cNvPr>
          <p:cNvSpPr txBox="1"/>
          <p:nvPr/>
        </p:nvSpPr>
        <p:spPr>
          <a:xfrm>
            <a:off x="8027696" y="3900765"/>
            <a:ext cx="852232" cy="646331"/>
          </a:xfrm>
          <a:prstGeom prst="rect">
            <a:avLst/>
          </a:prstGeom>
          <a:noFill/>
        </p:spPr>
        <p:txBody>
          <a:bodyPr wrap="square" rtlCol="0">
            <a:spAutoFit/>
          </a:bodyPr>
          <a:lstStyle/>
          <a:p>
            <a:r>
              <a:rPr lang="en-US" dirty="0"/>
              <a:t>Major radius</a:t>
            </a:r>
            <a:endParaRPr lang="en-GB" dirty="0"/>
          </a:p>
        </p:txBody>
      </p:sp>
      <p:sp>
        <p:nvSpPr>
          <p:cNvPr id="16" name="TextBox 15">
            <a:extLst>
              <a:ext uri="{FF2B5EF4-FFF2-40B4-BE49-F238E27FC236}">
                <a16:creationId xmlns:a16="http://schemas.microsoft.com/office/drawing/2014/main" id="{8C685205-0184-49D1-86F6-FBBDEFDDE578}"/>
              </a:ext>
            </a:extLst>
          </p:cNvPr>
          <p:cNvSpPr txBox="1"/>
          <p:nvPr/>
        </p:nvSpPr>
        <p:spPr>
          <a:xfrm>
            <a:off x="9536543" y="1517935"/>
            <a:ext cx="1626948" cy="369332"/>
          </a:xfrm>
          <a:prstGeom prst="rect">
            <a:avLst/>
          </a:prstGeom>
          <a:noFill/>
        </p:spPr>
        <p:txBody>
          <a:bodyPr wrap="square" rtlCol="0">
            <a:spAutoFit/>
          </a:bodyPr>
          <a:lstStyle/>
          <a:p>
            <a:r>
              <a:rPr lang="en-US" dirty="0"/>
              <a:t>Minor radius</a:t>
            </a:r>
            <a:endParaRPr lang="en-GB" dirty="0"/>
          </a:p>
        </p:txBody>
      </p:sp>
      <p:cxnSp>
        <p:nvCxnSpPr>
          <p:cNvPr id="18" name="Straight Arrow Connector 17">
            <a:extLst>
              <a:ext uri="{FF2B5EF4-FFF2-40B4-BE49-F238E27FC236}">
                <a16:creationId xmlns:a16="http://schemas.microsoft.com/office/drawing/2014/main" id="{E01C9C16-DFA8-44EB-BEC4-70B0E46EB525}"/>
              </a:ext>
            </a:extLst>
          </p:cNvPr>
          <p:cNvCxnSpPr/>
          <p:nvPr/>
        </p:nvCxnSpPr>
        <p:spPr>
          <a:xfrm>
            <a:off x="9056536" y="1892408"/>
            <a:ext cx="2353586" cy="0"/>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5E675FBA-187C-43C9-9DAA-FB947F7781AE}"/>
              </a:ext>
            </a:extLst>
          </p:cNvPr>
          <p:cNvCxnSpPr>
            <a:cxnSpLocks/>
          </p:cNvCxnSpPr>
          <p:nvPr/>
        </p:nvCxnSpPr>
        <p:spPr>
          <a:xfrm flipH="1">
            <a:off x="8821972" y="2098312"/>
            <a:ext cx="3905" cy="4370072"/>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309961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8900" y="365125"/>
            <a:ext cx="9214899" cy="1325563"/>
          </a:xfrm>
        </p:spPr>
        <p:txBody>
          <a:bodyPr/>
          <a:lstStyle/>
          <a:p>
            <a:r>
              <a:rPr lang="en-US" dirty="0"/>
              <a:t>Improved geometry</a:t>
            </a:r>
            <a:endParaRPr lang="en-GB" dirty="0"/>
          </a:p>
        </p:txBody>
      </p:sp>
      <p:sp>
        <p:nvSpPr>
          <p:cNvPr id="3" name="Content Placeholder 2"/>
          <p:cNvSpPr>
            <a:spLocks noGrp="1"/>
          </p:cNvSpPr>
          <p:nvPr>
            <p:ph idx="1"/>
          </p:nvPr>
        </p:nvSpPr>
        <p:spPr>
          <a:xfrm>
            <a:off x="5300529" y="1548946"/>
            <a:ext cx="6121842" cy="1880054"/>
          </a:xfrm>
        </p:spPr>
        <p:txBody>
          <a:bodyPr>
            <a:normAutofit fontScale="85000" lnSpcReduction="20000"/>
          </a:bodyPr>
          <a:lstStyle/>
          <a:p>
            <a:r>
              <a:rPr lang="en-US" dirty="0"/>
              <a:t>The surface magnetic field decreases as the ratio of minor to major axis decreases (below 0.5 its starts to increase but with our aperture this is not an allowed geometry anyway)</a:t>
            </a:r>
          </a:p>
          <a:p>
            <a:r>
              <a:rPr lang="en-US" dirty="0"/>
              <a:t>The surface electric field is too low to worry about</a:t>
            </a:r>
            <a:endParaRPr lang="en-GB" dirty="0"/>
          </a:p>
        </p:txBody>
      </p:sp>
      <p:pic>
        <p:nvPicPr>
          <p:cNvPr id="6" name="Picture 5"/>
          <p:cNvPicPr>
            <a:picLocks noChangeAspect="1"/>
          </p:cNvPicPr>
          <p:nvPr/>
        </p:nvPicPr>
        <p:blipFill rotWithShape="1">
          <a:blip r:embed="rId2"/>
          <a:srcRect l="39903" r="41627"/>
          <a:stretch/>
        </p:blipFill>
        <p:spPr>
          <a:xfrm>
            <a:off x="8095489" y="3801522"/>
            <a:ext cx="2014594" cy="3051168"/>
          </a:xfrm>
          <a:prstGeom prst="rect">
            <a:avLst/>
          </a:prstGeom>
        </p:spPr>
      </p:pic>
      <p:pic>
        <p:nvPicPr>
          <p:cNvPr id="7" name="Picture 6"/>
          <p:cNvPicPr>
            <a:picLocks noChangeAspect="1"/>
          </p:cNvPicPr>
          <p:nvPr/>
        </p:nvPicPr>
        <p:blipFill rotWithShape="1">
          <a:blip r:embed="rId3"/>
          <a:srcRect l="40017" r="42909"/>
          <a:stretch/>
        </p:blipFill>
        <p:spPr>
          <a:xfrm>
            <a:off x="9739526" y="3759542"/>
            <a:ext cx="1917086" cy="3140794"/>
          </a:xfrm>
          <a:prstGeom prst="rect">
            <a:avLst/>
          </a:prstGeom>
        </p:spPr>
      </p:pic>
      <p:sp>
        <p:nvSpPr>
          <p:cNvPr id="4" name="TextBox 3">
            <a:extLst>
              <a:ext uri="{FF2B5EF4-FFF2-40B4-BE49-F238E27FC236}">
                <a16:creationId xmlns:a16="http://schemas.microsoft.com/office/drawing/2014/main" id="{B9F270A6-E9FF-4AC0-A0AB-E33593CDCFD1}"/>
              </a:ext>
            </a:extLst>
          </p:cNvPr>
          <p:cNvSpPr txBox="1"/>
          <p:nvPr/>
        </p:nvSpPr>
        <p:spPr>
          <a:xfrm>
            <a:off x="10093065" y="3445833"/>
            <a:ext cx="1423283" cy="369332"/>
          </a:xfrm>
          <a:prstGeom prst="rect">
            <a:avLst/>
          </a:prstGeom>
          <a:noFill/>
        </p:spPr>
        <p:txBody>
          <a:bodyPr wrap="square" rtlCol="0">
            <a:spAutoFit/>
          </a:bodyPr>
          <a:lstStyle/>
          <a:p>
            <a:r>
              <a:rPr lang="en-US" dirty="0"/>
              <a:t>Electric </a:t>
            </a:r>
            <a:endParaRPr lang="en-GB" dirty="0"/>
          </a:p>
        </p:txBody>
      </p:sp>
      <p:sp>
        <p:nvSpPr>
          <p:cNvPr id="8" name="TextBox 7">
            <a:extLst>
              <a:ext uri="{FF2B5EF4-FFF2-40B4-BE49-F238E27FC236}">
                <a16:creationId xmlns:a16="http://schemas.microsoft.com/office/drawing/2014/main" id="{E7D75A34-7679-4D9C-89BB-40015C8670DF}"/>
              </a:ext>
            </a:extLst>
          </p:cNvPr>
          <p:cNvSpPr txBox="1"/>
          <p:nvPr/>
        </p:nvSpPr>
        <p:spPr>
          <a:xfrm>
            <a:off x="8392548" y="3456558"/>
            <a:ext cx="1423283" cy="369332"/>
          </a:xfrm>
          <a:prstGeom prst="rect">
            <a:avLst/>
          </a:prstGeom>
          <a:noFill/>
        </p:spPr>
        <p:txBody>
          <a:bodyPr wrap="square" rtlCol="0">
            <a:spAutoFit/>
          </a:bodyPr>
          <a:lstStyle/>
          <a:p>
            <a:r>
              <a:rPr lang="en-US" dirty="0"/>
              <a:t>Magnetic </a:t>
            </a:r>
            <a:endParaRPr lang="en-GB" dirty="0"/>
          </a:p>
        </p:txBody>
      </p:sp>
      <p:sp>
        <p:nvSpPr>
          <p:cNvPr id="11" name="Content Placeholder 2">
            <a:extLst>
              <a:ext uri="{FF2B5EF4-FFF2-40B4-BE49-F238E27FC236}">
                <a16:creationId xmlns:a16="http://schemas.microsoft.com/office/drawing/2014/main" id="{816CAF7E-E440-46F8-B04D-1E5D64244BFF}"/>
              </a:ext>
            </a:extLst>
          </p:cNvPr>
          <p:cNvSpPr txBox="1">
            <a:spLocks/>
          </p:cNvSpPr>
          <p:nvPr/>
        </p:nvSpPr>
        <p:spPr>
          <a:xfrm>
            <a:off x="5300529" y="3429000"/>
            <a:ext cx="3026338" cy="2714628"/>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It appears we want a small equator radius and a large equator radius (</a:t>
            </a:r>
            <a:r>
              <a:rPr lang="en-US" dirty="0" err="1"/>
              <a:t>ie</a:t>
            </a:r>
            <a:r>
              <a:rPr lang="en-US" dirty="0"/>
              <a:t> short cavity with a thick iris)</a:t>
            </a:r>
          </a:p>
          <a:p>
            <a:r>
              <a:rPr lang="en-US" dirty="0"/>
              <a:t>Since last time reoptimized for a 25 mm iris</a:t>
            </a:r>
          </a:p>
        </p:txBody>
      </p:sp>
      <p:pic>
        <p:nvPicPr>
          <p:cNvPr id="9" name="Picture 8">
            <a:extLst>
              <a:ext uri="{FF2B5EF4-FFF2-40B4-BE49-F238E27FC236}">
                <a16:creationId xmlns:a16="http://schemas.microsoft.com/office/drawing/2014/main" id="{F15F631F-0D14-4BA9-97CE-1DDC3EDBC8C6}"/>
              </a:ext>
            </a:extLst>
          </p:cNvPr>
          <p:cNvPicPr>
            <a:picLocks noChangeAspect="1"/>
          </p:cNvPicPr>
          <p:nvPr/>
        </p:nvPicPr>
        <p:blipFill>
          <a:blip r:embed="rId4"/>
          <a:stretch>
            <a:fillRect/>
          </a:stretch>
        </p:blipFill>
        <p:spPr>
          <a:xfrm>
            <a:off x="-126735" y="2324446"/>
            <a:ext cx="5447045" cy="3268227"/>
          </a:xfrm>
          <a:prstGeom prst="rect">
            <a:avLst/>
          </a:prstGeom>
        </p:spPr>
      </p:pic>
      <p:sp>
        <p:nvSpPr>
          <p:cNvPr id="5" name="TextBox 4">
            <a:extLst>
              <a:ext uri="{FF2B5EF4-FFF2-40B4-BE49-F238E27FC236}">
                <a16:creationId xmlns:a16="http://schemas.microsoft.com/office/drawing/2014/main" id="{0CA909AF-7E30-4AEC-A04F-F01DBF2C69B0}"/>
              </a:ext>
            </a:extLst>
          </p:cNvPr>
          <p:cNvSpPr txBox="1"/>
          <p:nvPr/>
        </p:nvSpPr>
        <p:spPr>
          <a:xfrm>
            <a:off x="414528" y="1881632"/>
            <a:ext cx="2153920" cy="369332"/>
          </a:xfrm>
          <a:prstGeom prst="rect">
            <a:avLst/>
          </a:prstGeom>
          <a:noFill/>
        </p:spPr>
        <p:txBody>
          <a:bodyPr wrap="square" rtlCol="0">
            <a:spAutoFit/>
          </a:bodyPr>
          <a:lstStyle/>
          <a:p>
            <a:r>
              <a:rPr lang="en-US" dirty="0"/>
              <a:t>25 mm aperture</a:t>
            </a:r>
            <a:endParaRPr lang="en-GB" dirty="0"/>
          </a:p>
        </p:txBody>
      </p:sp>
      <p:sp>
        <p:nvSpPr>
          <p:cNvPr id="10" name="Freeform: Shape 9">
            <a:extLst>
              <a:ext uri="{FF2B5EF4-FFF2-40B4-BE49-F238E27FC236}">
                <a16:creationId xmlns:a16="http://schemas.microsoft.com/office/drawing/2014/main" id="{7ECE7C10-DA1C-4869-9875-688F32181D42}"/>
              </a:ext>
            </a:extLst>
          </p:cNvPr>
          <p:cNvSpPr/>
          <p:nvPr/>
        </p:nvSpPr>
        <p:spPr>
          <a:xfrm>
            <a:off x="1674368" y="2463276"/>
            <a:ext cx="2974848" cy="2279412"/>
          </a:xfrm>
          <a:custGeom>
            <a:avLst/>
            <a:gdLst>
              <a:gd name="connsiteX0" fmla="*/ 0 w 2974848"/>
              <a:gd name="connsiteY0" fmla="*/ 2157492 h 2279412"/>
              <a:gd name="connsiteX1" fmla="*/ 711200 w 2974848"/>
              <a:gd name="connsiteY1" fmla="*/ 223028 h 2279412"/>
              <a:gd name="connsiteX2" fmla="*/ 1345184 w 2974848"/>
              <a:gd name="connsiteY2" fmla="*/ 190516 h 2279412"/>
              <a:gd name="connsiteX3" fmla="*/ 2865120 w 2974848"/>
              <a:gd name="connsiteY3" fmla="*/ 1560084 h 2279412"/>
              <a:gd name="connsiteX4" fmla="*/ 2865120 w 2974848"/>
              <a:gd name="connsiteY4" fmla="*/ 1560084 h 2279412"/>
              <a:gd name="connsiteX5" fmla="*/ 2974848 w 2974848"/>
              <a:gd name="connsiteY5" fmla="*/ 2279412 h 22794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74848" h="2279412">
                <a:moveTo>
                  <a:pt x="0" y="2157492"/>
                </a:moveTo>
                <a:cubicBezTo>
                  <a:pt x="243501" y="1354174"/>
                  <a:pt x="487003" y="550857"/>
                  <a:pt x="711200" y="223028"/>
                </a:cubicBezTo>
                <a:cubicBezTo>
                  <a:pt x="935397" y="-104801"/>
                  <a:pt x="986197" y="-32327"/>
                  <a:pt x="1345184" y="190516"/>
                </a:cubicBezTo>
                <a:cubicBezTo>
                  <a:pt x="1704171" y="413359"/>
                  <a:pt x="2865120" y="1560084"/>
                  <a:pt x="2865120" y="1560084"/>
                </a:cubicBezTo>
                <a:lnTo>
                  <a:pt x="2865120" y="1560084"/>
                </a:lnTo>
                <a:lnTo>
                  <a:pt x="2974848" y="2279412"/>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9392730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Varying the </a:t>
            </a:r>
            <a:r>
              <a:rPr lang="en-GB" dirty="0" err="1"/>
              <a:t>ellipticity</a:t>
            </a:r>
            <a:r>
              <a:rPr lang="en-GB" dirty="0"/>
              <a:t> to tune the LOM/SOM</a:t>
            </a:r>
          </a:p>
        </p:txBody>
      </p:sp>
      <p:sp>
        <p:nvSpPr>
          <p:cNvPr id="3" name="Content Placeholder 2"/>
          <p:cNvSpPr>
            <a:spLocks noGrp="1"/>
          </p:cNvSpPr>
          <p:nvPr>
            <p:ph idx="1"/>
          </p:nvPr>
        </p:nvSpPr>
        <p:spPr>
          <a:xfrm>
            <a:off x="586740" y="1658141"/>
            <a:ext cx="4694287" cy="2357267"/>
          </a:xfrm>
        </p:spPr>
        <p:txBody>
          <a:bodyPr>
            <a:normAutofit fontScale="62500" lnSpcReduction="20000"/>
          </a:bodyPr>
          <a:lstStyle/>
          <a:p>
            <a:r>
              <a:rPr lang="en-US" dirty="0"/>
              <a:t>Making the cavity elliptical pushes the other polarization of the dipole mode to higher frequencies</a:t>
            </a:r>
          </a:p>
          <a:p>
            <a:r>
              <a:rPr lang="en-US" dirty="0"/>
              <a:t>One issue with making the cavity highly elliptical is the lower order mode moves closer to the crabbing mode</a:t>
            </a:r>
          </a:p>
          <a:p>
            <a:r>
              <a:rPr lang="en-US" dirty="0"/>
              <a:t>Ideally LOM and SOM spacing equal</a:t>
            </a:r>
          </a:p>
          <a:p>
            <a:r>
              <a:rPr lang="en-US" dirty="0"/>
              <a:t>Making more elliptical also drops </a:t>
            </a:r>
            <a:r>
              <a:rPr lang="en-US" dirty="0" err="1"/>
              <a:t>Bpk</a:t>
            </a:r>
            <a:r>
              <a:rPr lang="en-US" dirty="0"/>
              <a:t> until it gets close to the aperture</a:t>
            </a:r>
            <a:endParaRPr lang="en-GB" dirty="0"/>
          </a:p>
        </p:txBody>
      </p:sp>
      <p:pic>
        <p:nvPicPr>
          <p:cNvPr id="4" name="Picture 3"/>
          <p:cNvPicPr>
            <a:picLocks noChangeAspect="1"/>
          </p:cNvPicPr>
          <p:nvPr/>
        </p:nvPicPr>
        <p:blipFill rotWithShape="1">
          <a:blip r:embed="rId2"/>
          <a:srcRect l="42111" r="45371"/>
          <a:stretch/>
        </p:blipFill>
        <p:spPr>
          <a:xfrm>
            <a:off x="10445363" y="1509781"/>
            <a:ext cx="1223263" cy="2733333"/>
          </a:xfrm>
          <a:prstGeom prst="rect">
            <a:avLst/>
          </a:prstGeom>
        </p:spPr>
      </p:pic>
      <p:pic>
        <p:nvPicPr>
          <p:cNvPr id="5" name="Picture 4"/>
          <p:cNvPicPr>
            <a:picLocks noChangeAspect="1"/>
          </p:cNvPicPr>
          <p:nvPr/>
        </p:nvPicPr>
        <p:blipFill rotWithShape="1">
          <a:blip r:embed="rId3"/>
          <a:srcRect l="42673" r="41413"/>
          <a:stretch/>
        </p:blipFill>
        <p:spPr>
          <a:xfrm>
            <a:off x="10500360" y="4164167"/>
            <a:ext cx="1555062" cy="2733333"/>
          </a:xfrm>
          <a:prstGeom prst="rect">
            <a:avLst/>
          </a:prstGeom>
        </p:spPr>
      </p:pic>
      <p:pic>
        <p:nvPicPr>
          <p:cNvPr id="6" name="Picture 5"/>
          <p:cNvPicPr>
            <a:picLocks noChangeAspect="1"/>
          </p:cNvPicPr>
          <p:nvPr/>
        </p:nvPicPr>
        <p:blipFill>
          <a:blip r:embed="rId4"/>
          <a:stretch>
            <a:fillRect/>
          </a:stretch>
        </p:blipFill>
        <p:spPr>
          <a:xfrm>
            <a:off x="687658" y="3979501"/>
            <a:ext cx="4411886" cy="2651825"/>
          </a:xfrm>
          <a:prstGeom prst="rect">
            <a:avLst/>
          </a:prstGeom>
        </p:spPr>
      </p:pic>
      <p:sp>
        <p:nvSpPr>
          <p:cNvPr id="7" name="TextBox 6">
            <a:extLst>
              <a:ext uri="{FF2B5EF4-FFF2-40B4-BE49-F238E27FC236}">
                <a16:creationId xmlns:a16="http://schemas.microsoft.com/office/drawing/2014/main" id="{362743D5-C2A9-461C-AA9D-49E4B87B65E8}"/>
              </a:ext>
            </a:extLst>
          </p:cNvPr>
          <p:cNvSpPr txBox="1"/>
          <p:nvPr/>
        </p:nvSpPr>
        <p:spPr>
          <a:xfrm>
            <a:off x="9676074" y="3979501"/>
            <a:ext cx="3017520" cy="369332"/>
          </a:xfrm>
          <a:prstGeom prst="rect">
            <a:avLst/>
          </a:prstGeom>
          <a:noFill/>
        </p:spPr>
        <p:txBody>
          <a:bodyPr wrap="square" rtlCol="0">
            <a:spAutoFit/>
          </a:bodyPr>
          <a:lstStyle/>
          <a:p>
            <a:r>
              <a:rPr lang="en-US" dirty="0"/>
              <a:t>Same order mode (SOM)</a:t>
            </a:r>
            <a:endParaRPr lang="en-GB" dirty="0"/>
          </a:p>
        </p:txBody>
      </p:sp>
      <p:sp>
        <p:nvSpPr>
          <p:cNvPr id="8" name="TextBox 7">
            <a:extLst>
              <a:ext uri="{FF2B5EF4-FFF2-40B4-BE49-F238E27FC236}">
                <a16:creationId xmlns:a16="http://schemas.microsoft.com/office/drawing/2014/main" id="{66DA2198-6113-4616-B809-DDFBECD6F86F}"/>
              </a:ext>
            </a:extLst>
          </p:cNvPr>
          <p:cNvSpPr txBox="1"/>
          <p:nvPr/>
        </p:nvSpPr>
        <p:spPr>
          <a:xfrm>
            <a:off x="9676074" y="1404062"/>
            <a:ext cx="3017520" cy="369332"/>
          </a:xfrm>
          <a:prstGeom prst="rect">
            <a:avLst/>
          </a:prstGeom>
          <a:noFill/>
        </p:spPr>
        <p:txBody>
          <a:bodyPr wrap="square" rtlCol="0">
            <a:spAutoFit/>
          </a:bodyPr>
          <a:lstStyle/>
          <a:p>
            <a:r>
              <a:rPr lang="en-US" dirty="0"/>
              <a:t>Lower order mode (LOM)</a:t>
            </a:r>
            <a:endParaRPr lang="en-GB" dirty="0"/>
          </a:p>
        </p:txBody>
      </p:sp>
      <p:graphicFrame>
        <p:nvGraphicFramePr>
          <p:cNvPr id="12" name="Chart 11">
            <a:extLst>
              <a:ext uri="{FF2B5EF4-FFF2-40B4-BE49-F238E27FC236}">
                <a16:creationId xmlns:a16="http://schemas.microsoft.com/office/drawing/2014/main" id="{B855E36C-D581-464E-BA01-DD82770D9E6A}"/>
              </a:ext>
            </a:extLst>
          </p:cNvPr>
          <p:cNvGraphicFramePr>
            <a:graphicFrameLocks/>
          </p:cNvGraphicFramePr>
          <p:nvPr>
            <p:extLst>
              <p:ext uri="{D42A27DB-BD31-4B8C-83A1-F6EECF244321}">
                <p14:modId xmlns:p14="http://schemas.microsoft.com/office/powerpoint/2010/main" val="3900493715"/>
              </p:ext>
            </p:extLst>
          </p:nvPr>
        </p:nvGraphicFramePr>
        <p:xfrm>
          <a:off x="5532487" y="1467017"/>
          <a:ext cx="4912876" cy="2812006"/>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3" name="Chart 12">
            <a:extLst>
              <a:ext uri="{FF2B5EF4-FFF2-40B4-BE49-F238E27FC236}">
                <a16:creationId xmlns:a16="http://schemas.microsoft.com/office/drawing/2014/main" id="{F6EDB014-1374-4985-9354-D5348AB392C4}"/>
              </a:ext>
            </a:extLst>
          </p:cNvPr>
          <p:cNvGraphicFramePr>
            <a:graphicFrameLocks/>
          </p:cNvGraphicFramePr>
          <p:nvPr>
            <p:extLst>
              <p:ext uri="{D42A27DB-BD31-4B8C-83A1-F6EECF244321}">
                <p14:modId xmlns:p14="http://schemas.microsoft.com/office/powerpoint/2010/main" val="3560563245"/>
              </p:ext>
            </p:extLst>
          </p:nvPr>
        </p:nvGraphicFramePr>
        <p:xfrm>
          <a:off x="5569889" y="4015409"/>
          <a:ext cx="4847975" cy="2882091"/>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32123017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245E8E-048F-4143-AA73-E2D0C4663672}"/>
              </a:ext>
            </a:extLst>
          </p:cNvPr>
          <p:cNvSpPr>
            <a:spLocks noGrp="1"/>
          </p:cNvSpPr>
          <p:nvPr>
            <p:ph type="title"/>
          </p:nvPr>
        </p:nvSpPr>
        <p:spPr/>
        <p:txBody>
          <a:bodyPr/>
          <a:lstStyle/>
          <a:p>
            <a:r>
              <a:rPr lang="en-GB" dirty="0"/>
              <a:t>20mm - 30mm single cell final results</a:t>
            </a:r>
          </a:p>
        </p:txBody>
      </p:sp>
      <p:sp>
        <p:nvSpPr>
          <p:cNvPr id="3" name="TextBox 2">
            <a:extLst>
              <a:ext uri="{FF2B5EF4-FFF2-40B4-BE49-F238E27FC236}">
                <a16:creationId xmlns:a16="http://schemas.microsoft.com/office/drawing/2014/main" id="{D0C3D1D3-228D-4044-87C0-CBF1EC6CF7FC}"/>
              </a:ext>
            </a:extLst>
          </p:cNvPr>
          <p:cNvSpPr txBox="1"/>
          <p:nvPr/>
        </p:nvSpPr>
        <p:spPr>
          <a:xfrm>
            <a:off x="267888" y="1642766"/>
            <a:ext cx="4121623" cy="3077766"/>
          </a:xfrm>
          <a:prstGeom prst="rect">
            <a:avLst/>
          </a:prstGeom>
          <a:noFill/>
        </p:spPr>
        <p:txBody>
          <a:bodyPr wrap="square" rtlCol="0">
            <a:spAutoFit/>
          </a:bodyPr>
          <a:lstStyle/>
          <a:p>
            <a:r>
              <a:rPr lang="en-GB" sz="3200" dirty="0"/>
              <a:t>20mm</a:t>
            </a:r>
          </a:p>
          <a:p>
            <a:endParaRPr lang="en-GB" dirty="0"/>
          </a:p>
          <a:p>
            <a:pPr marL="285750" indent="-285750">
              <a:buFont typeface="Arial" panose="020B0604020202020204" pitchFamily="34" charset="0"/>
              <a:buChar char="•"/>
            </a:pPr>
            <a:r>
              <a:rPr lang="en-GB" dirty="0"/>
              <a:t>Rt/Q =53.47 Ohms/m</a:t>
            </a:r>
          </a:p>
          <a:p>
            <a:pPr marL="285750" indent="-285750">
              <a:buFont typeface="Arial" panose="020B0604020202020204" pitchFamily="34" charset="0"/>
              <a:buChar char="•"/>
            </a:pPr>
            <a:r>
              <a:rPr lang="en-GB" dirty="0" err="1"/>
              <a:t>B</a:t>
            </a:r>
            <a:r>
              <a:rPr lang="en-GB" baseline="-25000" dirty="0" err="1"/>
              <a:t>pk</a:t>
            </a:r>
            <a:r>
              <a:rPr lang="en-GB" baseline="-25000" dirty="0"/>
              <a:t> </a:t>
            </a:r>
            <a:r>
              <a:rPr lang="en-GB" dirty="0"/>
              <a:t>= 65.43565 </a:t>
            </a:r>
            <a:r>
              <a:rPr lang="en-GB" dirty="0" err="1"/>
              <a:t>mT</a:t>
            </a:r>
            <a:r>
              <a:rPr lang="en-GB" dirty="0"/>
              <a:t> @ grad=8MV/m</a:t>
            </a:r>
          </a:p>
          <a:p>
            <a:pPr marL="285750" indent="-285750">
              <a:buFont typeface="Arial" panose="020B0604020202020204" pitchFamily="34" charset="0"/>
              <a:buChar char="•"/>
            </a:pPr>
            <a:r>
              <a:rPr lang="en-GB" dirty="0" err="1"/>
              <a:t>E</a:t>
            </a:r>
            <a:r>
              <a:rPr lang="en-GB" baseline="-25000" dirty="0" err="1"/>
              <a:t>pk</a:t>
            </a:r>
            <a:r>
              <a:rPr lang="en-GB" dirty="0"/>
              <a:t> = 22.62528 MV/m @ grad=8MV/m</a:t>
            </a:r>
          </a:p>
          <a:p>
            <a:pPr marL="285750" indent="-285750">
              <a:buFont typeface="Arial" panose="020B0604020202020204" pitchFamily="34" charset="0"/>
              <a:buChar char="•"/>
            </a:pPr>
            <a:r>
              <a:rPr lang="en-GB" dirty="0"/>
              <a:t>LOM = 3.073 GHz</a:t>
            </a:r>
          </a:p>
          <a:p>
            <a:pPr marL="285750" indent="-285750">
              <a:buFont typeface="Arial" panose="020B0604020202020204" pitchFamily="34" charset="0"/>
              <a:buChar char="•"/>
            </a:pPr>
            <a:r>
              <a:rPr lang="en-GB" dirty="0"/>
              <a:t>SOM = 4.74718 GHz</a:t>
            </a:r>
          </a:p>
          <a:p>
            <a:pPr marL="285750" indent="-285750">
              <a:buFont typeface="Arial" panose="020B0604020202020204" pitchFamily="34" charset="0"/>
              <a:buChar char="•"/>
            </a:pPr>
            <a:r>
              <a:rPr lang="en-GB" dirty="0"/>
              <a:t>Rt/Q</a:t>
            </a:r>
            <a:r>
              <a:rPr lang="en-GB" baseline="-25000" dirty="0"/>
              <a:t>SOM</a:t>
            </a:r>
            <a:r>
              <a:rPr lang="en-GB" dirty="0"/>
              <a:t> =52.86581 Ohms/m</a:t>
            </a:r>
          </a:p>
          <a:p>
            <a:pPr marL="285750" indent="-285750">
              <a:buFont typeface="Arial" panose="020B0604020202020204" pitchFamily="34" charset="0"/>
              <a:buChar char="•"/>
            </a:pPr>
            <a:endParaRPr lang="en-GB" dirty="0"/>
          </a:p>
          <a:p>
            <a:r>
              <a:rPr lang="en-GB" dirty="0"/>
              <a:t> </a:t>
            </a:r>
          </a:p>
        </p:txBody>
      </p:sp>
      <p:sp>
        <p:nvSpPr>
          <p:cNvPr id="4" name="TextBox 3">
            <a:extLst>
              <a:ext uri="{FF2B5EF4-FFF2-40B4-BE49-F238E27FC236}">
                <a16:creationId xmlns:a16="http://schemas.microsoft.com/office/drawing/2014/main" id="{46B82AC6-99E2-4C94-8D30-FA31D26FEE81}"/>
              </a:ext>
            </a:extLst>
          </p:cNvPr>
          <p:cNvSpPr txBox="1"/>
          <p:nvPr/>
        </p:nvSpPr>
        <p:spPr>
          <a:xfrm>
            <a:off x="8286496" y="1592631"/>
            <a:ext cx="4121623" cy="2800767"/>
          </a:xfrm>
          <a:prstGeom prst="rect">
            <a:avLst/>
          </a:prstGeom>
          <a:noFill/>
        </p:spPr>
        <p:txBody>
          <a:bodyPr wrap="square" lIns="91440" tIns="45720" rIns="91440" bIns="45720" rtlCol="0" anchor="t">
            <a:spAutoFit/>
          </a:bodyPr>
          <a:lstStyle/>
          <a:p>
            <a:r>
              <a:rPr lang="en-GB" sz="3200" dirty="0"/>
              <a:t>30mm</a:t>
            </a:r>
          </a:p>
          <a:p>
            <a:endParaRPr lang="en-GB" dirty="0"/>
          </a:p>
          <a:p>
            <a:pPr marL="285750" indent="-285750">
              <a:buFont typeface="Arial" panose="020B0604020202020204" pitchFamily="34" charset="0"/>
              <a:buChar char="•"/>
            </a:pPr>
            <a:r>
              <a:rPr lang="en-GB" dirty="0"/>
              <a:t>Rt/Q = 44.03 Ohms/m</a:t>
            </a:r>
            <a:endParaRPr lang="en-GB" dirty="0">
              <a:cs typeface="Calibri"/>
            </a:endParaRPr>
          </a:p>
          <a:p>
            <a:pPr marL="285750" indent="-285750">
              <a:buFont typeface="Arial" panose="020B0604020202020204" pitchFamily="34" charset="0"/>
              <a:buChar char="•"/>
            </a:pPr>
            <a:r>
              <a:rPr lang="en-GB" dirty="0" err="1"/>
              <a:t>B</a:t>
            </a:r>
            <a:r>
              <a:rPr lang="en-GB" baseline="-25000" dirty="0" err="1"/>
              <a:t>pk</a:t>
            </a:r>
            <a:r>
              <a:rPr lang="en-GB" dirty="0"/>
              <a:t> = 79.706 </a:t>
            </a:r>
            <a:r>
              <a:rPr lang="en-GB" dirty="0" err="1"/>
              <a:t>mT</a:t>
            </a:r>
            <a:r>
              <a:rPr lang="en-GB" dirty="0"/>
              <a:t> @ grad=8MV/m</a:t>
            </a:r>
            <a:endParaRPr lang="en-GB" dirty="0">
              <a:cs typeface="Calibri"/>
            </a:endParaRPr>
          </a:p>
          <a:p>
            <a:pPr marL="285750" indent="-285750">
              <a:buFont typeface="Arial" panose="020B0604020202020204" pitchFamily="34" charset="0"/>
              <a:buChar char="•"/>
            </a:pPr>
            <a:r>
              <a:rPr lang="en-GB" dirty="0" err="1"/>
              <a:t>E</a:t>
            </a:r>
            <a:r>
              <a:rPr lang="en-GB" baseline="-25000" dirty="0" err="1"/>
              <a:t>pk</a:t>
            </a:r>
            <a:r>
              <a:rPr lang="en-GB" dirty="0"/>
              <a:t> = 27.230  MV/m @ grad=8MV/m</a:t>
            </a:r>
            <a:endParaRPr lang="en-GB" dirty="0">
              <a:cs typeface="Calibri"/>
            </a:endParaRPr>
          </a:p>
          <a:p>
            <a:pPr marL="285750" indent="-285750">
              <a:buFont typeface="Arial" panose="020B0604020202020204" pitchFamily="34" charset="0"/>
              <a:buChar char="•"/>
            </a:pPr>
            <a:r>
              <a:rPr lang="en-GB" dirty="0"/>
              <a:t>LOM = 3.21817  GHz</a:t>
            </a:r>
            <a:endParaRPr lang="en-GB" dirty="0">
              <a:cs typeface="Calibri"/>
            </a:endParaRPr>
          </a:p>
          <a:p>
            <a:pPr marL="285750" indent="-285750">
              <a:buFont typeface="Arial" panose="020B0604020202020204" pitchFamily="34" charset="0"/>
              <a:buChar char="•"/>
            </a:pPr>
            <a:r>
              <a:rPr lang="en-GB" dirty="0"/>
              <a:t>SOM = 4.57387  GHz</a:t>
            </a:r>
            <a:endParaRPr lang="en-GB" dirty="0">
              <a:cs typeface="Calibri"/>
            </a:endParaRPr>
          </a:p>
          <a:p>
            <a:pPr marL="285750" indent="-285750">
              <a:buFont typeface="Arial" panose="020B0604020202020204" pitchFamily="34" charset="0"/>
              <a:buChar char="•"/>
            </a:pPr>
            <a:r>
              <a:rPr lang="en-GB" dirty="0"/>
              <a:t>Rt/Q</a:t>
            </a:r>
            <a:r>
              <a:rPr lang="en-GB" baseline="-25000" dirty="0"/>
              <a:t>SOM</a:t>
            </a:r>
            <a:r>
              <a:rPr lang="en-GB" dirty="0"/>
              <a:t> =40.77031  Ohms/m</a:t>
            </a:r>
            <a:endParaRPr lang="en-GB" dirty="0">
              <a:cs typeface="Calibri"/>
            </a:endParaRPr>
          </a:p>
          <a:p>
            <a:endParaRPr lang="en-GB" dirty="0">
              <a:cs typeface="Calibri"/>
            </a:endParaRPr>
          </a:p>
        </p:txBody>
      </p:sp>
      <p:grpSp>
        <p:nvGrpSpPr>
          <p:cNvPr id="11" name="Group 10">
            <a:extLst>
              <a:ext uri="{FF2B5EF4-FFF2-40B4-BE49-F238E27FC236}">
                <a16:creationId xmlns:a16="http://schemas.microsoft.com/office/drawing/2014/main" id="{03160BC6-1838-4028-B696-D1E88537BA7A}"/>
              </a:ext>
            </a:extLst>
          </p:cNvPr>
          <p:cNvGrpSpPr/>
          <p:nvPr/>
        </p:nvGrpSpPr>
        <p:grpSpPr>
          <a:xfrm>
            <a:off x="50564" y="4372925"/>
            <a:ext cx="4053384" cy="2088108"/>
            <a:chOff x="354842" y="4571999"/>
            <a:chExt cx="4053384" cy="2088108"/>
          </a:xfrm>
        </p:grpSpPr>
        <p:pic>
          <p:nvPicPr>
            <p:cNvPr id="6" name="Picture 5">
              <a:extLst>
                <a:ext uri="{FF2B5EF4-FFF2-40B4-BE49-F238E27FC236}">
                  <a16:creationId xmlns:a16="http://schemas.microsoft.com/office/drawing/2014/main" id="{C99DFC70-883D-4099-8EEE-E39B9EB39239}"/>
                </a:ext>
              </a:extLst>
            </p:cNvPr>
            <p:cNvPicPr>
              <a:picLocks noChangeAspect="1"/>
            </p:cNvPicPr>
            <p:nvPr/>
          </p:nvPicPr>
          <p:blipFill rotWithShape="1">
            <a:blip r:embed="rId2"/>
            <a:srcRect l="30965" t="26442" r="57964" b="43141"/>
            <a:stretch/>
          </p:blipFill>
          <p:spPr>
            <a:xfrm>
              <a:off x="3057098" y="4571999"/>
              <a:ext cx="1351128" cy="2088108"/>
            </a:xfrm>
            <a:prstGeom prst="rect">
              <a:avLst/>
            </a:prstGeom>
          </p:spPr>
        </p:pic>
        <p:pic>
          <p:nvPicPr>
            <p:cNvPr id="8" name="Picture 7">
              <a:extLst>
                <a:ext uri="{FF2B5EF4-FFF2-40B4-BE49-F238E27FC236}">
                  <a16:creationId xmlns:a16="http://schemas.microsoft.com/office/drawing/2014/main" id="{E3C8D165-01EE-473F-B6CD-CA29E51B32E4}"/>
                </a:ext>
              </a:extLst>
            </p:cNvPr>
            <p:cNvPicPr>
              <a:picLocks noChangeAspect="1"/>
            </p:cNvPicPr>
            <p:nvPr/>
          </p:nvPicPr>
          <p:blipFill rotWithShape="1">
            <a:blip r:embed="rId3"/>
            <a:srcRect l="30896" t="26269" r="58022" b="43284"/>
            <a:stretch/>
          </p:blipFill>
          <p:spPr>
            <a:xfrm>
              <a:off x="1705970" y="4571999"/>
              <a:ext cx="1351128" cy="2088108"/>
            </a:xfrm>
            <a:prstGeom prst="rect">
              <a:avLst/>
            </a:prstGeom>
          </p:spPr>
        </p:pic>
        <p:pic>
          <p:nvPicPr>
            <p:cNvPr id="9" name="Picture 8">
              <a:extLst>
                <a:ext uri="{FF2B5EF4-FFF2-40B4-BE49-F238E27FC236}">
                  <a16:creationId xmlns:a16="http://schemas.microsoft.com/office/drawing/2014/main" id="{794FD534-BF8D-451D-A468-DC978519ABB4}"/>
                </a:ext>
              </a:extLst>
            </p:cNvPr>
            <p:cNvPicPr>
              <a:picLocks noChangeAspect="1"/>
            </p:cNvPicPr>
            <p:nvPr/>
          </p:nvPicPr>
          <p:blipFill rotWithShape="1">
            <a:blip r:embed="rId4"/>
            <a:srcRect l="30896" t="26222" r="58022" b="43330"/>
            <a:stretch/>
          </p:blipFill>
          <p:spPr>
            <a:xfrm>
              <a:off x="354842" y="4571999"/>
              <a:ext cx="1351128" cy="2088108"/>
            </a:xfrm>
            <a:prstGeom prst="rect">
              <a:avLst/>
            </a:prstGeom>
          </p:spPr>
        </p:pic>
      </p:grpSp>
      <p:grpSp>
        <p:nvGrpSpPr>
          <p:cNvPr id="12" name="Group 11">
            <a:extLst>
              <a:ext uri="{FF2B5EF4-FFF2-40B4-BE49-F238E27FC236}">
                <a16:creationId xmlns:a16="http://schemas.microsoft.com/office/drawing/2014/main" id="{95080166-6DDC-422B-B661-A8154B082F02}"/>
              </a:ext>
            </a:extLst>
          </p:cNvPr>
          <p:cNvGrpSpPr/>
          <p:nvPr/>
        </p:nvGrpSpPr>
        <p:grpSpPr>
          <a:xfrm>
            <a:off x="8144575" y="4393398"/>
            <a:ext cx="4084195" cy="2088109"/>
            <a:chOff x="6808992" y="4571998"/>
            <a:chExt cx="4084195" cy="2088109"/>
          </a:xfrm>
        </p:grpSpPr>
        <p:pic>
          <p:nvPicPr>
            <p:cNvPr id="5" name="Picture 4">
              <a:extLst>
                <a:ext uri="{FF2B5EF4-FFF2-40B4-BE49-F238E27FC236}">
                  <a16:creationId xmlns:a16="http://schemas.microsoft.com/office/drawing/2014/main" id="{20999A84-C59E-4687-B4BF-EA9D3A3B5764}"/>
                </a:ext>
              </a:extLst>
            </p:cNvPr>
            <p:cNvPicPr>
              <a:picLocks noChangeAspect="1"/>
            </p:cNvPicPr>
            <p:nvPr/>
          </p:nvPicPr>
          <p:blipFill rotWithShape="1">
            <a:blip r:embed="rId5"/>
            <a:srcRect l="30896" t="26667" r="58022" b="43482"/>
            <a:stretch/>
          </p:blipFill>
          <p:spPr>
            <a:xfrm>
              <a:off x="9542059" y="4612943"/>
              <a:ext cx="1351128" cy="2047164"/>
            </a:xfrm>
            <a:prstGeom prst="rect">
              <a:avLst/>
            </a:prstGeom>
          </p:spPr>
        </p:pic>
        <p:pic>
          <p:nvPicPr>
            <p:cNvPr id="7" name="Picture 6">
              <a:extLst>
                <a:ext uri="{FF2B5EF4-FFF2-40B4-BE49-F238E27FC236}">
                  <a16:creationId xmlns:a16="http://schemas.microsoft.com/office/drawing/2014/main" id="{E1A35CCC-A7BF-46B7-B3BA-C94096198808}"/>
                </a:ext>
              </a:extLst>
            </p:cNvPr>
            <p:cNvPicPr>
              <a:picLocks noChangeAspect="1"/>
            </p:cNvPicPr>
            <p:nvPr/>
          </p:nvPicPr>
          <p:blipFill rotWithShape="1">
            <a:blip r:embed="rId6"/>
            <a:srcRect l="30896" t="25870" r="58022" b="43682"/>
            <a:stretch/>
          </p:blipFill>
          <p:spPr>
            <a:xfrm>
              <a:off x="8190931" y="4571999"/>
              <a:ext cx="1351128" cy="2088108"/>
            </a:xfrm>
            <a:prstGeom prst="rect">
              <a:avLst/>
            </a:prstGeom>
          </p:spPr>
        </p:pic>
        <p:pic>
          <p:nvPicPr>
            <p:cNvPr id="10" name="Picture 9">
              <a:extLst>
                <a:ext uri="{FF2B5EF4-FFF2-40B4-BE49-F238E27FC236}">
                  <a16:creationId xmlns:a16="http://schemas.microsoft.com/office/drawing/2014/main" id="{FEAE4070-575C-4AF5-8945-3235043FA4CA}"/>
                </a:ext>
              </a:extLst>
            </p:cNvPr>
            <p:cNvPicPr>
              <a:picLocks noChangeAspect="1"/>
            </p:cNvPicPr>
            <p:nvPr/>
          </p:nvPicPr>
          <p:blipFill rotWithShape="1">
            <a:blip r:embed="rId7"/>
            <a:srcRect l="30896" t="27111" r="58022" b="43704"/>
            <a:stretch/>
          </p:blipFill>
          <p:spPr>
            <a:xfrm>
              <a:off x="6808992" y="4571998"/>
              <a:ext cx="1381939" cy="2047163"/>
            </a:xfrm>
            <a:prstGeom prst="rect">
              <a:avLst/>
            </a:prstGeom>
          </p:spPr>
        </p:pic>
      </p:grpSp>
      <p:sp>
        <p:nvSpPr>
          <p:cNvPr id="13" name="TextBox 12">
            <a:extLst>
              <a:ext uri="{FF2B5EF4-FFF2-40B4-BE49-F238E27FC236}">
                <a16:creationId xmlns:a16="http://schemas.microsoft.com/office/drawing/2014/main" id="{3BCEBDD6-C3BA-4A1F-A0CF-FC93782D5036}"/>
              </a:ext>
            </a:extLst>
          </p:cNvPr>
          <p:cNvSpPr txBox="1"/>
          <p:nvPr/>
        </p:nvSpPr>
        <p:spPr>
          <a:xfrm>
            <a:off x="4277192" y="1661458"/>
            <a:ext cx="4121623" cy="2800767"/>
          </a:xfrm>
          <a:prstGeom prst="rect">
            <a:avLst/>
          </a:prstGeom>
          <a:noFill/>
        </p:spPr>
        <p:txBody>
          <a:bodyPr wrap="square" lIns="91440" tIns="45720" rIns="91440" bIns="45720" rtlCol="0" anchor="t">
            <a:spAutoFit/>
          </a:bodyPr>
          <a:lstStyle/>
          <a:p>
            <a:r>
              <a:rPr lang="en-GB" sz="3200" dirty="0"/>
              <a:t>25mm</a:t>
            </a:r>
          </a:p>
          <a:p>
            <a:endParaRPr lang="en-GB" dirty="0"/>
          </a:p>
          <a:p>
            <a:pPr marL="285750" indent="-285750">
              <a:buFont typeface="Arial" panose="020B0604020202020204" pitchFamily="34" charset="0"/>
              <a:buChar char="•"/>
            </a:pPr>
            <a:r>
              <a:rPr lang="en-GB" dirty="0"/>
              <a:t>Rt/Q = 47 Ohms/m</a:t>
            </a:r>
            <a:endParaRPr lang="en-GB" dirty="0">
              <a:cs typeface="Calibri"/>
            </a:endParaRPr>
          </a:p>
          <a:p>
            <a:pPr marL="285750" indent="-285750">
              <a:buFont typeface="Arial" panose="020B0604020202020204" pitchFamily="34" charset="0"/>
              <a:buChar char="•"/>
            </a:pPr>
            <a:r>
              <a:rPr lang="en-GB" dirty="0" err="1"/>
              <a:t>B</a:t>
            </a:r>
            <a:r>
              <a:rPr lang="en-GB" baseline="-25000" dirty="0" err="1"/>
              <a:t>pk</a:t>
            </a:r>
            <a:r>
              <a:rPr lang="en-GB" dirty="0"/>
              <a:t> = 64 </a:t>
            </a:r>
            <a:r>
              <a:rPr lang="en-GB" dirty="0" err="1"/>
              <a:t>mT</a:t>
            </a:r>
            <a:r>
              <a:rPr lang="en-GB" dirty="0"/>
              <a:t> @ grad=8MV/m</a:t>
            </a:r>
            <a:endParaRPr lang="en-GB" dirty="0">
              <a:cs typeface="Calibri"/>
            </a:endParaRPr>
          </a:p>
          <a:p>
            <a:pPr marL="285750" indent="-285750">
              <a:buFont typeface="Arial" panose="020B0604020202020204" pitchFamily="34" charset="0"/>
              <a:buChar char="•"/>
            </a:pPr>
            <a:r>
              <a:rPr lang="en-GB" dirty="0" err="1"/>
              <a:t>E</a:t>
            </a:r>
            <a:r>
              <a:rPr lang="en-GB" baseline="-25000" dirty="0" err="1"/>
              <a:t>pk</a:t>
            </a:r>
            <a:r>
              <a:rPr lang="en-GB" dirty="0"/>
              <a:t> = 33.2  MV/m @ grad=8MV/m</a:t>
            </a:r>
            <a:endParaRPr lang="en-GB" dirty="0">
              <a:cs typeface="Calibri"/>
            </a:endParaRPr>
          </a:p>
          <a:p>
            <a:pPr marL="285750" indent="-285750">
              <a:buFont typeface="Arial" panose="020B0604020202020204" pitchFamily="34" charset="0"/>
              <a:buChar char="•"/>
            </a:pPr>
            <a:r>
              <a:rPr lang="en-GB" dirty="0"/>
              <a:t>LOM = 3.3  GHz</a:t>
            </a:r>
            <a:endParaRPr lang="en-GB" dirty="0">
              <a:cs typeface="Calibri"/>
            </a:endParaRPr>
          </a:p>
          <a:p>
            <a:pPr marL="285750" indent="-285750">
              <a:buFont typeface="Arial" panose="020B0604020202020204" pitchFamily="34" charset="0"/>
              <a:buChar char="•"/>
            </a:pPr>
            <a:r>
              <a:rPr lang="en-GB" dirty="0"/>
              <a:t>SOM = 5.08  GHz</a:t>
            </a:r>
            <a:endParaRPr lang="en-GB" dirty="0">
              <a:cs typeface="Calibri"/>
            </a:endParaRPr>
          </a:p>
          <a:p>
            <a:pPr marL="285750" indent="-285750">
              <a:buFont typeface="Arial" panose="020B0604020202020204" pitchFamily="34" charset="0"/>
              <a:buChar char="•"/>
            </a:pPr>
            <a:r>
              <a:rPr lang="en-GB" dirty="0"/>
              <a:t>Rt/Q</a:t>
            </a:r>
            <a:r>
              <a:rPr lang="en-GB" baseline="-25000" dirty="0"/>
              <a:t>SOM</a:t>
            </a:r>
            <a:r>
              <a:rPr lang="en-GB" dirty="0"/>
              <a:t> =37.3  Ohms/m</a:t>
            </a:r>
            <a:endParaRPr lang="en-GB" dirty="0">
              <a:cs typeface="Calibri"/>
            </a:endParaRPr>
          </a:p>
          <a:p>
            <a:endParaRPr lang="en-GB" dirty="0">
              <a:cs typeface="Calibri"/>
            </a:endParaRPr>
          </a:p>
        </p:txBody>
      </p:sp>
      <p:pic>
        <p:nvPicPr>
          <p:cNvPr id="14" name="Picture 13">
            <a:extLst>
              <a:ext uri="{FF2B5EF4-FFF2-40B4-BE49-F238E27FC236}">
                <a16:creationId xmlns:a16="http://schemas.microsoft.com/office/drawing/2014/main" id="{B40C3FAC-C630-485D-B9AF-6D437516434F}"/>
              </a:ext>
            </a:extLst>
          </p:cNvPr>
          <p:cNvPicPr>
            <a:picLocks noChangeAspect="1"/>
          </p:cNvPicPr>
          <p:nvPr/>
        </p:nvPicPr>
        <p:blipFill rotWithShape="1">
          <a:blip r:embed="rId8"/>
          <a:srcRect l="37607" t="8774" r="36899" b="8754"/>
          <a:stretch/>
        </p:blipFill>
        <p:spPr>
          <a:xfrm>
            <a:off x="5159159" y="4344108"/>
            <a:ext cx="1948777" cy="2249663"/>
          </a:xfrm>
          <a:prstGeom prst="rect">
            <a:avLst/>
          </a:prstGeom>
        </p:spPr>
      </p:pic>
    </p:spTree>
    <p:extLst>
      <p:ext uri="{BB962C8B-B14F-4D97-AF65-F5344CB8AC3E}">
        <p14:creationId xmlns:p14="http://schemas.microsoft.com/office/powerpoint/2010/main" val="34597463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60605" y="365125"/>
            <a:ext cx="9493195" cy="1325563"/>
          </a:xfrm>
        </p:spPr>
        <p:txBody>
          <a:bodyPr/>
          <a:lstStyle/>
          <a:p>
            <a:r>
              <a:rPr lang="en-GB" dirty="0"/>
              <a:t>3 cell cavity</a:t>
            </a:r>
          </a:p>
        </p:txBody>
      </p:sp>
      <p:sp>
        <p:nvSpPr>
          <p:cNvPr id="3" name="Content Placeholder 2"/>
          <p:cNvSpPr>
            <a:spLocks noGrp="1"/>
          </p:cNvSpPr>
          <p:nvPr>
            <p:ph idx="1"/>
          </p:nvPr>
        </p:nvSpPr>
        <p:spPr>
          <a:xfrm>
            <a:off x="614680" y="1639754"/>
            <a:ext cx="10515600" cy="2220595"/>
          </a:xfrm>
        </p:spPr>
        <p:txBody>
          <a:bodyPr>
            <a:normAutofit/>
          </a:bodyPr>
          <a:lstStyle/>
          <a:p>
            <a:r>
              <a:rPr lang="en-GB" sz="2600" dirty="0"/>
              <a:t>End cells initially had lower peak magnetic field</a:t>
            </a:r>
          </a:p>
          <a:p>
            <a:r>
              <a:rPr lang="en-GB" sz="2600" dirty="0"/>
              <a:t>Larger beampipes were used on the end cells to aid damping (30 mm)</a:t>
            </a:r>
          </a:p>
          <a:p>
            <a:r>
              <a:rPr lang="en-US" sz="2600" dirty="0"/>
              <a:t>S</a:t>
            </a:r>
            <a:r>
              <a:rPr lang="en-GB" sz="2600" dirty="0"/>
              <a:t>lightly higher B field means that gradient is limited to 9.7 MV/m at 80 </a:t>
            </a:r>
            <a:r>
              <a:rPr lang="en-GB" sz="2600" dirty="0" err="1"/>
              <a:t>mT</a:t>
            </a:r>
            <a:endParaRPr lang="en-GB" sz="2600" dirty="0"/>
          </a:p>
          <a:p>
            <a:r>
              <a:rPr lang="en-US" sz="2600" dirty="0"/>
              <a:t>R</a:t>
            </a:r>
            <a:r>
              <a:rPr lang="en-US" sz="2600" baseline="-25000" dirty="0"/>
              <a:t>t</a:t>
            </a:r>
            <a:r>
              <a:rPr lang="en-US" sz="2600" dirty="0"/>
              <a:t>/Q=132 Ohms</a:t>
            </a:r>
            <a:endParaRPr lang="en-GB" sz="2600" dirty="0"/>
          </a:p>
        </p:txBody>
      </p:sp>
      <p:pic>
        <p:nvPicPr>
          <p:cNvPr id="6" name="Picture 5">
            <a:extLst>
              <a:ext uri="{FF2B5EF4-FFF2-40B4-BE49-F238E27FC236}">
                <a16:creationId xmlns:a16="http://schemas.microsoft.com/office/drawing/2014/main" id="{0026D6CB-D9ED-4DA8-A9FD-6F5622FBB33A}"/>
              </a:ext>
            </a:extLst>
          </p:cNvPr>
          <p:cNvPicPr>
            <a:picLocks noChangeAspect="1"/>
          </p:cNvPicPr>
          <p:nvPr/>
        </p:nvPicPr>
        <p:blipFill rotWithShape="1">
          <a:blip r:embed="rId2"/>
          <a:srcRect l="30349" r="28800"/>
          <a:stretch/>
        </p:blipFill>
        <p:spPr>
          <a:xfrm>
            <a:off x="2586768" y="3790583"/>
            <a:ext cx="3200368" cy="2795555"/>
          </a:xfrm>
          <a:prstGeom prst="rect">
            <a:avLst/>
          </a:prstGeom>
        </p:spPr>
      </p:pic>
      <p:pic>
        <p:nvPicPr>
          <p:cNvPr id="7" name="Picture 6">
            <a:extLst>
              <a:ext uri="{FF2B5EF4-FFF2-40B4-BE49-F238E27FC236}">
                <a16:creationId xmlns:a16="http://schemas.microsoft.com/office/drawing/2014/main" id="{D58F8F8F-3E86-4AD8-A3A7-C26BF0BBB148}"/>
              </a:ext>
            </a:extLst>
          </p:cNvPr>
          <p:cNvPicPr>
            <a:picLocks noChangeAspect="1"/>
          </p:cNvPicPr>
          <p:nvPr/>
        </p:nvPicPr>
        <p:blipFill rotWithShape="1">
          <a:blip r:embed="rId3"/>
          <a:srcRect l="28445" r="31455"/>
          <a:stretch/>
        </p:blipFill>
        <p:spPr>
          <a:xfrm>
            <a:off x="5787136" y="3790583"/>
            <a:ext cx="3239008" cy="2882395"/>
          </a:xfrm>
          <a:prstGeom prst="rect">
            <a:avLst/>
          </a:prstGeom>
        </p:spPr>
      </p:pic>
      <p:sp>
        <p:nvSpPr>
          <p:cNvPr id="8" name="TextBox 7">
            <a:extLst>
              <a:ext uri="{FF2B5EF4-FFF2-40B4-BE49-F238E27FC236}">
                <a16:creationId xmlns:a16="http://schemas.microsoft.com/office/drawing/2014/main" id="{2757C188-994D-462A-88DF-F21AF2961392}"/>
              </a:ext>
            </a:extLst>
          </p:cNvPr>
          <p:cNvSpPr txBox="1"/>
          <p:nvPr/>
        </p:nvSpPr>
        <p:spPr>
          <a:xfrm>
            <a:off x="2621280" y="3863368"/>
            <a:ext cx="926592" cy="369332"/>
          </a:xfrm>
          <a:prstGeom prst="rect">
            <a:avLst/>
          </a:prstGeom>
          <a:noFill/>
        </p:spPr>
        <p:txBody>
          <a:bodyPr wrap="square" rtlCol="0">
            <a:spAutoFit/>
          </a:bodyPr>
          <a:lstStyle/>
          <a:p>
            <a:r>
              <a:rPr lang="en-US" dirty="0"/>
              <a:t>E field</a:t>
            </a:r>
            <a:endParaRPr lang="en-GB" dirty="0"/>
          </a:p>
        </p:txBody>
      </p:sp>
      <p:sp>
        <p:nvSpPr>
          <p:cNvPr id="9" name="TextBox 8">
            <a:extLst>
              <a:ext uri="{FF2B5EF4-FFF2-40B4-BE49-F238E27FC236}">
                <a16:creationId xmlns:a16="http://schemas.microsoft.com/office/drawing/2014/main" id="{FF2A1D93-47E3-402C-A8E0-58C17F41AA27}"/>
              </a:ext>
            </a:extLst>
          </p:cNvPr>
          <p:cNvSpPr txBox="1"/>
          <p:nvPr/>
        </p:nvSpPr>
        <p:spPr>
          <a:xfrm>
            <a:off x="5862320" y="3846125"/>
            <a:ext cx="926592" cy="369332"/>
          </a:xfrm>
          <a:prstGeom prst="rect">
            <a:avLst/>
          </a:prstGeom>
          <a:noFill/>
        </p:spPr>
        <p:txBody>
          <a:bodyPr wrap="square" rtlCol="0">
            <a:spAutoFit/>
          </a:bodyPr>
          <a:lstStyle/>
          <a:p>
            <a:r>
              <a:rPr lang="en-US" dirty="0"/>
              <a:t>B field</a:t>
            </a:r>
            <a:endParaRPr lang="en-GB" dirty="0"/>
          </a:p>
        </p:txBody>
      </p:sp>
    </p:spTree>
    <p:extLst>
      <p:ext uri="{BB962C8B-B14F-4D97-AF65-F5344CB8AC3E}">
        <p14:creationId xmlns:p14="http://schemas.microsoft.com/office/powerpoint/2010/main" val="32245165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DBDF3F-BDBB-4DB3-95CB-6C19776FA782}"/>
              </a:ext>
            </a:extLst>
          </p:cNvPr>
          <p:cNvSpPr>
            <a:spLocks noGrp="1"/>
          </p:cNvSpPr>
          <p:nvPr>
            <p:ph type="title"/>
          </p:nvPr>
        </p:nvSpPr>
        <p:spPr/>
        <p:txBody>
          <a:bodyPr/>
          <a:lstStyle/>
          <a:p>
            <a:r>
              <a:rPr lang="en-US" dirty="0"/>
              <a:t>Same order and lower order modes</a:t>
            </a:r>
            <a:endParaRPr lang="en-GB" dirty="0"/>
          </a:p>
        </p:txBody>
      </p:sp>
      <p:sp>
        <p:nvSpPr>
          <p:cNvPr id="3" name="Content Placeholder 2">
            <a:extLst>
              <a:ext uri="{FF2B5EF4-FFF2-40B4-BE49-F238E27FC236}">
                <a16:creationId xmlns:a16="http://schemas.microsoft.com/office/drawing/2014/main" id="{397D5432-AD8E-4048-8EF2-83F948AA09B5}"/>
              </a:ext>
            </a:extLst>
          </p:cNvPr>
          <p:cNvSpPr>
            <a:spLocks noGrp="1"/>
          </p:cNvSpPr>
          <p:nvPr>
            <p:ph idx="1"/>
          </p:nvPr>
        </p:nvSpPr>
        <p:spPr>
          <a:xfrm>
            <a:off x="838200" y="1825625"/>
            <a:ext cx="5562600" cy="4351338"/>
          </a:xfrm>
        </p:spPr>
        <p:txBody>
          <a:bodyPr/>
          <a:lstStyle/>
          <a:p>
            <a:r>
              <a:rPr lang="en-US" dirty="0"/>
              <a:t>Highest impedance SOM is the pi mode at 5.07 GHz, Rt/Q is only 50 Ohms due to frequency not being synchronous.</a:t>
            </a:r>
            <a:endParaRPr lang="en-GB" dirty="0"/>
          </a:p>
        </p:txBody>
      </p:sp>
      <p:pic>
        <p:nvPicPr>
          <p:cNvPr id="4" name="Picture 3">
            <a:extLst>
              <a:ext uri="{FF2B5EF4-FFF2-40B4-BE49-F238E27FC236}">
                <a16:creationId xmlns:a16="http://schemas.microsoft.com/office/drawing/2014/main" id="{311EA05A-95FC-40C3-93B9-512C93789452}"/>
              </a:ext>
            </a:extLst>
          </p:cNvPr>
          <p:cNvPicPr>
            <a:picLocks noChangeAspect="1"/>
          </p:cNvPicPr>
          <p:nvPr/>
        </p:nvPicPr>
        <p:blipFill rotWithShape="1">
          <a:blip r:embed="rId2"/>
          <a:srcRect l="22204" r="22824"/>
          <a:stretch/>
        </p:blipFill>
        <p:spPr>
          <a:xfrm>
            <a:off x="7055104" y="1597216"/>
            <a:ext cx="3921760" cy="2545829"/>
          </a:xfrm>
          <a:prstGeom prst="rect">
            <a:avLst/>
          </a:prstGeom>
        </p:spPr>
      </p:pic>
      <p:pic>
        <p:nvPicPr>
          <p:cNvPr id="5" name="Picture 4">
            <a:extLst>
              <a:ext uri="{FF2B5EF4-FFF2-40B4-BE49-F238E27FC236}">
                <a16:creationId xmlns:a16="http://schemas.microsoft.com/office/drawing/2014/main" id="{E92CAE4E-AD9E-4950-BF62-A9EEC05C2FC0}"/>
              </a:ext>
            </a:extLst>
          </p:cNvPr>
          <p:cNvPicPr>
            <a:picLocks noChangeAspect="1"/>
          </p:cNvPicPr>
          <p:nvPr/>
        </p:nvPicPr>
        <p:blipFill rotWithShape="1">
          <a:blip r:embed="rId3"/>
          <a:srcRect l="32650" r="25126"/>
          <a:stretch/>
        </p:blipFill>
        <p:spPr>
          <a:xfrm>
            <a:off x="808736" y="3489452"/>
            <a:ext cx="3877056" cy="3276600"/>
          </a:xfrm>
          <a:prstGeom prst="rect">
            <a:avLst/>
          </a:prstGeom>
        </p:spPr>
      </p:pic>
      <p:sp>
        <p:nvSpPr>
          <p:cNvPr id="6" name="Content Placeholder 2">
            <a:extLst>
              <a:ext uri="{FF2B5EF4-FFF2-40B4-BE49-F238E27FC236}">
                <a16:creationId xmlns:a16="http://schemas.microsoft.com/office/drawing/2014/main" id="{8B9410A7-99FA-48A5-B719-98DC9625C21D}"/>
              </a:ext>
            </a:extLst>
          </p:cNvPr>
          <p:cNvSpPr txBox="1">
            <a:spLocks/>
          </p:cNvSpPr>
          <p:nvPr/>
        </p:nvSpPr>
        <p:spPr>
          <a:xfrm>
            <a:off x="5152136" y="4424553"/>
            <a:ext cx="5562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Highest impedance LOM is the pi/2 mode at 3.32 GHz, Rt/Q is only 134 Ohms</a:t>
            </a:r>
            <a:endParaRPr lang="en-GB" dirty="0"/>
          </a:p>
        </p:txBody>
      </p:sp>
    </p:spTree>
    <p:extLst>
      <p:ext uri="{BB962C8B-B14F-4D97-AF65-F5344CB8AC3E}">
        <p14:creationId xmlns:p14="http://schemas.microsoft.com/office/powerpoint/2010/main" val="33446206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535C93-482D-444C-AB80-8B8013B0A356}"/>
              </a:ext>
            </a:extLst>
          </p:cNvPr>
          <p:cNvSpPr>
            <a:spLocks noGrp="1"/>
          </p:cNvSpPr>
          <p:nvPr>
            <p:ph type="title"/>
          </p:nvPr>
        </p:nvSpPr>
        <p:spPr/>
        <p:txBody>
          <a:bodyPr/>
          <a:lstStyle/>
          <a:p>
            <a:r>
              <a:rPr lang="en-US" dirty="0"/>
              <a:t>Multipactor</a:t>
            </a:r>
            <a:endParaRPr lang="en-GB" dirty="0"/>
          </a:p>
        </p:txBody>
      </p:sp>
      <p:sp>
        <p:nvSpPr>
          <p:cNvPr id="3" name="Content Placeholder 2">
            <a:extLst>
              <a:ext uri="{FF2B5EF4-FFF2-40B4-BE49-F238E27FC236}">
                <a16:creationId xmlns:a16="http://schemas.microsoft.com/office/drawing/2014/main" id="{A122FE86-437B-46E0-B085-C8C428462F08}"/>
              </a:ext>
            </a:extLst>
          </p:cNvPr>
          <p:cNvSpPr>
            <a:spLocks noGrp="1"/>
          </p:cNvSpPr>
          <p:nvPr>
            <p:ph idx="1"/>
          </p:nvPr>
        </p:nvSpPr>
        <p:spPr>
          <a:xfrm>
            <a:off x="5583936" y="1825625"/>
            <a:ext cx="5769864" cy="2620237"/>
          </a:xfrm>
        </p:spPr>
        <p:txBody>
          <a:bodyPr>
            <a:normAutofit fontScale="85000" lnSpcReduction="20000"/>
          </a:bodyPr>
          <a:lstStyle/>
          <a:p>
            <a:r>
              <a:rPr lang="en-US" dirty="0"/>
              <a:t>Multipactor band found at 7.15 MV/m on minor axis iris.</a:t>
            </a:r>
          </a:p>
          <a:p>
            <a:r>
              <a:rPr lang="en-US" dirty="0"/>
              <a:t>Either need to modify iris or limit gradient to 7 MV/m</a:t>
            </a:r>
          </a:p>
          <a:p>
            <a:r>
              <a:rPr lang="en-US" dirty="0"/>
              <a:t>Appears very narrow band (not at 7 or 7.3 MV/m)</a:t>
            </a:r>
          </a:p>
          <a:p>
            <a:r>
              <a:rPr lang="en-US" dirty="0"/>
              <a:t>ILC spec need 7.5 MV/m for 1 </a:t>
            </a:r>
            <a:r>
              <a:rPr lang="en-US" dirty="0" err="1"/>
              <a:t>TeV</a:t>
            </a:r>
            <a:r>
              <a:rPr lang="en-US" dirty="0"/>
              <a:t> with only 3 cavities or a single 9 cell.</a:t>
            </a:r>
            <a:endParaRPr lang="en-GB" dirty="0"/>
          </a:p>
        </p:txBody>
      </p:sp>
      <p:pic>
        <p:nvPicPr>
          <p:cNvPr id="4" name="Picture 3">
            <a:extLst>
              <a:ext uri="{FF2B5EF4-FFF2-40B4-BE49-F238E27FC236}">
                <a16:creationId xmlns:a16="http://schemas.microsoft.com/office/drawing/2014/main" id="{A8A4DE94-273A-42AB-9E09-3545E73D89DF}"/>
              </a:ext>
            </a:extLst>
          </p:cNvPr>
          <p:cNvPicPr>
            <a:picLocks noChangeAspect="1"/>
          </p:cNvPicPr>
          <p:nvPr/>
        </p:nvPicPr>
        <p:blipFill rotWithShape="1">
          <a:blip r:embed="rId2"/>
          <a:srcRect l="29222" t="24237" b="38726"/>
          <a:stretch/>
        </p:blipFill>
        <p:spPr>
          <a:xfrm>
            <a:off x="5352566" y="4445862"/>
            <a:ext cx="6648425" cy="2174393"/>
          </a:xfrm>
          <a:prstGeom prst="rect">
            <a:avLst/>
          </a:prstGeom>
        </p:spPr>
      </p:pic>
      <p:pic>
        <p:nvPicPr>
          <p:cNvPr id="5" name="Picture 4">
            <a:extLst>
              <a:ext uri="{FF2B5EF4-FFF2-40B4-BE49-F238E27FC236}">
                <a16:creationId xmlns:a16="http://schemas.microsoft.com/office/drawing/2014/main" id="{CC379513-3BF8-4D3F-AFB9-CB8AE9A76A2D}"/>
              </a:ext>
            </a:extLst>
          </p:cNvPr>
          <p:cNvPicPr>
            <a:picLocks noChangeAspect="1"/>
          </p:cNvPicPr>
          <p:nvPr/>
        </p:nvPicPr>
        <p:blipFill rotWithShape="1">
          <a:blip r:embed="rId3"/>
          <a:srcRect l="47250" t="24376" b="13141"/>
          <a:stretch/>
        </p:blipFill>
        <p:spPr>
          <a:xfrm>
            <a:off x="36867" y="1506432"/>
            <a:ext cx="5315699" cy="3935264"/>
          </a:xfrm>
          <a:prstGeom prst="rect">
            <a:avLst/>
          </a:prstGeom>
        </p:spPr>
      </p:pic>
    </p:spTree>
    <p:extLst>
      <p:ext uri="{BB962C8B-B14F-4D97-AF65-F5344CB8AC3E}">
        <p14:creationId xmlns:p14="http://schemas.microsoft.com/office/powerpoint/2010/main" val="2953050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6E9B9F-24CA-4730-8A3B-F59F73BD63CD}"/>
              </a:ext>
            </a:extLst>
          </p:cNvPr>
          <p:cNvSpPr>
            <a:spLocks noGrp="1"/>
          </p:cNvSpPr>
          <p:nvPr>
            <p:ph type="title"/>
          </p:nvPr>
        </p:nvSpPr>
        <p:spPr/>
        <p:txBody>
          <a:bodyPr/>
          <a:lstStyle/>
          <a:p>
            <a:r>
              <a:rPr lang="en-US" dirty="0"/>
              <a:t>Mode spectrum</a:t>
            </a:r>
            <a:endParaRPr lang="en-GB" dirty="0"/>
          </a:p>
        </p:txBody>
      </p:sp>
      <p:pic>
        <p:nvPicPr>
          <p:cNvPr id="5" name="Picture 4">
            <a:extLst>
              <a:ext uri="{FF2B5EF4-FFF2-40B4-BE49-F238E27FC236}">
                <a16:creationId xmlns:a16="http://schemas.microsoft.com/office/drawing/2014/main" id="{F3AF4AA8-4AEE-4536-A728-2D014431B279}"/>
              </a:ext>
            </a:extLst>
          </p:cNvPr>
          <p:cNvPicPr>
            <a:picLocks noChangeAspect="1"/>
          </p:cNvPicPr>
          <p:nvPr/>
        </p:nvPicPr>
        <p:blipFill rotWithShape="1">
          <a:blip r:embed="rId2"/>
          <a:srcRect l="60549" t="25695" b="37083"/>
          <a:stretch/>
        </p:blipFill>
        <p:spPr>
          <a:xfrm>
            <a:off x="9279240" y="1690688"/>
            <a:ext cx="2912760" cy="1545857"/>
          </a:xfrm>
          <a:prstGeom prst="rect">
            <a:avLst/>
          </a:prstGeom>
        </p:spPr>
      </p:pic>
      <p:pic>
        <p:nvPicPr>
          <p:cNvPr id="6" name="Picture 5">
            <a:extLst>
              <a:ext uri="{FF2B5EF4-FFF2-40B4-BE49-F238E27FC236}">
                <a16:creationId xmlns:a16="http://schemas.microsoft.com/office/drawing/2014/main" id="{F3B0CA22-0B85-417E-A1BC-861873B66774}"/>
              </a:ext>
            </a:extLst>
          </p:cNvPr>
          <p:cNvPicPr>
            <a:picLocks noChangeAspect="1"/>
          </p:cNvPicPr>
          <p:nvPr/>
        </p:nvPicPr>
        <p:blipFill rotWithShape="1">
          <a:blip r:embed="rId3"/>
          <a:srcRect l="66402" t="26620" b="40000"/>
          <a:stretch/>
        </p:blipFill>
        <p:spPr>
          <a:xfrm>
            <a:off x="9403080" y="5242346"/>
            <a:ext cx="2678406" cy="1496832"/>
          </a:xfrm>
          <a:prstGeom prst="rect">
            <a:avLst/>
          </a:prstGeom>
        </p:spPr>
      </p:pic>
      <p:pic>
        <p:nvPicPr>
          <p:cNvPr id="7" name="Picture 6">
            <a:extLst>
              <a:ext uri="{FF2B5EF4-FFF2-40B4-BE49-F238E27FC236}">
                <a16:creationId xmlns:a16="http://schemas.microsoft.com/office/drawing/2014/main" id="{27945643-07CD-49A2-ABDD-BC57848ED60C}"/>
              </a:ext>
            </a:extLst>
          </p:cNvPr>
          <p:cNvPicPr>
            <a:picLocks noChangeAspect="1"/>
          </p:cNvPicPr>
          <p:nvPr/>
        </p:nvPicPr>
        <p:blipFill rotWithShape="1">
          <a:blip r:embed="rId4"/>
          <a:srcRect l="60274" t="26250" r="1" b="35833"/>
          <a:stretch/>
        </p:blipFill>
        <p:spPr>
          <a:xfrm>
            <a:off x="182358" y="1537519"/>
            <a:ext cx="2912760" cy="1563821"/>
          </a:xfrm>
          <a:prstGeom prst="rect">
            <a:avLst/>
          </a:prstGeom>
        </p:spPr>
      </p:pic>
      <p:cxnSp>
        <p:nvCxnSpPr>
          <p:cNvPr id="9" name="Straight Arrow Connector 8">
            <a:extLst>
              <a:ext uri="{FF2B5EF4-FFF2-40B4-BE49-F238E27FC236}">
                <a16:creationId xmlns:a16="http://schemas.microsoft.com/office/drawing/2014/main" id="{1D128771-53AD-43C3-A463-D2D0286143E0}"/>
              </a:ext>
            </a:extLst>
          </p:cNvPr>
          <p:cNvCxnSpPr>
            <a:cxnSpLocks/>
          </p:cNvCxnSpPr>
          <p:nvPr/>
        </p:nvCxnSpPr>
        <p:spPr>
          <a:xfrm>
            <a:off x="2339340" y="2463616"/>
            <a:ext cx="1574292" cy="71036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F62622CA-9CC9-449D-9118-CB750DF50114}"/>
              </a:ext>
            </a:extLst>
          </p:cNvPr>
          <p:cNvCxnSpPr>
            <a:cxnSpLocks/>
          </p:cNvCxnSpPr>
          <p:nvPr/>
        </p:nvCxnSpPr>
        <p:spPr>
          <a:xfrm flipH="1">
            <a:off x="4645152" y="2987040"/>
            <a:ext cx="4826510" cy="24950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61CB21FA-951F-4C92-80F3-5406C7740674}"/>
              </a:ext>
            </a:extLst>
          </p:cNvPr>
          <p:cNvCxnSpPr>
            <a:cxnSpLocks/>
          </p:cNvCxnSpPr>
          <p:nvPr/>
        </p:nvCxnSpPr>
        <p:spPr>
          <a:xfrm flipH="1" flipV="1">
            <a:off x="4860544" y="3429000"/>
            <a:ext cx="4542536" cy="24003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aphicFrame>
        <p:nvGraphicFramePr>
          <p:cNvPr id="10" name="Chart 9">
            <a:extLst>
              <a:ext uri="{FF2B5EF4-FFF2-40B4-BE49-F238E27FC236}">
                <a16:creationId xmlns:a16="http://schemas.microsoft.com/office/drawing/2014/main" id="{1501F290-178A-40E7-8609-08DD48EBFBAC}"/>
              </a:ext>
            </a:extLst>
          </p:cNvPr>
          <p:cNvGraphicFramePr>
            <a:graphicFrameLocks/>
          </p:cNvGraphicFramePr>
          <p:nvPr>
            <p:extLst>
              <p:ext uri="{D42A27DB-BD31-4B8C-83A1-F6EECF244321}">
                <p14:modId xmlns:p14="http://schemas.microsoft.com/office/powerpoint/2010/main" val="4131773963"/>
              </p:ext>
            </p:extLst>
          </p:nvPr>
        </p:nvGraphicFramePr>
        <p:xfrm>
          <a:off x="2658949" y="2390330"/>
          <a:ext cx="5949315" cy="4156774"/>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263377004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1000</Words>
  <Application>Microsoft Office PowerPoint</Application>
  <PresentationFormat>Widescreen</PresentationFormat>
  <Paragraphs>108</Paragraphs>
  <Slides>14</Slides>
  <Notes>1</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14</vt:i4>
      </vt:variant>
    </vt:vector>
  </HeadingPairs>
  <TitlesOfParts>
    <vt:vector size="19" baseType="lpstr">
      <vt:lpstr>Arial</vt:lpstr>
      <vt:lpstr>Calibri</vt:lpstr>
      <vt:lpstr>Calibri Light</vt:lpstr>
      <vt:lpstr>Office Theme</vt:lpstr>
      <vt:lpstr>Chart</vt:lpstr>
      <vt:lpstr>ILC Racetrack Crab Design</vt:lpstr>
      <vt:lpstr>Re-optimizing the ILC crab</vt:lpstr>
      <vt:lpstr>Improved geometry</vt:lpstr>
      <vt:lpstr>Varying the ellipticity to tune the LOM/SOM</vt:lpstr>
      <vt:lpstr>20mm - 30mm single cell final results</vt:lpstr>
      <vt:lpstr>3 cell cavity</vt:lpstr>
      <vt:lpstr>Same order and lower order modes</vt:lpstr>
      <vt:lpstr>Multipactor</vt:lpstr>
      <vt:lpstr>Mode spectrum</vt:lpstr>
      <vt:lpstr>Waveguide damping</vt:lpstr>
      <vt:lpstr>Coaxial damper (30 mm aperture)</vt:lpstr>
      <vt:lpstr>Cockcroft SOM Coupler design</vt:lpstr>
      <vt:lpstr>Lower Order Mode Coupler</vt:lpstr>
      <vt:lpstr>Conclusions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ILC RFD</dc:title>
  <dc:creator>Burt, Graeme</dc:creator>
  <cp:lastModifiedBy>Burtg</cp:lastModifiedBy>
  <cp:revision>72</cp:revision>
  <dcterms:created xsi:type="dcterms:W3CDTF">2020-11-25T13:55:10Z</dcterms:created>
  <dcterms:modified xsi:type="dcterms:W3CDTF">2022-06-22T16:49:07Z</dcterms:modified>
</cp:coreProperties>
</file>