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73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30868"/>
            <a:ext cx="8269793" cy="4568488"/>
          </a:xfrm>
        </p:spPr>
        <p:txBody>
          <a:bodyPr>
            <a:normAutofit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Jul.18 29th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Peter Sievers, Sabine Riemann, 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9763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Talk by Joe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b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</a:b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“Status of Polarized Electron &amp; Positron Source R&amp;D at Jefferson Lab”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Uploaded in the above indico page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Introduction of many works at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JLab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in 2021-2022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I cannot describe individual research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Just give the table of contents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800" dirty="0">
                <a:ea typeface="ＭＳ Ｐゴシック" panose="020B0600070205080204" pitchFamily="50" charset="-128"/>
              </a:rPr>
              <a:t>IDT-WG2, Jul.26. 2022, K. Yokoya</a:t>
            </a:r>
            <a:endParaRPr kumimoji="1" lang="ja-JP" altLang="en-US" sz="18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21158C-8141-B23C-AA99-6EEB889F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4"/>
            <a:ext cx="7886700" cy="456141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kumimoji="1" lang="en-US" altLang="ja-JP" sz="2400" dirty="0"/>
              <a:t>Jefferson Lab Polarized Source R&amp;D Topics (2021 – 2022)</a:t>
            </a:r>
            <a:endParaRPr kumimoji="1" lang="ja-JP" altLang="en-US" sz="2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9300D0-0C6D-1DB0-29DA-D5DB650D2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915" y="660400"/>
            <a:ext cx="8498417" cy="589280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Polarized e-</a:t>
            </a:r>
          </a:p>
          <a:p>
            <a:pPr lvl="1"/>
            <a:r>
              <a:rPr kumimoji="1" lang="en-US" altLang="ja-JP" dirty="0"/>
              <a:t>High Polarization Photocathodes</a:t>
            </a:r>
            <a:endParaRPr lang="en-US" altLang="ja-JP" dirty="0"/>
          </a:p>
          <a:p>
            <a:pPr lvl="2"/>
            <a:r>
              <a:rPr kumimoji="1" lang="en-US" altLang="ja-JP" dirty="0"/>
              <a:t>Molecular Beam Epitaxy (MBE)</a:t>
            </a:r>
          </a:p>
          <a:p>
            <a:pPr lvl="2"/>
            <a:r>
              <a:rPr kumimoji="1" lang="en-US" altLang="ja-JP" dirty="0"/>
              <a:t>Molecular Organic Vapor Deposition (MOCVD)</a:t>
            </a:r>
            <a:endParaRPr lang="en-US" altLang="ja-JP" dirty="0"/>
          </a:p>
          <a:p>
            <a:pPr lvl="2"/>
            <a:r>
              <a:rPr kumimoji="1" lang="en-US" altLang="ja-JP" dirty="0"/>
              <a:t>Chemical Beam Epitaxy (CBE)</a:t>
            </a:r>
          </a:p>
          <a:p>
            <a:pPr lvl="1"/>
            <a:r>
              <a:rPr kumimoji="1" lang="en-US" altLang="ja-JP" dirty="0"/>
              <a:t>High Voltage Devices</a:t>
            </a:r>
            <a:endParaRPr lang="en-US" altLang="ja-JP" dirty="0"/>
          </a:p>
          <a:p>
            <a:pPr lvl="2"/>
            <a:r>
              <a:rPr kumimoji="1" lang="en-US" altLang="ja-JP" dirty="0"/>
              <a:t>200 – 300 kV Wien filters</a:t>
            </a:r>
          </a:p>
          <a:p>
            <a:pPr lvl="2"/>
            <a:r>
              <a:rPr kumimoji="1" lang="en-US" altLang="ja-JP" dirty="0"/>
              <a:t>500 kV inverted insulator</a:t>
            </a:r>
            <a:endParaRPr lang="en-US" altLang="ja-JP" dirty="0"/>
          </a:p>
          <a:p>
            <a:pPr lvl="2"/>
            <a:r>
              <a:rPr kumimoji="1" lang="en-US" altLang="ja-JP" dirty="0"/>
              <a:t>300 kV polarized 1 mA </a:t>
            </a:r>
            <a:r>
              <a:rPr kumimoji="1" lang="en-US" altLang="ja-JP" dirty="0" err="1"/>
              <a:t>photogun</a:t>
            </a:r>
            <a:r>
              <a:rPr kumimoji="1" lang="en-US" altLang="ja-JP" dirty="0"/>
              <a:t> (proposal, driver for pol. </a:t>
            </a:r>
            <a:r>
              <a:rPr lang="en-US" altLang="ja-JP" dirty="0"/>
              <a:t>e</a:t>
            </a:r>
            <a:r>
              <a:rPr kumimoji="1" lang="en-US" altLang="ja-JP" dirty="0"/>
              <a:t>+ production) </a:t>
            </a:r>
          </a:p>
          <a:p>
            <a:pPr lvl="1"/>
            <a:r>
              <a:rPr kumimoji="1" lang="en-US" altLang="ja-JP" dirty="0"/>
              <a:t>Ion Damage Experiments</a:t>
            </a:r>
            <a:endParaRPr lang="en-US" altLang="ja-JP" dirty="0"/>
          </a:p>
          <a:p>
            <a:pPr lvl="2"/>
            <a:r>
              <a:rPr kumimoji="1" lang="en-US" altLang="ja-JP" dirty="0"/>
              <a:t>Biased anode mitigation</a:t>
            </a:r>
          </a:p>
          <a:p>
            <a:pPr lvl="2"/>
            <a:r>
              <a:rPr kumimoji="1" lang="en-US" altLang="ja-JP" dirty="0"/>
              <a:t>Robust chemistry</a:t>
            </a:r>
            <a:endParaRPr lang="en-US" altLang="ja-JP" dirty="0"/>
          </a:p>
          <a:p>
            <a:pPr lvl="2"/>
            <a:r>
              <a:rPr kumimoji="1" lang="en-US" altLang="ja-JP" dirty="0"/>
              <a:t>Gun voltage dependence</a:t>
            </a:r>
          </a:p>
          <a:p>
            <a:pPr lvl="1"/>
            <a:r>
              <a:rPr kumimoji="1" lang="en-US" altLang="ja-JP" dirty="0"/>
              <a:t>Simulation &amp; Modeling</a:t>
            </a:r>
          </a:p>
          <a:p>
            <a:pPr lvl="2"/>
            <a:r>
              <a:rPr kumimoji="1" lang="en-US" altLang="ja-JP" dirty="0"/>
              <a:t>GPT ion generation &amp; spin tracking</a:t>
            </a:r>
          </a:p>
          <a:p>
            <a:pPr lvl="2"/>
            <a:r>
              <a:rPr kumimoji="1" lang="en-US" altLang="ja-JP" dirty="0"/>
              <a:t>Lifetime evolution model</a:t>
            </a:r>
          </a:p>
          <a:p>
            <a:pPr lvl="2"/>
            <a:r>
              <a:rPr kumimoji="1" lang="en-US" altLang="ja-JP" dirty="0"/>
              <a:t>Spot size evolution model</a:t>
            </a:r>
          </a:p>
          <a:p>
            <a:r>
              <a:rPr kumimoji="1" lang="en-US" altLang="ja-JP" dirty="0"/>
              <a:t>Polarized e+</a:t>
            </a:r>
          </a:p>
          <a:p>
            <a:pPr lvl="1"/>
            <a:r>
              <a:rPr kumimoji="1" lang="en-US" altLang="ja-JP" dirty="0"/>
              <a:t>Polarized positrons beams for CEBAF</a:t>
            </a:r>
          </a:p>
          <a:p>
            <a:pPr lvl="2"/>
            <a:r>
              <a:rPr kumimoji="1" lang="en-US" altLang="ja-JP" dirty="0"/>
              <a:t>Positron physics scope (today)</a:t>
            </a:r>
          </a:p>
          <a:p>
            <a:pPr lvl="2"/>
            <a:r>
              <a:rPr kumimoji="1" lang="en-US" altLang="ja-JP" dirty="0"/>
              <a:t>CEBAF upgrades beyond 12 GeV e-</a:t>
            </a:r>
          </a:p>
          <a:p>
            <a:pPr lvl="3"/>
            <a:r>
              <a:rPr lang="en-US" altLang="ja-JP" dirty="0"/>
              <a:t>Polarized positron improvement</a:t>
            </a:r>
          </a:p>
          <a:p>
            <a:pPr lvl="3"/>
            <a:r>
              <a:rPr kumimoji="1" lang="en-US" altLang="ja-JP" dirty="0"/>
              <a:t>Energy upgrade 22 GeV</a:t>
            </a:r>
          </a:p>
          <a:p>
            <a:pPr lvl="2"/>
            <a:r>
              <a:rPr kumimoji="1" lang="en-US" altLang="ja-JP" dirty="0"/>
              <a:t>Positron injector</a:t>
            </a:r>
          </a:p>
          <a:p>
            <a:pPr lvl="2"/>
            <a:r>
              <a:rPr kumimoji="1" lang="en-US" altLang="ja-JP" dirty="0"/>
              <a:t>Technical workshop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FD2375-7C1A-B819-7D96-2F1C807C8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F2A27E-4776-E794-D6FA-4CE007C81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BFC9F8A-C03D-9DCC-B7A5-5BD439B85CB4}"/>
              </a:ext>
            </a:extLst>
          </p:cNvPr>
          <p:cNvGrpSpPr/>
          <p:nvPr/>
        </p:nvGrpSpPr>
        <p:grpSpPr>
          <a:xfrm>
            <a:off x="3722313" y="724299"/>
            <a:ext cx="5421687" cy="5896636"/>
            <a:chOff x="3722313" y="741248"/>
            <a:chExt cx="5421687" cy="5896636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658EE6BD-8F6D-0354-FEC4-281184446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4674" y="4233003"/>
              <a:ext cx="2370228" cy="2404881"/>
            </a:xfrm>
            <a:prstGeom prst="rect">
              <a:avLst/>
            </a:prstGeom>
          </p:spPr>
        </p:pic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FB5A917-56FE-79C7-E81F-910C0662DAC6}"/>
                </a:ext>
              </a:extLst>
            </p:cNvPr>
            <p:cNvGrpSpPr/>
            <p:nvPr/>
          </p:nvGrpSpPr>
          <p:grpSpPr>
            <a:xfrm>
              <a:off x="3722313" y="741248"/>
              <a:ext cx="4367934" cy="1634739"/>
              <a:chOff x="3722313" y="741248"/>
              <a:chExt cx="4367934" cy="1634739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ACEA54F4-76BE-94F1-A2D5-206C9D00FC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58764" y="741248"/>
                <a:ext cx="2131483" cy="1634739"/>
              </a:xfrm>
              <a:prstGeom prst="rect">
                <a:avLst/>
              </a:prstGeom>
            </p:spPr>
          </p:pic>
          <p:sp>
            <p:nvSpPr>
              <p:cNvPr id="8" name="矢印: 上 7">
                <a:extLst>
                  <a:ext uri="{FF2B5EF4-FFF2-40B4-BE49-F238E27FC236}">
                    <a16:creationId xmlns:a16="http://schemas.microsoft.com/office/drawing/2014/main" id="{E1D42118-13B3-BAD5-15DD-7736EE47497F}"/>
                  </a:ext>
                </a:extLst>
              </p:cNvPr>
              <p:cNvSpPr/>
              <p:nvPr/>
            </p:nvSpPr>
            <p:spPr>
              <a:xfrm rot="4748046">
                <a:off x="4762984" y="839523"/>
                <a:ext cx="89267" cy="2170610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B3781CF-459E-B100-1821-68E59EF486DB}"/>
                </a:ext>
              </a:extLst>
            </p:cNvPr>
            <p:cNvGrpSpPr/>
            <p:nvPr/>
          </p:nvGrpSpPr>
          <p:grpSpPr>
            <a:xfrm>
              <a:off x="7568950" y="2545537"/>
              <a:ext cx="1575050" cy="3590683"/>
              <a:chOff x="7568950" y="2545537"/>
              <a:chExt cx="1575050" cy="3590683"/>
            </a:xfrm>
          </p:grpSpPr>
          <p:pic>
            <p:nvPicPr>
              <p:cNvPr id="10" name="図 9">
                <a:extLst>
                  <a:ext uri="{FF2B5EF4-FFF2-40B4-BE49-F238E27FC236}">
                    <a16:creationId xmlns:a16="http://schemas.microsoft.com/office/drawing/2014/main" id="{4ADE5B10-7FB4-4A01-106D-18629ED75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38286" y="3324792"/>
                <a:ext cx="1405714" cy="2811428"/>
              </a:xfrm>
              <a:prstGeom prst="rect">
                <a:avLst/>
              </a:prstGeom>
            </p:spPr>
          </p:pic>
          <p:sp>
            <p:nvSpPr>
              <p:cNvPr id="11" name="矢印: 折線 10">
                <a:extLst>
                  <a:ext uri="{FF2B5EF4-FFF2-40B4-BE49-F238E27FC236}">
                    <a16:creationId xmlns:a16="http://schemas.microsoft.com/office/drawing/2014/main" id="{4EEA8912-5938-1A48-084A-92CCFE4A97DB}"/>
                  </a:ext>
                </a:extLst>
              </p:cNvPr>
              <p:cNvSpPr/>
              <p:nvPr/>
            </p:nvSpPr>
            <p:spPr>
              <a:xfrm rot="5400000">
                <a:off x="7911262" y="2203225"/>
                <a:ext cx="721089" cy="1405713"/>
              </a:xfrm>
              <a:prstGeom prst="bentArrow">
                <a:avLst>
                  <a:gd name="adj1" fmla="val 7848"/>
                  <a:gd name="adj2" fmla="val 10910"/>
                  <a:gd name="adj3" fmla="val 25000"/>
                  <a:gd name="adj4" fmla="val 4609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5425FE2-CB1D-EF7F-1F23-4FB4717E0F35}"/>
                </a:ext>
              </a:extLst>
            </p:cNvPr>
            <p:cNvGrpSpPr/>
            <p:nvPr/>
          </p:nvGrpSpPr>
          <p:grpSpPr>
            <a:xfrm>
              <a:off x="3857232" y="2757375"/>
              <a:ext cx="3542386" cy="1475628"/>
              <a:chOff x="3974199" y="3229062"/>
              <a:chExt cx="3542386" cy="1475628"/>
            </a:xfrm>
          </p:grpSpPr>
          <p:pic>
            <p:nvPicPr>
              <p:cNvPr id="13" name="図 12">
                <a:extLst>
                  <a:ext uri="{FF2B5EF4-FFF2-40B4-BE49-F238E27FC236}">
                    <a16:creationId xmlns:a16="http://schemas.microsoft.com/office/drawing/2014/main" id="{C9B500CC-8F89-E041-E013-9C420B65E8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764" y="3229062"/>
                <a:ext cx="2528821" cy="1475628"/>
              </a:xfrm>
              <a:prstGeom prst="rect">
                <a:avLst/>
              </a:prstGeom>
            </p:spPr>
          </p:pic>
          <p:sp>
            <p:nvSpPr>
              <p:cNvPr id="14" name="矢印: 右 13">
                <a:extLst>
                  <a:ext uri="{FF2B5EF4-FFF2-40B4-BE49-F238E27FC236}">
                    <a16:creationId xmlns:a16="http://schemas.microsoft.com/office/drawing/2014/main" id="{8039890E-25C9-7D07-6C12-9CDF9D5D4579}"/>
                  </a:ext>
                </a:extLst>
              </p:cNvPr>
              <p:cNvSpPr/>
              <p:nvPr/>
            </p:nvSpPr>
            <p:spPr>
              <a:xfrm rot="346824">
                <a:off x="3974199" y="3315859"/>
                <a:ext cx="980873" cy="6390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01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430</TotalTime>
  <Words>228</Words>
  <Application>Microsoft Office PowerPoint</Application>
  <PresentationFormat>画面に合わせる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Wingdings</vt:lpstr>
      <vt:lpstr>Office テーマ</vt:lpstr>
      <vt:lpstr>Sources Subgroup Summary  IDT-WG2, Jul.26. 2022, K. Yokoya</vt:lpstr>
      <vt:lpstr>Jefferson Lab Polarized Source R&amp;D Topics (2021 – 2022)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31</cp:revision>
  <dcterms:created xsi:type="dcterms:W3CDTF">2022-01-11T02:03:43Z</dcterms:created>
  <dcterms:modified xsi:type="dcterms:W3CDTF">2022-07-26T02:59:03Z</dcterms:modified>
</cp:coreProperties>
</file>