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aleway"/>
      <p:regular r:id="rId12"/>
      <p:bold r:id="rId13"/>
      <p:italic r:id="rId14"/>
      <p:boldItalic r:id="rId15"/>
    </p:embeddedFont>
    <p:embeddedFont>
      <p:font typeface="La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aleway-bold.fntdata"/><Relationship Id="rId12" Type="http://schemas.openxmlformats.org/officeDocument/2006/relationships/font" Target="fonts/Raleway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aleway-boldItalic.fntdata"/><Relationship Id="rId14" Type="http://schemas.openxmlformats.org/officeDocument/2006/relationships/font" Target="fonts/Raleway-italic.fntdata"/><Relationship Id="rId17" Type="http://schemas.openxmlformats.org/officeDocument/2006/relationships/font" Target="fonts/Lato-bold.fntdata"/><Relationship Id="rId16" Type="http://schemas.openxmlformats.org/officeDocument/2006/relationships/font" Target="fonts/La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boldItalic.fntdata"/><Relationship Id="rId6" Type="http://schemas.openxmlformats.org/officeDocument/2006/relationships/slide" Target="slides/slide1.xml"/><Relationship Id="rId18" Type="http://schemas.openxmlformats.org/officeDocument/2006/relationships/font" Target="fonts/La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40626e20d4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40626e20d4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40626e20d4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40626e20d4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40626e20d4_0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40626e20d4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40626e20d4_0_2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40626e20d4_0_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40626e20d4_0_2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40626e20d4_0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Gamma Resolution vs Angle From Jet Axis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Bayley Burke (University of Oregon)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R, Resolution definition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Particles are clustered into jets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jet itself and each constituent particle has a (unit) momentum 3-vector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 is the angular distance of a particle from the jet axis, defined as: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R = 1 - cos(</a:t>
            </a:r>
            <a:r>
              <a:rPr lang="en">
                <a:highlight>
                  <a:srgbClr val="FFFFFF"/>
                </a:highlight>
              </a:rPr>
              <a:t>θ) = 1 - (p</a:t>
            </a:r>
            <a:r>
              <a:rPr baseline="-25000" lang="en">
                <a:highlight>
                  <a:srgbClr val="FFFFFF"/>
                </a:highlight>
              </a:rPr>
              <a:t>x</a:t>
            </a:r>
            <a:r>
              <a:rPr lang="en">
                <a:highlight>
                  <a:srgbClr val="FFFFFF"/>
                </a:highlight>
              </a:rPr>
              <a:t>j</a:t>
            </a:r>
            <a:r>
              <a:rPr baseline="-25000" lang="en">
                <a:highlight>
                  <a:srgbClr val="FFFFFF"/>
                </a:highlight>
              </a:rPr>
              <a:t>x</a:t>
            </a:r>
            <a:r>
              <a:rPr lang="en">
                <a:highlight>
                  <a:srgbClr val="FFFFFF"/>
                </a:highlight>
              </a:rPr>
              <a:t> + p</a:t>
            </a:r>
            <a:r>
              <a:rPr baseline="-25000" lang="en">
                <a:highlight>
                  <a:srgbClr val="FFFFFF"/>
                </a:highlight>
              </a:rPr>
              <a:t>y</a:t>
            </a:r>
            <a:r>
              <a:rPr lang="en">
                <a:highlight>
                  <a:srgbClr val="FFFFFF"/>
                </a:highlight>
              </a:rPr>
              <a:t>j</a:t>
            </a:r>
            <a:r>
              <a:rPr baseline="-25000" lang="en">
                <a:highlight>
                  <a:srgbClr val="FFFFFF"/>
                </a:highlight>
              </a:rPr>
              <a:t>y</a:t>
            </a:r>
            <a:r>
              <a:rPr lang="en">
                <a:highlight>
                  <a:srgbClr val="FFFFFF"/>
                </a:highlight>
              </a:rPr>
              <a:t> + p</a:t>
            </a:r>
            <a:r>
              <a:rPr baseline="-25000" lang="en">
                <a:highlight>
                  <a:srgbClr val="FFFFFF"/>
                </a:highlight>
              </a:rPr>
              <a:t>z</a:t>
            </a:r>
            <a:r>
              <a:rPr lang="en">
                <a:highlight>
                  <a:srgbClr val="FFFFFF"/>
                </a:highlight>
              </a:rPr>
              <a:t>j</a:t>
            </a:r>
            <a:r>
              <a:rPr baseline="-25000" lang="en">
                <a:highlight>
                  <a:srgbClr val="FFFFFF"/>
                </a:highlight>
              </a:rPr>
              <a:t>z</a:t>
            </a:r>
            <a:r>
              <a:rPr lang="en">
                <a:highlight>
                  <a:srgbClr val="FFFFFF"/>
                </a:highlight>
              </a:rPr>
              <a:t>)</a:t>
            </a:r>
            <a:endParaRPr>
              <a:highlight>
                <a:srgbClr val="FFFFFF"/>
              </a:highlight>
            </a:endParaRPr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>
                <a:highlight>
                  <a:srgbClr val="FFFFFF"/>
                </a:highlight>
              </a:rPr>
              <a:t>Close to the jet axis cos(θ) ~ 1, R ~ 0; likewise far from it R ~ 1</a:t>
            </a:r>
            <a:endParaRPr>
              <a:highlight>
                <a:srgbClr val="FFFFFF"/>
              </a:highlight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>
                <a:highlight>
                  <a:srgbClr val="FFFFFF"/>
                </a:highlight>
              </a:rPr>
              <a:t>Resolution is a measure of how well the detector (pfo) determines energy vs truth (mct)</a:t>
            </a:r>
            <a:endParaRPr>
              <a:highlight>
                <a:srgbClr val="FFFFFF"/>
              </a:highlight>
            </a:endParaRPr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>
                <a:highlight>
                  <a:srgbClr val="FFFFFF"/>
                </a:highlight>
              </a:rPr>
              <a:t>Using energy scaled resolution to treat high and low energy jets equally (ideally)</a:t>
            </a:r>
            <a:endParaRPr>
              <a:highlight>
                <a:srgbClr val="FFFFFF"/>
              </a:highlight>
            </a:endParaRPr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>
                <a:highlight>
                  <a:srgbClr val="FFFFFF"/>
                </a:highlight>
              </a:rPr>
              <a:t>Resol = (E</a:t>
            </a:r>
            <a:r>
              <a:rPr baseline="-25000" lang="en">
                <a:highlight>
                  <a:srgbClr val="FFFFFF"/>
                </a:highlight>
              </a:rPr>
              <a:t>mct</a:t>
            </a:r>
            <a:r>
              <a:rPr lang="en">
                <a:highlight>
                  <a:srgbClr val="FFFFFF"/>
                </a:highlight>
              </a:rPr>
              <a:t> - E</a:t>
            </a:r>
            <a:r>
              <a:rPr baseline="-25000" lang="en">
                <a:highlight>
                  <a:srgbClr val="FFFFFF"/>
                </a:highlight>
              </a:rPr>
              <a:t>pfo</a:t>
            </a:r>
            <a:r>
              <a:rPr lang="en">
                <a:highlight>
                  <a:srgbClr val="FFFFFF"/>
                </a:highlight>
              </a:rPr>
              <a:t>) / E</a:t>
            </a:r>
            <a:r>
              <a:rPr baseline="-25000" lang="en">
                <a:highlight>
                  <a:srgbClr val="FFFFFF"/>
                </a:highlight>
              </a:rPr>
              <a:t>mct</a:t>
            </a:r>
            <a:r>
              <a:rPr baseline="30000" lang="en">
                <a:highlight>
                  <a:srgbClr val="FFFFFF"/>
                </a:highlight>
              </a:rPr>
              <a:t>1/2</a:t>
            </a:r>
            <a:endParaRPr>
              <a:highlight>
                <a:srgbClr val="FFFFFF"/>
              </a:highlight>
            </a:endParaRPr>
          </a:p>
        </p:txBody>
      </p:sp>
      <p:pic>
        <p:nvPicPr>
          <p:cNvPr id="94" name="Google Shape;94;p14"/>
          <p:cNvPicPr preferRelativeResize="0"/>
          <p:nvPr/>
        </p:nvPicPr>
        <p:blipFill rotWithShape="1">
          <a:blip r:embed="rId3">
            <a:alphaModFix/>
          </a:blip>
          <a:srcRect b="31087" l="3735" r="33803" t="12482"/>
          <a:stretch/>
        </p:blipFill>
        <p:spPr>
          <a:xfrm>
            <a:off x="6624600" y="1391125"/>
            <a:ext cx="2463652" cy="2003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8" name="Google Shape;10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5" name="Google Shape;115;p17"/>
          <p:cNvPicPr preferRelativeResize="0"/>
          <p:nvPr/>
        </p:nvPicPr>
        <p:blipFill rotWithShape="1">
          <a:blip r:embed="rId3">
            <a:alphaModFix/>
          </a:blip>
          <a:srcRect b="0" l="0" r="0" t="882"/>
          <a:stretch/>
        </p:blipFill>
        <p:spPr>
          <a:xfrm>
            <a:off x="0" y="0"/>
            <a:ext cx="91439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8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2" name="Google Shape;12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2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