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4" r:id="rId4"/>
    <p:sldId id="266" r:id="rId5"/>
    <p:sldId id="260" r:id="rId6"/>
    <p:sldId id="258" r:id="rId7"/>
    <p:sldId id="259" r:id="rId8"/>
    <p:sldId id="261" r:id="rId9"/>
    <p:sldId id="265" r:id="rId10"/>
    <p:sldId id="263" r:id="rId11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779" autoAdjust="0"/>
    <p:restoredTop sz="96512" autoAdjust="0"/>
  </p:normalViewPr>
  <p:slideViewPr>
    <p:cSldViewPr snapToGrid="0" snapToObjects="1">
      <p:cViewPr varScale="1">
        <p:scale>
          <a:sx n="124" d="100"/>
          <a:sy n="124" d="100"/>
        </p:scale>
        <p:origin x="176" y="472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6/1/22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6/1/22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29B91E-3ACF-DA44-9F32-BA305C52D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940ECB-2A49-5C47-ABDE-3E1473DEA4D1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66ACF67-E492-7744-AC17-01546E1E7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0084227-9644-BA47-BFBA-3F5A9DC5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25DD34-8F63-8F41-AB0B-C310CE5C51D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3E711DF-D855-774C-B9F4-89735AD7E314}"/>
              </a:ext>
            </a:extLst>
          </p:cNvPr>
          <p:cNvSpPr/>
          <p:nvPr userDrawn="1"/>
        </p:nvSpPr>
        <p:spPr>
          <a:xfrm>
            <a:off x="0" y="0"/>
            <a:ext cx="9144000" cy="5163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39895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4DDFD47-0C88-3641-8CEA-984B3FE2EC87}"/>
              </a:ext>
            </a:extLst>
          </p:cNvPr>
          <p:cNvSpPr/>
          <p:nvPr userDrawn="1"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394FA1-A6B9-1842-A62E-8E6E15E2E799}"/>
              </a:ext>
            </a:extLst>
          </p:cNvPr>
          <p:cNvSpPr txBox="1"/>
          <p:nvPr userDrawn="1"/>
        </p:nvSpPr>
        <p:spPr>
          <a:xfrm>
            <a:off x="3378200" y="1473200"/>
            <a:ext cx="5359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dirty="0">
                <a:solidFill>
                  <a:schemeClr val="bg1"/>
                </a:solidFill>
              </a:rPr>
              <a:t>International Development Team</a:t>
            </a:r>
          </a:p>
        </p:txBody>
      </p:sp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37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144632"/>
            <a:ext cx="7481455" cy="304801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0C36F55D-6840-884A-9D32-08F1D537A5C8}"/>
              </a:ext>
            </a:extLst>
          </p:cNvPr>
          <p:cNvSpPr>
            <a:spLocks noGrp="1"/>
          </p:cNvSpPr>
          <p:nvPr>
            <p:ph idx="18"/>
          </p:nvPr>
        </p:nvSpPr>
        <p:spPr>
          <a:xfrm>
            <a:off x="4724400" y="752560"/>
            <a:ext cx="3574473" cy="4029824"/>
          </a:xfrm>
          <a:prstGeom prst="rect">
            <a:avLst/>
          </a:prstGeom>
        </p:spPr>
        <p:txBody>
          <a:bodyPr/>
          <a:lstStyle>
            <a:lvl1pPr marL="144000" indent="-144000">
              <a:spcBef>
                <a:spcPts val="400"/>
              </a:spcBef>
              <a:defRPr sz="1400" b="0"/>
            </a:lvl1pPr>
            <a:lvl2pPr marL="288000" indent="-144000">
              <a:spcBef>
                <a:spcPts val="400"/>
              </a:spcBef>
              <a:defRPr sz="1200">
                <a:latin typeface="Arial"/>
                <a:cs typeface="Arial"/>
              </a:defRPr>
            </a:lvl2pPr>
            <a:lvl3pPr marL="432000" indent="-144000">
              <a:defRPr sz="1100">
                <a:latin typeface="Arial"/>
                <a:cs typeface="Arial"/>
              </a:defRPr>
            </a:lvl3pPr>
            <a:lvl4pPr marL="576000" indent="-144000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3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4428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473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1" name="Picture 10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" descr="page4image2766581152">
            <a:extLst>
              <a:ext uri="{FF2B5EF4-FFF2-40B4-BE49-F238E27FC236}">
                <a16:creationId xmlns:a16="http://schemas.microsoft.com/office/drawing/2014/main" id="{0A327B3F-7D08-F24B-B31F-AC179C00066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157" y="220414"/>
            <a:ext cx="700327" cy="635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13" r:id="rId3"/>
    <p:sldLayoutId id="2147483712" r:id="rId4"/>
    <p:sldLayoutId id="2147483710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11" r:id="rId12"/>
    <p:sldLayoutId id="2147483706" r:id="rId13"/>
    <p:sldLayoutId id="2147483707" r:id="rId14"/>
    <p:sldLayoutId id="2147483708" r:id="rId15"/>
    <p:sldLayoutId id="2147483709" r:id="rId16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iso.org/publication/PUB100400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iso-14001-environmental-management.html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management-system-standards.html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iso.org/publication/PUB100371.html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iso.org/committee/54808.html" TargetMode="Externa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iso-14001-environmental-management.html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www.iso.org/committee/54818/x/catalogue/p/1/u/0/w/0/d/0" TargetMode="Externa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hyperlink" Target="https://www.iso.org/committee/54854/x/catalogue/p/1/u/0/w/0/d/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iso.org/committee/546318/x/catalogue/p/1/u/0/w/0/d/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so.org/iso-50001-energy-management.html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B0E0F-5E23-A04E-915E-62EC721DE22E}"/>
              </a:ext>
            </a:extLst>
          </p:cNvPr>
          <p:cNvSpPr txBox="1"/>
          <p:nvPr/>
        </p:nvSpPr>
        <p:spPr>
          <a:xfrm>
            <a:off x="5236031" y="3383280"/>
            <a:ext cx="3522118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>
                <a:solidFill>
                  <a:schemeClr val="bg1"/>
                </a:solidFill>
              </a:rPr>
              <a:t>ISO Standards for Sustainability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Benno List, DESY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Sustainability Meeting</a:t>
            </a:r>
          </a:p>
          <a:p>
            <a:pPr algn="r"/>
            <a:r>
              <a:rPr lang="en-DE" dirty="0">
                <a:solidFill>
                  <a:schemeClr val="bg1"/>
                </a:solidFill>
              </a:rPr>
              <a:t>1.6.2022</a:t>
            </a:r>
          </a:p>
        </p:txBody>
      </p:sp>
    </p:spTree>
    <p:extLst>
      <p:ext uri="{BB962C8B-B14F-4D97-AF65-F5344CB8AC3E}">
        <p14:creationId xmlns:p14="http://schemas.microsoft.com/office/powerpoint/2010/main" val="459876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2B532B2-153D-1367-7964-CFC6B3F1597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44550" y="853456"/>
            <a:ext cx="3575050" cy="382870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75893333-501C-CC2B-49DE-A75BA8532C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 50001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E6641-E51C-9056-04AB-8E33AD2BA62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DA142-9B71-EA44-2DAC-203C664F9EC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C1306-D912-D5F4-F7ED-9CF73A3E63B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4B3862A-98FE-CDC6-4D91-8CE41A968D7F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4724400" y="1185776"/>
            <a:ext cx="3575050" cy="31640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153786C-1EBF-D228-B44F-E2E63359D20B}"/>
              </a:ext>
            </a:extLst>
          </p:cNvPr>
          <p:cNvSpPr txBox="1"/>
          <p:nvPr/>
        </p:nvSpPr>
        <p:spPr>
          <a:xfrm>
            <a:off x="831850" y="4861544"/>
            <a:ext cx="3494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4"/>
              </a:rPr>
              <a:t>https://www.iso.org/publication/PUB100400.html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0754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CACCA-7A7F-4EF3-ED8E-B14F2114F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 14000 Family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AE7229A-4543-32FD-FA62-D72923A29CF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831272" y="1362074"/>
            <a:ext cx="7661799" cy="354664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8EE96FD-0FB5-CFBB-01CC-0D0D9D41A6B4}"/>
              </a:ext>
            </a:extLst>
          </p:cNvPr>
          <p:cNvSpPr txBox="1"/>
          <p:nvPr/>
        </p:nvSpPr>
        <p:spPr>
          <a:xfrm>
            <a:off x="1097551" y="4658369"/>
            <a:ext cx="4525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https://www.iso.org/iso-14001-environmental-management.html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0279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72A561B-E904-A18B-84F8-E9929F3D7D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3995" y="854683"/>
            <a:ext cx="7916009" cy="4005634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707058-265F-ACED-4256-84D782829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C0B247-8E6D-464D-9E9F-D2CA37B4F42E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90E8D-2A11-38DB-0017-114E91CC70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FC32EC-9BFD-E43F-B40E-49DEB9D84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692A7-37D3-4643-9775-73A5861BE08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4D2EA27-FD1D-0144-0B06-DA676623DD5D}"/>
              </a:ext>
            </a:extLst>
          </p:cNvPr>
          <p:cNvSpPr txBox="1"/>
          <p:nvPr/>
        </p:nvSpPr>
        <p:spPr>
          <a:xfrm>
            <a:off x="519736" y="4906526"/>
            <a:ext cx="40522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https://www.iso.org/management-system-standards.html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9956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5A945B8-0D09-FB89-C555-25CE8FB9536D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121344" y="752560"/>
            <a:ext cx="2842519" cy="4030663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05BF86F-A942-F84E-67A9-23AC47C08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3574E-48F1-09B0-5CC8-F683985BB532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123E2-151B-3AE9-450F-C16E91C2C66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1A1B10-98B4-BE97-E205-A023EA2442C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5E72FC5-F3CA-F428-A5CF-41AB9F0D67BD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3092697" y="752560"/>
            <a:ext cx="2842519" cy="40306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7959B4-FABA-CDA4-1BC0-D089525982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5216" y="752559"/>
            <a:ext cx="2842520" cy="403066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8C15A61-817C-A9D7-B2E0-5943CE86BDB6}"/>
              </a:ext>
            </a:extLst>
          </p:cNvPr>
          <p:cNvSpPr txBox="1"/>
          <p:nvPr/>
        </p:nvSpPr>
        <p:spPr>
          <a:xfrm>
            <a:off x="831850" y="4901062"/>
            <a:ext cx="34944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5"/>
              </a:rPr>
              <a:t>https://www.iso.org/publication/PUB100371.html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18434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80BF5E35-91F8-A1DE-0815-B06ABD8B78C9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844551" y="650304"/>
            <a:ext cx="3575050" cy="1211605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24C0C61-72B6-39AF-A32B-F196108E4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Committee ISO/TC207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1EE25-6433-5B2A-F182-A8066BCAA78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5C0B247-8E6D-464D-9E9F-D2CA37B4F42E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74A22-A95F-1958-60D1-19CD0C019DE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BFEA3-DE31-02A6-A193-73EE212F783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5A7692A7-37D3-4643-9775-73A5861BE08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04C6A8-F8E8-3E27-FD34-84C8D73A0F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1" y="1759653"/>
            <a:ext cx="4477827" cy="19911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29BCDD2-00F9-AD03-0290-1ED0F6302C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360" y="3625551"/>
            <a:ext cx="4662271" cy="14909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432842-00B7-751C-A538-E30B8249910B}"/>
              </a:ext>
            </a:extLst>
          </p:cNvPr>
          <p:cNvSpPr txBox="1"/>
          <p:nvPr/>
        </p:nvSpPr>
        <p:spPr>
          <a:xfrm rot="16200000">
            <a:off x="-964848" y="3108272"/>
            <a:ext cx="30712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5"/>
              </a:rPr>
              <a:t>https://www.iso.org/committee/54808.html</a:t>
            </a:r>
            <a:r>
              <a:rPr lang="en-GB" sz="1200" dirty="0"/>
              <a:t>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42B67B-1387-0BC0-0918-F7EC2B818007}"/>
              </a:ext>
            </a:extLst>
          </p:cNvPr>
          <p:cNvSpPr txBox="1"/>
          <p:nvPr/>
        </p:nvSpPr>
        <p:spPr>
          <a:xfrm>
            <a:off x="5224463" y="3750837"/>
            <a:ext cx="149111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-&gt; ISO 14001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D45976-C2DC-C3FD-BF80-B86496DBE5D4}"/>
              </a:ext>
            </a:extLst>
          </p:cNvPr>
          <p:cNvSpPr txBox="1"/>
          <p:nvPr/>
        </p:nvSpPr>
        <p:spPr>
          <a:xfrm>
            <a:off x="5224463" y="4574853"/>
            <a:ext cx="149111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-&gt; ISO 14040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E9CBAC-3C3F-E60E-E8C3-837DCABFEBDC}"/>
              </a:ext>
            </a:extLst>
          </p:cNvPr>
          <p:cNvSpPr txBox="1"/>
          <p:nvPr/>
        </p:nvSpPr>
        <p:spPr>
          <a:xfrm>
            <a:off x="5224463" y="4782384"/>
            <a:ext cx="1491114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-&gt; ISO 14064</a:t>
            </a:r>
          </a:p>
        </p:txBody>
      </p:sp>
    </p:spTree>
    <p:extLst>
      <p:ext uri="{BB962C8B-B14F-4D97-AF65-F5344CB8AC3E}">
        <p14:creationId xmlns:p14="http://schemas.microsoft.com/office/powerpoint/2010/main" val="220500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CAAB693-B9F0-6D73-FC55-8DD983AD0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ISO 14000 Family (ISO/TC 207/SC1)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BB79E-660A-6197-AF0E-FBF0DBE0ABE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5C0B247-8E6D-464D-9E9F-D2CA37B4F42E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F16296-CF8F-3507-728E-6C0640114C9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CF6F93-9FA0-0AC4-F405-02248078CF8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5A7692A7-37D3-4643-9775-73A5861BE08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C2F93D0E-BCB3-2D05-0338-82D053CE0E3A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24402" y="1122154"/>
            <a:ext cx="4136037" cy="32675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9D6BAB-81AB-543A-E60F-7C337038D1BB}"/>
              </a:ext>
            </a:extLst>
          </p:cNvPr>
          <p:cNvSpPr txBox="1"/>
          <p:nvPr/>
        </p:nvSpPr>
        <p:spPr>
          <a:xfrm rot="16200000">
            <a:off x="-1708923" y="2719000"/>
            <a:ext cx="45251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https://www.iso.org/iso-14001-environmental-management.html</a:t>
            </a:r>
            <a:r>
              <a:rPr lang="en-GB" sz="1200" dirty="0"/>
              <a:t> 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465BC52-8F83-4192-2198-8107C69FFF2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4"/>
          <a:stretch>
            <a:fillRect/>
          </a:stretch>
        </p:blipFill>
        <p:spPr>
          <a:xfrm>
            <a:off x="844550" y="912434"/>
            <a:ext cx="3575050" cy="371074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58EE557-463B-7888-C38C-39CB6FF31E2D}"/>
              </a:ext>
            </a:extLst>
          </p:cNvPr>
          <p:cNvSpPr txBox="1"/>
          <p:nvPr/>
        </p:nvSpPr>
        <p:spPr>
          <a:xfrm>
            <a:off x="4648885" y="4451954"/>
            <a:ext cx="40799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>
                <a:hlinkClick r:id="rId5"/>
              </a:rPr>
              <a:t>https://www.iso.org/committee/54818/x/catalogue/p/1/u/0/w/0/d/0</a:t>
            </a:r>
            <a:r>
              <a:rPr lang="en-GB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50958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F38C47C-322F-BF96-A684-702238348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14040 Family Family (ISO/TC 207/SC5)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83E58-3633-33CA-F8CF-55D3041C7CE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676FAA-C6C6-4FCC-2929-0D79B951915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E171AA-6B4C-7FD8-546B-A97DDE16790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59B7B88-8B08-898C-FA53-4D6498EE6F49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2"/>
          <a:stretch>
            <a:fillRect/>
          </a:stretch>
        </p:blipFill>
        <p:spPr>
          <a:xfrm>
            <a:off x="4709859" y="879039"/>
            <a:ext cx="4186168" cy="249292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ECB068-4DC8-0500-2461-E255B58E5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860" y="3371964"/>
            <a:ext cx="3895316" cy="171148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E0AF05C-2AFD-019E-8756-DCE31AB28187}"/>
              </a:ext>
            </a:extLst>
          </p:cNvPr>
          <p:cNvSpPr txBox="1"/>
          <p:nvPr/>
        </p:nvSpPr>
        <p:spPr>
          <a:xfrm rot="16200000">
            <a:off x="6477834" y="2942406"/>
            <a:ext cx="4573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4"/>
              </a:rPr>
              <a:t>https://www.iso.org/committee/54854/x/catalogue/p/1/u/0/w/0/d/0</a:t>
            </a:r>
            <a:r>
              <a:rPr lang="en-GB" sz="1200" dirty="0"/>
              <a:t> 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64C2BABC-54E3-2E51-F0DF-7BAF38FFF07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5"/>
          <a:stretch>
            <a:fillRect/>
          </a:stretch>
        </p:blipFill>
        <p:spPr>
          <a:xfrm>
            <a:off x="1044866" y="566199"/>
            <a:ext cx="3166695" cy="4625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140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DD623EF-CBCF-3A9E-33C6-5A376FA1297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603038" y="722842"/>
            <a:ext cx="4868001" cy="42693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E4B492C-AC88-A36E-75C3-99CD6A044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14064 Family Family (ISO/TC 207/SC7)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6DC79-78E4-2D83-E8E6-AECD79849DF1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9BA0DC-1CC2-CC4F-5918-D2293186CAA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39F71-42FA-AECB-CC29-6AAA2463181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56DA2641-CDAE-CC37-827E-94CC76B84C76}"/>
              </a:ext>
            </a:extLst>
          </p:cNvPr>
          <p:cNvPicPr>
            <a:picLocks noGrp="1" noChangeAspect="1"/>
          </p:cNvPicPr>
          <p:nvPr>
            <p:ph idx="18"/>
          </p:nvPr>
        </p:nvPicPr>
        <p:blipFill>
          <a:blip r:embed="rId3"/>
          <a:stretch>
            <a:fillRect/>
          </a:stretch>
        </p:blipFill>
        <p:spPr>
          <a:xfrm>
            <a:off x="5513683" y="722842"/>
            <a:ext cx="2922882" cy="426931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25416A-AC93-AB72-65F7-8F04B7554C4B}"/>
              </a:ext>
            </a:extLst>
          </p:cNvPr>
          <p:cNvSpPr txBox="1"/>
          <p:nvPr/>
        </p:nvSpPr>
        <p:spPr>
          <a:xfrm rot="16200000">
            <a:off x="-1940882" y="2726693"/>
            <a:ext cx="43300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hlinkClick r:id="rId4"/>
              </a:rPr>
              <a:t>https://www.iso.org/committee/546318/x/catalogue/p/1/u/0/w/0/d/0</a:t>
            </a:r>
            <a:r>
              <a:rPr lang="en-GB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1331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10AE087-9DB9-7271-0DA9-F2D11F1F98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6754" y="770562"/>
            <a:ext cx="7790522" cy="394213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33EAD-6516-D99C-460A-BD248C06E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605B0-1C15-8841-AEB4-F31B73E6FD8A}" type="datetime1">
              <a:rPr lang="en-US" smtClean="0"/>
              <a:pPr>
                <a:defRPr/>
              </a:pPr>
              <a:t>6/1/22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B4FD9B-281D-314D-74E3-2813F1F87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0BEE8-813D-41C1-B8CE-BBCF5EE4C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790913-7BED-9B49-AE85-4C0946355D8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369E25-A5E1-2AB8-4CF1-C366DF4566A3}"/>
              </a:ext>
            </a:extLst>
          </p:cNvPr>
          <p:cNvSpPr txBox="1"/>
          <p:nvPr/>
        </p:nvSpPr>
        <p:spPr>
          <a:xfrm rot="16200000">
            <a:off x="-1543131" y="3030877"/>
            <a:ext cx="40314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hlinkClick r:id="rId3"/>
              </a:rPr>
              <a:t>https://www.iso.org/iso-50001-energy-management.html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39945301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9882</TotalTime>
  <Words>271</Words>
  <Application>Microsoft Macintosh PowerPoint</Application>
  <PresentationFormat>On-screen Show (16:10)</PresentationFormat>
  <Paragraphs>48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Lucida Grande</vt:lpstr>
      <vt:lpstr>LLC_PowerPoint</vt:lpstr>
      <vt:lpstr>PowerPoint Presentation</vt:lpstr>
      <vt:lpstr>ISO 14000 Family</vt:lpstr>
      <vt:lpstr>PowerPoint Presentation</vt:lpstr>
      <vt:lpstr>Overview</vt:lpstr>
      <vt:lpstr>Committee ISO/TC207</vt:lpstr>
      <vt:lpstr>ISO 14000 Family (ISO/TC 207/SC1)</vt:lpstr>
      <vt:lpstr>14040 Family Family (ISO/TC 207/SC5)</vt:lpstr>
      <vt:lpstr>14064 Family Family (ISO/TC 207/SC7)</vt:lpstr>
      <vt:lpstr>PowerPoint Presentation</vt:lpstr>
      <vt:lpstr>ISO 50001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297</cp:revision>
  <dcterms:created xsi:type="dcterms:W3CDTF">2013-03-22T17:34:51Z</dcterms:created>
  <dcterms:modified xsi:type="dcterms:W3CDTF">2022-06-01T07:57:47Z</dcterms:modified>
</cp:coreProperties>
</file>