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9" r:id="rId2"/>
    <p:sldId id="292" r:id="rId3"/>
    <p:sldId id="293" r:id="rId4"/>
    <p:sldId id="290" r:id="rId5"/>
    <p:sldId id="291" r:id="rId6"/>
    <p:sldId id="294" r:id="rId7"/>
    <p:sldId id="297" r:id="rId8"/>
    <p:sldId id="299" r:id="rId9"/>
    <p:sldId id="298" r:id="rId10"/>
    <p:sldId id="300" r:id="rId11"/>
    <p:sldId id="295" r:id="rId12"/>
    <p:sldId id="296" r:id="rId13"/>
    <p:sldId id="28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3"/>
    <p:restoredTop sz="94686"/>
  </p:normalViewPr>
  <p:slideViewPr>
    <p:cSldViewPr snapToGrid="0" snapToObjects="1">
      <p:cViewPr varScale="1">
        <p:scale>
          <a:sx n="94" d="100"/>
          <a:sy n="94" d="100"/>
        </p:scale>
        <p:origin x="232" y="8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9/19/22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9/19/22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19 September 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19 September 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19 September 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19 September 2022</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19 September 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19 September 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19 September 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19 September 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19 September 2022</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19 September 2022</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19 September 2022</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19 September 2022</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19 September 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19 September 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19 September 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19 September 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19 September 2022</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19 September 2022</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3FCF6715-A2B5-A045-B72C-B503686710DB}" type="datetime3">
              <a:rPr lang="en-US" smtClean="0"/>
              <a:t>19 September 2022</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 Id="rId6" Type="http://schemas.openxmlformats.org/officeDocument/2006/relationships/hyperlink" Target="https://indico.cern.ch/event/1160140/" TargetMode="External"/><Relationship Id="rId5" Type="http://schemas.openxmlformats.org/officeDocument/2006/relationships/hyperlink" Target="https://indico.cern.ch/event/1160140/contributions/5008180/" TargetMode="External"/><Relationship Id="rId4" Type="http://schemas.openxmlformats.org/officeDocument/2006/relationships/hyperlink" Target="https://indico.cern.ch/event/1160140/contributions/503166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indico.cern.ch/event/1166618/contributions/4899637/" TargetMode="External"/><Relationship Id="rId2" Type="http://schemas.openxmlformats.org/officeDocument/2006/relationships/image" Target="../media/image13.png"/><Relationship Id="rId1" Type="http://schemas.openxmlformats.org/officeDocument/2006/relationships/slideLayout" Target="../slideLayouts/slideLayout8.xml"/><Relationship Id="rId5" Type="http://schemas.openxmlformats.org/officeDocument/2006/relationships/hyperlink" Target="https://indico.cern.ch/event/1135394/contributions/4763978/" TargetMode="Externa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1160140/contributions/5025092" TargetMode="External"/><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hyperlink" Target="https://arxiv.org/abs/2208.10466"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 Id="rId5" Type="http://schemas.openxmlformats.org/officeDocument/2006/relationships/hyperlink" Target="https://indico.cern.ch/event/1160140/contributions/5014540" TargetMode="External"/><Relationship Id="rId4" Type="http://schemas.openxmlformats.org/officeDocument/2006/relationships/hyperlink" Target="https://indico.cern.ch/event/116014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hyperlink" Target="doi:10.1016/j.tust.2020.103704" TargetMode="Externa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8.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2897312"/>
            <a:ext cx="11376025" cy="2684953"/>
          </a:xfrm>
        </p:spPr>
        <p:txBody>
          <a:bodyPr/>
          <a:lstStyle/>
          <a:p>
            <a:r>
              <a:rPr lang="en-US" dirty="0"/>
              <a:t>Project Proposal:</a:t>
            </a:r>
            <a:br>
              <a:rPr lang="en-US" dirty="0"/>
            </a:br>
            <a:r>
              <a:rPr lang="en-US" b="0" dirty="0"/>
              <a:t>Comparative Carbon Footprint </a:t>
            </a:r>
            <a:r>
              <a:rPr lang="en-GB" b="0" dirty="0"/>
              <a:t> </a:t>
            </a:r>
            <a:r>
              <a:rPr lang="en-US" b="0" dirty="0"/>
              <a:t>of Underground Civil Engineering Facilities for Future Colliders</a:t>
            </a:r>
            <a:br>
              <a:rPr lang="en-DE" dirty="0"/>
            </a:b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r>
              <a:rPr lang="en-US" sz="1800" dirty="0"/>
              <a:t>Benno List</a:t>
            </a:r>
          </a:p>
          <a:p>
            <a:pPr algn="l"/>
            <a:r>
              <a:rPr lang="en-US" sz="1800" dirty="0"/>
              <a:t>LC Sustainability Meeting 21.9.2022</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51106-12C5-1272-3EEE-14467AB23B30}"/>
              </a:ext>
            </a:extLst>
          </p:cNvPr>
          <p:cNvSpPr>
            <a:spLocks noGrp="1"/>
          </p:cNvSpPr>
          <p:nvPr>
            <p:ph type="title"/>
          </p:nvPr>
        </p:nvSpPr>
        <p:spPr/>
        <p:txBody>
          <a:bodyPr/>
          <a:lstStyle/>
          <a:p>
            <a:r>
              <a:rPr lang="en-GB" dirty="0"/>
              <a:t>Scope?</a:t>
            </a:r>
          </a:p>
        </p:txBody>
      </p:sp>
      <p:sp>
        <p:nvSpPr>
          <p:cNvPr id="3" name="Content Placeholder 2">
            <a:extLst>
              <a:ext uri="{FF2B5EF4-FFF2-40B4-BE49-F238E27FC236}">
                <a16:creationId xmlns:a16="http://schemas.microsoft.com/office/drawing/2014/main" id="{2B9AD2FA-4ABE-3042-AEB6-E613039C4AB1}"/>
              </a:ext>
            </a:extLst>
          </p:cNvPr>
          <p:cNvSpPr>
            <a:spLocks noGrp="1"/>
          </p:cNvSpPr>
          <p:nvPr>
            <p:ph sz="half" idx="1"/>
          </p:nvPr>
        </p:nvSpPr>
        <p:spPr/>
        <p:txBody>
          <a:bodyPr/>
          <a:lstStyle/>
          <a:p>
            <a:pPr marL="342900" indent="-342900">
              <a:buFont typeface="Arial" panose="020B0604020202020204" pitchFamily="34" charset="0"/>
              <a:buChar char="•"/>
            </a:pPr>
            <a:r>
              <a:rPr lang="en-GB" dirty="0"/>
              <a:t>CLIC at CERN</a:t>
            </a:r>
          </a:p>
          <a:p>
            <a:pPr marL="342900" indent="-342900">
              <a:buFont typeface="Arial" panose="020B0604020202020204" pitchFamily="34" charset="0"/>
              <a:buChar char="•"/>
            </a:pPr>
            <a:r>
              <a:rPr lang="en-GB" dirty="0"/>
              <a:t>ILC in </a:t>
            </a:r>
            <a:r>
              <a:rPr lang="en-GB" dirty="0" err="1"/>
              <a:t>Kitakami</a:t>
            </a:r>
            <a:endParaRPr lang="en-GB" dirty="0"/>
          </a:p>
          <a:p>
            <a:pPr marL="342900" indent="-342900">
              <a:buFont typeface="Arial" panose="020B0604020202020204" pitchFamily="34" charset="0"/>
              <a:buChar char="•"/>
            </a:pPr>
            <a:r>
              <a:rPr lang="en-GB" dirty="0"/>
              <a:t>Include FCC or apply methodology later?</a:t>
            </a:r>
          </a:p>
          <a:p>
            <a:pPr marL="342900" indent="-342900">
              <a:buFont typeface="Arial" panose="020B0604020202020204" pitchFamily="34" charset="0"/>
              <a:buChar char="•"/>
            </a:pPr>
            <a:r>
              <a:rPr lang="en-GB" dirty="0"/>
              <a:t>For comparison: ILC in European design (one tunnel, no shield wall, TBM)</a:t>
            </a:r>
            <a:br>
              <a:rPr lang="en-GB" dirty="0"/>
            </a:br>
            <a:r>
              <a:rPr lang="en-GB" dirty="0"/>
              <a:t>-&gt; separate </a:t>
            </a:r>
          </a:p>
          <a:p>
            <a:pPr marL="666750" lvl="1" indent="-342900">
              <a:buFont typeface="Arial" panose="020B0604020202020204" pitchFamily="34" charset="0"/>
              <a:buChar char="•"/>
            </a:pPr>
            <a:r>
              <a:rPr lang="en-GB" dirty="0"/>
              <a:t>impact of accelerator design differences between ILC and CLIC (ML length, drive beam complex, damping rings)</a:t>
            </a:r>
          </a:p>
          <a:p>
            <a:pPr marL="666750" lvl="1" indent="-342900">
              <a:buFont typeface="Arial" panose="020B0604020202020204" pitchFamily="34" charset="0"/>
              <a:buChar char="•"/>
            </a:pPr>
            <a:r>
              <a:rPr lang="en-GB" dirty="0"/>
              <a:t>from site specific impacts (Geology, tunnelling method)</a:t>
            </a:r>
          </a:p>
        </p:txBody>
      </p:sp>
      <p:sp>
        <p:nvSpPr>
          <p:cNvPr id="4" name="Content Placeholder 3">
            <a:extLst>
              <a:ext uri="{FF2B5EF4-FFF2-40B4-BE49-F238E27FC236}">
                <a16:creationId xmlns:a16="http://schemas.microsoft.com/office/drawing/2014/main" id="{6E37D0B1-4514-4921-FD03-881F54B0EAB7}"/>
              </a:ext>
            </a:extLst>
          </p:cNvPr>
          <p:cNvSpPr>
            <a:spLocks noGrp="1"/>
          </p:cNvSpPr>
          <p:nvPr>
            <p:ph sz="half" idx="2"/>
          </p:nvPr>
        </p:nvSpPr>
        <p:spPr/>
        <p:txBody>
          <a:bodyPr/>
          <a:lstStyle/>
          <a:p>
            <a:endParaRPr lang="en-GB" dirty="0"/>
          </a:p>
        </p:txBody>
      </p:sp>
      <p:sp>
        <p:nvSpPr>
          <p:cNvPr id="5" name="Date Placeholder 4">
            <a:extLst>
              <a:ext uri="{FF2B5EF4-FFF2-40B4-BE49-F238E27FC236}">
                <a16:creationId xmlns:a16="http://schemas.microsoft.com/office/drawing/2014/main" id="{5F286E6D-BCB6-D7E4-FB57-702F88E89988}"/>
              </a:ext>
            </a:extLst>
          </p:cNvPr>
          <p:cNvSpPr>
            <a:spLocks noGrp="1"/>
          </p:cNvSpPr>
          <p:nvPr>
            <p:ph type="dt" sz="half" idx="10"/>
          </p:nvPr>
        </p:nvSpPr>
        <p:spPr/>
        <p:txBody>
          <a:bodyPr/>
          <a:lstStyle/>
          <a:p>
            <a:fld id="{BE2C9978-A0B0-5D47-B017-3DE9DCAF3819}" type="datetime3">
              <a:rPr lang="en-US" smtClean="0"/>
              <a:t>21 September 2022</a:t>
            </a:fld>
            <a:endParaRPr lang="en-US" dirty="0"/>
          </a:p>
        </p:txBody>
      </p:sp>
      <p:sp>
        <p:nvSpPr>
          <p:cNvPr id="6" name="Footer Placeholder 5">
            <a:extLst>
              <a:ext uri="{FF2B5EF4-FFF2-40B4-BE49-F238E27FC236}">
                <a16:creationId xmlns:a16="http://schemas.microsoft.com/office/drawing/2014/main" id="{1AB9D393-3FCA-59BA-455D-314CB040520E}"/>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5D36661F-5932-B994-8C5E-848F94B24567}"/>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2457046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B8C88-037B-EDE4-8E18-1349353BA84D}"/>
              </a:ext>
            </a:extLst>
          </p:cNvPr>
          <p:cNvSpPr>
            <a:spLocks noGrp="1"/>
          </p:cNvSpPr>
          <p:nvPr>
            <p:ph type="title"/>
          </p:nvPr>
        </p:nvSpPr>
        <p:spPr/>
        <p:txBody>
          <a:bodyPr/>
          <a:lstStyle/>
          <a:p>
            <a:r>
              <a:rPr lang="en-GB" dirty="0"/>
              <a:t>Presentations on “Sustainable HEP – 2</a:t>
            </a:r>
            <a:r>
              <a:rPr lang="en-GB" baseline="30000" dirty="0"/>
              <a:t>nd</a:t>
            </a:r>
            <a:r>
              <a:rPr lang="en-GB" dirty="0"/>
              <a:t> edition”</a:t>
            </a:r>
          </a:p>
        </p:txBody>
      </p:sp>
      <p:pic>
        <p:nvPicPr>
          <p:cNvPr id="10" name="Content Placeholder 9">
            <a:extLst>
              <a:ext uri="{FF2B5EF4-FFF2-40B4-BE49-F238E27FC236}">
                <a16:creationId xmlns:a16="http://schemas.microsoft.com/office/drawing/2014/main" id="{F62BEAF4-E225-3666-C205-7D2B7EB8938B}"/>
              </a:ext>
            </a:extLst>
          </p:cNvPr>
          <p:cNvPicPr>
            <a:picLocks noGrp="1" noChangeAspect="1"/>
          </p:cNvPicPr>
          <p:nvPr>
            <p:ph sz="half" idx="1"/>
          </p:nvPr>
        </p:nvPicPr>
        <p:blipFill>
          <a:blip r:embed="rId2"/>
          <a:stretch>
            <a:fillRect/>
          </a:stretch>
        </p:blipFill>
        <p:spPr>
          <a:xfrm>
            <a:off x="407987" y="1666349"/>
            <a:ext cx="5616575" cy="4153101"/>
          </a:xfrm>
          <a:prstGeom prst="rect">
            <a:avLst/>
          </a:prstGeom>
          <a:ln>
            <a:solidFill>
              <a:schemeClr val="bg1">
                <a:lumMod val="50000"/>
              </a:schemeClr>
            </a:solidFill>
          </a:ln>
          <a:effectLst>
            <a:outerShdw blurRad="101600" dist="50800" dir="2700000" algn="tl" rotWithShape="0">
              <a:schemeClr val="bg1">
                <a:lumMod val="50000"/>
              </a:schemeClr>
            </a:outerShdw>
          </a:effectLst>
        </p:spPr>
      </p:pic>
      <p:pic>
        <p:nvPicPr>
          <p:cNvPr id="8" name="Content Placeholder 7">
            <a:extLst>
              <a:ext uri="{FF2B5EF4-FFF2-40B4-BE49-F238E27FC236}">
                <a16:creationId xmlns:a16="http://schemas.microsoft.com/office/drawing/2014/main" id="{A3B58F97-0627-3F3C-E63C-674854D5A0DA}"/>
              </a:ext>
            </a:extLst>
          </p:cNvPr>
          <p:cNvPicPr>
            <a:picLocks noGrp="1" noChangeAspect="1"/>
          </p:cNvPicPr>
          <p:nvPr>
            <p:ph sz="half" idx="2"/>
          </p:nvPr>
        </p:nvPicPr>
        <p:blipFill>
          <a:blip r:embed="rId3"/>
          <a:stretch>
            <a:fillRect/>
          </a:stretch>
        </p:blipFill>
        <p:spPr>
          <a:xfrm>
            <a:off x="6172200" y="2297154"/>
            <a:ext cx="5611813" cy="2919149"/>
          </a:xfrm>
          <a:prstGeom prst="rect">
            <a:avLst/>
          </a:prstGeom>
          <a:ln>
            <a:solidFill>
              <a:schemeClr val="bg1">
                <a:lumMod val="50000"/>
              </a:schemeClr>
            </a:solidFill>
          </a:ln>
          <a:effectLst>
            <a:outerShdw blurRad="101600" dist="50800" dir="2700000" algn="tl" rotWithShape="0">
              <a:schemeClr val="bg1">
                <a:lumMod val="50000"/>
              </a:schemeClr>
            </a:outerShdw>
          </a:effectLst>
        </p:spPr>
      </p:pic>
      <p:sp>
        <p:nvSpPr>
          <p:cNvPr id="5" name="Date Placeholder 4">
            <a:extLst>
              <a:ext uri="{FF2B5EF4-FFF2-40B4-BE49-F238E27FC236}">
                <a16:creationId xmlns:a16="http://schemas.microsoft.com/office/drawing/2014/main" id="{6C829B23-92BE-09CA-B725-651B6AC165EA}"/>
              </a:ext>
            </a:extLst>
          </p:cNvPr>
          <p:cNvSpPr>
            <a:spLocks noGrp="1"/>
          </p:cNvSpPr>
          <p:nvPr>
            <p:ph type="dt" sz="half" idx="10"/>
          </p:nvPr>
        </p:nvSpPr>
        <p:spPr/>
        <p:txBody>
          <a:bodyPr/>
          <a:lstStyle/>
          <a:p>
            <a:fld id="{BE2C9978-A0B0-5D47-B017-3DE9DCAF3819}" type="datetime3">
              <a:rPr lang="en-US" smtClean="0"/>
              <a:t>20 September 2022</a:t>
            </a:fld>
            <a:endParaRPr lang="en-US" dirty="0"/>
          </a:p>
        </p:txBody>
      </p:sp>
      <p:sp>
        <p:nvSpPr>
          <p:cNvPr id="6" name="Footer Placeholder 5">
            <a:extLst>
              <a:ext uri="{FF2B5EF4-FFF2-40B4-BE49-F238E27FC236}">
                <a16:creationId xmlns:a16="http://schemas.microsoft.com/office/drawing/2014/main" id="{329735EF-D238-1CE3-4A18-BD71E9313AAD}"/>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F2F25866-0B5C-3FEE-B7B0-A27F3D18A6A3}"/>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9" name="TextBox 8">
            <a:extLst>
              <a:ext uri="{FF2B5EF4-FFF2-40B4-BE49-F238E27FC236}">
                <a16:creationId xmlns:a16="http://schemas.microsoft.com/office/drawing/2014/main" id="{6B39D433-6884-8ECC-F7D2-580C37D60014}"/>
              </a:ext>
            </a:extLst>
          </p:cNvPr>
          <p:cNvSpPr txBox="1"/>
          <p:nvPr/>
        </p:nvSpPr>
        <p:spPr>
          <a:xfrm>
            <a:off x="6441743" y="5581934"/>
            <a:ext cx="4090672" cy="184666"/>
          </a:xfrm>
          <a:prstGeom prst="rect">
            <a:avLst/>
          </a:prstGeom>
          <a:noFill/>
        </p:spPr>
        <p:txBody>
          <a:bodyPr wrap="none" lIns="0" tIns="0" rIns="0" bIns="0" rtlCol="0">
            <a:spAutoFit/>
          </a:bodyPr>
          <a:lstStyle/>
          <a:p>
            <a:r>
              <a:rPr lang="en-GB" sz="1200" dirty="0">
                <a:hlinkClick r:id="rId4"/>
              </a:rPr>
              <a:t>https://indico.cern.ch/event/1160140/contributions/5031660/</a:t>
            </a:r>
            <a:r>
              <a:rPr lang="en-GB" sz="1200" dirty="0"/>
              <a:t> </a:t>
            </a:r>
          </a:p>
        </p:txBody>
      </p:sp>
      <p:sp>
        <p:nvSpPr>
          <p:cNvPr id="11" name="TextBox 10">
            <a:extLst>
              <a:ext uri="{FF2B5EF4-FFF2-40B4-BE49-F238E27FC236}">
                <a16:creationId xmlns:a16="http://schemas.microsoft.com/office/drawing/2014/main" id="{57046976-8975-21EE-EA9B-2382B80E3333}"/>
              </a:ext>
            </a:extLst>
          </p:cNvPr>
          <p:cNvSpPr txBox="1"/>
          <p:nvPr/>
        </p:nvSpPr>
        <p:spPr>
          <a:xfrm>
            <a:off x="407987" y="5950728"/>
            <a:ext cx="4770024" cy="215444"/>
          </a:xfrm>
          <a:prstGeom prst="rect">
            <a:avLst/>
          </a:prstGeom>
          <a:noFill/>
        </p:spPr>
        <p:txBody>
          <a:bodyPr wrap="none" lIns="0" tIns="0" rIns="0" bIns="0" rtlCol="0">
            <a:spAutoFit/>
          </a:bodyPr>
          <a:lstStyle/>
          <a:p>
            <a:r>
              <a:rPr lang="en-GB" sz="1400" dirty="0">
                <a:hlinkClick r:id="rId5"/>
              </a:rPr>
              <a:t>https://indico.cern.ch/event/1160140/contributions/5008180/</a:t>
            </a:r>
            <a:r>
              <a:rPr lang="en-GB" sz="1400" dirty="0"/>
              <a:t> </a:t>
            </a:r>
          </a:p>
        </p:txBody>
      </p:sp>
      <p:sp>
        <p:nvSpPr>
          <p:cNvPr id="12" name="TextBox 11">
            <a:extLst>
              <a:ext uri="{FF2B5EF4-FFF2-40B4-BE49-F238E27FC236}">
                <a16:creationId xmlns:a16="http://schemas.microsoft.com/office/drawing/2014/main" id="{0CD7D75D-808D-6E6A-F46C-B5D3A514C677}"/>
              </a:ext>
            </a:extLst>
          </p:cNvPr>
          <p:cNvSpPr txBox="1"/>
          <p:nvPr/>
        </p:nvSpPr>
        <p:spPr>
          <a:xfrm>
            <a:off x="6441743" y="5276894"/>
            <a:ext cx="1047403" cy="276999"/>
          </a:xfrm>
          <a:prstGeom prst="rect">
            <a:avLst/>
          </a:prstGeom>
          <a:noFill/>
        </p:spPr>
        <p:txBody>
          <a:bodyPr wrap="none" lIns="0" tIns="0" rIns="0" bIns="0" rtlCol="0">
            <a:spAutoFit/>
          </a:bodyPr>
          <a:lstStyle/>
          <a:p>
            <a:pPr algn="l"/>
            <a:r>
              <a:rPr lang="en-GB" dirty="0"/>
              <a:t>Ayan Paul</a:t>
            </a:r>
          </a:p>
        </p:txBody>
      </p:sp>
      <p:sp>
        <p:nvSpPr>
          <p:cNvPr id="13" name="TextBox 12">
            <a:extLst>
              <a:ext uri="{FF2B5EF4-FFF2-40B4-BE49-F238E27FC236}">
                <a16:creationId xmlns:a16="http://schemas.microsoft.com/office/drawing/2014/main" id="{43DE44BF-D8DD-C67D-9A30-1D89C45128AE}"/>
              </a:ext>
            </a:extLst>
          </p:cNvPr>
          <p:cNvSpPr txBox="1"/>
          <p:nvPr/>
        </p:nvSpPr>
        <p:spPr>
          <a:xfrm>
            <a:off x="376809" y="757385"/>
            <a:ext cx="4394579" cy="553998"/>
          </a:xfrm>
          <a:prstGeom prst="rect">
            <a:avLst/>
          </a:prstGeom>
          <a:noFill/>
        </p:spPr>
        <p:txBody>
          <a:bodyPr wrap="square" lIns="0" tIns="0" rIns="0" bIns="0" rtlCol="0">
            <a:spAutoFit/>
          </a:bodyPr>
          <a:lstStyle/>
          <a:p>
            <a:br>
              <a:rPr lang="en-GB" dirty="0"/>
            </a:br>
            <a:r>
              <a:rPr lang="en-GB" dirty="0">
                <a:hlinkClick r:id="rId6"/>
              </a:rPr>
              <a:t>https://indico.cern.ch/event/1160140/</a:t>
            </a:r>
            <a:r>
              <a:rPr lang="en-GB" dirty="0"/>
              <a:t> </a:t>
            </a:r>
          </a:p>
        </p:txBody>
      </p:sp>
    </p:spTree>
    <p:extLst>
      <p:ext uri="{BB962C8B-B14F-4D97-AF65-F5344CB8AC3E}">
        <p14:creationId xmlns:p14="http://schemas.microsoft.com/office/powerpoint/2010/main" val="2052505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53DCC-89CF-7492-3733-6B746F8E399F}"/>
              </a:ext>
            </a:extLst>
          </p:cNvPr>
          <p:cNvSpPr>
            <a:spLocks noGrp="1"/>
          </p:cNvSpPr>
          <p:nvPr>
            <p:ph type="title"/>
          </p:nvPr>
        </p:nvSpPr>
        <p:spPr/>
        <p:txBody>
          <a:bodyPr/>
          <a:lstStyle/>
          <a:p>
            <a:r>
              <a:rPr lang="en-GB" dirty="0"/>
              <a:t>CERN: Procurement Policy</a:t>
            </a:r>
          </a:p>
        </p:txBody>
      </p:sp>
      <p:pic>
        <p:nvPicPr>
          <p:cNvPr id="9" name="Content Placeholder 8">
            <a:extLst>
              <a:ext uri="{FF2B5EF4-FFF2-40B4-BE49-F238E27FC236}">
                <a16:creationId xmlns:a16="http://schemas.microsoft.com/office/drawing/2014/main" id="{DDD9CB4D-997D-87CA-E974-AAE31275FE19}"/>
              </a:ext>
            </a:extLst>
          </p:cNvPr>
          <p:cNvPicPr>
            <a:picLocks noGrp="1" noChangeAspect="1"/>
          </p:cNvPicPr>
          <p:nvPr>
            <p:ph sz="half" idx="1"/>
          </p:nvPr>
        </p:nvPicPr>
        <p:blipFill>
          <a:blip r:embed="rId2"/>
          <a:stretch>
            <a:fillRect/>
          </a:stretch>
        </p:blipFill>
        <p:spPr>
          <a:xfrm>
            <a:off x="407988" y="2331844"/>
            <a:ext cx="5616575" cy="3129350"/>
          </a:xfrm>
          <a:prstGeom prst="rect">
            <a:avLst/>
          </a:prstGeom>
          <a:ln>
            <a:solidFill>
              <a:schemeClr val="bg1">
                <a:lumMod val="50000"/>
              </a:schemeClr>
            </a:solidFill>
          </a:ln>
          <a:effectLst>
            <a:outerShdw blurRad="101600" dist="50800" dir="2700000" algn="tl" rotWithShape="0">
              <a:schemeClr val="bg1">
                <a:lumMod val="50000"/>
              </a:schemeClr>
            </a:outerShdw>
          </a:effectLst>
        </p:spPr>
      </p:pic>
      <p:sp>
        <p:nvSpPr>
          <p:cNvPr id="5" name="Date Placeholder 4">
            <a:extLst>
              <a:ext uri="{FF2B5EF4-FFF2-40B4-BE49-F238E27FC236}">
                <a16:creationId xmlns:a16="http://schemas.microsoft.com/office/drawing/2014/main" id="{6AF36AF7-47D6-5AB4-EC0D-D871C0C4BEB3}"/>
              </a:ext>
            </a:extLst>
          </p:cNvPr>
          <p:cNvSpPr>
            <a:spLocks noGrp="1"/>
          </p:cNvSpPr>
          <p:nvPr>
            <p:ph type="dt" sz="half" idx="10"/>
          </p:nvPr>
        </p:nvSpPr>
        <p:spPr/>
        <p:txBody>
          <a:bodyPr/>
          <a:lstStyle/>
          <a:p>
            <a:fld id="{BE2C9978-A0B0-5D47-B017-3DE9DCAF3819}" type="datetime3">
              <a:rPr lang="en-US" smtClean="0"/>
              <a:t>20 September 2022</a:t>
            </a:fld>
            <a:endParaRPr lang="en-US" dirty="0"/>
          </a:p>
        </p:txBody>
      </p:sp>
      <p:sp>
        <p:nvSpPr>
          <p:cNvPr id="6" name="Footer Placeholder 5">
            <a:extLst>
              <a:ext uri="{FF2B5EF4-FFF2-40B4-BE49-F238E27FC236}">
                <a16:creationId xmlns:a16="http://schemas.microsoft.com/office/drawing/2014/main" id="{28714C3F-4075-CF8D-6DD4-DBD2B1A904B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9F3ECEBC-721A-A32E-F963-9695CC49B470}"/>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8" name="TextBox 7">
            <a:extLst>
              <a:ext uri="{FF2B5EF4-FFF2-40B4-BE49-F238E27FC236}">
                <a16:creationId xmlns:a16="http://schemas.microsoft.com/office/drawing/2014/main" id="{283927B6-927D-29B5-91D9-D43297FA6D4F}"/>
              </a:ext>
            </a:extLst>
          </p:cNvPr>
          <p:cNvSpPr txBox="1"/>
          <p:nvPr/>
        </p:nvSpPr>
        <p:spPr>
          <a:xfrm>
            <a:off x="513287" y="5632436"/>
            <a:ext cx="4770024" cy="215444"/>
          </a:xfrm>
          <a:prstGeom prst="rect">
            <a:avLst/>
          </a:prstGeom>
          <a:noFill/>
        </p:spPr>
        <p:txBody>
          <a:bodyPr wrap="none" lIns="0" tIns="0" rIns="0" bIns="0" rtlCol="0">
            <a:spAutoFit/>
          </a:bodyPr>
          <a:lstStyle/>
          <a:p>
            <a:r>
              <a:rPr lang="en-GB" sz="1400" dirty="0">
                <a:hlinkClick r:id="rId3"/>
              </a:rPr>
              <a:t>https://indico.cern.ch/event/1166618/contributions/4899637/</a:t>
            </a:r>
            <a:r>
              <a:rPr lang="en-GB" sz="1400" dirty="0"/>
              <a:t> </a:t>
            </a:r>
          </a:p>
        </p:txBody>
      </p:sp>
      <p:pic>
        <p:nvPicPr>
          <p:cNvPr id="13" name="Content Placeholder 12">
            <a:extLst>
              <a:ext uri="{FF2B5EF4-FFF2-40B4-BE49-F238E27FC236}">
                <a16:creationId xmlns:a16="http://schemas.microsoft.com/office/drawing/2014/main" id="{285D7B59-C6C9-1F97-766A-707B72E17E35}"/>
              </a:ext>
            </a:extLst>
          </p:cNvPr>
          <p:cNvPicPr>
            <a:picLocks noGrp="1" noChangeAspect="1"/>
          </p:cNvPicPr>
          <p:nvPr>
            <p:ph sz="half" idx="2"/>
          </p:nvPr>
        </p:nvPicPr>
        <p:blipFill>
          <a:blip r:embed="rId4"/>
          <a:stretch>
            <a:fillRect/>
          </a:stretch>
        </p:blipFill>
        <p:spPr>
          <a:xfrm>
            <a:off x="6172200" y="2340384"/>
            <a:ext cx="5611813" cy="3112270"/>
          </a:xfrm>
          <a:prstGeom prst="rect">
            <a:avLst/>
          </a:prstGeom>
          <a:ln>
            <a:solidFill>
              <a:schemeClr val="bg1">
                <a:lumMod val="50000"/>
              </a:schemeClr>
            </a:solidFill>
          </a:ln>
          <a:effectLst>
            <a:outerShdw blurRad="101600" dist="50800" dir="2700000" algn="tl" rotWithShape="0">
              <a:schemeClr val="bg1">
                <a:lumMod val="50000"/>
              </a:schemeClr>
            </a:outerShdw>
          </a:effectLst>
        </p:spPr>
      </p:pic>
      <p:sp>
        <p:nvSpPr>
          <p:cNvPr id="14" name="TextBox 13">
            <a:extLst>
              <a:ext uri="{FF2B5EF4-FFF2-40B4-BE49-F238E27FC236}">
                <a16:creationId xmlns:a16="http://schemas.microsoft.com/office/drawing/2014/main" id="{AA399BB3-9F6B-4E8B-024C-60E5F9F499DD}"/>
              </a:ext>
            </a:extLst>
          </p:cNvPr>
          <p:cNvSpPr txBox="1"/>
          <p:nvPr/>
        </p:nvSpPr>
        <p:spPr>
          <a:xfrm>
            <a:off x="6482687" y="5632436"/>
            <a:ext cx="4770024" cy="215444"/>
          </a:xfrm>
          <a:prstGeom prst="rect">
            <a:avLst/>
          </a:prstGeom>
          <a:noFill/>
        </p:spPr>
        <p:txBody>
          <a:bodyPr wrap="none" lIns="0" tIns="0" rIns="0" bIns="0" rtlCol="0">
            <a:spAutoFit/>
          </a:bodyPr>
          <a:lstStyle/>
          <a:p>
            <a:r>
              <a:rPr lang="en-GB" sz="1400" dirty="0">
                <a:hlinkClick r:id="rId5"/>
              </a:rPr>
              <a:t>https://indico.cern.ch/event/1135394/contributions/4763978/</a:t>
            </a:r>
            <a:r>
              <a:rPr lang="en-GB" sz="1400" dirty="0"/>
              <a:t> </a:t>
            </a:r>
          </a:p>
        </p:txBody>
      </p:sp>
    </p:spTree>
    <p:extLst>
      <p:ext uri="{BB962C8B-B14F-4D97-AF65-F5344CB8AC3E}">
        <p14:creationId xmlns:p14="http://schemas.microsoft.com/office/powerpoint/2010/main" val="1758667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9877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C33C2B38-BD85-1D98-43DA-C67B6F6D6B7A}"/>
              </a:ext>
            </a:extLst>
          </p:cNvPr>
          <p:cNvPicPr>
            <a:picLocks noGrp="1" noChangeAspect="1"/>
          </p:cNvPicPr>
          <p:nvPr>
            <p:ph idx="1"/>
          </p:nvPr>
        </p:nvPicPr>
        <p:blipFill>
          <a:blip r:embed="rId2"/>
          <a:stretch>
            <a:fillRect/>
          </a:stretch>
        </p:blipFill>
        <p:spPr>
          <a:xfrm>
            <a:off x="1666482" y="1185409"/>
            <a:ext cx="8639032" cy="4943796"/>
          </a:xfrm>
          <a:prstGeom prst="rect">
            <a:avLst/>
          </a:prstGeom>
          <a:ln>
            <a:solidFill>
              <a:schemeClr val="bg1">
                <a:lumMod val="50000"/>
              </a:schemeClr>
            </a:solidFill>
          </a:ln>
          <a:effectLst>
            <a:outerShdw blurRad="101600" dist="50800" dir="2700000" algn="tl" rotWithShape="0">
              <a:schemeClr val="bg1">
                <a:lumMod val="50000"/>
              </a:schemeClr>
            </a:outerShdw>
          </a:effectLst>
        </p:spPr>
      </p:pic>
      <p:sp>
        <p:nvSpPr>
          <p:cNvPr id="2" name="Title 1">
            <a:extLst>
              <a:ext uri="{FF2B5EF4-FFF2-40B4-BE49-F238E27FC236}">
                <a16:creationId xmlns:a16="http://schemas.microsoft.com/office/drawing/2014/main" id="{499EC178-DADA-1C74-6E1E-D0BB72EF7048}"/>
              </a:ext>
            </a:extLst>
          </p:cNvPr>
          <p:cNvSpPr>
            <a:spLocks noGrp="1"/>
          </p:cNvSpPr>
          <p:nvPr>
            <p:ph type="title"/>
          </p:nvPr>
        </p:nvSpPr>
        <p:spPr/>
        <p:txBody>
          <a:bodyPr/>
          <a:lstStyle/>
          <a:p>
            <a:r>
              <a:rPr lang="en-GB" dirty="0"/>
              <a:t>FCC-</a:t>
            </a:r>
            <a:r>
              <a:rPr lang="en-GB" dirty="0" err="1"/>
              <a:t>ee</a:t>
            </a:r>
            <a:r>
              <a:rPr lang="en-GB" dirty="0"/>
              <a:t> Study by </a:t>
            </a:r>
            <a:r>
              <a:rPr lang="en-GB" dirty="0" err="1"/>
              <a:t>Janot</a:t>
            </a:r>
            <a:r>
              <a:rPr lang="en-GB" dirty="0"/>
              <a:t> &amp; Blondel</a:t>
            </a:r>
          </a:p>
        </p:txBody>
      </p:sp>
      <p:sp>
        <p:nvSpPr>
          <p:cNvPr id="5" name="Date Placeholder 4">
            <a:extLst>
              <a:ext uri="{FF2B5EF4-FFF2-40B4-BE49-F238E27FC236}">
                <a16:creationId xmlns:a16="http://schemas.microsoft.com/office/drawing/2014/main" id="{CB2DC057-2D93-8741-69EF-4029A62F7379}"/>
              </a:ext>
            </a:extLst>
          </p:cNvPr>
          <p:cNvSpPr>
            <a:spLocks noGrp="1"/>
          </p:cNvSpPr>
          <p:nvPr>
            <p:ph type="dt" sz="half" idx="10"/>
          </p:nvPr>
        </p:nvSpPr>
        <p:spPr/>
        <p:txBody>
          <a:bodyPr/>
          <a:lstStyle/>
          <a:p>
            <a:fld id="{BE2C9978-A0B0-5D47-B017-3DE9DCAF3819}" type="datetime3">
              <a:rPr lang="en-US" smtClean="0"/>
              <a:t>19 September 2022</a:t>
            </a:fld>
            <a:endParaRPr lang="en-US" dirty="0"/>
          </a:p>
        </p:txBody>
      </p:sp>
      <p:sp>
        <p:nvSpPr>
          <p:cNvPr id="6" name="Footer Placeholder 5">
            <a:extLst>
              <a:ext uri="{FF2B5EF4-FFF2-40B4-BE49-F238E27FC236}">
                <a16:creationId xmlns:a16="http://schemas.microsoft.com/office/drawing/2014/main" id="{0695FE7A-A049-E62B-26EB-BCE84580D326}"/>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D8808A5E-37A6-AE08-AD9F-01B483B86EC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10" name="TextBox 9">
            <a:extLst>
              <a:ext uri="{FF2B5EF4-FFF2-40B4-BE49-F238E27FC236}">
                <a16:creationId xmlns:a16="http://schemas.microsoft.com/office/drawing/2014/main" id="{644DA080-B9B9-EDF2-5DE6-E19389D9ADC4}"/>
              </a:ext>
            </a:extLst>
          </p:cNvPr>
          <p:cNvSpPr txBox="1"/>
          <p:nvPr/>
        </p:nvSpPr>
        <p:spPr>
          <a:xfrm rot="16200000">
            <a:off x="8684598" y="3330131"/>
            <a:ext cx="4720331" cy="430887"/>
          </a:xfrm>
          <a:prstGeom prst="rect">
            <a:avLst/>
          </a:prstGeom>
          <a:noFill/>
        </p:spPr>
        <p:txBody>
          <a:bodyPr wrap="none" lIns="0" tIns="0" rIns="0" bIns="0" rtlCol="0">
            <a:spAutoFit/>
          </a:bodyPr>
          <a:lstStyle/>
          <a:p>
            <a:r>
              <a:rPr lang="en-GB" sz="1400" dirty="0">
                <a:hlinkClick r:id="rId3"/>
              </a:rPr>
              <a:t>https://indico.cern.ch/event/1160140/contributions/5025092</a:t>
            </a:r>
            <a:r>
              <a:rPr lang="en-GB" sz="1400" dirty="0"/>
              <a:t> </a:t>
            </a:r>
          </a:p>
          <a:p>
            <a:r>
              <a:rPr lang="en-GB" sz="1400" dirty="0">
                <a:hlinkClick r:id="rId4"/>
              </a:rPr>
              <a:t>arXiv:2208.10466</a:t>
            </a:r>
            <a:endParaRPr lang="en-GB" sz="1400" dirty="0"/>
          </a:p>
        </p:txBody>
      </p:sp>
    </p:spTree>
    <p:extLst>
      <p:ext uri="{BB962C8B-B14F-4D97-AF65-F5344CB8AC3E}">
        <p14:creationId xmlns:p14="http://schemas.microsoft.com/office/powerpoint/2010/main" val="3032531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3079168E-970A-0378-E49D-45FAF79833C4}"/>
              </a:ext>
            </a:extLst>
          </p:cNvPr>
          <p:cNvPicPr>
            <a:picLocks noGrp="1" noChangeAspect="1"/>
          </p:cNvPicPr>
          <p:nvPr>
            <p:ph idx="1"/>
          </p:nvPr>
        </p:nvPicPr>
        <p:blipFill>
          <a:blip r:embed="rId2"/>
          <a:stretch>
            <a:fillRect/>
          </a:stretch>
        </p:blipFill>
        <p:spPr>
          <a:xfrm>
            <a:off x="1605407" y="1064525"/>
            <a:ext cx="8784544" cy="5027068"/>
          </a:xfrm>
          <a:prstGeom prst="rect">
            <a:avLst/>
          </a:prstGeom>
          <a:ln>
            <a:solidFill>
              <a:schemeClr val="bg1">
                <a:lumMod val="50000"/>
              </a:schemeClr>
            </a:solidFill>
          </a:ln>
          <a:effectLst>
            <a:outerShdw blurRad="101600" dist="50800" dir="2700000" algn="tl" rotWithShape="0">
              <a:schemeClr val="bg1">
                <a:lumMod val="50000"/>
              </a:schemeClr>
            </a:outerShdw>
          </a:effectLst>
        </p:spPr>
      </p:pic>
      <p:sp>
        <p:nvSpPr>
          <p:cNvPr id="7" name="Title 6">
            <a:extLst>
              <a:ext uri="{FF2B5EF4-FFF2-40B4-BE49-F238E27FC236}">
                <a16:creationId xmlns:a16="http://schemas.microsoft.com/office/drawing/2014/main" id="{143D19A8-8DCF-560E-7677-DB1134F73EDB}"/>
              </a:ext>
            </a:extLst>
          </p:cNvPr>
          <p:cNvSpPr>
            <a:spLocks noGrp="1"/>
          </p:cNvSpPr>
          <p:nvPr>
            <p:ph type="title"/>
          </p:nvPr>
        </p:nvSpPr>
        <p:spPr/>
        <p:txBody>
          <a:bodyPr/>
          <a:lstStyle/>
          <a:p>
            <a:r>
              <a:rPr lang="en-GB" dirty="0"/>
              <a:t>… their conclusion</a:t>
            </a:r>
          </a:p>
        </p:txBody>
      </p:sp>
      <p:sp>
        <p:nvSpPr>
          <p:cNvPr id="4" name="Date Placeholder 3">
            <a:extLst>
              <a:ext uri="{FF2B5EF4-FFF2-40B4-BE49-F238E27FC236}">
                <a16:creationId xmlns:a16="http://schemas.microsoft.com/office/drawing/2014/main" id="{98E5F8A3-1C8C-75DB-5B2A-F6401B22B2FD}"/>
              </a:ext>
            </a:extLst>
          </p:cNvPr>
          <p:cNvSpPr>
            <a:spLocks noGrp="1"/>
          </p:cNvSpPr>
          <p:nvPr>
            <p:ph type="dt" sz="half" idx="10"/>
          </p:nvPr>
        </p:nvSpPr>
        <p:spPr/>
        <p:txBody>
          <a:bodyPr/>
          <a:lstStyle/>
          <a:p>
            <a:fld id="{B86E7441-B772-D048-9C1B-F8600B03CAE1}" type="datetime3">
              <a:rPr lang="en-US" smtClean="0"/>
              <a:t>19 September 2022</a:t>
            </a:fld>
            <a:endParaRPr lang="en-US" dirty="0"/>
          </a:p>
        </p:txBody>
      </p:sp>
      <p:sp>
        <p:nvSpPr>
          <p:cNvPr id="5" name="Footer Placeholder 4">
            <a:extLst>
              <a:ext uri="{FF2B5EF4-FFF2-40B4-BE49-F238E27FC236}">
                <a16:creationId xmlns:a16="http://schemas.microsoft.com/office/drawing/2014/main" id="{264EAA29-D332-3709-5A07-17566BE19593}"/>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3838C294-D6B2-F3F5-5CDA-709CF5CD31B9}"/>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94499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E7B91A-9AE9-3FCF-9EC6-33990A599B5D}"/>
              </a:ext>
            </a:extLst>
          </p:cNvPr>
          <p:cNvSpPr>
            <a:spLocks noGrp="1"/>
          </p:cNvSpPr>
          <p:nvPr>
            <p:ph type="title"/>
          </p:nvPr>
        </p:nvSpPr>
        <p:spPr/>
        <p:txBody>
          <a:bodyPr/>
          <a:lstStyle/>
          <a:p>
            <a:r>
              <a:rPr lang="en-GB" dirty="0"/>
              <a:t>Starting Point: Snowmass Study</a:t>
            </a:r>
          </a:p>
        </p:txBody>
      </p:sp>
      <p:pic>
        <p:nvPicPr>
          <p:cNvPr id="7" name="Content Placeholder 6">
            <a:extLst>
              <a:ext uri="{FF2B5EF4-FFF2-40B4-BE49-F238E27FC236}">
                <a16:creationId xmlns:a16="http://schemas.microsoft.com/office/drawing/2014/main" id="{A8A8255F-0877-83BD-8C28-C01868236383}"/>
              </a:ext>
            </a:extLst>
          </p:cNvPr>
          <p:cNvPicPr>
            <a:picLocks noGrp="1" noChangeAspect="1"/>
          </p:cNvPicPr>
          <p:nvPr>
            <p:ph sz="half" idx="1"/>
          </p:nvPr>
        </p:nvPicPr>
        <p:blipFill>
          <a:blip r:embed="rId2"/>
          <a:stretch>
            <a:fillRect/>
          </a:stretch>
        </p:blipFill>
        <p:spPr>
          <a:xfrm>
            <a:off x="407988" y="1592264"/>
            <a:ext cx="5616575" cy="3220722"/>
          </a:xfrm>
          <a:prstGeom prst="rect">
            <a:avLst/>
          </a:prstGeom>
        </p:spPr>
      </p:pic>
      <p:pic>
        <p:nvPicPr>
          <p:cNvPr id="9" name="Content Placeholder 8">
            <a:extLst>
              <a:ext uri="{FF2B5EF4-FFF2-40B4-BE49-F238E27FC236}">
                <a16:creationId xmlns:a16="http://schemas.microsoft.com/office/drawing/2014/main" id="{9BB37186-A38F-71E5-6C76-123515F21E90}"/>
              </a:ext>
            </a:extLst>
          </p:cNvPr>
          <p:cNvPicPr>
            <a:picLocks noGrp="1" noChangeAspect="1"/>
          </p:cNvPicPr>
          <p:nvPr>
            <p:ph sz="half" idx="2"/>
          </p:nvPr>
        </p:nvPicPr>
        <p:blipFill>
          <a:blip r:embed="rId3"/>
          <a:stretch>
            <a:fillRect/>
          </a:stretch>
        </p:blipFill>
        <p:spPr>
          <a:xfrm>
            <a:off x="7072831" y="1592263"/>
            <a:ext cx="3810551" cy="4608512"/>
          </a:xfrm>
          <a:prstGeom prst="rect">
            <a:avLst/>
          </a:prstGeom>
          <a:ln>
            <a:solidFill>
              <a:schemeClr val="bg1">
                <a:lumMod val="50000"/>
              </a:schemeClr>
            </a:solidFill>
          </a:ln>
          <a:effectLst>
            <a:outerShdw blurRad="101600" dist="50800" dir="2700000" algn="tl" rotWithShape="0">
              <a:schemeClr val="bg1">
                <a:lumMod val="50000"/>
              </a:schemeClr>
            </a:outerShdw>
          </a:effectLst>
        </p:spPr>
      </p:pic>
      <p:sp>
        <p:nvSpPr>
          <p:cNvPr id="8" name="TextBox 7">
            <a:extLst>
              <a:ext uri="{FF2B5EF4-FFF2-40B4-BE49-F238E27FC236}">
                <a16:creationId xmlns:a16="http://schemas.microsoft.com/office/drawing/2014/main" id="{70274406-FFB3-0123-DFFA-BDDD3628027E}"/>
              </a:ext>
            </a:extLst>
          </p:cNvPr>
          <p:cNvSpPr txBox="1"/>
          <p:nvPr/>
        </p:nvSpPr>
        <p:spPr>
          <a:xfrm>
            <a:off x="407988" y="4965915"/>
            <a:ext cx="4047390" cy="923330"/>
          </a:xfrm>
          <a:prstGeom prst="rect">
            <a:avLst/>
          </a:prstGeom>
          <a:noFill/>
        </p:spPr>
        <p:txBody>
          <a:bodyPr wrap="none" lIns="0" tIns="0" rIns="0" bIns="0" rtlCol="0">
            <a:spAutoFit/>
          </a:bodyPr>
          <a:lstStyle/>
          <a:p>
            <a:r>
              <a:rPr lang="en-GB" sz="1200" dirty="0"/>
              <a:t>Presentation at Workshop</a:t>
            </a:r>
          </a:p>
          <a:p>
            <a:r>
              <a:rPr lang="en-GB" sz="1200" dirty="0"/>
              <a:t>“Sustainable HEP - 2nd edition”</a:t>
            </a:r>
          </a:p>
          <a:p>
            <a:r>
              <a:rPr lang="en-GB" sz="1200" dirty="0">
                <a:hlinkClick r:id="rId4"/>
              </a:rPr>
              <a:t>https://indico.cern.ch/event/1160140</a:t>
            </a:r>
            <a:r>
              <a:rPr lang="en-GB" sz="1200" dirty="0"/>
              <a:t> </a:t>
            </a:r>
          </a:p>
          <a:p>
            <a:endParaRPr lang="en-GB" sz="1200" dirty="0">
              <a:hlinkClick r:id="rId5"/>
            </a:endParaRPr>
          </a:p>
          <a:p>
            <a:r>
              <a:rPr lang="en-GB" sz="1200" dirty="0">
                <a:hlinkClick r:id="rId5"/>
              </a:rPr>
              <a:t>https://indico.cern.ch/event/1160140/contributions/5014540</a:t>
            </a:r>
            <a:r>
              <a:rPr lang="en-GB" sz="1200" dirty="0"/>
              <a:t> </a:t>
            </a:r>
          </a:p>
        </p:txBody>
      </p:sp>
    </p:spTree>
    <p:extLst>
      <p:ext uri="{BB962C8B-B14F-4D97-AF65-F5344CB8AC3E}">
        <p14:creationId xmlns:p14="http://schemas.microsoft.com/office/powerpoint/2010/main" val="3572806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94BF4-FEDC-EAFA-0472-67E5D0216EB7}"/>
              </a:ext>
            </a:extLst>
          </p:cNvPr>
          <p:cNvSpPr>
            <a:spLocks noGrp="1"/>
          </p:cNvSpPr>
          <p:nvPr>
            <p:ph type="title"/>
          </p:nvPr>
        </p:nvSpPr>
        <p:spPr/>
        <p:txBody>
          <a:bodyPr/>
          <a:lstStyle/>
          <a:p>
            <a:r>
              <a:rPr lang="en-GB" dirty="0"/>
              <a:t>Snowmass Study: </a:t>
            </a:r>
            <a:r>
              <a:rPr lang="en-GB" dirty="0" err="1"/>
              <a:t>Tunneling</a:t>
            </a:r>
            <a:endParaRPr lang="en-GB" dirty="0"/>
          </a:p>
        </p:txBody>
      </p:sp>
      <p:pic>
        <p:nvPicPr>
          <p:cNvPr id="8" name="Content Placeholder 7">
            <a:extLst>
              <a:ext uri="{FF2B5EF4-FFF2-40B4-BE49-F238E27FC236}">
                <a16:creationId xmlns:a16="http://schemas.microsoft.com/office/drawing/2014/main" id="{CB633224-E090-DA06-AA05-15AE153E9FA0}"/>
              </a:ext>
            </a:extLst>
          </p:cNvPr>
          <p:cNvPicPr>
            <a:picLocks noGrp="1" noChangeAspect="1"/>
          </p:cNvPicPr>
          <p:nvPr>
            <p:ph sz="half" idx="1"/>
          </p:nvPr>
        </p:nvPicPr>
        <p:blipFill>
          <a:blip r:embed="rId2"/>
          <a:stretch>
            <a:fillRect/>
          </a:stretch>
        </p:blipFill>
        <p:spPr>
          <a:xfrm>
            <a:off x="407988" y="2245330"/>
            <a:ext cx="5616575" cy="3302377"/>
          </a:xfrm>
          <a:prstGeom prst="rect">
            <a:avLst/>
          </a:prstGeom>
          <a:ln>
            <a:solidFill>
              <a:schemeClr val="bg1">
                <a:lumMod val="50000"/>
              </a:schemeClr>
            </a:solidFill>
          </a:ln>
          <a:effectLst>
            <a:outerShdw blurRad="101600" dist="50800" dir="2700000" algn="tl" rotWithShape="0">
              <a:schemeClr val="bg1">
                <a:lumMod val="50000"/>
              </a:schemeClr>
            </a:outerShdw>
          </a:effectLst>
        </p:spPr>
      </p:pic>
      <p:pic>
        <p:nvPicPr>
          <p:cNvPr id="9" name="Content Placeholder 8">
            <a:extLst>
              <a:ext uri="{FF2B5EF4-FFF2-40B4-BE49-F238E27FC236}">
                <a16:creationId xmlns:a16="http://schemas.microsoft.com/office/drawing/2014/main" id="{EB5FE83B-8BD5-CA08-9D95-EF063EF9252B}"/>
              </a:ext>
            </a:extLst>
          </p:cNvPr>
          <p:cNvPicPr>
            <a:picLocks noGrp="1" noChangeAspect="1"/>
          </p:cNvPicPr>
          <p:nvPr>
            <p:ph sz="half" idx="2"/>
          </p:nvPr>
        </p:nvPicPr>
        <p:blipFill>
          <a:blip r:embed="rId3"/>
          <a:stretch>
            <a:fillRect/>
          </a:stretch>
        </p:blipFill>
        <p:spPr>
          <a:xfrm>
            <a:off x="6172200" y="2246730"/>
            <a:ext cx="5611813" cy="3299577"/>
          </a:xfrm>
          <a:prstGeom prst="rect">
            <a:avLst/>
          </a:prstGeom>
          <a:ln>
            <a:solidFill>
              <a:schemeClr val="bg1">
                <a:lumMod val="50000"/>
              </a:schemeClr>
            </a:solidFill>
          </a:ln>
          <a:effectLst>
            <a:outerShdw blurRad="101600" dist="50800" dir="2700000" algn="tl" rotWithShape="0">
              <a:schemeClr val="bg1">
                <a:lumMod val="50000"/>
              </a:schemeClr>
            </a:outerShdw>
          </a:effectLst>
        </p:spPr>
      </p:pic>
      <p:sp>
        <p:nvSpPr>
          <p:cNvPr id="5" name="Date Placeholder 4">
            <a:extLst>
              <a:ext uri="{FF2B5EF4-FFF2-40B4-BE49-F238E27FC236}">
                <a16:creationId xmlns:a16="http://schemas.microsoft.com/office/drawing/2014/main" id="{9DA1AF08-2281-2A02-D8CC-739043958211}"/>
              </a:ext>
            </a:extLst>
          </p:cNvPr>
          <p:cNvSpPr>
            <a:spLocks noGrp="1"/>
          </p:cNvSpPr>
          <p:nvPr>
            <p:ph type="dt" sz="half" idx="10"/>
          </p:nvPr>
        </p:nvSpPr>
        <p:spPr/>
        <p:txBody>
          <a:bodyPr/>
          <a:lstStyle/>
          <a:p>
            <a:fld id="{BE2C9978-A0B0-5D47-B017-3DE9DCAF3819}" type="datetime3">
              <a:rPr lang="en-US" smtClean="0"/>
              <a:t>19 September 2022</a:t>
            </a:fld>
            <a:endParaRPr lang="en-US" dirty="0"/>
          </a:p>
        </p:txBody>
      </p:sp>
      <p:sp>
        <p:nvSpPr>
          <p:cNvPr id="6" name="Footer Placeholder 5">
            <a:extLst>
              <a:ext uri="{FF2B5EF4-FFF2-40B4-BE49-F238E27FC236}">
                <a16:creationId xmlns:a16="http://schemas.microsoft.com/office/drawing/2014/main" id="{F722E370-BDDF-70F2-C943-0982BD7E61A9}"/>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69EC32C7-2F8A-7861-EF3D-7343F84B0FEB}"/>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4088601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ABA9E70-DF29-C272-BE3B-DA3B9ECE6FD3}"/>
              </a:ext>
            </a:extLst>
          </p:cNvPr>
          <p:cNvSpPr>
            <a:spLocks noGrp="1"/>
          </p:cNvSpPr>
          <p:nvPr>
            <p:ph type="title"/>
          </p:nvPr>
        </p:nvSpPr>
        <p:spPr/>
        <p:txBody>
          <a:bodyPr/>
          <a:lstStyle/>
          <a:p>
            <a:r>
              <a:rPr lang="en-GB" dirty="0"/>
              <a:t>Proposal: A serious study of environmental impact of building civil infrastructure of new accelerator</a:t>
            </a:r>
          </a:p>
        </p:txBody>
      </p:sp>
      <p:sp>
        <p:nvSpPr>
          <p:cNvPr id="4" name="Date Placeholder 3">
            <a:extLst>
              <a:ext uri="{FF2B5EF4-FFF2-40B4-BE49-F238E27FC236}">
                <a16:creationId xmlns:a16="http://schemas.microsoft.com/office/drawing/2014/main" id="{D4F3C345-F9AE-580F-BD53-09E2CFC8A27E}"/>
              </a:ext>
            </a:extLst>
          </p:cNvPr>
          <p:cNvSpPr>
            <a:spLocks noGrp="1"/>
          </p:cNvSpPr>
          <p:nvPr>
            <p:ph type="dt" sz="half" idx="10"/>
          </p:nvPr>
        </p:nvSpPr>
        <p:spPr/>
        <p:txBody>
          <a:bodyPr/>
          <a:lstStyle/>
          <a:p>
            <a:fld id="{B86E7441-B772-D048-9C1B-F8600B03CAE1}" type="datetime3">
              <a:rPr lang="en-US" smtClean="0"/>
              <a:t>19 September 2022</a:t>
            </a:fld>
            <a:endParaRPr lang="en-US" dirty="0"/>
          </a:p>
        </p:txBody>
      </p:sp>
      <p:sp>
        <p:nvSpPr>
          <p:cNvPr id="5" name="Footer Placeholder 4">
            <a:extLst>
              <a:ext uri="{FF2B5EF4-FFF2-40B4-BE49-F238E27FC236}">
                <a16:creationId xmlns:a16="http://schemas.microsoft.com/office/drawing/2014/main" id="{30B38DD4-5205-A1BD-A393-ACEBFF802438}"/>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6CDEFAAD-5A15-37BC-6C9A-EF58B051D5A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15" name="Content Placeholder 14">
            <a:extLst>
              <a:ext uri="{FF2B5EF4-FFF2-40B4-BE49-F238E27FC236}">
                <a16:creationId xmlns:a16="http://schemas.microsoft.com/office/drawing/2014/main" id="{BA47DEB2-48F8-54CB-3560-6ADFFAD8C56A}"/>
              </a:ext>
            </a:extLst>
          </p:cNvPr>
          <p:cNvSpPr>
            <a:spLocks noGrp="1"/>
          </p:cNvSpPr>
          <p:nvPr>
            <p:ph sz="half" idx="1"/>
          </p:nvPr>
        </p:nvSpPr>
        <p:spPr/>
        <p:txBody>
          <a:bodyPr/>
          <a:lstStyle/>
          <a:p>
            <a:pPr marL="342900" indent="-342900">
              <a:buFont typeface="Arial" panose="020B0604020202020204" pitchFamily="34" charset="0"/>
              <a:buChar char="•"/>
            </a:pPr>
            <a:r>
              <a:rPr lang="en-US" dirty="0"/>
              <a:t>Conduct a Life Cycle Assessment (LCA) that will evaluate the environmental impact of the construction of underground facilities</a:t>
            </a:r>
          </a:p>
          <a:p>
            <a:pPr marL="666750" lvl="1" indent="-342900">
              <a:buFont typeface="Arial" panose="020B0604020202020204" pitchFamily="34" charset="0"/>
              <a:buChar char="•"/>
            </a:pPr>
            <a:r>
              <a:rPr lang="en-US" dirty="0"/>
              <a:t>tunnels, </a:t>
            </a:r>
            <a:r>
              <a:rPr lang="en-US" b="1" dirty="0"/>
              <a:t>caverns and access shafts </a:t>
            </a:r>
          </a:p>
          <a:p>
            <a:pPr marL="666750" lvl="1" indent="-342900">
              <a:buFont typeface="Arial" panose="020B0604020202020204" pitchFamily="34" charset="0"/>
              <a:buChar char="•"/>
            </a:pPr>
            <a:r>
              <a:rPr lang="en-US" dirty="0"/>
              <a:t>taking into account the present state of design and the specifics of the proposed location</a:t>
            </a:r>
            <a:r>
              <a:rPr lang="en-DE" dirty="0"/>
              <a:t> </a:t>
            </a:r>
          </a:p>
          <a:p>
            <a:pPr marL="666750" lvl="1" indent="-342900">
              <a:buFont typeface="Arial" panose="020B0604020202020204" pitchFamily="34" charset="0"/>
              <a:buChar char="•"/>
            </a:pPr>
            <a:r>
              <a:rPr lang="en-GB" dirty="0"/>
              <a:t>cover the construction period up to the point where the technical equipment (water and electrical supplies, heating and ventilation, lighting etc.) can be installed. </a:t>
            </a:r>
          </a:p>
        </p:txBody>
      </p:sp>
      <p:sp>
        <p:nvSpPr>
          <p:cNvPr id="17" name="Content Placeholder 16">
            <a:extLst>
              <a:ext uri="{FF2B5EF4-FFF2-40B4-BE49-F238E27FC236}">
                <a16:creationId xmlns:a16="http://schemas.microsoft.com/office/drawing/2014/main" id="{6C2E0A0B-65E3-7895-C381-D23AA2784641}"/>
              </a:ext>
            </a:extLst>
          </p:cNvPr>
          <p:cNvSpPr>
            <a:spLocks noGrp="1"/>
          </p:cNvSpPr>
          <p:nvPr>
            <p:ph sz="half" idx="2"/>
          </p:nvPr>
        </p:nvSpPr>
        <p:spPr/>
        <p:txBody>
          <a:bodyPr/>
          <a:lstStyle/>
          <a:p>
            <a:r>
              <a:rPr lang="en-US" dirty="0"/>
              <a:t>Impact categories:</a:t>
            </a:r>
          </a:p>
          <a:p>
            <a:pPr marL="342900" indent="-342900">
              <a:spcBef>
                <a:spcPts val="0"/>
              </a:spcBef>
              <a:buFont typeface="Arial" panose="020B0604020202020204" pitchFamily="34" charset="0"/>
              <a:buChar char="•"/>
            </a:pPr>
            <a:r>
              <a:rPr lang="en-GB" sz="1800" dirty="0"/>
              <a:t>Greenhouse gas emissions</a:t>
            </a:r>
            <a:r>
              <a:rPr lang="en-GB" sz="1800" b="0" dirty="0"/>
              <a:t>, quantified by the 100-year global warming potential (GWP100), measured in kg CO2-eq</a:t>
            </a:r>
          </a:p>
          <a:p>
            <a:pPr marL="342900" indent="-342900">
              <a:spcBef>
                <a:spcPts val="0"/>
              </a:spcBef>
              <a:buFont typeface="Arial" panose="020B0604020202020204" pitchFamily="34" charset="0"/>
              <a:buChar char="•"/>
            </a:pPr>
            <a:r>
              <a:rPr lang="en-GB" sz="1600" dirty="0"/>
              <a:t>Ecotoxicity</a:t>
            </a:r>
            <a:r>
              <a:rPr lang="en-GB" sz="1600" b="0" dirty="0"/>
              <a:t> (terrestrial and aquatic), quantified by Ecotoxicity Potential (ETP), measured kg 1,4</a:t>
            </a:r>
          </a:p>
          <a:p>
            <a:pPr marL="342900" indent="-342900">
              <a:spcBef>
                <a:spcPts val="0"/>
              </a:spcBef>
              <a:buFont typeface="Arial" panose="020B0604020202020204" pitchFamily="34" charset="0"/>
              <a:buChar char="•"/>
            </a:pPr>
            <a:r>
              <a:rPr lang="en-GB" sz="1600" dirty="0"/>
              <a:t>Acidification</a:t>
            </a:r>
            <a:r>
              <a:rPr lang="en-GB" sz="1600" b="0" dirty="0"/>
              <a:t>, quantified by Acidification Potential (AP), measured in kg SO2-eq</a:t>
            </a:r>
          </a:p>
          <a:p>
            <a:pPr marL="342900" indent="-342900">
              <a:spcBef>
                <a:spcPts val="0"/>
              </a:spcBef>
              <a:buFont typeface="Arial" panose="020B0604020202020204" pitchFamily="34" charset="0"/>
              <a:buChar char="•"/>
            </a:pPr>
            <a:r>
              <a:rPr lang="en-GB" sz="1600" dirty="0"/>
              <a:t>Eutrophication</a:t>
            </a:r>
            <a:r>
              <a:rPr lang="en-GB" sz="1600" b="0" dirty="0"/>
              <a:t>, quantified by Eutrophication Potential (EP), measured in kg PO4-eq (phosphate equivalent)</a:t>
            </a:r>
          </a:p>
          <a:p>
            <a:pPr marL="342900" indent="-342900">
              <a:spcBef>
                <a:spcPts val="0"/>
              </a:spcBef>
              <a:buFont typeface="Arial" panose="020B0604020202020204" pitchFamily="34" charset="0"/>
              <a:buChar char="•"/>
            </a:pPr>
            <a:r>
              <a:rPr lang="en-GB" sz="1600" dirty="0"/>
              <a:t>Ozone depletion</a:t>
            </a:r>
            <a:r>
              <a:rPr lang="en-GB" sz="1600" b="0" dirty="0"/>
              <a:t>, quantified by Ozone Depletion Potential (ODP), measured in kg CFC11-eq</a:t>
            </a:r>
          </a:p>
          <a:p>
            <a:pPr marL="342900" indent="-342900">
              <a:spcBef>
                <a:spcPts val="0"/>
              </a:spcBef>
              <a:buFont typeface="Arial" panose="020B0604020202020204" pitchFamily="34" charset="0"/>
              <a:buChar char="•"/>
            </a:pPr>
            <a:r>
              <a:rPr lang="en-GB" sz="1600" b="0" dirty="0"/>
              <a:t>Sommer  smog, quantified by </a:t>
            </a:r>
            <a:r>
              <a:rPr lang="en-GB" sz="1600" dirty="0"/>
              <a:t>Photochemical Ozone Creation Potential </a:t>
            </a:r>
            <a:r>
              <a:rPr lang="en-GB" sz="1600" b="0" dirty="0"/>
              <a:t>(POCP), measured in kg C2H4-eq (ethene equivalent)</a:t>
            </a:r>
          </a:p>
          <a:p>
            <a:pPr marL="342900" indent="-342900">
              <a:spcBef>
                <a:spcPts val="0"/>
              </a:spcBef>
              <a:buFont typeface="Arial" panose="020B0604020202020204" pitchFamily="34" charset="0"/>
              <a:buChar char="•"/>
            </a:pPr>
            <a:r>
              <a:rPr lang="en-GB" sz="1600" dirty="0"/>
              <a:t>Particulate Matter </a:t>
            </a:r>
            <a:r>
              <a:rPr lang="en-GB" sz="1600" b="0" dirty="0"/>
              <a:t>emissions below 2.5µm (PM2.5)</a:t>
            </a:r>
            <a:endParaRPr lang="en-DE" sz="1600" b="0" dirty="0"/>
          </a:p>
          <a:p>
            <a:pPr lvl="0"/>
            <a:r>
              <a:rPr lang="en-GB" sz="1800" b="0" dirty="0"/>
              <a:t> </a:t>
            </a:r>
            <a:endParaRPr lang="en-DE" sz="1800" b="0" dirty="0"/>
          </a:p>
          <a:p>
            <a:r>
              <a:rPr lang="en-US" dirty="0"/>
              <a:t> </a:t>
            </a:r>
            <a:endParaRPr lang="en-DE" dirty="0"/>
          </a:p>
          <a:p>
            <a:r>
              <a:rPr lang="en-GB" dirty="0"/>
              <a:t> </a:t>
            </a:r>
          </a:p>
        </p:txBody>
      </p:sp>
    </p:spTree>
    <p:extLst>
      <p:ext uri="{BB962C8B-B14F-4D97-AF65-F5344CB8AC3E}">
        <p14:creationId xmlns:p14="http://schemas.microsoft.com/office/powerpoint/2010/main" val="3324916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1ABCB-C0E4-888A-289F-43BDC3FD1BD2}"/>
              </a:ext>
            </a:extLst>
          </p:cNvPr>
          <p:cNvSpPr>
            <a:spLocks noGrp="1"/>
          </p:cNvSpPr>
          <p:nvPr>
            <p:ph type="title"/>
          </p:nvPr>
        </p:nvSpPr>
        <p:spPr/>
        <p:txBody>
          <a:bodyPr/>
          <a:lstStyle/>
          <a:p>
            <a:r>
              <a:rPr lang="en-GB" dirty="0"/>
              <a:t>Methodology</a:t>
            </a:r>
          </a:p>
        </p:txBody>
      </p:sp>
      <p:sp>
        <p:nvSpPr>
          <p:cNvPr id="3" name="Content Placeholder 2">
            <a:extLst>
              <a:ext uri="{FF2B5EF4-FFF2-40B4-BE49-F238E27FC236}">
                <a16:creationId xmlns:a16="http://schemas.microsoft.com/office/drawing/2014/main" id="{17AB51D3-4E12-9914-81DB-3733EE37450F}"/>
              </a:ext>
            </a:extLst>
          </p:cNvPr>
          <p:cNvSpPr>
            <a:spLocks noGrp="1"/>
          </p:cNvSpPr>
          <p:nvPr>
            <p:ph sz="half" idx="1"/>
          </p:nvPr>
        </p:nvSpPr>
        <p:spPr/>
        <p:txBody>
          <a:bodyPr/>
          <a:lstStyle/>
          <a:p>
            <a:pPr marL="342900" indent="-342900">
              <a:buFont typeface="Arial" panose="020B0604020202020204" pitchFamily="34" charset="0"/>
              <a:buChar char="•"/>
            </a:pPr>
            <a:r>
              <a:rPr lang="en-US" b="0" dirty="0"/>
              <a:t>Start with paper by </a:t>
            </a:r>
            <a:r>
              <a:rPr lang="en-US" b="0" dirty="0" err="1"/>
              <a:t>Rodríguz</a:t>
            </a:r>
            <a:r>
              <a:rPr lang="en-US" b="0" dirty="0"/>
              <a:t> and Pérez [1]</a:t>
            </a:r>
          </a:p>
          <a:p>
            <a:pPr marL="342900" indent="-342900">
              <a:buFont typeface="Arial" panose="020B0604020202020204" pitchFamily="34" charset="0"/>
              <a:buChar char="•"/>
            </a:pPr>
            <a:r>
              <a:rPr lang="en-US" b="0" dirty="0"/>
              <a:t>extended to the use of Tunnel Boring Machines (TBM). </a:t>
            </a:r>
          </a:p>
          <a:p>
            <a:pPr marL="342900" indent="-342900">
              <a:buFont typeface="Arial" panose="020B0604020202020204" pitchFamily="34" charset="0"/>
              <a:buChar char="•"/>
            </a:pPr>
            <a:r>
              <a:rPr lang="en-US" b="0" dirty="0"/>
              <a:t>And extend to </a:t>
            </a:r>
            <a:r>
              <a:rPr lang="en-US" dirty="0"/>
              <a:t>caverns</a:t>
            </a:r>
            <a:r>
              <a:rPr lang="en-US" b="0" dirty="0"/>
              <a:t> and </a:t>
            </a:r>
            <a:r>
              <a:rPr lang="en-US" dirty="0"/>
              <a:t>shafts</a:t>
            </a:r>
            <a:r>
              <a:rPr lang="en-US" b="0" dirty="0"/>
              <a:t>!</a:t>
            </a:r>
          </a:p>
          <a:p>
            <a:pPr marL="342900" indent="-342900">
              <a:buFont typeface="Arial" panose="020B0604020202020204" pitchFamily="34" charset="0"/>
              <a:buChar char="•"/>
            </a:pPr>
            <a:r>
              <a:rPr lang="en-US" b="0" dirty="0"/>
              <a:t>Specific assumptions will need to be checked and possibly adapted to the situation and construction codes in the Geneva or Japan regions.</a:t>
            </a:r>
            <a:endParaRPr lang="en-DE" b="0" dirty="0"/>
          </a:p>
          <a:p>
            <a:r>
              <a:rPr lang="en-US" dirty="0"/>
              <a:t> </a:t>
            </a:r>
            <a:endParaRPr lang="en-DE" dirty="0"/>
          </a:p>
          <a:p>
            <a:endParaRPr lang="en-GB" dirty="0"/>
          </a:p>
        </p:txBody>
      </p:sp>
      <p:sp>
        <p:nvSpPr>
          <p:cNvPr id="4" name="Content Placeholder 3">
            <a:extLst>
              <a:ext uri="{FF2B5EF4-FFF2-40B4-BE49-F238E27FC236}">
                <a16:creationId xmlns:a16="http://schemas.microsoft.com/office/drawing/2014/main" id="{CB80603F-EAFC-874A-EB5C-F2AC4FAA49C6}"/>
              </a:ext>
            </a:extLst>
          </p:cNvPr>
          <p:cNvSpPr>
            <a:spLocks noGrp="1"/>
          </p:cNvSpPr>
          <p:nvPr>
            <p:ph sz="half" idx="2"/>
          </p:nvPr>
        </p:nvSpPr>
        <p:spPr/>
        <p:txBody>
          <a:bodyPr/>
          <a:lstStyle/>
          <a:p>
            <a:r>
              <a:rPr lang="en-US" b="0" dirty="0"/>
              <a:t>To formulate the estimate, the </a:t>
            </a:r>
            <a:r>
              <a:rPr lang="en-US" dirty="0"/>
              <a:t>current civil engineering proposals shall be provided by the respective design teams</a:t>
            </a:r>
            <a:r>
              <a:rPr lang="en-US" b="0" dirty="0"/>
              <a:t>, with a list of tunnel segments (portions of tunnels with roughly uniform cross section and geological conditions) giving length, cross section dimensions, planned lining, excavation method, access routes etc., and appropriate figures for </a:t>
            </a:r>
            <a:r>
              <a:rPr lang="en-US" dirty="0"/>
              <a:t>underground caverns and access shafts</a:t>
            </a:r>
            <a:r>
              <a:rPr lang="en-US" b="0" dirty="0"/>
              <a:t>. </a:t>
            </a:r>
            <a:endParaRPr lang="en-DE" b="0" dirty="0"/>
          </a:p>
          <a:p>
            <a:endParaRPr lang="en-GB" dirty="0"/>
          </a:p>
        </p:txBody>
      </p:sp>
      <p:sp>
        <p:nvSpPr>
          <p:cNvPr id="5" name="Date Placeholder 4">
            <a:extLst>
              <a:ext uri="{FF2B5EF4-FFF2-40B4-BE49-F238E27FC236}">
                <a16:creationId xmlns:a16="http://schemas.microsoft.com/office/drawing/2014/main" id="{29C0C71D-FE7B-BC38-D9CE-D9533069D4B2}"/>
              </a:ext>
            </a:extLst>
          </p:cNvPr>
          <p:cNvSpPr>
            <a:spLocks noGrp="1"/>
          </p:cNvSpPr>
          <p:nvPr>
            <p:ph type="dt" sz="half" idx="10"/>
          </p:nvPr>
        </p:nvSpPr>
        <p:spPr/>
        <p:txBody>
          <a:bodyPr/>
          <a:lstStyle/>
          <a:p>
            <a:fld id="{BE2C9978-A0B0-5D47-B017-3DE9DCAF3819}" type="datetime3">
              <a:rPr lang="en-US" smtClean="0"/>
              <a:t>21 September 2022</a:t>
            </a:fld>
            <a:endParaRPr lang="en-US" dirty="0"/>
          </a:p>
        </p:txBody>
      </p:sp>
      <p:sp>
        <p:nvSpPr>
          <p:cNvPr id="6" name="Footer Placeholder 5">
            <a:extLst>
              <a:ext uri="{FF2B5EF4-FFF2-40B4-BE49-F238E27FC236}">
                <a16:creationId xmlns:a16="http://schemas.microsoft.com/office/drawing/2014/main" id="{94E3610B-6C7A-38A7-89E7-71338111CADF}"/>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9DE57954-ECA9-FC62-7ABB-906DEA1B2056}"/>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8" name="TextBox 7">
            <a:extLst>
              <a:ext uri="{FF2B5EF4-FFF2-40B4-BE49-F238E27FC236}">
                <a16:creationId xmlns:a16="http://schemas.microsoft.com/office/drawing/2014/main" id="{8CEB0258-EA99-CADC-A502-6E166DC53352}"/>
              </a:ext>
            </a:extLst>
          </p:cNvPr>
          <p:cNvSpPr txBox="1"/>
          <p:nvPr/>
        </p:nvSpPr>
        <p:spPr>
          <a:xfrm>
            <a:off x="331569" y="5646777"/>
            <a:ext cx="11528862" cy="553998"/>
          </a:xfrm>
          <a:prstGeom prst="rect">
            <a:avLst/>
          </a:prstGeom>
          <a:noFill/>
        </p:spPr>
        <p:txBody>
          <a:bodyPr wrap="none" lIns="0" tIns="0" rIns="0" bIns="0" rtlCol="0">
            <a:spAutoFit/>
          </a:bodyPr>
          <a:lstStyle/>
          <a:p>
            <a:r>
              <a:rPr lang="en-US" dirty="0"/>
              <a:t>[1] R. Rodriguez and F. Pérez: </a:t>
            </a:r>
            <a:r>
              <a:rPr lang="en-US" i="1" dirty="0"/>
              <a:t>Carbon footprint evaluation in tunneling construction using conventional methods</a:t>
            </a:r>
            <a:r>
              <a:rPr lang="en-US" dirty="0"/>
              <a:t>, </a:t>
            </a:r>
            <a:br>
              <a:rPr lang="en-US" dirty="0"/>
            </a:br>
            <a:r>
              <a:rPr lang="en-US" dirty="0" err="1"/>
              <a:t>Tunn</a:t>
            </a:r>
            <a:r>
              <a:rPr lang="en-US" dirty="0"/>
              <a:t>. </a:t>
            </a:r>
            <a:r>
              <a:rPr lang="en-US" dirty="0" err="1"/>
              <a:t>Undergr</a:t>
            </a:r>
            <a:r>
              <a:rPr lang="en-US" dirty="0"/>
              <a:t>. Space Tech. </a:t>
            </a:r>
            <a:r>
              <a:rPr lang="en-US" b="1" dirty="0"/>
              <a:t>108</a:t>
            </a:r>
            <a:r>
              <a:rPr lang="en-US" dirty="0"/>
              <a:t> (2021) 103704. </a:t>
            </a:r>
            <a:r>
              <a:rPr lang="en-US" u="sng" dirty="0">
                <a:hlinkClick r:id="rId2"/>
              </a:rPr>
              <a:t>doi:10.1016/j.tust.2020.103704</a:t>
            </a:r>
            <a:endParaRPr lang="en-DE" dirty="0"/>
          </a:p>
        </p:txBody>
      </p:sp>
    </p:spTree>
    <p:extLst>
      <p:ext uri="{BB962C8B-B14F-4D97-AF65-F5344CB8AC3E}">
        <p14:creationId xmlns:p14="http://schemas.microsoft.com/office/powerpoint/2010/main" val="1442799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08F67-46DD-D0AD-3B53-66335C21DEA4}"/>
              </a:ext>
            </a:extLst>
          </p:cNvPr>
          <p:cNvSpPr>
            <a:spLocks noGrp="1"/>
          </p:cNvSpPr>
          <p:nvPr>
            <p:ph type="title"/>
          </p:nvPr>
        </p:nvSpPr>
        <p:spPr/>
        <p:txBody>
          <a:bodyPr/>
          <a:lstStyle/>
          <a:p>
            <a:r>
              <a:rPr lang="en-GB" dirty="0"/>
              <a:t>Carbon Foot Print for D&amp;B </a:t>
            </a:r>
            <a:r>
              <a:rPr lang="en-GB" dirty="0" err="1"/>
              <a:t>Tunneling</a:t>
            </a:r>
            <a:endParaRPr lang="en-GB" dirty="0"/>
          </a:p>
        </p:txBody>
      </p:sp>
      <p:sp>
        <p:nvSpPr>
          <p:cNvPr id="3" name="Content Placeholder 2">
            <a:extLst>
              <a:ext uri="{FF2B5EF4-FFF2-40B4-BE49-F238E27FC236}">
                <a16:creationId xmlns:a16="http://schemas.microsoft.com/office/drawing/2014/main" id="{DB68663F-5E88-7500-5FEC-3C13767D3BBC}"/>
              </a:ext>
            </a:extLst>
          </p:cNvPr>
          <p:cNvSpPr>
            <a:spLocks noGrp="1"/>
          </p:cNvSpPr>
          <p:nvPr>
            <p:ph sz="half" idx="1"/>
          </p:nvPr>
        </p:nvSpPr>
        <p:spPr/>
        <p:txBody>
          <a:bodyPr/>
          <a:lstStyle/>
          <a:p>
            <a:pPr marL="342900" indent="-342900">
              <a:buFont typeface="Arial" panose="020B0604020202020204" pitchFamily="34" charset="0"/>
              <a:buChar char="•"/>
            </a:pPr>
            <a:r>
              <a:rPr lang="en-GB" dirty="0"/>
              <a:t>Study made for </a:t>
            </a:r>
            <a:r>
              <a:rPr lang="en-GB" dirty="0" err="1"/>
              <a:t>drill&amp;blast</a:t>
            </a:r>
            <a:r>
              <a:rPr lang="en-GB" dirty="0"/>
              <a:t>  or </a:t>
            </a:r>
            <a:r>
              <a:rPr lang="en-GB" dirty="0" err="1"/>
              <a:t>Roadheader</a:t>
            </a:r>
            <a:r>
              <a:rPr lang="en-GB" dirty="0"/>
              <a:t> tunnels in Spain</a:t>
            </a:r>
          </a:p>
          <a:p>
            <a:pPr marL="342900" indent="-342900">
              <a:buFont typeface="Arial" panose="020B0604020202020204" pitchFamily="34" charset="0"/>
              <a:buChar char="•"/>
            </a:pPr>
            <a:r>
              <a:rPr lang="en-GB" dirty="0"/>
              <a:t>Considers CO2 emissions from</a:t>
            </a:r>
          </a:p>
          <a:p>
            <a:pPr marL="666750" lvl="1" indent="-342900">
              <a:buFont typeface="Arial" panose="020B0604020202020204" pitchFamily="34" charset="0"/>
              <a:buChar char="•"/>
            </a:pPr>
            <a:r>
              <a:rPr lang="en-GB" dirty="0"/>
              <a:t>Excavation (”Jumbo” operation needs diesel fuel and electricity, </a:t>
            </a:r>
            <a:r>
              <a:rPr lang="en-GB" dirty="0" err="1"/>
              <a:t>Roadheader</a:t>
            </a:r>
            <a:r>
              <a:rPr lang="en-GB" dirty="0"/>
              <a:t> needs electricity)</a:t>
            </a:r>
          </a:p>
          <a:p>
            <a:pPr marL="666750" lvl="1" indent="-342900">
              <a:buFont typeface="Arial" panose="020B0604020202020204" pitchFamily="34" charset="0"/>
              <a:buChar char="•"/>
            </a:pPr>
            <a:r>
              <a:rPr lang="en-GB" dirty="0"/>
              <a:t>Mucking and waste transport: diesel fuel (grows quadratically with segment length)</a:t>
            </a:r>
          </a:p>
          <a:p>
            <a:pPr marL="666750" lvl="1" indent="-342900">
              <a:buFont typeface="Arial" panose="020B0604020202020204" pitchFamily="34" charset="0"/>
              <a:buChar char="•"/>
            </a:pPr>
            <a:r>
              <a:rPr lang="en-GB" dirty="0"/>
              <a:t>Heating and ventilation (electricity)</a:t>
            </a:r>
          </a:p>
          <a:p>
            <a:pPr marL="666750" lvl="1" indent="-342900">
              <a:buFont typeface="Arial" panose="020B0604020202020204" pitchFamily="34" charset="0"/>
              <a:buChar char="•"/>
            </a:pPr>
            <a:r>
              <a:rPr lang="en-GB" dirty="0"/>
              <a:t>Indirect emissions from materials: Concrete (cement) and steel</a:t>
            </a:r>
          </a:p>
          <a:p>
            <a:pPr marL="342900" indent="-342900">
              <a:buFont typeface="Arial" panose="020B0604020202020204" pitchFamily="34" charset="0"/>
              <a:buChar char="•"/>
            </a:pPr>
            <a:r>
              <a:rPr lang="en-GB" dirty="0"/>
              <a:t>Main result: steel and cement are dominant factors (~90%)</a:t>
            </a:r>
          </a:p>
        </p:txBody>
      </p:sp>
      <p:pic>
        <p:nvPicPr>
          <p:cNvPr id="8" name="Content Placeholder 7">
            <a:extLst>
              <a:ext uri="{FF2B5EF4-FFF2-40B4-BE49-F238E27FC236}">
                <a16:creationId xmlns:a16="http://schemas.microsoft.com/office/drawing/2014/main" id="{408F144E-9FDC-E533-DFF8-BA2BDB481500}"/>
              </a:ext>
            </a:extLst>
          </p:cNvPr>
          <p:cNvPicPr>
            <a:picLocks noGrp="1" noChangeAspect="1"/>
          </p:cNvPicPr>
          <p:nvPr>
            <p:ph sz="half" idx="2"/>
          </p:nvPr>
        </p:nvPicPr>
        <p:blipFill>
          <a:blip r:embed="rId3"/>
          <a:stretch>
            <a:fillRect/>
          </a:stretch>
        </p:blipFill>
        <p:spPr>
          <a:xfrm>
            <a:off x="7219218" y="1592263"/>
            <a:ext cx="3517777" cy="4608512"/>
          </a:xfrm>
          <a:prstGeom prst="rect">
            <a:avLst/>
          </a:prstGeom>
        </p:spPr>
      </p:pic>
      <p:sp>
        <p:nvSpPr>
          <p:cNvPr id="5" name="Date Placeholder 4">
            <a:extLst>
              <a:ext uri="{FF2B5EF4-FFF2-40B4-BE49-F238E27FC236}">
                <a16:creationId xmlns:a16="http://schemas.microsoft.com/office/drawing/2014/main" id="{10EDEA1F-1F96-3395-8CDB-195CB1314FA3}"/>
              </a:ext>
            </a:extLst>
          </p:cNvPr>
          <p:cNvSpPr>
            <a:spLocks noGrp="1"/>
          </p:cNvSpPr>
          <p:nvPr>
            <p:ph type="dt" sz="half" idx="10"/>
          </p:nvPr>
        </p:nvSpPr>
        <p:spPr/>
        <p:txBody>
          <a:bodyPr/>
          <a:lstStyle/>
          <a:p>
            <a:fld id="{BE2C9978-A0B0-5D47-B017-3DE9DCAF3819}" type="datetime3">
              <a:rPr lang="en-US" smtClean="0"/>
              <a:t>21 September 2022</a:t>
            </a:fld>
            <a:endParaRPr lang="en-US" dirty="0"/>
          </a:p>
        </p:txBody>
      </p:sp>
      <p:sp>
        <p:nvSpPr>
          <p:cNvPr id="6" name="Footer Placeholder 5">
            <a:extLst>
              <a:ext uri="{FF2B5EF4-FFF2-40B4-BE49-F238E27FC236}">
                <a16:creationId xmlns:a16="http://schemas.microsoft.com/office/drawing/2014/main" id="{E1F9C0F0-D408-1684-140E-7042CD542651}"/>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320DCD4B-0B89-BAFC-D159-B76990F2CBAF}"/>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2524665494"/>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84691-09F1-F087-C2A9-B8E7E9671431}"/>
              </a:ext>
            </a:extLst>
          </p:cNvPr>
          <p:cNvSpPr>
            <a:spLocks noGrp="1"/>
          </p:cNvSpPr>
          <p:nvPr>
            <p:ph type="title"/>
          </p:nvPr>
        </p:nvSpPr>
        <p:spPr/>
        <p:txBody>
          <a:bodyPr/>
          <a:lstStyle/>
          <a:p>
            <a:r>
              <a:rPr lang="en-GB" dirty="0"/>
              <a:t>Deliverables and Schedule</a:t>
            </a:r>
          </a:p>
        </p:txBody>
      </p:sp>
      <p:sp>
        <p:nvSpPr>
          <p:cNvPr id="3" name="Content Placeholder 2">
            <a:extLst>
              <a:ext uri="{FF2B5EF4-FFF2-40B4-BE49-F238E27FC236}">
                <a16:creationId xmlns:a16="http://schemas.microsoft.com/office/drawing/2014/main" id="{024498F9-246F-1A0D-29EE-9C9E18E45647}"/>
              </a:ext>
            </a:extLst>
          </p:cNvPr>
          <p:cNvSpPr>
            <a:spLocks noGrp="1"/>
          </p:cNvSpPr>
          <p:nvPr>
            <p:ph sz="half" idx="1"/>
          </p:nvPr>
        </p:nvSpPr>
        <p:spPr/>
        <p:txBody>
          <a:bodyPr/>
          <a:lstStyle/>
          <a:p>
            <a:r>
              <a:rPr lang="en-US" u="sng" dirty="0"/>
              <a:t>Deliverables</a:t>
            </a:r>
            <a:endParaRPr lang="en-DE" dirty="0"/>
          </a:p>
          <a:p>
            <a:r>
              <a:rPr lang="en-US" dirty="0"/>
              <a:t>The results of the LCA shall be delivered in a technical report, including all relevant assumptions, calculations, results, and appendices. An interim note/report will be required by the end of 2022 to evaluate progress. </a:t>
            </a:r>
            <a:endParaRPr lang="en-DE" dirty="0"/>
          </a:p>
          <a:p>
            <a:r>
              <a:rPr lang="en-US" dirty="0"/>
              <a:t> </a:t>
            </a:r>
            <a:endParaRPr lang="en-DE" dirty="0"/>
          </a:p>
          <a:p>
            <a:endParaRPr lang="en-GB" dirty="0"/>
          </a:p>
        </p:txBody>
      </p:sp>
      <p:sp>
        <p:nvSpPr>
          <p:cNvPr id="4" name="Content Placeholder 3">
            <a:extLst>
              <a:ext uri="{FF2B5EF4-FFF2-40B4-BE49-F238E27FC236}">
                <a16:creationId xmlns:a16="http://schemas.microsoft.com/office/drawing/2014/main" id="{D6E15F3E-6977-AB08-92ED-83858529CF6E}"/>
              </a:ext>
            </a:extLst>
          </p:cNvPr>
          <p:cNvSpPr>
            <a:spLocks noGrp="1"/>
          </p:cNvSpPr>
          <p:nvPr>
            <p:ph sz="half" idx="2"/>
          </p:nvPr>
        </p:nvSpPr>
        <p:spPr/>
        <p:txBody>
          <a:bodyPr/>
          <a:lstStyle/>
          <a:p>
            <a:r>
              <a:rPr lang="en-US" u="sng" dirty="0" err="1"/>
              <a:t>Programme</a:t>
            </a:r>
            <a:endParaRPr lang="en-DE" dirty="0"/>
          </a:p>
          <a:p>
            <a:pPr lvl="0"/>
            <a:r>
              <a:rPr lang="en-US" dirty="0"/>
              <a:t>4 to 5 online progress meetings with CERN during the study period.</a:t>
            </a:r>
            <a:endParaRPr lang="en-DE" dirty="0"/>
          </a:p>
          <a:p>
            <a:pPr lvl="0"/>
            <a:r>
              <a:rPr lang="en-US" dirty="0"/>
              <a:t>Face to face meeting to present study findings during Linear Collider workshop at SLAC, San Francisco.</a:t>
            </a:r>
            <a:endParaRPr lang="en-DE" dirty="0"/>
          </a:p>
          <a:p>
            <a:pPr lvl="0"/>
            <a:r>
              <a:rPr lang="en-US" dirty="0"/>
              <a:t>Interim technical note/report by the end of 2022 to evaluate progress.</a:t>
            </a:r>
            <a:endParaRPr lang="en-DE" dirty="0"/>
          </a:p>
          <a:p>
            <a:pPr lvl="0"/>
            <a:r>
              <a:rPr lang="en-US" dirty="0"/>
              <a:t>Final technical report by end of March 2023.</a:t>
            </a:r>
            <a:endParaRPr lang="en-DE" dirty="0"/>
          </a:p>
          <a:p>
            <a:endParaRPr lang="en-GB" dirty="0"/>
          </a:p>
        </p:txBody>
      </p:sp>
      <p:sp>
        <p:nvSpPr>
          <p:cNvPr id="5" name="Date Placeholder 4">
            <a:extLst>
              <a:ext uri="{FF2B5EF4-FFF2-40B4-BE49-F238E27FC236}">
                <a16:creationId xmlns:a16="http://schemas.microsoft.com/office/drawing/2014/main" id="{CF3B8A78-C4B7-F383-B756-FE88F65F695E}"/>
              </a:ext>
            </a:extLst>
          </p:cNvPr>
          <p:cNvSpPr>
            <a:spLocks noGrp="1"/>
          </p:cNvSpPr>
          <p:nvPr>
            <p:ph type="dt" sz="half" idx="10"/>
          </p:nvPr>
        </p:nvSpPr>
        <p:spPr/>
        <p:txBody>
          <a:bodyPr/>
          <a:lstStyle/>
          <a:p>
            <a:fld id="{BE2C9978-A0B0-5D47-B017-3DE9DCAF3819}" type="datetime3">
              <a:rPr lang="en-US" smtClean="0"/>
              <a:t>21 September 2022</a:t>
            </a:fld>
            <a:endParaRPr lang="en-US" dirty="0"/>
          </a:p>
        </p:txBody>
      </p:sp>
      <p:sp>
        <p:nvSpPr>
          <p:cNvPr id="6" name="Footer Placeholder 5">
            <a:extLst>
              <a:ext uri="{FF2B5EF4-FFF2-40B4-BE49-F238E27FC236}">
                <a16:creationId xmlns:a16="http://schemas.microsoft.com/office/drawing/2014/main" id="{FAC12B04-AF40-6077-394F-23A149ECB5BC}"/>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3FCB7C4-D64A-F728-F6CB-820A1D42D2B8}"/>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8" name="TextBox 7">
            <a:extLst>
              <a:ext uri="{FF2B5EF4-FFF2-40B4-BE49-F238E27FC236}">
                <a16:creationId xmlns:a16="http://schemas.microsoft.com/office/drawing/2014/main" id="{F2BC9F5E-A6C0-6013-1E17-18277EA71B1A}"/>
              </a:ext>
            </a:extLst>
          </p:cNvPr>
          <p:cNvSpPr txBox="1"/>
          <p:nvPr/>
        </p:nvSpPr>
        <p:spPr>
          <a:xfrm>
            <a:off x="407987" y="5336275"/>
            <a:ext cx="2539157" cy="276999"/>
          </a:xfrm>
          <a:prstGeom prst="rect">
            <a:avLst/>
          </a:prstGeom>
          <a:noFill/>
        </p:spPr>
        <p:txBody>
          <a:bodyPr wrap="none" lIns="0" tIns="0" rIns="0" bIns="0" rtlCol="0">
            <a:spAutoFit/>
          </a:bodyPr>
          <a:lstStyle/>
          <a:p>
            <a:pPr algn="l"/>
            <a:r>
              <a:rPr lang="en-GB" dirty="0"/>
              <a:t>Thanks to Liam Bromiley</a:t>
            </a:r>
          </a:p>
        </p:txBody>
      </p:sp>
    </p:spTree>
    <p:extLst>
      <p:ext uri="{BB962C8B-B14F-4D97-AF65-F5344CB8AC3E}">
        <p14:creationId xmlns:p14="http://schemas.microsoft.com/office/powerpoint/2010/main" val="410825163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885CA673-03E2-9443-B087-D1BDE1B5D467}" vid="{42368FBB-CAF1-074F-A87C-B79C032818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themeOverride>
</file>

<file path=docProps/app.xml><?xml version="1.0" encoding="utf-8"?>
<Properties xmlns="http://schemas.openxmlformats.org/officeDocument/2006/extended-properties" xmlns:vt="http://schemas.openxmlformats.org/officeDocument/2006/docPropsVTypes">
  <Template/>
  <TotalTime>16433</TotalTime>
  <Words>858</Words>
  <Application>Microsoft Macintosh PowerPoint</Application>
  <PresentationFormat>Widescreen</PresentationFormat>
  <Paragraphs>101</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Project Proposal: Comparative Carbon Footprint  of Underground Civil Engineering Facilities for Future Colliders </vt:lpstr>
      <vt:lpstr>FCC-ee Study by Janot &amp; Blondel</vt:lpstr>
      <vt:lpstr>… their conclusion</vt:lpstr>
      <vt:lpstr>Starting Point: Snowmass Study</vt:lpstr>
      <vt:lpstr>Snowmass Study: Tunneling</vt:lpstr>
      <vt:lpstr>Proposal: A serious study of environmental impact of building civil infrastructure of new accelerator</vt:lpstr>
      <vt:lpstr>Methodology</vt:lpstr>
      <vt:lpstr>Carbon Foot Print for D&amp;B Tunneling</vt:lpstr>
      <vt:lpstr>Deliverables and Schedule</vt:lpstr>
      <vt:lpstr>Scope?</vt:lpstr>
      <vt:lpstr>Presentations on “Sustainable HEP – 2nd edition”</vt:lpstr>
      <vt:lpstr>CERN: Procurement Policy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LCA Impact Categories</dc:title>
  <dc:creator>Benno List</dc:creator>
  <cp:lastModifiedBy>Benno List</cp:lastModifiedBy>
  <cp:revision>9</cp:revision>
  <dcterms:created xsi:type="dcterms:W3CDTF">2022-08-26T13:40:01Z</dcterms:created>
  <dcterms:modified xsi:type="dcterms:W3CDTF">2022-09-21T08:00:07Z</dcterms:modified>
</cp:coreProperties>
</file>