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83" d="100"/>
          <a:sy n="83" d="100"/>
        </p:scale>
        <p:origin x="40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813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30868"/>
            <a:ext cx="8269793" cy="4568488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Sep.12 31st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Moortgat, Sabine Riemann, Gregor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Loisch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Omori, Steffen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Andrew Lankford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</a:t>
            </a:r>
            <a:r>
              <a:rPr lang="en-US" altLang="ja-JP" sz="2400" kern="100">
                <a:latin typeface="+mn-ea"/>
                <a:cs typeface="Times New Roman" panose="02020603050405020304" pitchFamily="18" charset="0"/>
                <a:hlinkClick r:id="rId2"/>
              </a:rPr>
              <a:t>event/</a:t>
            </a:r>
            <a:r>
              <a:rPr lang="en-US" altLang="ja-JP" kern="100">
                <a:latin typeface="+mn-ea"/>
                <a:cs typeface="Times New Roman" panose="02020603050405020304" pitchFamily="18" charset="0"/>
                <a:hlinkClick r:id="rId2"/>
              </a:rPr>
              <a:t>9813/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Talks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“Status of undulator-related R&amp;D topics”</a:t>
            </a:r>
          </a:p>
          <a:p>
            <a:pPr lvl="2"/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 Moortgat</a:t>
            </a:r>
          </a:p>
          <a:p>
            <a:pPr lvl="2"/>
            <a:r>
              <a:rPr lang="fr-FR" altLang="ja-JP" kern="100" dirty="0">
                <a:effectLst/>
                <a:latin typeface="+mn-ea"/>
                <a:cs typeface="Times New Roman" panose="02020603050405020304" pitchFamily="18" charset="0"/>
              </a:rPr>
              <a:t>Uploaded as </a:t>
            </a:r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undulator-RD-922.pdf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Summary of the progresses in the undulator scheme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“Tapered pulsed solenoid as optical matching device for the undulator-based ILC positron source – update”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Gregor </a:t>
            </a:r>
            <a:r>
              <a:rPr lang="en-US" altLang="ja-JP" kern="100" dirty="0" err="1">
                <a:effectLst/>
                <a:latin typeface="+mn-ea"/>
                <a:cs typeface="Times New Roman" panose="02020603050405020304" pitchFamily="18" charset="0"/>
              </a:rPr>
              <a:t>Loisch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lvl="2"/>
            <a:r>
              <a:rPr lang="fr-FR" altLang="ja-JP" kern="100" dirty="0">
                <a:effectLst/>
                <a:latin typeface="+mn-ea"/>
                <a:cs typeface="Times New Roman" panose="02020603050405020304" pitchFamily="18" charset="0"/>
              </a:rPr>
              <a:t>Uploaded as 220912_ILC_Sources_Solenoid_Mk2.pdf</a:t>
            </a:r>
          </a:p>
          <a:p>
            <a:pPr lvl="2"/>
            <a:r>
              <a:rPr lang="fr-FR" altLang="ja-JP" kern="100" dirty="0">
                <a:latin typeface="+mn-ea"/>
                <a:cs typeface="Times New Roman" panose="02020603050405020304" pitchFamily="18" charset="0"/>
              </a:rPr>
              <a:t>Recent progress on the pulsed solenoid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800" dirty="0">
                <a:ea typeface="ＭＳ Ｐゴシック" panose="020B0600070205080204" pitchFamily="50" charset="-128"/>
              </a:rPr>
              <a:t>IDT-WG2, </a:t>
            </a:r>
            <a:r>
              <a:rPr lang="en-US" altLang="ja-JP" sz="1800" dirty="0">
                <a:ea typeface="ＭＳ Ｐゴシック" panose="020B0600070205080204" pitchFamily="50" charset="-128"/>
              </a:rPr>
              <a:t>Sep</a:t>
            </a:r>
            <a:r>
              <a:rPr kumimoji="1" lang="en-US" altLang="ja-JP" sz="1800" dirty="0">
                <a:ea typeface="ＭＳ Ｐゴシック" panose="020B0600070205080204" pitchFamily="50" charset="-128"/>
              </a:rPr>
              <a:t>.20. 2022, K. Yokoya</a:t>
            </a:r>
            <a:endParaRPr kumimoji="1" lang="ja-JP" altLang="en-US" sz="18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B5122D-1478-E0BE-FBCB-BDAD157E1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692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2800" dirty="0"/>
              <a:t>Status of undulator-related R&amp;D topics</a:t>
            </a:r>
            <a:r>
              <a:rPr lang="ja-JP" altLang="en-US" sz="2800" dirty="0"/>
              <a:t> </a:t>
            </a:r>
            <a:r>
              <a:rPr lang="en-US" altLang="ja-JP" sz="2800" dirty="0"/>
              <a:t>(</a:t>
            </a:r>
            <a:r>
              <a:rPr lang="en-US" altLang="ja-JP" sz="2800" dirty="0" err="1"/>
              <a:t>Gudi</a:t>
            </a:r>
            <a:r>
              <a:rPr lang="en-US" altLang="ja-JP" sz="2800" dirty="0"/>
              <a:t>)</a:t>
            </a:r>
            <a:endParaRPr kumimoji="1" lang="ja-JP" altLang="en-US" sz="28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ECC8D96-C78C-C51E-9319-10FAD26A8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52053"/>
            <a:ext cx="7886700" cy="512491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Ongoing work:</a:t>
            </a:r>
          </a:p>
          <a:p>
            <a:pPr lvl="1"/>
            <a:r>
              <a:rPr kumimoji="1" lang="en-US" altLang="ja-JP" dirty="0"/>
              <a:t>Undulator Simulations</a:t>
            </a:r>
          </a:p>
          <a:p>
            <a:pPr lvl="2"/>
            <a:r>
              <a:rPr kumimoji="1" lang="en-US" altLang="ja-JP" dirty="0"/>
              <a:t>Field &amp; alignment errors, undulator wall heating, finalize undulator line</a:t>
            </a:r>
          </a:p>
          <a:p>
            <a:pPr lvl="2"/>
            <a:r>
              <a:rPr kumimoji="1" lang="en-US" altLang="ja-JP" dirty="0"/>
              <a:t>Alharbi, thesis April 2023</a:t>
            </a:r>
          </a:p>
          <a:p>
            <a:pPr lvl="1"/>
            <a:r>
              <a:rPr kumimoji="1" lang="en-US" altLang="ja-JP" dirty="0"/>
              <a:t>Target Material Analyses</a:t>
            </a:r>
          </a:p>
          <a:p>
            <a:pPr lvl="2"/>
            <a:r>
              <a:rPr lang="en-US" altLang="ja-JP" dirty="0"/>
              <a:t>Mainz Microtron, </a:t>
            </a:r>
          </a:p>
          <a:p>
            <a:pPr lvl="2"/>
            <a:r>
              <a:rPr lang="en-US" altLang="ja-JP" dirty="0"/>
              <a:t>Comparison of radiated vs heat loaded targets</a:t>
            </a:r>
          </a:p>
          <a:p>
            <a:pPr lvl="2"/>
            <a:r>
              <a:rPr lang="en-US" altLang="ja-JP" dirty="0"/>
              <a:t> Targets under high </a:t>
            </a:r>
            <a:r>
              <a:rPr lang="en-US" altLang="ja-JP" dirty="0" err="1"/>
              <a:t>temperator</a:t>
            </a:r>
            <a:r>
              <a:rPr lang="en-US" altLang="ja-JP" dirty="0"/>
              <a:t> within dilatometer, fast and cyclic stress , </a:t>
            </a:r>
            <a:r>
              <a:rPr lang="en-US" altLang="ja-JP" dirty="0" err="1"/>
              <a:t>etc</a:t>
            </a:r>
            <a:endParaRPr lang="en-US" altLang="ja-JP" dirty="0"/>
          </a:p>
          <a:p>
            <a:pPr lvl="1"/>
            <a:r>
              <a:rPr kumimoji="1" lang="en-US" altLang="ja-JP" dirty="0"/>
              <a:t>Rotating Wheel Design</a:t>
            </a:r>
          </a:p>
          <a:p>
            <a:pPr lvl="2"/>
            <a:r>
              <a:rPr kumimoji="1" lang="en-US" altLang="ja-JP" dirty="0"/>
              <a:t>New shape to minimize the max stress, use pulsed beam, 31 slices, </a:t>
            </a:r>
          </a:p>
          <a:p>
            <a:pPr lvl="2"/>
            <a:r>
              <a:rPr kumimoji="1" lang="en-US" altLang="ja-JP" dirty="0"/>
              <a:t>Examine variations in target thickness, rotation velocity,…</a:t>
            </a:r>
          </a:p>
          <a:p>
            <a:pPr lvl="2"/>
            <a:r>
              <a:rPr kumimoji="1" lang="en-US" altLang="ja-JP" dirty="0"/>
              <a:t>Highest stress at the free edge, but still acceptable</a:t>
            </a:r>
          </a:p>
          <a:p>
            <a:pPr lvl="1"/>
            <a:r>
              <a:rPr kumimoji="1" lang="en-US" altLang="ja-JP" dirty="0"/>
              <a:t>Plasma </a:t>
            </a:r>
            <a:r>
              <a:rPr kumimoji="1" lang="en-US" altLang="ja-JP" dirty="0" err="1"/>
              <a:t>Lense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design finalization for small prototype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43EF14-B619-DC75-FBEC-2C08DCE1C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8BFA712-4ED4-E279-D001-BB78853AF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297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99CEA1-055B-73E1-3484-E515DB2B2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476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/>
              <a:t>Tapered pulsed solenoid – update (Gregor) 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6036F8-556E-A0C2-83C1-873B0879E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5381"/>
            <a:ext cx="5153314" cy="2946401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Summary</a:t>
            </a:r>
          </a:p>
          <a:p>
            <a:pPr lvl="1"/>
            <a:r>
              <a:rPr kumimoji="1" lang="en-US" altLang="ja-JP" dirty="0"/>
              <a:t>Simulations now moving to answering mechanical design questions</a:t>
            </a:r>
          </a:p>
          <a:p>
            <a:pPr lvl="2"/>
            <a:r>
              <a:rPr kumimoji="1" lang="en-US" altLang="ja-JP" dirty="0"/>
              <a:t>Coil shape refinement (helical, tapered coil)</a:t>
            </a:r>
          </a:p>
          <a:p>
            <a:pPr lvl="2"/>
            <a:r>
              <a:rPr kumimoji="1" lang="en-US" altLang="ja-JP" dirty="0"/>
              <a:t>→ </a:t>
            </a:r>
            <a:r>
              <a:rPr kumimoji="1" lang="en-US" altLang="ja-JP" dirty="0" err="1"/>
              <a:t>Optimise</a:t>
            </a:r>
            <a:r>
              <a:rPr kumimoji="1" lang="en-US" altLang="ja-JP" dirty="0"/>
              <a:t> input/connection for symmetric field</a:t>
            </a:r>
          </a:p>
          <a:p>
            <a:pPr lvl="2"/>
            <a:r>
              <a:rPr kumimoji="1" lang="en-US" altLang="ja-JP" dirty="0"/>
              <a:t>→ Iteration w/ yield simulations</a:t>
            </a:r>
          </a:p>
          <a:p>
            <a:pPr lvl="2"/>
            <a:r>
              <a:rPr kumimoji="1" lang="en-US" altLang="ja-JP" dirty="0"/>
              <a:t>Soon able to </a:t>
            </a:r>
            <a:r>
              <a:rPr kumimoji="1" lang="en-US" altLang="ja-JP" dirty="0" err="1"/>
              <a:t>finalise</a:t>
            </a:r>
            <a:r>
              <a:rPr kumimoji="1" lang="en-US" altLang="ja-JP" dirty="0"/>
              <a:t> coil design</a:t>
            </a:r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1AEF24-F0CE-E76B-414E-C54C36C7F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2022/9/6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49A3080-774D-4811-40A4-A3D3205CF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8470863-915B-C5E5-7EAC-A05DE4507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487" y="1265382"/>
            <a:ext cx="2861513" cy="2763179"/>
          </a:xfrm>
          <a:prstGeom prst="rect">
            <a:avLst/>
          </a:prstGeom>
        </p:spPr>
      </p:pic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37906C8B-2C76-4A8F-34E7-382219BB7723}"/>
              </a:ext>
            </a:extLst>
          </p:cNvPr>
          <p:cNvSpPr txBox="1">
            <a:spLocks/>
          </p:cNvSpPr>
          <p:nvPr/>
        </p:nvSpPr>
        <p:spPr>
          <a:xfrm>
            <a:off x="628650" y="4383580"/>
            <a:ext cx="7337715" cy="205538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Possible collaboration with HZDR (</a:t>
            </a:r>
            <a:r>
              <a:rPr lang="en-US" altLang="ja-JP" dirty="0" err="1"/>
              <a:t>Hermholtz</a:t>
            </a:r>
            <a:r>
              <a:rPr lang="en-US" altLang="ja-JP" dirty="0"/>
              <a:t> </a:t>
            </a:r>
            <a:r>
              <a:rPr lang="en-US" altLang="ja-JP" dirty="0" err="1"/>
              <a:t>Zentrum</a:t>
            </a:r>
            <a:r>
              <a:rPr lang="en-US" altLang="ja-JP" dirty="0"/>
              <a:t> Dresden </a:t>
            </a:r>
            <a:r>
              <a:rPr lang="en-US" altLang="ja-JP" dirty="0" err="1"/>
              <a:t>Rossendorf</a:t>
            </a:r>
            <a:r>
              <a:rPr lang="en-US" altLang="ja-JP" dirty="0"/>
              <a:t>) </a:t>
            </a:r>
          </a:p>
          <a:p>
            <a:pPr lvl="2"/>
            <a:r>
              <a:rPr lang="en-US" altLang="ja-JP" dirty="0"/>
              <a:t>laser-ion acceleration at HZDR</a:t>
            </a:r>
          </a:p>
          <a:p>
            <a:pPr lvl="2"/>
            <a:r>
              <a:rPr lang="en-US" altLang="ja-JP" dirty="0"/>
              <a:t>Using pulsed solenoids to capture accelerated ions</a:t>
            </a:r>
          </a:p>
          <a:p>
            <a:pPr lvl="2"/>
            <a:r>
              <a:rPr lang="en-US" altLang="ja-JP" dirty="0"/>
              <a:t>Could use ~</a:t>
            </a:r>
            <a:r>
              <a:rPr lang="en-US" altLang="ja-JP" dirty="0" err="1"/>
              <a:t>ms</a:t>
            </a:r>
            <a:r>
              <a:rPr lang="en-US" altLang="ja-JP" dirty="0"/>
              <a:t>/~20kA pulser for prototype tests</a:t>
            </a:r>
          </a:p>
          <a:p>
            <a:pPr lvl="2"/>
            <a:r>
              <a:rPr lang="en-US" altLang="ja-JP" dirty="0"/>
              <a:t>Could maybe manufacture prototype coil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817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515</TotalTime>
  <Words>323</Words>
  <Application>Microsoft Office PowerPoint</Application>
  <PresentationFormat>画面に合わせる (4:3)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 Light</vt:lpstr>
      <vt:lpstr>Arial</vt:lpstr>
      <vt:lpstr>Wingdings</vt:lpstr>
      <vt:lpstr>Office テーマ</vt:lpstr>
      <vt:lpstr>Sources Subgroup Summary  IDT-WG2, Sep.20. 2022, K. Yokoya</vt:lpstr>
      <vt:lpstr>Status of undulator-related R&amp;D topics (Gudi)</vt:lpstr>
      <vt:lpstr>Tapered pulsed solenoid – update (Gregor)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35</cp:revision>
  <dcterms:created xsi:type="dcterms:W3CDTF">2022-01-11T02:03:43Z</dcterms:created>
  <dcterms:modified xsi:type="dcterms:W3CDTF">2022-09-16T01:12:52Z</dcterms:modified>
</cp:coreProperties>
</file>