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2"/>
  </p:notesMasterIdLst>
  <p:handoutMasterIdLst>
    <p:handoutMasterId r:id="rId23"/>
  </p:handoutMasterIdLst>
  <p:sldIdLst>
    <p:sldId id="256" r:id="rId2"/>
    <p:sldId id="258" r:id="rId3"/>
    <p:sldId id="257" r:id="rId4"/>
    <p:sldId id="260" r:id="rId5"/>
    <p:sldId id="267" r:id="rId6"/>
    <p:sldId id="261" r:id="rId7"/>
    <p:sldId id="262" r:id="rId8"/>
    <p:sldId id="264" r:id="rId9"/>
    <p:sldId id="263" r:id="rId10"/>
    <p:sldId id="265" r:id="rId11"/>
    <p:sldId id="268" r:id="rId12"/>
    <p:sldId id="266" r:id="rId13"/>
    <p:sldId id="274" r:id="rId14"/>
    <p:sldId id="275" r:id="rId15"/>
    <p:sldId id="269" r:id="rId16"/>
    <p:sldId id="270" r:id="rId17"/>
    <p:sldId id="271" r:id="rId18"/>
    <p:sldId id="273" r:id="rId19"/>
    <p:sldId id="272" r:id="rId20"/>
    <p:sldId id="259" r:id="rId21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359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6CDCE"/>
    <a:srgbClr val="FCE8E7"/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707" autoAdjust="0"/>
    <p:restoredTop sz="94589" autoAdjust="0"/>
  </p:normalViewPr>
  <p:slideViewPr>
    <p:cSldViewPr snapToGrid="0" snapToObjects="1">
      <p:cViewPr varScale="1">
        <p:scale>
          <a:sx n="117" d="100"/>
          <a:sy n="117" d="100"/>
        </p:scale>
        <p:origin x="192" y="568"/>
      </p:cViewPr>
      <p:guideLst>
        <p:guide orient="horz" pos="359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7780EA39-4E55-C042-8FE9-6A6A58AD03C1}" type="datetime1">
              <a:rPr lang="en-US"/>
              <a:pPr>
                <a:defRPr/>
              </a:pPr>
              <a:t>9/21/22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6B6319EF-3CAB-954E-AA81-73D70CE5A4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52735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527883B8-07FF-044E-A76B-8D06FEF9FB29}" type="datetime1">
              <a:rPr lang="en-US"/>
              <a:pPr>
                <a:defRPr/>
              </a:pPr>
              <a:t>9/21/22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CCBC0F47-88F6-F049-9FB3-BD75BBF58E7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018955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D08BA9-0DC1-F14B-926C-2AA6F1C090D6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B6ED91-5357-8440-B285-101380F06B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2655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EE063C-7F3C-3F41-9CD1-C36DD9461121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3DF2F-1611-344D-9FDB-28C10B4FD9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15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6EA159-6528-8441-9190-02433BD2B15D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79F8F1-40C3-3F40-B66F-41CA8B16AF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92639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962884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92101" y="85990"/>
            <a:ext cx="8520113" cy="453760"/>
          </a:xfrm>
          <a:prstGeom prst="rect">
            <a:avLst/>
          </a:prstGeom>
        </p:spPr>
        <p:txBody>
          <a:bodyPr/>
          <a:lstStyle/>
          <a:p>
            <a:r>
              <a:rPr lang="de-DE"/>
              <a:t>Click to edit Master title style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  <a:p>
            <a:pPr lvl="4"/>
            <a:r>
              <a:rPr lang="de-DE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0264338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1600" b="0"/>
            </a:lvl1pPr>
            <a:lvl2pPr marL="385923" indent="-241200">
              <a:defRPr sz="14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8D6A3-DC13-FD4C-B579-29F8916F45FA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7A9CDE-9F89-4649-B6E9-C870C06527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33865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 marL="216000" indent="-216000">
              <a:defRPr sz="1600" b="0"/>
            </a:lvl1pPr>
            <a:lvl2pPr marL="457923" indent="-205923">
              <a:defRPr sz="15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605B0-1C15-8841-AEB4-F31B73E6FD8A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790913-7BED-9B49-AE85-4C0946355D8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1065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C0B247-8E6D-464D-9E9F-D2CA37B4F42E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7692A7-37D3-4643-9775-73A5861BE0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64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58C201-7F22-4048-991B-FA5BEBC81B07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A886F-98CE-9745-8CC5-B998539C105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7420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385923" indent="-385923">
              <a:defRPr sz="1400">
                <a:latin typeface="Arial"/>
                <a:cs typeface="Arial"/>
              </a:defRPr>
            </a:lvl2pPr>
            <a:lvl3pPr marL="774525" indent="-288102">
              <a:defRPr sz="12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1pPr>
              <a:defRPr sz="1800"/>
            </a:lvl1pPr>
            <a:lvl2pPr marL="385923" indent="-385923">
              <a:defRPr sz="1400">
                <a:latin typeface="Arial"/>
                <a:cs typeface="Arial"/>
              </a:defRPr>
            </a:lvl2pPr>
            <a:lvl3pPr marL="679385" indent="-293462">
              <a:defRPr sz="12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17811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787400"/>
            <a:ext cx="3574473" cy="3994983"/>
          </a:xfrm>
          <a:prstGeom prst="rect">
            <a:avLst/>
          </a:prstGeom>
        </p:spPr>
        <p:txBody>
          <a:bodyPr/>
          <a:lstStyle>
            <a:lvl1pPr marL="216000" indent="-216000">
              <a:defRPr sz="1800"/>
            </a:lvl1pPr>
            <a:lvl2pPr marL="360000" indent="-144000">
              <a:defRPr sz="1400">
                <a:latin typeface="Arial"/>
                <a:cs typeface="Arial"/>
              </a:defRPr>
            </a:lvl2pPr>
            <a:lvl3pPr marL="774525" indent="-288102">
              <a:defRPr sz="12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lvl="1"/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787400"/>
            <a:ext cx="3574473" cy="3994983"/>
          </a:xfrm>
          <a:prstGeom prst="rect">
            <a:avLst/>
          </a:prstGeom>
        </p:spPr>
        <p:txBody>
          <a:bodyPr/>
          <a:lstStyle>
            <a:lvl1pPr marL="317500" indent="-317500">
              <a:defRPr lang="de-DE" sz="1800" b="1" kern="1200" dirty="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1pPr>
            <a:lvl2pPr marL="501750" indent="-285750">
              <a:defRPr lang="de-DE" sz="1400" kern="1200" dirty="0">
                <a:solidFill>
                  <a:schemeClr val="tx1"/>
                </a:solidFill>
                <a:latin typeface="Arial"/>
                <a:ea typeface="ＭＳ Ｐゴシック" pitchFamily="-84" charset="-128"/>
                <a:cs typeface="Arial"/>
              </a:defRPr>
            </a:lvl2pPr>
            <a:lvl3pPr marL="679385" indent="-293462">
              <a:defRPr sz="12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1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marL="216000" lvl="0" indent="-216000" algn="l" defTabSz="422275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</a:t>
            </a:r>
            <a:r>
              <a:rPr lang="de-DE" dirty="0" err="1"/>
              <a:t>text</a:t>
            </a:r>
            <a:r>
              <a:rPr lang="de-DE" dirty="0"/>
              <a:t> </a:t>
            </a:r>
            <a:r>
              <a:rPr lang="de-DE" dirty="0" err="1"/>
              <a:t>styles</a:t>
            </a:r>
            <a:endParaRPr lang="de-DE" dirty="0"/>
          </a:p>
          <a:p>
            <a:pPr marL="360000" lvl="1" indent="-144000" algn="l" defTabSz="422275" rtl="0" fontAlgn="base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de-DE" dirty="0"/>
              <a:t>Second </a:t>
            </a:r>
            <a:r>
              <a:rPr lang="de-DE" dirty="0" err="1"/>
              <a:t>level</a:t>
            </a:r>
            <a:endParaRPr lang="de-DE" dirty="0"/>
          </a:p>
          <a:p>
            <a:pPr lvl="2"/>
            <a:r>
              <a:rPr lang="de-DE" dirty="0"/>
              <a:t>Third </a:t>
            </a:r>
            <a:r>
              <a:rPr lang="de-DE" dirty="0" err="1"/>
              <a:t>level</a:t>
            </a:r>
            <a:endParaRPr lang="de-DE" dirty="0"/>
          </a:p>
          <a:p>
            <a:pPr lvl="3"/>
            <a:r>
              <a:rPr lang="de-DE" dirty="0" err="1"/>
              <a:t>Fourth</a:t>
            </a:r>
            <a:r>
              <a:rPr lang="de-DE" dirty="0"/>
              <a:t> </a:t>
            </a:r>
            <a:r>
              <a:rPr lang="de-DE" dirty="0" err="1"/>
              <a:t>level</a:t>
            </a:r>
            <a:endParaRPr lang="de-DE" dirty="0"/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2773217" y="114300"/>
            <a:ext cx="552796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dirty="0"/>
              <a:t>Click </a:t>
            </a:r>
            <a:r>
              <a:rPr lang="de-DE" dirty="0" err="1"/>
              <a:t>to</a:t>
            </a:r>
            <a:r>
              <a:rPr lang="de-DE" dirty="0"/>
              <a:t> </a:t>
            </a:r>
            <a:r>
              <a:rPr lang="de-DE" dirty="0" err="1"/>
              <a:t>edit</a:t>
            </a:r>
            <a:r>
              <a:rPr lang="de-DE" dirty="0"/>
              <a:t>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BACA5C-05AA-5F47-991F-CD984FFBFF0E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71927D-F133-FB4E-BE50-700D114097C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36069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/>
              <a:t>Click to edit Master text styles</a:t>
            </a:r>
          </a:p>
          <a:p>
            <a:pPr lvl="1"/>
            <a:r>
              <a:rPr lang="de-DE"/>
              <a:t>Second level</a:t>
            </a:r>
          </a:p>
          <a:p>
            <a:pPr lvl="2"/>
            <a:r>
              <a:rPr lang="de-DE"/>
              <a:t>Third level</a:t>
            </a:r>
          </a:p>
          <a:p>
            <a:pPr lvl="3"/>
            <a:r>
              <a:rPr lang="de-DE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B44A51-6091-BD40-883D-D10ADED6EEE1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98227F-2F45-EC43-BEB9-220E7175DD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6142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5BBCD-E194-3A4D-B6AF-DD901F53DF88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55A8F0-F7AE-DC43-A199-62937CA7DB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7618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C6940ECB-2A49-5C47-ABDE-3E1473DEA4D1}" type="datetime1">
              <a:rPr lang="en-US"/>
              <a:pPr>
                <a:defRPr/>
              </a:pPr>
              <a:t>9/21/22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8825DD34-8F63-8F41-AB0B-C310CE5C51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5100"/>
            <a:ext cx="2459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10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hf hdr="0"/>
  <p:txStyles>
    <p:titleStyle>
      <a:lvl1pPr algn="ctr" defTabSz="422275" rtl="0" fontAlgn="base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fontAlgn="base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fontAlgn="base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fontAlgn="base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fontAlgn="base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indico.esrf.fr/event/2/contributions/113/" TargetMode="External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srf.fr/event/2/contributions/119/" TargetMode="External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bfi.admin.ch/sbfi/fr/home/recherche-et-innovation/cooperation-internationale-r-et-i/organisations-internationales-de-recherche/esrf/_jcr_content/par/image/image.imagespooler.jpg/1474613374641/esrf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srf.fr/event/2/contributions/92/" TargetMode="Externa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hyperlink" Target="https://indico.esrf.fr/event/2/contributions/93/" TargetMode="External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hyperlink" Target="https://indico.esrf.fr/event/2/contributions/94/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066544" y="3389216"/>
            <a:ext cx="6590036" cy="14003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 algn="r"/>
            <a:r>
              <a:rPr lang="de-DE" dirty="0">
                <a:solidFill>
                  <a:schemeClr val="bg1"/>
                </a:solidFill>
              </a:rPr>
              <a:t>ESSRI </a:t>
            </a:r>
            <a:r>
              <a:rPr lang="de-DE" dirty="0" err="1">
                <a:solidFill>
                  <a:schemeClr val="bg1"/>
                </a:solidFill>
              </a:rPr>
              <a:t>Impressions</a:t>
            </a:r>
            <a:endParaRPr lang="de-DE" dirty="0">
              <a:solidFill>
                <a:schemeClr val="bg1"/>
              </a:solidFill>
            </a:endParaRPr>
          </a:p>
          <a:p>
            <a:pPr lvl="1" algn="r"/>
            <a:r>
              <a:rPr lang="de-DE" dirty="0">
                <a:solidFill>
                  <a:schemeClr val="bg1"/>
                </a:solidFill>
              </a:rPr>
              <a:t>Benno List, DESY and CERN</a:t>
            </a:r>
          </a:p>
          <a:p>
            <a:pPr lvl="1" algn="r"/>
            <a:endParaRPr lang="en-US" dirty="0">
              <a:solidFill>
                <a:schemeClr val="bg1"/>
              </a:solidFill>
            </a:endParaRPr>
          </a:p>
          <a:p>
            <a:pPr lvl="1" algn="r"/>
            <a:r>
              <a:rPr lang="en-US" dirty="0">
                <a:solidFill>
                  <a:schemeClr val="bg1"/>
                </a:solidFill>
              </a:rPr>
              <a:t>IDT WG2 Meeting</a:t>
            </a:r>
          </a:p>
          <a:p>
            <a:pPr lvl="1" algn="r"/>
            <a:r>
              <a:rPr lang="en-US" dirty="0">
                <a:solidFill>
                  <a:schemeClr val="bg1"/>
                </a:solidFill>
              </a:rPr>
              <a:t>4.10.2022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F2C94C3-EFC3-3040-AF1F-31B68C63BA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78FA5B1-EC5D-0599-C570-37121EEB1328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475489" y="787400"/>
            <a:ext cx="3944112" cy="3994983"/>
          </a:xfrm>
        </p:spPr>
        <p:txBody>
          <a:bodyPr/>
          <a:lstStyle/>
          <a:p>
            <a:r>
              <a:rPr lang="en-GB" dirty="0"/>
              <a:t>Linear Accelerator is ideal for grid stabilization</a:t>
            </a:r>
          </a:p>
          <a:p>
            <a:pPr lvl="1"/>
            <a:r>
              <a:rPr lang="en-GB" dirty="0"/>
              <a:t>No stored beam -&gt; fast recovery time</a:t>
            </a:r>
          </a:p>
          <a:p>
            <a:pPr lvl="1"/>
            <a:r>
              <a:rPr lang="en-GB" dirty="0"/>
              <a:t>Continuous rep-rate modulation</a:t>
            </a:r>
          </a:p>
          <a:p>
            <a:r>
              <a:rPr lang="en-GB" dirty="0"/>
              <a:t>Accelerator labs: make transition from passive to active electricity consumer</a:t>
            </a:r>
          </a:p>
          <a:p>
            <a:pPr lvl="1"/>
            <a:r>
              <a:rPr lang="en-GB" dirty="0"/>
              <a:t>Passive: reduce load during times of high spot market prices</a:t>
            </a:r>
          </a:p>
          <a:p>
            <a:pPr lvl="1"/>
            <a:r>
              <a:rPr lang="en-GB" dirty="0"/>
              <a:t>currently: long term contracts with stable prices -&gt; little / no incentive to do that</a:t>
            </a:r>
            <a:br>
              <a:rPr lang="en-GB" dirty="0"/>
            </a:br>
            <a:r>
              <a:rPr lang="en-GB" dirty="0"/>
              <a:t>-&gt; this is changing!</a:t>
            </a:r>
          </a:p>
          <a:p>
            <a:pPr lvl="1"/>
            <a:r>
              <a:rPr lang="en-GB" dirty="0"/>
              <a:t>Active: Cooperate with grid operator (TSO) to modulate load for grid stabilisation: </a:t>
            </a:r>
            <a:br>
              <a:rPr lang="en-GB" dirty="0"/>
            </a:br>
            <a:r>
              <a:rPr lang="en-GB" b="1" dirty="0"/>
              <a:t>Demand Side Flexibility</a:t>
            </a:r>
            <a:r>
              <a:rPr lang="en-GB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E3B3E5-26FB-5F8E-785F-00AA4920A3E7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26709" y="787400"/>
            <a:ext cx="4005811" cy="4314952"/>
          </a:xfrm>
        </p:spPr>
        <p:txBody>
          <a:bodyPr/>
          <a:lstStyle/>
          <a:p>
            <a:pPr marL="0" indent="0">
              <a:buNone/>
            </a:pPr>
            <a:r>
              <a:rPr lang="en-GB" dirty="0"/>
              <a:t>Linear accelerator:</a:t>
            </a:r>
          </a:p>
          <a:p>
            <a:r>
              <a:rPr lang="en-GB" sz="1600" b="0" dirty="0"/>
              <a:t>RF power (~30-40%) directly proportional to rep-rate</a:t>
            </a:r>
          </a:p>
          <a:p>
            <a:r>
              <a:rPr lang="en-GB" sz="1600" b="0" dirty="0"/>
              <a:t>Other systems (cryogenics, HVAC, Damping Ring RF) follow partially / with delay</a:t>
            </a:r>
          </a:p>
          <a:p>
            <a:r>
              <a:rPr lang="en-GB" sz="1600" b="0" dirty="0"/>
              <a:t>Design all systems (if possible) for high flexibility: </a:t>
            </a:r>
            <a:r>
              <a:rPr lang="en-GB" sz="1600" dirty="0"/>
              <a:t>maximise dynamic load fraction</a:t>
            </a:r>
          </a:p>
          <a:p>
            <a:r>
              <a:rPr lang="en-GB" sz="1600" b="0" dirty="0"/>
              <a:t>Energy buffers: </a:t>
            </a:r>
            <a:r>
              <a:rPr lang="en-GB" sz="1600" dirty="0"/>
              <a:t>decouple</a:t>
            </a:r>
            <a:r>
              <a:rPr lang="en-GB" sz="1600" b="0" dirty="0"/>
              <a:t> electric load from performance on a short term basis</a:t>
            </a:r>
          </a:p>
          <a:p>
            <a:pPr marL="0" indent="0">
              <a:buNone/>
            </a:pPr>
            <a:r>
              <a:rPr lang="en-GB" dirty="0"/>
              <a:t>Develop as unique selling point for linear accelerators</a:t>
            </a:r>
          </a:p>
          <a:p>
            <a:pPr marL="0" indent="0">
              <a:buNone/>
            </a:pPr>
            <a:r>
              <a:rPr lang="en-GB" dirty="0"/>
              <a:t>-&gt; Define new Performance Indicators for quantification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34D43BD-DCE8-9308-8C29-35F052254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My Conclusions for Linear Accelerators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C64126F-15E8-4C5B-EA38-1ED3A9FF3CF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4E12F3-EF37-56FF-2912-318FCBDFFD4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Benno List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CF2D700-4C34-8535-7F06-51103276EF95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01364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02147092-5651-758F-B94F-61C14F351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Live Cycle Assessments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8D3FDD-A572-3948-6BDE-2A4A5BD5C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8F308D1-FBB2-E6DA-2BB7-6E66B34B8B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A16BE3-CE42-ADE7-002F-7A96BEA8B7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790080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149AC0E-42E3-F789-E4D4-A357747B0ED0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65686" y="613515"/>
            <a:ext cx="4117748" cy="23294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F3CB451-25C3-BE6E-DF34-F22549224263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4370079" y="907620"/>
            <a:ext cx="4117748" cy="232940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FAB4154F-A9DA-DD55-7E6C-FB2594F5D8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217" y="196596"/>
            <a:ext cx="5527965" cy="416919"/>
          </a:xfrm>
        </p:spPr>
        <p:txBody>
          <a:bodyPr/>
          <a:lstStyle/>
          <a:p>
            <a:r>
              <a:rPr lang="en-GB" sz="1800" dirty="0"/>
              <a:t>D. </a:t>
            </a:r>
            <a:r>
              <a:rPr lang="en-GB" sz="1800" dirty="0" err="1"/>
              <a:t>Völker</a:t>
            </a:r>
            <a:r>
              <a:rPr lang="en-GB" sz="1800" dirty="0"/>
              <a:t>: Rare Earth and Life Cycle Management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C9421D4-F0D9-F293-099C-46193EBCBA7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0B4E74C-A184-E90C-438F-63D6E09CF3DC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8B2C482-0ED3-B991-61AB-2F18C3DDF9F7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75FE680-370C-5ABC-5E1B-90B5E23A05A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4989" y="3101760"/>
            <a:ext cx="4117748" cy="232940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B24A07E-D407-1230-1427-D051822A3EDE}"/>
              </a:ext>
            </a:extLst>
          </p:cNvPr>
          <p:cNvSpPr txBox="1"/>
          <p:nvPr/>
        </p:nvSpPr>
        <p:spPr>
          <a:xfrm rot="16200000">
            <a:off x="6867030" y="3010615"/>
            <a:ext cx="383098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hlinkClick r:id="rId5"/>
              </a:rPr>
              <a:t>https://indico.esrf.fr/event/2/contributions/113/</a:t>
            </a:r>
            <a:r>
              <a:rPr lang="en-GB" sz="14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4668277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E04CF62A-EBED-9BB9-D70D-227B5B31EAF0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241046" y="690406"/>
            <a:ext cx="3575050" cy="19951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776E667C-0DB7-50FA-1000-2A5473B39B0F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4369372" y="690406"/>
            <a:ext cx="3575050" cy="199516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420FCDF0-3B74-8ECF-BA84-8E4ABC8F1A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B. </a:t>
            </a:r>
            <a:r>
              <a:rPr lang="en-GB" dirty="0" err="1"/>
              <a:t>Sheperd</a:t>
            </a:r>
            <a:r>
              <a:rPr lang="en-GB" dirty="0"/>
              <a:t>: Sustainable Accelerator R&amp;D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8A02932-EDA5-1B3D-DF14-F24FE6A049D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69554D3-08C0-A97D-F933-C6A9DF08FB9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F3B3EC0-C35F-A06F-E425-E7C8E79A898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92C5369-2532-6B1F-3EA6-7CFD6A8A38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1046" y="2993151"/>
            <a:ext cx="3575050" cy="199516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D55481-0C22-8289-D0E6-FDE32252217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69372" y="2993152"/>
            <a:ext cx="3575050" cy="1995167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9692581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ubtitle 7">
            <a:extLst>
              <a:ext uri="{FF2B5EF4-FFF2-40B4-BE49-F238E27FC236}">
                <a16:creationId xmlns:a16="http://schemas.microsoft.com/office/drawing/2014/main" id="{0F526FB8-C67D-7CCE-B682-50837CB6E20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/>
              <a:t>Digital Twins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6AC5DE7-13F8-14E4-7805-56A9160C00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51588-B8DD-BCD5-1178-5AA9CEBB05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B04C64E-8F27-4EAB-0C90-5C8F1E7CC4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29940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FABB10AD-C0CA-0DE4-9C58-1EB1CF122D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FCC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D461D72-4920-8CC0-2219-6D2A5393E3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C36ADD1-5067-C0EC-EAF9-74807C7E44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CDF0A1B-3AF1-EE74-933F-3D200F62ED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F8937A42-1082-8518-CAA3-196D172D00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5860" y="1343419"/>
            <a:ext cx="6812280" cy="38050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BF6A6B2-1A0A-DC41-A859-63C5611DEF90}"/>
              </a:ext>
            </a:extLst>
          </p:cNvPr>
          <p:cNvSpPr txBox="1"/>
          <p:nvPr/>
        </p:nvSpPr>
        <p:spPr>
          <a:xfrm rot="16200000">
            <a:off x="6167877" y="2680528"/>
            <a:ext cx="464248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https://indico.esrf.fr/event/2/contributions/119/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578076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Content Placeholder 12">
            <a:extLst>
              <a:ext uri="{FF2B5EF4-FFF2-40B4-BE49-F238E27FC236}">
                <a16:creationId xmlns:a16="http://schemas.microsoft.com/office/drawing/2014/main" id="{353F0985-BEA3-D5AF-EE93-06E789D31703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56706" y="604295"/>
            <a:ext cx="2561063" cy="144879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4" name="Content Placeholder 13">
            <a:extLst>
              <a:ext uri="{FF2B5EF4-FFF2-40B4-BE49-F238E27FC236}">
                <a16:creationId xmlns:a16="http://schemas.microsoft.com/office/drawing/2014/main" id="{8E5BFB6E-A5E2-24EC-ED35-0F2EFF455076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2562576" y="730735"/>
            <a:ext cx="2561063" cy="1448792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0" name="Title 9">
            <a:extLst>
              <a:ext uri="{FF2B5EF4-FFF2-40B4-BE49-F238E27FC236}">
                <a16:creationId xmlns:a16="http://schemas.microsoft.com/office/drawing/2014/main" id="{B3E40A30-7E1C-628F-6085-F222FC456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Power Estimate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0EEB8D-A9BA-CA27-832E-55B05B003CA3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5C0B247-8E6D-464D-9E9F-D2CA37B4F42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E68616-98A4-20FE-04C4-2BF452BEEC0F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561027-1D9E-B03A-AB18-23E37DA8B114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5A7692A7-37D3-4643-9775-73A5861BE081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980ACE38-631B-6A71-BC2E-D752BB0DEE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6909" y="2126163"/>
            <a:ext cx="2441506" cy="138115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6E4F83C9-EDF5-A9E6-8D49-107938AB9C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817110" y="2206256"/>
            <a:ext cx="2441506" cy="138115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41EB41B8-AAC5-DADB-EEC9-0E427F24EA0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65562" y="3554452"/>
            <a:ext cx="2441506" cy="138115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CC37E60E-6144-553D-3726-A37FCAE64CF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101425" y="3716127"/>
            <a:ext cx="2463102" cy="139337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7C9AFD6B-AA2E-9BBC-761E-12A7A89E5D73}"/>
              </a:ext>
            </a:extLst>
          </p:cNvPr>
          <p:cNvSpPr txBox="1"/>
          <p:nvPr/>
        </p:nvSpPr>
        <p:spPr>
          <a:xfrm>
            <a:off x="6021727" y="735932"/>
            <a:ext cx="3028393" cy="646331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sz="1200" dirty="0"/>
              <a:t>Comprehensive power estimate for FCC</a:t>
            </a:r>
          </a:p>
          <a:p>
            <a:r>
              <a:rPr lang="en-GB" sz="1200" dirty="0"/>
              <a:t>Relies on a number of </a:t>
            </a:r>
            <a:r>
              <a:rPr lang="en-GB" sz="1200" b="1" dirty="0"/>
              <a:t>future</a:t>
            </a:r>
            <a:r>
              <a:rPr lang="en-GB" sz="1200" dirty="0"/>
              <a:t> technology </a:t>
            </a:r>
            <a:br>
              <a:rPr lang="en-GB" sz="1200" dirty="0"/>
            </a:br>
            <a:r>
              <a:rPr lang="en-GB" sz="1200" dirty="0"/>
              <a:t>improvements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403FC1C1-875A-DF2A-6CA3-2845DA14DD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5025783" y="1510975"/>
            <a:ext cx="4037011" cy="2283736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21" name="Rectangle 20">
            <a:extLst>
              <a:ext uri="{FF2B5EF4-FFF2-40B4-BE49-F238E27FC236}">
                <a16:creationId xmlns:a16="http://schemas.microsoft.com/office/drawing/2014/main" id="{BB8D6C31-832E-70BB-9EEB-ACCDBFE1F27A}"/>
              </a:ext>
            </a:extLst>
          </p:cNvPr>
          <p:cNvSpPr/>
          <p:nvPr/>
        </p:nvSpPr>
        <p:spPr>
          <a:xfrm>
            <a:off x="5123639" y="3072336"/>
            <a:ext cx="2212848" cy="228648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95419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6EC06AA-A067-6FC7-83F7-6C1CF597D88C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257592" y="891155"/>
            <a:ext cx="3575050" cy="202240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CA7AE386-0806-E772-ADB9-5D34C5DF74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Energy Consumption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074388E-D5BB-C31E-DEF8-E4D9B61FF207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55EB31-E113-F857-D690-7BAF760C6013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57DD5A-D049-93BB-7759-C149A1B2024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A259AB8F-3D56-1BC6-80AE-8D475C92A45B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3784427" y="1937657"/>
            <a:ext cx="5101981" cy="2886188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5062468-CF64-43D0-5865-58A90BA1606A}"/>
              </a:ext>
            </a:extLst>
          </p:cNvPr>
          <p:cNvCxnSpPr>
            <a:cxnSpLocks/>
          </p:cNvCxnSpPr>
          <p:nvPr/>
        </p:nvCxnSpPr>
        <p:spPr>
          <a:xfrm flipV="1">
            <a:off x="4489624" y="3580919"/>
            <a:ext cx="0" cy="57428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CAB96C9-0AD1-9438-AEBF-2803243F2276}"/>
              </a:ext>
            </a:extLst>
          </p:cNvPr>
          <p:cNvSpPr txBox="1"/>
          <p:nvPr/>
        </p:nvSpPr>
        <p:spPr>
          <a:xfrm rot="16200000">
            <a:off x="3459307" y="3734724"/>
            <a:ext cx="949299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307 MW</a:t>
            </a:r>
          </a:p>
        </p:txBody>
      </p:sp>
    </p:spTree>
    <p:extLst>
      <p:ext uri="{BB962C8B-B14F-4D97-AF65-F5344CB8AC3E}">
        <p14:creationId xmlns:p14="http://schemas.microsoft.com/office/powerpoint/2010/main" val="4985523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8F3198A7-1732-B2AD-5056-69622EDAF0D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2920" y="577847"/>
            <a:ext cx="8065008" cy="456237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07381F-B4EC-08BF-A297-BB2A4B396C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887C30-8669-C014-2329-197233F3F7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513E02-55E9-59BA-81BD-7D7A890EF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51219739-FADA-ECD9-3EB8-B131628A9140}"/>
              </a:ext>
            </a:extLst>
          </p:cNvPr>
          <p:cNvSpPr/>
          <p:nvPr/>
        </p:nvSpPr>
        <p:spPr>
          <a:xfrm>
            <a:off x="4087368" y="4270248"/>
            <a:ext cx="2212848" cy="869972"/>
          </a:xfrm>
          <a:prstGeom prst="rect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3126A35-F054-490E-290A-C61812CDC27E}"/>
              </a:ext>
            </a:extLst>
          </p:cNvPr>
          <p:cNvSpPr txBox="1"/>
          <p:nvPr/>
        </p:nvSpPr>
        <p:spPr>
          <a:xfrm>
            <a:off x="486858" y="3584334"/>
            <a:ext cx="800219" cy="338554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rtlCol="0">
            <a:spAutoFit/>
          </a:bodyPr>
          <a:lstStyle/>
          <a:p>
            <a:r>
              <a:rPr lang="en-GB" sz="1600" b="1" dirty="0">
                <a:solidFill>
                  <a:schemeClr val="accent1"/>
                </a:solidFill>
              </a:rPr>
              <a:t>2 </a:t>
            </a:r>
            <a:r>
              <a:rPr lang="en-GB" sz="1600" b="1" dirty="0" err="1">
                <a:solidFill>
                  <a:schemeClr val="accent1"/>
                </a:solidFill>
              </a:rPr>
              <a:t>TWh</a:t>
            </a:r>
            <a:endParaRPr lang="en-GB" sz="16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815774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B011A7F-5729-0C78-D0EE-3B96E3E9C664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9071A3-9065-D570-3655-B84163BC3CC3}"/>
              </a:ext>
            </a:extLst>
          </p:cNvPr>
          <p:cNvSpPr>
            <a:spLocks noGrp="1"/>
          </p:cNvSpPr>
          <p:nvPr>
            <p:ph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C0814E1-4FFE-739F-C52A-A7A2784817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50237E4-C6B8-DE09-69CE-E34B72BFE044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11B31A1-B427-FCF5-40F3-CF16CC427F84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F5FDD95-A522-20D1-8D60-77C5DEDD7128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6387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>
            <a:extLst>
              <a:ext uri="{FF2B5EF4-FFF2-40B4-BE49-F238E27FC236}">
                <a16:creationId xmlns:a16="http://schemas.microsoft.com/office/drawing/2014/main" id="{312486DA-8C27-79BB-0057-A6D21A5FBA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Venue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6CBD427-48B7-827B-C1EF-36CB406F23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A7A54E2-2E1E-3912-2CAA-83251461D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B795681-F36C-3203-93ED-9D63BFB039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5E648BD8-CBF3-D741-41AE-14710A79378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121438"/>
            <a:ext cx="9129033" cy="3043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6C6916C-0943-0621-3B09-E853E3F340CD}"/>
              </a:ext>
            </a:extLst>
          </p:cNvPr>
          <p:cNvSpPr txBox="1"/>
          <p:nvPr/>
        </p:nvSpPr>
        <p:spPr>
          <a:xfrm>
            <a:off x="94596" y="5164449"/>
            <a:ext cx="65181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>
                <a:hlinkClick r:id="rId3"/>
              </a:rPr>
              <a:t>https://www.sbfi.admin.ch/sbfi/fr/home/recherche-et-innovation/cooperation-internationale-r-et-i/organisations-internationales-de-recherche/</a:t>
            </a:r>
            <a:br>
              <a:rPr lang="en-GB" sz="800" dirty="0">
                <a:hlinkClick r:id="rId3"/>
              </a:rPr>
            </a:br>
            <a:r>
              <a:rPr lang="en-GB" sz="800" dirty="0">
                <a:hlinkClick r:id="rId3"/>
              </a:rPr>
              <a:t>esrf/_jcr_content/par/image/image.imagespooler.jpg/1474613374641/esrf.jpg</a:t>
            </a:r>
            <a:r>
              <a:rPr lang="en-GB" sz="800" dirty="0"/>
              <a:t> 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3BF1457-BEF4-ED09-F2CD-BD3A0C078F98}"/>
              </a:ext>
            </a:extLst>
          </p:cNvPr>
          <p:cNvSpPr txBox="1"/>
          <p:nvPr/>
        </p:nvSpPr>
        <p:spPr>
          <a:xfrm>
            <a:off x="283464" y="886968"/>
            <a:ext cx="5735737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European Synchrotron Radiation Facility ESRF, Grenoble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78DD21A-E2DD-212B-672F-17B925776CF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9201" y="35716"/>
            <a:ext cx="3044639" cy="2621320"/>
          </a:xfrm>
          <a:prstGeom prst="rect">
            <a:avLst/>
          </a:prstGeom>
        </p:spPr>
      </p:pic>
      <p:sp>
        <p:nvSpPr>
          <p:cNvPr id="13" name="Oval 12">
            <a:extLst>
              <a:ext uri="{FF2B5EF4-FFF2-40B4-BE49-F238E27FC236}">
                <a16:creationId xmlns:a16="http://schemas.microsoft.com/office/drawing/2014/main" id="{B9368EBD-4D9A-4AD8-076D-5B46BE5F0A5A}"/>
              </a:ext>
            </a:extLst>
          </p:cNvPr>
          <p:cNvSpPr/>
          <p:nvPr/>
        </p:nvSpPr>
        <p:spPr>
          <a:xfrm flipV="1">
            <a:off x="7040878" y="1170603"/>
            <a:ext cx="362596" cy="341919"/>
          </a:xfrm>
          <a:prstGeom prst="ellipse">
            <a:avLst/>
          </a:prstGeom>
          <a:noFill/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03689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BC03A399-19A0-E08A-58B9-0F1FB3109F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1850" y="772402"/>
            <a:ext cx="7480300" cy="4214646"/>
          </a:xfrm>
          <a:prstGeom prst="rect">
            <a:avLst/>
          </a:prstGeom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D65BDC0-00AD-B49A-CD78-3B84935F11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Workshop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E878B2D-0418-ADAC-DD23-F2FD3AD18F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A71EB1-802C-C459-51DD-57D7985C2E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0BCBB1A-A274-BB58-7008-CFD2F1836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50767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A1FA1699-4DB1-1E4D-2051-BD9771DFC7BC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90928" y="787400"/>
            <a:ext cx="3101094" cy="3995738"/>
          </a:xfrm>
          <a:prstGeom prst="rect">
            <a:avLst/>
          </a:prstGeom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1009738E-F391-4D44-DDA8-0F182B129075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3192022" y="787400"/>
            <a:ext cx="3101094" cy="3995738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15A300D-0675-C806-3FF7-85CD56B92A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Agenda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93F8949-4FF3-7B2F-D8D6-AA10E2D2579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10/3/22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BF7FE7D-B4DB-C310-1D2B-3AE1AE52E4F2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988999-0B0E-A4A4-0A29-A055E9BC467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0C92A65D-9233-BBEB-4446-99B75CB3D08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42906" y="787400"/>
            <a:ext cx="3101094" cy="399573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BCC3721-2E86-55AB-28FD-506D6E023501}"/>
              </a:ext>
            </a:extLst>
          </p:cNvPr>
          <p:cNvSpPr txBox="1"/>
          <p:nvPr/>
        </p:nvSpPr>
        <p:spPr>
          <a:xfrm>
            <a:off x="3465576" y="4279392"/>
            <a:ext cx="267413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6</a:t>
            </a:r>
            <a:r>
              <a:rPr lang="en-GB" baseline="30000" dirty="0"/>
              <a:t>th</a:t>
            </a:r>
            <a:r>
              <a:rPr lang="en-GB" dirty="0"/>
              <a:t> workshop of the series</a:t>
            </a:r>
          </a:p>
          <a:p>
            <a:r>
              <a:rPr lang="en-GB" dirty="0"/>
              <a:t>101 participants</a:t>
            </a:r>
          </a:p>
        </p:txBody>
      </p:sp>
    </p:spTree>
    <p:extLst>
      <p:ext uri="{BB962C8B-B14F-4D97-AF65-F5344CB8AC3E}">
        <p14:creationId xmlns:p14="http://schemas.microsoft.com/office/powerpoint/2010/main" val="12633888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FEB37CA-9073-404B-2AC3-11FE82791D6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605627" y="679450"/>
            <a:ext cx="5932746" cy="440055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8" name="Title 7">
            <a:extLst>
              <a:ext uri="{FF2B5EF4-FFF2-40B4-BE49-F238E27FC236}">
                <a16:creationId xmlns:a16="http://schemas.microsoft.com/office/drawing/2014/main" id="{AF07BEFE-F747-B6B8-F60D-35533EBD41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Highlights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66908-7BC7-08B6-EBD6-3F18C92EDD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3C789E-C5C9-4637-1317-F95FD3C057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E6D63B9-0D28-B75F-920F-DBF9412F32E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0C74CF7-97D3-7AB2-D721-28AA7B8786E5}"/>
              </a:ext>
            </a:extLst>
          </p:cNvPr>
          <p:cNvSpPr txBox="1"/>
          <p:nvPr/>
        </p:nvSpPr>
        <p:spPr>
          <a:xfrm rot="16200000">
            <a:off x="5687568" y="2680528"/>
            <a:ext cx="4536819" cy="3539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hlinkClick r:id="rId3"/>
              </a:rPr>
              <a:t>https://indico.esrf.fr/event/2/contributions/92/</a:t>
            </a:r>
            <a:r>
              <a:rPr lang="en-GB" dirty="0"/>
              <a:t>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77C7249-6A6B-8091-FF51-80FDC2117187}"/>
              </a:ext>
            </a:extLst>
          </p:cNvPr>
          <p:cNvSpPr txBox="1"/>
          <p:nvPr/>
        </p:nvSpPr>
        <p:spPr>
          <a:xfrm>
            <a:off x="231602" y="2377440"/>
            <a:ext cx="2507418" cy="615553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en-GB" dirty="0"/>
              <a:t>Lots of facts and figures</a:t>
            </a:r>
          </a:p>
          <a:p>
            <a:r>
              <a:rPr lang="en-GB" dirty="0"/>
              <a:t>Look at the slides!</a:t>
            </a:r>
          </a:p>
        </p:txBody>
      </p:sp>
    </p:spTree>
    <p:extLst>
      <p:ext uri="{BB962C8B-B14F-4D97-AF65-F5344CB8AC3E}">
        <p14:creationId xmlns:p14="http://schemas.microsoft.com/office/powerpoint/2010/main" val="27148288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D5009F8-CB76-1C09-F302-7EAB398B5D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A7D4F6-CB14-732B-6D2F-61EA5E4479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6C6B57-1DF6-DC90-4BD9-CA072030C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5DA493C3-082B-BC35-922C-6971181CA53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852488"/>
            <a:ext cx="7480300" cy="1090612"/>
          </a:xfrm>
          <a:prstGeom prst="rect">
            <a:avLst/>
          </a:prstGeom>
        </p:spPr>
        <p:txBody>
          <a:bodyPr/>
          <a:lstStyle/>
          <a:p>
            <a:r>
              <a:rPr lang="en-GB" dirty="0"/>
              <a:t>Public Electricity Power</a:t>
            </a:r>
            <a:br>
              <a:rPr lang="en-GB" dirty="0"/>
            </a:br>
            <a:r>
              <a:rPr lang="en-GB" dirty="0"/>
              <a:t>and Grid Stability</a:t>
            </a:r>
          </a:p>
        </p:txBody>
      </p:sp>
    </p:spTree>
    <p:extLst>
      <p:ext uri="{BB962C8B-B14F-4D97-AF65-F5344CB8AC3E}">
        <p14:creationId xmlns:p14="http://schemas.microsoft.com/office/powerpoint/2010/main" val="2639335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391BE3E6-75CD-EC82-06C0-139E5F6DD08F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239104" y="774425"/>
            <a:ext cx="4218432" cy="2960554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1" name="Content Placeholder 10">
            <a:extLst>
              <a:ext uri="{FF2B5EF4-FFF2-40B4-BE49-F238E27FC236}">
                <a16:creationId xmlns:a16="http://schemas.microsoft.com/office/drawing/2014/main" id="{1D6A53A2-7767-AEC2-736A-81EC07F113A1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4572000" y="656152"/>
            <a:ext cx="4332896" cy="2824609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004A4E5C-DE54-DAC4-7F24-C20640F28D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84185" y="64008"/>
            <a:ext cx="5527965" cy="555568"/>
          </a:xfrm>
          <a:solidFill>
            <a:schemeClr val="bg1"/>
          </a:solidFill>
        </p:spPr>
        <p:txBody>
          <a:bodyPr/>
          <a:lstStyle/>
          <a:p>
            <a:r>
              <a:rPr lang="en-GB" sz="1600" dirty="0"/>
              <a:t>L. </a:t>
            </a:r>
            <a:r>
              <a:rPr lang="en-GB" sz="1600" dirty="0" err="1"/>
              <a:t>Saludjian</a:t>
            </a:r>
            <a:r>
              <a:rPr lang="en-GB" sz="1600" dirty="0"/>
              <a:t>: </a:t>
            </a:r>
            <a:br>
              <a:rPr lang="en-GB" sz="1600" dirty="0"/>
            </a:br>
            <a:r>
              <a:rPr lang="en-GB" sz="1600" dirty="0"/>
              <a:t>(R)evolution of the electrical system and its challenges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D6BEF6-7D76-D19B-7767-4E4CE25F594F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60E8D6A3-DC13-FD4C-B579-29F8916F45FA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FE52857-9EE1-B54C-C1E9-8CEA74730B5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678695-71C0-EEE7-0422-F88614FB50A0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877A9CDE-9F89-4649-B6E9-C870C06527D5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A48F4816-6025-51A9-5CC3-54296E1863B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59449" y="3443623"/>
            <a:ext cx="4059911" cy="2143633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97A69283-6E6C-889C-6E1D-50105FEFF38A}"/>
              </a:ext>
            </a:extLst>
          </p:cNvPr>
          <p:cNvSpPr txBox="1"/>
          <p:nvPr/>
        </p:nvSpPr>
        <p:spPr>
          <a:xfrm rot="16200000">
            <a:off x="-1243516" y="3032822"/>
            <a:ext cx="27190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hlinkClick r:id="rId5"/>
              </a:rPr>
              <a:t>https://indico.esrf.fr/event/2/contributions/93/</a:t>
            </a:r>
            <a:r>
              <a:rPr lang="en-GB" sz="1000" dirty="0"/>
              <a:t> 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FDE0648D-554D-57E9-7705-DC6B02E9253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04525" y="3543211"/>
            <a:ext cx="4103967" cy="204404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1644059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04DAAF60-A3A1-73FA-22EC-568531C78A74}"/>
              </a:ext>
            </a:extLst>
          </p:cNvPr>
          <p:cNvPicPr>
            <a:picLocks noGrp="1" noChangeAspect="1"/>
          </p:cNvPicPr>
          <p:nvPr>
            <p:ph idx="13"/>
          </p:nvPr>
        </p:nvPicPr>
        <p:blipFill>
          <a:blip r:embed="rId2"/>
          <a:stretch>
            <a:fillRect/>
          </a:stretch>
        </p:blipFill>
        <p:spPr>
          <a:xfrm>
            <a:off x="186182" y="563401"/>
            <a:ext cx="3575050" cy="2195620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2A63AB8-B321-7C44-2ACE-57C1B953C61A}"/>
              </a:ext>
            </a:extLst>
          </p:cNvPr>
          <p:cNvPicPr>
            <a:picLocks noGrp="1" noChangeAspect="1"/>
          </p:cNvPicPr>
          <p:nvPr>
            <p:ph idx="14"/>
          </p:nvPr>
        </p:nvPicPr>
        <p:blipFill>
          <a:blip r:embed="rId3"/>
          <a:stretch>
            <a:fillRect/>
          </a:stretch>
        </p:blipFill>
        <p:spPr>
          <a:xfrm>
            <a:off x="4572000" y="676930"/>
            <a:ext cx="4193026" cy="230477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390949BF-6D2A-10FE-9D11-90E05DDB0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73217" y="114300"/>
            <a:ext cx="5527965" cy="553212"/>
          </a:xfrm>
          <a:solidFill>
            <a:schemeClr val="bg1"/>
          </a:solidFill>
        </p:spPr>
        <p:txBody>
          <a:bodyPr/>
          <a:lstStyle/>
          <a:p>
            <a:r>
              <a:rPr lang="en-GB" sz="1600" dirty="0"/>
              <a:t>C. </a:t>
            </a:r>
            <a:r>
              <a:rPr lang="en-GB" sz="1600" dirty="0" err="1"/>
              <a:t>Gaunand</a:t>
            </a:r>
            <a:r>
              <a:rPr lang="en-GB" sz="1600" dirty="0"/>
              <a:t> &amp; B. </a:t>
            </a:r>
            <a:r>
              <a:rPr lang="en-GB" sz="1600" dirty="0" err="1"/>
              <a:t>Remenyi</a:t>
            </a:r>
            <a:r>
              <a:rPr lang="en-GB" sz="1600" dirty="0"/>
              <a:t>: </a:t>
            </a:r>
            <a:br>
              <a:rPr lang="en-GB" sz="1600" dirty="0"/>
            </a:br>
            <a:r>
              <a:rPr lang="en-GB" sz="1600" dirty="0"/>
              <a:t>Introduction to Demand Side Flexibility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29B0D0-FB91-EA60-8F03-B1C50B13CC5E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51279D4-EC64-5E28-C456-43488E6BA601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48F6ED1-FB00-F6CB-B816-6EBB2A8C992F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5A14D25-C0C6-83AF-06DF-87D6D95F8DC3}"/>
              </a:ext>
            </a:extLst>
          </p:cNvPr>
          <p:cNvSpPr txBox="1"/>
          <p:nvPr/>
        </p:nvSpPr>
        <p:spPr>
          <a:xfrm rot="16200000">
            <a:off x="7530722" y="3427711"/>
            <a:ext cx="271901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>
                <a:hlinkClick r:id="rId4"/>
              </a:rPr>
              <a:t>https://indico.esrf.fr/event/2/contributions/94/</a:t>
            </a:r>
            <a:r>
              <a:rPr lang="en-GB" sz="1000" dirty="0"/>
              <a:t> 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0B45FC5-4B02-5645-7114-594C7FBA43F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9498" y="2917323"/>
            <a:ext cx="3575050" cy="199300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DFF7D361-7AAE-CC25-26D7-02AAF09E97A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361560" y="3022959"/>
            <a:ext cx="3284316" cy="2425341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80534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97DAE0B0-2236-0276-BD4F-67898E8535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62" y="652022"/>
            <a:ext cx="7942383" cy="4410955"/>
          </a:xfrm>
          <a:prstGeom prst="rect">
            <a:avLst/>
          </a:prstGeom>
          <a:ln>
            <a:solidFill>
              <a:schemeClr val="bg1">
                <a:lumMod val="50000"/>
              </a:schemeClr>
            </a:solidFill>
          </a:ln>
          <a:effectLst>
            <a:outerShdw blurRad="101600" dist="50800" dir="2700000" algn="tl" rotWithShape="0">
              <a:schemeClr val="bg1">
                <a:lumMod val="50000"/>
              </a:schemeClr>
            </a:outerShdw>
          </a:effectLst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E9F749F-2AA2-B245-16E6-BC98BD8593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A8FE214-BDFF-577F-D9D4-576406A88B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4F2CB0D-125D-FB22-714F-BF9C6F2F2B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638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2339F46-0DBE-7028-608F-C31E6EEB8A33}"/>
              </a:ext>
            </a:extLst>
          </p:cNvPr>
          <p:cNvSpPr>
            <a:spLocks noGrp="1"/>
          </p:cNvSpPr>
          <p:nvPr>
            <p:ph idx="13"/>
          </p:nvPr>
        </p:nvSpPr>
        <p:spPr/>
        <p:txBody>
          <a:bodyPr/>
          <a:lstStyle/>
          <a:p>
            <a:r>
              <a:rPr lang="en-GB" b="0" dirty="0"/>
              <a:t>Electric grid relies on synchronous mechanical generators (turbines)</a:t>
            </a:r>
          </a:p>
          <a:p>
            <a:pPr lvl="1"/>
            <a:r>
              <a:rPr lang="en-GB" dirty="0"/>
              <a:t>Disturbances lead to drop in voltage and frequency</a:t>
            </a:r>
          </a:p>
          <a:p>
            <a:pPr lvl="1"/>
            <a:r>
              <a:rPr lang="en-GB" dirty="0"/>
              <a:t>Synchronous generators react to frequency shift with highly variable output -&gt; stabilize the system</a:t>
            </a:r>
          </a:p>
          <a:p>
            <a:r>
              <a:rPr lang="en-GB" b="0" dirty="0"/>
              <a:t>New power sources (PV, wind) and consumers don’t react to disturbances</a:t>
            </a:r>
          </a:p>
          <a:p>
            <a:pPr lvl="1"/>
            <a:r>
              <a:rPr lang="en-GB" dirty="0"/>
              <a:t>-&gt; provide no inertia</a:t>
            </a:r>
          </a:p>
          <a:p>
            <a:pPr lvl="1"/>
            <a:r>
              <a:rPr lang="en-GB" dirty="0"/>
              <a:t>-&gt; no stabilization of the system</a:t>
            </a:r>
          </a:p>
          <a:p>
            <a:pPr lvl="1"/>
            <a:r>
              <a:rPr lang="en-GB" dirty="0"/>
              <a:t>System becomes unstable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C232D5-7265-F416-2799-4B8285BB8451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724403" y="787400"/>
            <a:ext cx="3576780" cy="4314952"/>
          </a:xfrm>
        </p:spPr>
        <p:txBody>
          <a:bodyPr/>
          <a:lstStyle/>
          <a:p>
            <a:r>
              <a:rPr lang="en-GB" b="0" dirty="0"/>
              <a:t>Grid stabilization requires consumers that react to signals from grid:</a:t>
            </a:r>
            <a:br>
              <a:rPr lang="en-GB" dirty="0"/>
            </a:br>
            <a:r>
              <a:rPr lang="en-GB" dirty="0"/>
              <a:t>Demand Side Flexibility</a:t>
            </a:r>
          </a:p>
          <a:p>
            <a:pPr lvl="1"/>
            <a:r>
              <a:rPr lang="en-GB" b="1" dirty="0"/>
              <a:t>Peak shaving</a:t>
            </a:r>
            <a:r>
              <a:rPr lang="en-GB" dirty="0"/>
              <a:t>: reduce load (planned)</a:t>
            </a:r>
          </a:p>
          <a:p>
            <a:pPr lvl="1"/>
            <a:r>
              <a:rPr lang="en-GB" b="1" dirty="0"/>
              <a:t>Continuous adjustment </a:t>
            </a:r>
            <a:r>
              <a:rPr lang="en-GB" dirty="0"/>
              <a:t>(within predefined power </a:t>
            </a:r>
            <a:r>
              <a:rPr lang="en-GB" dirty="0" err="1"/>
              <a:t>trange</a:t>
            </a:r>
            <a:r>
              <a:rPr lang="en-GB" dirty="0"/>
              <a:t>)</a:t>
            </a:r>
          </a:p>
          <a:p>
            <a:pPr lvl="1"/>
            <a:r>
              <a:rPr lang="en-GB" b="1" dirty="0"/>
              <a:t>Load shedding </a:t>
            </a:r>
            <a:r>
              <a:rPr lang="en-GB" dirty="0"/>
              <a:t>in emergency</a:t>
            </a:r>
          </a:p>
          <a:p>
            <a:pPr lvl="1"/>
            <a:r>
              <a:rPr lang="en-GB" b="1" dirty="0"/>
              <a:t>Cost</a:t>
            </a:r>
            <a:r>
              <a:rPr lang="en-GB" dirty="0"/>
              <a:t> as incentive for participation </a:t>
            </a:r>
          </a:p>
          <a:p>
            <a:r>
              <a:rPr lang="en-GB" dirty="0"/>
              <a:t>In the future:</a:t>
            </a:r>
          </a:p>
          <a:p>
            <a:pPr lvl="1"/>
            <a:r>
              <a:rPr lang="en-GB" dirty="0"/>
              <a:t>Static / inflexible load is </a:t>
            </a:r>
            <a:r>
              <a:rPr lang="en-GB" b="1" dirty="0"/>
              <a:t>bad</a:t>
            </a:r>
          </a:p>
          <a:p>
            <a:pPr lvl="1"/>
            <a:r>
              <a:rPr lang="en-GB" dirty="0"/>
              <a:t>Dynamic / flexible load is </a:t>
            </a:r>
            <a:r>
              <a:rPr lang="en-GB" b="1" dirty="0"/>
              <a:t>good</a:t>
            </a:r>
            <a:br>
              <a:rPr lang="en-GB" dirty="0"/>
            </a:br>
            <a:r>
              <a:rPr lang="en-GB" dirty="0"/>
              <a:t>-&gt; stabilizes grid</a:t>
            </a:r>
            <a:br>
              <a:rPr lang="en-GB" dirty="0"/>
            </a:br>
            <a:r>
              <a:rPr lang="en-GB" dirty="0"/>
              <a:t>-&gt; saves cost (rebates / premiums)</a:t>
            </a:r>
          </a:p>
          <a:p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  <a:p>
            <a:pPr lvl="1"/>
            <a:endParaRPr lang="en-GB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FFB6C8E-E500-9D1C-3584-75FBF3DC48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Electricity market and grid stability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24009D-3615-E6A2-F92C-7CAC05B72626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fld id="{89BACA5C-05AA-5F47-991F-CD984FFBFF0E}" type="datetime1">
              <a:rPr lang="en-US" smtClean="0"/>
              <a:pPr>
                <a:defRPr/>
              </a:pPr>
              <a:t>10/4/22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24AE0D6-076D-5D53-E101-56601A5E7275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2BAF163-1748-D498-6443-328B103B117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pPr>
              <a:defRPr/>
            </a:pPr>
            <a:fld id="{B671927D-F133-FB4E-BE50-700D114097C3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437549"/>
      </p:ext>
    </p:extLst>
  </p:cSld>
  <p:clrMapOvr>
    <a:masterClrMapping/>
  </p:clrMapOvr>
</p:sld>
</file>

<file path=ppt/theme/theme1.xml><?xml version="1.0" encoding="utf-8"?>
<a:theme xmlns:a="http://schemas.openxmlformats.org/drawingml/2006/main" name="LLC_PowerPoint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44855</TotalTime>
  <Words>615</Words>
  <Application>Microsoft Macintosh PowerPoint</Application>
  <PresentationFormat>On-screen Show (16:10)</PresentationFormat>
  <Paragraphs>124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Lucida Grande</vt:lpstr>
      <vt:lpstr>LLC_PowerPoint</vt:lpstr>
      <vt:lpstr>PowerPoint Presentation</vt:lpstr>
      <vt:lpstr>Venue</vt:lpstr>
      <vt:lpstr>Agenda</vt:lpstr>
      <vt:lpstr>Highlights</vt:lpstr>
      <vt:lpstr>Public Electricity Power and Grid Stability</vt:lpstr>
      <vt:lpstr>L. Saludjian:  (R)evolution of the electrical system and its challenges</vt:lpstr>
      <vt:lpstr>C. Gaunand &amp; B. Remenyi:  Introduction to Demand Side Flexibility</vt:lpstr>
      <vt:lpstr>PowerPoint Presentation</vt:lpstr>
      <vt:lpstr>Electricity market and grid stability</vt:lpstr>
      <vt:lpstr>My Conclusions for Linear Accelerators</vt:lpstr>
      <vt:lpstr>Live Cycle Assessments</vt:lpstr>
      <vt:lpstr>D. Völker: Rare Earth and Life Cycle Management</vt:lpstr>
      <vt:lpstr>B. Sheperd: Sustainable Accelerator R&amp;D</vt:lpstr>
      <vt:lpstr>PowerPoint Presentation</vt:lpstr>
      <vt:lpstr>FCC</vt:lpstr>
      <vt:lpstr>Power Estimate</vt:lpstr>
      <vt:lpstr>Energy Consumption</vt:lpstr>
      <vt:lpstr>PowerPoint Presentation</vt:lpstr>
      <vt:lpstr>PowerPoint Presentation</vt:lpstr>
      <vt:lpstr>Next Workshop</vt:lpstr>
    </vt:vector>
  </TitlesOfParts>
  <Company>Sandbox Studio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273</cp:revision>
  <dcterms:created xsi:type="dcterms:W3CDTF">2013-03-22T17:34:51Z</dcterms:created>
  <dcterms:modified xsi:type="dcterms:W3CDTF">2022-10-04T08:38:28Z</dcterms:modified>
</cp:coreProperties>
</file>