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315" r:id="rId4"/>
    <p:sldId id="372" r:id="rId5"/>
    <p:sldId id="542" r:id="rId6"/>
    <p:sldId id="53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7992888" cy="4968552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68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813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30868"/>
            <a:ext cx="8269793" cy="456848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Oct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24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 32nd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Andriy Ushakov, Andy Lankford, Carlos Hernandez-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Gracia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Moortgat, Hitoshi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Jenny List, Kaoru Yokoya, Peter Sievers, Phil Burrows, Reza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Kazami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Sabine Riemann, Shin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Silviu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Covring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Dusa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Spencer Gessner,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Omori,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9835/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Talk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</a:t>
            </a:r>
            <a:r>
              <a:rPr kumimoji="1" lang="en-US" altLang="ja-JP" dirty="0"/>
              <a:t>Positron source for </a:t>
            </a:r>
            <a:r>
              <a:rPr kumimoji="1" lang="en-US" altLang="ja-JP" dirty="0" err="1"/>
              <a:t>SuperKEKB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”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Y.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Enomoto</a:t>
            </a:r>
            <a:endParaRPr lang="en-US" altLang="ja-JP" kern="100" dirty="0">
              <a:latin typeface="+mn-ea"/>
              <a:cs typeface="Times New Roman" panose="02020603050405020304" pitchFamily="18" charset="0"/>
            </a:endParaRPr>
          </a:p>
          <a:p>
            <a:pPr lvl="3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The leader of the positron group in Japan since September</a:t>
            </a:r>
          </a:p>
          <a:p>
            <a:pPr lvl="3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now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joined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in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the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WG2 sources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group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2"/>
            <a:r>
              <a:rPr lang="fr-FR" altLang="ja-JP" kern="100" dirty="0">
                <a:effectLst/>
                <a:latin typeface="+mn-ea"/>
                <a:cs typeface="Times New Roman" panose="02020603050405020304" pitchFamily="18" charset="0"/>
              </a:rPr>
              <a:t>Uploaded as 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221024-IDT-source-enomoto.pptx (.pdf)</a:t>
            </a:r>
          </a:p>
          <a:p>
            <a:pPr lvl="3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Big report (55 pages)</a:t>
            </a: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Presumably on Nov.21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2"/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800" dirty="0">
                <a:ea typeface="ＭＳ Ｐゴシック" panose="020B0600070205080204" pitchFamily="50" charset="-128"/>
              </a:rPr>
              <a:t>IDT-WG2, </a:t>
            </a:r>
            <a:r>
              <a:rPr lang="en-US" altLang="ja-JP" sz="1800" dirty="0">
                <a:ea typeface="ＭＳ Ｐゴシック" panose="020B0600070205080204" pitchFamily="50" charset="-128"/>
              </a:rPr>
              <a:t>Nov</a:t>
            </a:r>
            <a:r>
              <a:rPr kumimoji="1" lang="en-US" altLang="ja-JP" sz="1800" dirty="0">
                <a:ea typeface="ＭＳ Ｐゴシック" panose="020B0600070205080204" pitchFamily="50" charset="-128"/>
              </a:rPr>
              <a:t>.1. 2022, K. Yokoya</a:t>
            </a:r>
            <a:endParaRPr kumimoji="1" lang="ja-JP" altLang="en-US" sz="18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D8FAC-9EA2-9C3E-DDD4-499563162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9087"/>
            <a:ext cx="7815554" cy="59531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Positron source for </a:t>
            </a:r>
            <a:r>
              <a:rPr kumimoji="1" lang="en-US" altLang="ja-JP" sz="3600" dirty="0" err="1"/>
              <a:t>SuperKEKB</a:t>
            </a:r>
            <a:r>
              <a:rPr kumimoji="1" lang="en-US" altLang="ja-JP" sz="3600" dirty="0"/>
              <a:t> </a:t>
            </a:r>
            <a:endParaRPr kumimoji="1" lang="ja-JP" altLang="en-US" sz="2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2F97DA-7E48-6FC1-C2BB-716397434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77" y="1666458"/>
            <a:ext cx="7886700" cy="395346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From 1 </a:t>
            </a:r>
            <a:r>
              <a:rPr kumimoji="1" lang="en-US" altLang="ja-JP" dirty="0" err="1"/>
              <a:t>nC</a:t>
            </a:r>
            <a:r>
              <a:rPr kumimoji="1" lang="en-US" altLang="ja-JP" dirty="0"/>
              <a:t> to 3.5 </a:t>
            </a:r>
            <a:r>
              <a:rPr kumimoji="1" lang="en-US" altLang="ja-JP" dirty="0" err="1"/>
              <a:t>nC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2450BE-0C73-4852-6AFA-4DC1E21C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EDD53A-78A3-1189-6679-EBA64B6E4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CAE698-0D95-B608-97E9-DDFDA2A78C84}"/>
              </a:ext>
            </a:extLst>
          </p:cNvPr>
          <p:cNvSpPr txBox="1"/>
          <p:nvPr/>
        </p:nvSpPr>
        <p:spPr>
          <a:xfrm>
            <a:off x="438539" y="1096963"/>
            <a:ext cx="7305869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Topics</a:t>
            </a:r>
            <a:r>
              <a:rPr kumimoji="1" lang="en-US" altLang="ja-JP" sz="1800" dirty="0"/>
              <a:t>                   from </a:t>
            </a:r>
            <a:r>
              <a:rPr kumimoji="1" lang="en-US" altLang="ja-JP" sz="1800" dirty="0" err="1"/>
              <a:t>Enomoto’s</a:t>
            </a:r>
            <a:r>
              <a:rPr kumimoji="1" lang="en-US" altLang="ja-JP" sz="1800" dirty="0"/>
              <a:t> slides</a:t>
            </a:r>
            <a:endParaRPr kumimoji="1" lang="ja-JP" alt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039EDCAD-8197-0C5D-AC2C-A9CCF94505EC}"/>
              </a:ext>
            </a:extLst>
          </p:cNvPr>
          <p:cNvSpPr txBox="1">
            <a:spLocks/>
          </p:cNvSpPr>
          <p:nvPr/>
        </p:nvSpPr>
        <p:spPr>
          <a:xfrm>
            <a:off x="628650" y="2712898"/>
            <a:ext cx="7886700" cy="3905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Solve discharge problem of FC</a:t>
            </a:r>
          </a:p>
          <a:p>
            <a:pPr lvl="2"/>
            <a:r>
              <a:rPr lang="en-US" altLang="ja-JP" dirty="0"/>
              <a:t>Change material of FC head</a:t>
            </a:r>
          </a:p>
          <a:p>
            <a:pPr lvl="2"/>
            <a:r>
              <a:rPr lang="en-US" altLang="ja-JP" dirty="0"/>
              <a:t>External circuit to reduce voltage</a:t>
            </a:r>
          </a:p>
          <a:p>
            <a:pPr lvl="1"/>
            <a:r>
              <a:rPr lang="en-US" altLang="ja-JP" dirty="0"/>
              <a:t>Improve beam handling</a:t>
            </a:r>
          </a:p>
          <a:p>
            <a:pPr lvl="2"/>
            <a:r>
              <a:rPr lang="en-US" altLang="ja-JP" dirty="0"/>
              <a:t>Install steering coils inside the solenoid</a:t>
            </a:r>
          </a:p>
          <a:p>
            <a:r>
              <a:rPr lang="en-US" altLang="ja-JP" dirty="0"/>
              <a:t>Toward 4 </a:t>
            </a:r>
            <a:r>
              <a:rPr lang="en-US" altLang="ja-JP" dirty="0" err="1"/>
              <a:t>nC</a:t>
            </a:r>
            <a:r>
              <a:rPr lang="en-US" altLang="ja-JP" dirty="0"/>
              <a:t> and above</a:t>
            </a:r>
          </a:p>
          <a:p>
            <a:pPr lvl="1"/>
            <a:r>
              <a:rPr lang="en-US" altLang="ja-JP" dirty="0"/>
              <a:t>Shorten distance between FC and 1st acc. Structure</a:t>
            </a:r>
          </a:p>
          <a:p>
            <a:r>
              <a:rPr lang="en-US" altLang="ja-JP" dirty="0"/>
              <a:t>Another topics</a:t>
            </a:r>
          </a:p>
          <a:p>
            <a:pPr lvl="1"/>
            <a:r>
              <a:rPr lang="en-US" altLang="ja-JP" dirty="0"/>
              <a:t>Rotating target</a:t>
            </a:r>
          </a:p>
          <a:p>
            <a:pPr lvl="1"/>
            <a:r>
              <a:rPr lang="en-US" altLang="ja-JP" dirty="0"/>
              <a:t>Full model simulation</a:t>
            </a:r>
          </a:p>
          <a:p>
            <a:pPr lvl="1"/>
            <a:r>
              <a:rPr lang="en-US" altLang="ja-JP" dirty="0"/>
              <a:t>Magnetic field measurement at test bench</a:t>
            </a:r>
          </a:p>
          <a:p>
            <a:pPr lvl="1"/>
            <a:r>
              <a:rPr lang="en-US" altLang="ja-JP" dirty="0"/>
              <a:t>Evaluation of W and W-Cu connection</a:t>
            </a:r>
          </a:p>
          <a:p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060272-8891-F888-DD65-D317065370A3}"/>
              </a:ext>
            </a:extLst>
          </p:cNvPr>
          <p:cNvSpPr txBox="1"/>
          <p:nvPr/>
        </p:nvSpPr>
        <p:spPr>
          <a:xfrm>
            <a:off x="3694923" y="2061804"/>
            <a:ext cx="501986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2016 SKEKB phase 1 started (&lt;1nC)</a:t>
            </a:r>
          </a:p>
          <a:p>
            <a:r>
              <a:rPr lang="en-US" altLang="ja-JP" dirty="0"/>
              <a:t>2020  Major upgrade of e+ source (~ 3.5nC)</a:t>
            </a:r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E19423E-87E7-C20B-846F-F513BAFC5D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839" y="2739215"/>
            <a:ext cx="1896314" cy="14222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9072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7477" y="160748"/>
            <a:ext cx="8129046" cy="64652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BPM and steering coils inside solenoid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lang="ja-JP" altLang="en-US" sz="1026"/>
              <a:t>3</a:t>
            </a:fld>
            <a:endParaRPr lang="ja-JP" altLang="en-US" sz="1026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6" y="1067485"/>
            <a:ext cx="4582051" cy="3240130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126148" y="4309547"/>
            <a:ext cx="2571538" cy="302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68" dirty="0"/>
              <a:t>K. Yokoyama and K. </a:t>
            </a:r>
            <a:r>
              <a:rPr lang="en-US" altLang="ja-JP" sz="1368" dirty="0" err="1"/>
              <a:t>Kakihara</a:t>
            </a:r>
            <a:endParaRPr lang="ja-JP" altLang="en-US" sz="1368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30457" y="3978559"/>
            <a:ext cx="779381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52" dirty="0"/>
              <a:t>BPM</a:t>
            </a:r>
            <a:endParaRPr lang="ja-JP" altLang="en-US" sz="2052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48064" y="1607692"/>
            <a:ext cx="1696298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52" dirty="0"/>
              <a:t>Steering coil</a:t>
            </a:r>
            <a:endParaRPr lang="ja-JP" altLang="en-US" sz="2052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9606" y="3912783"/>
            <a:ext cx="1112805" cy="408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52" dirty="0"/>
              <a:t>support</a:t>
            </a:r>
            <a:endParaRPr lang="ja-JP" altLang="en-US" sz="2052" dirty="0"/>
          </a:p>
        </p:txBody>
      </p:sp>
      <p:cxnSp>
        <p:nvCxnSpPr>
          <p:cNvPr id="14" name="直線矢印コネクタ 13"/>
          <p:cNvCxnSpPr>
            <a:stCxn id="11" idx="2"/>
          </p:cNvCxnSpPr>
          <p:nvPr/>
        </p:nvCxnSpPr>
        <p:spPr>
          <a:xfrm flipH="1">
            <a:off x="3375720" y="2015817"/>
            <a:ext cx="320493" cy="1273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3832997" y="3244250"/>
            <a:ext cx="61583" cy="800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2236313" y="2875425"/>
            <a:ext cx="775286" cy="1255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3"/>
          </p:cNvCxnSpPr>
          <p:nvPr/>
        </p:nvCxnSpPr>
        <p:spPr>
          <a:xfrm flipV="1">
            <a:off x="2312411" y="4044837"/>
            <a:ext cx="526701" cy="720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2243073" y="3585583"/>
            <a:ext cx="697565" cy="5246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2243073" y="3182667"/>
            <a:ext cx="2082592" cy="9244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921" y="1067485"/>
            <a:ext cx="4415046" cy="3294229"/>
          </a:xfrm>
          <a:prstGeom prst="rect">
            <a:avLst/>
          </a:prstGeom>
        </p:spPr>
      </p:pic>
      <p:sp>
        <p:nvSpPr>
          <p:cNvPr id="39" name="角丸四角形 38"/>
          <p:cNvSpPr/>
          <p:nvPr/>
        </p:nvSpPr>
        <p:spPr>
          <a:xfrm>
            <a:off x="6248400" y="2002523"/>
            <a:ext cx="910114" cy="11185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39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FFAB6B2-35D8-4826-A152-5FF2CB91B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593" y="4307614"/>
            <a:ext cx="3140104" cy="235507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48986B7-8476-48D1-8F26-3BE9556F71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780" y="4304073"/>
            <a:ext cx="3140104" cy="235507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923657-4A2B-79A5-739F-F2B3D2241F6F}"/>
              </a:ext>
            </a:extLst>
          </p:cNvPr>
          <p:cNvSpPr txBox="1"/>
          <p:nvPr/>
        </p:nvSpPr>
        <p:spPr>
          <a:xfrm>
            <a:off x="38795" y="897853"/>
            <a:ext cx="3495794" cy="566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539" dirty="0"/>
              <a:t>There had been no BPM/steering for 22m from the target</a:t>
            </a:r>
            <a:endParaRPr lang="ja-JP" altLang="en-US" sz="1539" dirty="0"/>
          </a:p>
        </p:txBody>
      </p:sp>
    </p:spTree>
    <p:extLst>
      <p:ext uri="{BB962C8B-B14F-4D97-AF65-F5344CB8AC3E}">
        <p14:creationId xmlns:p14="http://schemas.microsoft.com/office/powerpoint/2010/main" val="318097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CE08BA50-E76D-4131-9315-90B573B1B0B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0243" y="3059498"/>
            <a:ext cx="7860411" cy="3571853"/>
          </a:xfrm>
        </p:spPr>
      </p:pic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id="{4AC4662E-5FBE-4689-A893-C43CF43E39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8" b="35082"/>
          <a:stretch/>
        </p:blipFill>
        <p:spPr bwMode="auto">
          <a:xfrm>
            <a:off x="820992" y="1643073"/>
            <a:ext cx="6340840" cy="153959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コンテンツ プレースホルダー 11">
            <a:extLst>
              <a:ext uri="{FF2B5EF4-FFF2-40B4-BE49-F238E27FC236}">
                <a16:creationId xmlns:a16="http://schemas.microsoft.com/office/drawing/2014/main" id="{0D977E1E-D627-49EC-991F-FCF23D6E90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23" r="358" b="37711"/>
          <a:stretch/>
        </p:blipFill>
        <p:spPr bwMode="auto">
          <a:xfrm>
            <a:off x="574658" y="226649"/>
            <a:ext cx="6587174" cy="13758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8C4BDF-DE8C-4D36-8AEE-A536BAA64E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C86C2-CCEB-48B2-B6DA-83B3A9599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7766D8-B2D8-414D-8F5C-0D14FCA840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FA308EC-6FDA-DD3C-AB5F-F420CB277E3E}"/>
              </a:ext>
            </a:extLst>
          </p:cNvPr>
          <p:cNvSpPr txBox="1"/>
          <p:nvPr/>
        </p:nvSpPr>
        <p:spPr>
          <a:xfrm rot="16200000">
            <a:off x="-450042" y="4534274"/>
            <a:ext cx="1600118" cy="3028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368" dirty="0"/>
              <a:t>Correspond to </a:t>
            </a:r>
            <a:r>
              <a:rPr lang="en-US" altLang="ja-JP" sz="1368" dirty="0" err="1"/>
              <a:t>pC</a:t>
            </a:r>
            <a:endParaRPr lang="ja-JP" altLang="en-US" sz="1368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8FC2F9-7FE3-4FCF-EBE3-4121B84DE1AB}"/>
              </a:ext>
            </a:extLst>
          </p:cNvPr>
          <p:cNvSpPr txBox="1"/>
          <p:nvPr/>
        </p:nvSpPr>
        <p:spPr>
          <a:xfrm>
            <a:off x="7296539" y="643812"/>
            <a:ext cx="1744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Shortended</a:t>
            </a:r>
            <a:r>
              <a:rPr kumimoji="1" lang="en-US" altLang="ja-JP" dirty="0"/>
              <a:t> the distance from FC to cavity by ~120mm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0BA176-DEBF-A681-8A03-58AB62DE0C88}"/>
              </a:ext>
            </a:extLst>
          </p:cNvPr>
          <p:cNvSpPr txBox="1"/>
          <p:nvPr/>
        </p:nvSpPr>
        <p:spPr>
          <a:xfrm>
            <a:off x="7161832" y="2413167"/>
            <a:ext cx="1922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 30% increase of the yield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0190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246387" cy="477407"/>
          </a:xfrm>
        </p:spPr>
        <p:txBody>
          <a:bodyPr>
            <a:noAutofit/>
          </a:bodyPr>
          <a:lstStyle/>
          <a:p>
            <a:r>
              <a:rPr kumimoji="1" lang="en-US" altLang="ja-JP" sz="3600" dirty="0" err="1"/>
              <a:t>SuperKEKB</a:t>
            </a:r>
            <a:r>
              <a:rPr kumimoji="1" lang="en-US" altLang="ja-JP" sz="3600" dirty="0"/>
              <a:t> positron source 3</a:t>
            </a:r>
            <a:endParaRPr kumimoji="1" lang="ja-JP" altLang="en-US" sz="3600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293" y="2186321"/>
            <a:ext cx="2197414" cy="2705958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69473" y="2342146"/>
            <a:ext cx="622286" cy="3028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368" dirty="0"/>
              <a:t>X = 0</a:t>
            </a:r>
            <a:endParaRPr lang="ja-JP" altLang="en-US" sz="1368" dirty="0"/>
          </a:p>
        </p:txBody>
      </p:sp>
      <p:cxnSp>
        <p:nvCxnSpPr>
          <p:cNvPr id="9" name="直線矢印コネクタ 8"/>
          <p:cNvCxnSpPr>
            <a:endCxn id="3" idx="2"/>
          </p:cNvCxnSpPr>
          <p:nvPr/>
        </p:nvCxnSpPr>
        <p:spPr>
          <a:xfrm flipV="1">
            <a:off x="5275213" y="2644986"/>
            <a:ext cx="5403" cy="374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964722" y="923297"/>
            <a:ext cx="2892138" cy="802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39" dirty="0"/>
              <a:t>X</a:t>
            </a:r>
            <a:r>
              <a:rPr lang="ja-JP" altLang="en-US" sz="1539" dirty="0"/>
              <a:t> </a:t>
            </a:r>
            <a:r>
              <a:rPr lang="en-US" altLang="ja-JP" sz="1539" dirty="0"/>
              <a:t>= 0 hole for electron</a:t>
            </a:r>
          </a:p>
          <a:p>
            <a:r>
              <a:rPr lang="en-US" altLang="ja-JP" sz="1539" dirty="0"/>
              <a:t>X = 2 center of the FC</a:t>
            </a:r>
          </a:p>
          <a:p>
            <a:r>
              <a:rPr lang="en-US" altLang="ja-JP" sz="1539" dirty="0"/>
              <a:t>X = 3.5 center of the W target</a:t>
            </a:r>
            <a:endParaRPr lang="ja-JP" altLang="en-US" sz="1539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80" y="2085755"/>
            <a:ext cx="3062531" cy="300066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293404" y="4537506"/>
            <a:ext cx="246335" cy="3079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539"/>
          </a:p>
        </p:txBody>
      </p:sp>
      <p:cxnSp>
        <p:nvCxnSpPr>
          <p:cNvPr id="17" name="直線コネクタ 16"/>
          <p:cNvCxnSpPr>
            <a:cxnSpLocks/>
          </p:cNvCxnSpPr>
          <p:nvPr/>
        </p:nvCxnSpPr>
        <p:spPr>
          <a:xfrm flipV="1">
            <a:off x="2016959" y="2766844"/>
            <a:ext cx="1456334" cy="6934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cxnSpLocks/>
          </p:cNvCxnSpPr>
          <p:nvPr/>
        </p:nvCxnSpPr>
        <p:spPr>
          <a:xfrm>
            <a:off x="2012885" y="3681202"/>
            <a:ext cx="1554840" cy="76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D480F3-9FB3-4496-B8BC-7C27FAA26C04}"/>
              </a:ext>
            </a:extLst>
          </p:cNvPr>
          <p:cNvSpPr txBox="1"/>
          <p:nvPr/>
        </p:nvSpPr>
        <p:spPr>
          <a:xfrm>
            <a:off x="515898" y="931089"/>
            <a:ext cx="2795958" cy="10397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539" dirty="0"/>
              <a:t>Target material : W</a:t>
            </a:r>
          </a:p>
          <a:p>
            <a:r>
              <a:rPr lang="en-US" altLang="ja-JP" sz="1539" dirty="0"/>
              <a:t>Target size : Φ4 x 14</a:t>
            </a:r>
          </a:p>
          <a:p>
            <a:r>
              <a:rPr lang="en-US" altLang="ja-JP" sz="1539" dirty="0"/>
              <a:t>Inserted in the pule Cu block</a:t>
            </a:r>
          </a:p>
          <a:p>
            <a:r>
              <a:rPr lang="en-US" altLang="ja-JP" sz="1539" dirty="0"/>
              <a:t>Connected by HIP process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CCC2C1F-E161-9489-5951-A7377489A665}"/>
              </a:ext>
            </a:extLst>
          </p:cNvPr>
          <p:cNvSpPr txBox="1"/>
          <p:nvPr/>
        </p:nvSpPr>
        <p:spPr>
          <a:xfrm>
            <a:off x="6088630" y="2186321"/>
            <a:ext cx="2663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Introduce rotating target in this asymmetric structure</a:t>
            </a:r>
            <a:endParaRPr kumimoji="1" lang="ja-JP" altLang="en-US" dirty="0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A295948C-DE0E-B7B7-105F-9E06B09254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" t="8088" r="7380" b="26187"/>
          <a:stretch/>
        </p:blipFill>
        <p:spPr>
          <a:xfrm>
            <a:off x="5763088" y="3912176"/>
            <a:ext cx="3471666" cy="2348480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5C4A644-9745-ED27-F8DB-D92FD61BCC45}"/>
              </a:ext>
            </a:extLst>
          </p:cNvPr>
          <p:cNvSpPr txBox="1"/>
          <p:nvPr/>
        </p:nvSpPr>
        <p:spPr>
          <a:xfrm>
            <a:off x="1657350" y="5349928"/>
            <a:ext cx="5163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Small hole limit tuning flexibility for electron beam</a:t>
            </a:r>
          </a:p>
          <a:p>
            <a:r>
              <a:rPr lang="en-US" altLang="ja-JP" sz="1600" dirty="0"/>
              <a:t>Switch free space and W target within 20 </a:t>
            </a:r>
            <a:r>
              <a:rPr lang="en-US" altLang="ja-JP" sz="1600" dirty="0" err="1"/>
              <a:t>ms</a:t>
            </a:r>
            <a:r>
              <a:rPr lang="en-US" altLang="ja-JP" sz="1600" dirty="0"/>
              <a:t> (50 Hz)</a:t>
            </a:r>
          </a:p>
          <a:p>
            <a:r>
              <a:rPr lang="en-US" altLang="ja-JP" sz="1600" dirty="0"/>
              <a:t>Prototype design finished</a:t>
            </a:r>
          </a:p>
        </p:txBody>
      </p:sp>
    </p:spTree>
    <p:extLst>
      <p:ext uri="{BB962C8B-B14F-4D97-AF65-F5344CB8AC3E}">
        <p14:creationId xmlns:p14="http://schemas.microsoft.com/office/powerpoint/2010/main" val="206035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C63C20-7005-D309-7B53-A2A048AA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113" y="404577"/>
            <a:ext cx="7886700" cy="54927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3200" dirty="0"/>
              <a:t>From </a:t>
            </a:r>
            <a:r>
              <a:rPr kumimoji="1" lang="en-US" altLang="ja-JP" sz="3200" dirty="0" err="1"/>
              <a:t>SuperKEKB</a:t>
            </a:r>
            <a:r>
              <a:rPr kumimoji="1" lang="en-US" altLang="ja-JP" sz="3200" dirty="0"/>
              <a:t> to ILC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595B6-3F0B-B1D3-B357-6927BAE67C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21396" y="1057197"/>
            <a:ext cx="7992888" cy="177603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There are many common and similar tasks.</a:t>
            </a:r>
          </a:p>
          <a:p>
            <a:pPr lvl="1"/>
            <a:r>
              <a:rPr lang="en-US" altLang="ja-JP" dirty="0"/>
              <a:t>Experience in </a:t>
            </a:r>
            <a:r>
              <a:rPr lang="en-US" altLang="ja-JP" dirty="0" err="1"/>
              <a:t>SuperKEKB</a:t>
            </a:r>
            <a:r>
              <a:rPr lang="en-US" altLang="ja-JP" dirty="0"/>
              <a:t> will useful for designing positron source for ILC.</a:t>
            </a:r>
          </a:p>
          <a:p>
            <a:pPr lvl="1"/>
            <a:r>
              <a:rPr kumimoji="1" lang="en-US" altLang="ja-JP" dirty="0"/>
              <a:t>Collaboration with many other project like </a:t>
            </a:r>
            <a:r>
              <a:rPr kumimoji="1" lang="en-US" altLang="ja-JP" dirty="0" err="1"/>
              <a:t>SuperKEKB</a:t>
            </a:r>
            <a:r>
              <a:rPr lang="en-US" altLang="ja-JP" dirty="0"/>
              <a:t>, </a:t>
            </a:r>
            <a:r>
              <a:rPr kumimoji="1" lang="en-US" altLang="ja-JP" dirty="0"/>
              <a:t>FCC, CLIC, CEPC etc. </a:t>
            </a:r>
            <a:r>
              <a:rPr lang="en-US" altLang="ja-JP" dirty="0"/>
              <a:t>is important.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Collaboration with non-accelerating institute is also important.</a:t>
            </a:r>
          </a:p>
          <a:p>
            <a:pPr lvl="1"/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01D31C-1884-9C3C-A81D-C66317BC8C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389A6D-4D89-533F-90EA-4E1C1CCE3CD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3487D1-1288-F32D-EA6E-5CE70653B3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419CF6DE-E2BE-39BE-5FA8-26B2683DE1FA}"/>
              </a:ext>
            </a:extLst>
          </p:cNvPr>
          <p:cNvSpPr txBox="1">
            <a:spLocks/>
          </p:cNvSpPr>
          <p:nvPr/>
        </p:nvSpPr>
        <p:spPr>
          <a:xfrm>
            <a:off x="422113" y="3414261"/>
            <a:ext cx="8369684" cy="6879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/>
              <a:t>Target and plan for ILC positron source</a:t>
            </a:r>
            <a:endParaRPr lang="ja-JP" altLang="en-US" sz="3200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395E81F-90A0-CA1F-EF3F-1EE33006092F}"/>
              </a:ext>
            </a:extLst>
          </p:cNvPr>
          <p:cNvSpPr txBox="1">
            <a:spLocks/>
          </p:cNvSpPr>
          <p:nvPr/>
        </p:nvSpPr>
        <p:spPr>
          <a:xfrm>
            <a:off x="721396" y="4224212"/>
            <a:ext cx="7480624" cy="139621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Prepare for manufacturing prototype when pre-lab launched</a:t>
            </a:r>
          </a:p>
          <a:p>
            <a:pPr lvl="1"/>
            <a:r>
              <a:rPr lang="en-US" altLang="ja-JP" dirty="0"/>
              <a:t>EDR + Drawings + mockup</a:t>
            </a:r>
          </a:p>
          <a:p>
            <a:pPr lvl="2"/>
            <a:r>
              <a:rPr lang="en-US" altLang="ja-JP" sz="2400" dirty="0"/>
              <a:t>Test and develop critical components</a:t>
            </a:r>
          </a:p>
          <a:p>
            <a:pPr lvl="2"/>
            <a:r>
              <a:rPr lang="en-US" altLang="ja-JP" sz="2400" dirty="0"/>
              <a:t>Simulation</a:t>
            </a:r>
          </a:p>
          <a:p>
            <a:pPr lvl="2"/>
            <a:r>
              <a:rPr lang="en-US" altLang="ja-JP" sz="2400" dirty="0"/>
              <a:t>3D model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89072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637</TotalTime>
  <Words>444</Words>
  <Application>Microsoft Office PowerPoint</Application>
  <PresentationFormat>画面に合わせる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Wingdings</vt:lpstr>
      <vt:lpstr>Office テーマ</vt:lpstr>
      <vt:lpstr>Sources Subgroup Summary  IDT-WG2, Nov.1. 2022, K. Yokoya</vt:lpstr>
      <vt:lpstr>Positron source for SuperKEKB </vt:lpstr>
      <vt:lpstr>BPM and steering coils inside solenoid</vt:lpstr>
      <vt:lpstr>PowerPoint プレゼンテーション</vt:lpstr>
      <vt:lpstr>SuperKEKB positron source 3</vt:lpstr>
      <vt:lpstr>From SuperKEKB to ILC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38</cp:revision>
  <dcterms:created xsi:type="dcterms:W3CDTF">2022-01-11T02:03:43Z</dcterms:created>
  <dcterms:modified xsi:type="dcterms:W3CDTF">2022-11-01T00:57:22Z</dcterms:modified>
</cp:coreProperties>
</file>