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2" r:id="rId3"/>
    <p:sldId id="266" r:id="rId4"/>
    <p:sldId id="476" r:id="rId5"/>
    <p:sldId id="475" r:id="rId6"/>
    <p:sldId id="469" r:id="rId7"/>
    <p:sldId id="264" r:id="rId8"/>
    <p:sldId id="260" r:id="rId9"/>
    <p:sldId id="477" r:id="rId10"/>
    <p:sldId id="265" r:id="rId11"/>
    <p:sldId id="259" r:id="rId12"/>
    <p:sldId id="479" r:id="rId13"/>
    <p:sldId id="44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>
        <p:scale>
          <a:sx n="94" d="100"/>
          <a:sy n="94" d="100"/>
        </p:scale>
        <p:origin x="62" y="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3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urtg\Desktop\ILC%20iris%20stud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Rz/Q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HOM!$B$19:$B$48</c:f>
              <c:numCache>
                <c:formatCode>General</c:formatCode>
                <c:ptCount val="30"/>
                <c:pt idx="0">
                  <c:v>3.2947454530215001</c:v>
                </c:pt>
                <c:pt idx="1">
                  <c:v>3.3277658063773998</c:v>
                </c:pt>
                <c:pt idx="2">
                  <c:v>3.3282601323800001</c:v>
                </c:pt>
                <c:pt idx="3">
                  <c:v>5.4963686737110997</c:v>
                </c:pt>
                <c:pt idx="4">
                  <c:v>5.5030095205866996</c:v>
                </c:pt>
                <c:pt idx="5">
                  <c:v>5.5233451905470003</c:v>
                </c:pt>
                <c:pt idx="6">
                  <c:v>7.5189353708204001</c:v>
                </c:pt>
                <c:pt idx="7">
                  <c:v>7.5242186758215999</c:v>
                </c:pt>
                <c:pt idx="8">
                  <c:v>7.6236508160097003</c:v>
                </c:pt>
                <c:pt idx="9">
                  <c:v>7.8620149393959</c:v>
                </c:pt>
                <c:pt idx="10">
                  <c:v>7.8622376449770002</c:v>
                </c:pt>
                <c:pt idx="11">
                  <c:v>7.9503114727013999</c:v>
                </c:pt>
                <c:pt idx="12">
                  <c:v>8.2496347573618998</c:v>
                </c:pt>
                <c:pt idx="13">
                  <c:v>8.2561764749975008</c:v>
                </c:pt>
                <c:pt idx="14">
                  <c:v>8.2827288922853999</c:v>
                </c:pt>
                <c:pt idx="15">
                  <c:v>8.2893219991227003</c:v>
                </c:pt>
                <c:pt idx="16">
                  <c:v>8.6986527158948999</c:v>
                </c:pt>
                <c:pt idx="17">
                  <c:v>9.1270278249775991</c:v>
                </c:pt>
                <c:pt idx="18">
                  <c:v>9.1274487276821006</c:v>
                </c:pt>
                <c:pt idx="19">
                  <c:v>9.1346555199794999</c:v>
                </c:pt>
                <c:pt idx="20">
                  <c:v>9.1905104769209007</c:v>
                </c:pt>
                <c:pt idx="21">
                  <c:v>9.4347461873236007</c:v>
                </c:pt>
                <c:pt idx="22">
                  <c:v>9.8060377017208999</c:v>
                </c:pt>
                <c:pt idx="23">
                  <c:v>9.8070122789745007</c:v>
                </c:pt>
                <c:pt idx="24">
                  <c:v>9.8470578197632008</c:v>
                </c:pt>
                <c:pt idx="25">
                  <c:v>10.284284067055999</c:v>
                </c:pt>
                <c:pt idx="26">
                  <c:v>10.31977977349</c:v>
                </c:pt>
                <c:pt idx="27">
                  <c:v>10.388045742558001</c:v>
                </c:pt>
                <c:pt idx="28">
                  <c:v>10.480868548935</c:v>
                </c:pt>
                <c:pt idx="29">
                  <c:v>10.544568147946</c:v>
                </c:pt>
              </c:numCache>
            </c:numRef>
          </c:xVal>
          <c:yVal>
            <c:numRef>
              <c:f>HOM!$C$19:$C$48</c:f>
              <c:numCache>
                <c:formatCode>General</c:formatCode>
                <c:ptCount val="30"/>
                <c:pt idx="0">
                  <c:v>51.909736000069998</c:v>
                </c:pt>
                <c:pt idx="1">
                  <c:v>27.175190759831001</c:v>
                </c:pt>
                <c:pt idx="2">
                  <c:v>134.4310806652</c:v>
                </c:pt>
                <c:pt idx="3">
                  <c:v>0.63662344210073996</c:v>
                </c:pt>
                <c:pt idx="4">
                  <c:v>30.045008468313998</c:v>
                </c:pt>
                <c:pt idx="5">
                  <c:v>20.731492815867</c:v>
                </c:pt>
                <c:pt idx="6">
                  <c:v>1.2301537840150001</c:v>
                </c:pt>
                <c:pt idx="7">
                  <c:v>0.16051462530575999</c:v>
                </c:pt>
                <c:pt idx="8">
                  <c:v>0.63348364389225997</c:v>
                </c:pt>
                <c:pt idx="9">
                  <c:v>2.6489726077938E-3</c:v>
                </c:pt>
                <c:pt idx="10">
                  <c:v>0.34231593704446001</c:v>
                </c:pt>
                <c:pt idx="11">
                  <c:v>0.15678013497125001</c:v>
                </c:pt>
                <c:pt idx="12">
                  <c:v>2.0129235550445999</c:v>
                </c:pt>
                <c:pt idx="13">
                  <c:v>2.6571418079211999</c:v>
                </c:pt>
                <c:pt idx="14">
                  <c:v>9.0721838198301999E-2</c:v>
                </c:pt>
                <c:pt idx="15">
                  <c:v>6.2851193211249004E-2</c:v>
                </c:pt>
                <c:pt idx="16">
                  <c:v>1.3647981831981001E-3</c:v>
                </c:pt>
                <c:pt idx="17">
                  <c:v>8.4918387314207006E-2</c:v>
                </c:pt>
                <c:pt idx="18">
                  <c:v>7.3540871350397001</c:v>
                </c:pt>
                <c:pt idx="19">
                  <c:v>3.8450139576024001E-2</c:v>
                </c:pt>
                <c:pt idx="20">
                  <c:v>2.0580807575538</c:v>
                </c:pt>
                <c:pt idx="21">
                  <c:v>1.6455835956378E-2</c:v>
                </c:pt>
                <c:pt idx="22">
                  <c:v>0.39973367947146998</c:v>
                </c:pt>
                <c:pt idx="23">
                  <c:v>1.8489855222275999E-2</c:v>
                </c:pt>
                <c:pt idx="24">
                  <c:v>9.0624556270627004</c:v>
                </c:pt>
                <c:pt idx="25">
                  <c:v>1.7604292390575</c:v>
                </c:pt>
                <c:pt idx="26">
                  <c:v>4.3365220790950003E-2</c:v>
                </c:pt>
                <c:pt idx="27">
                  <c:v>1.2993550140490999</c:v>
                </c:pt>
                <c:pt idx="28">
                  <c:v>19.612818004203</c:v>
                </c:pt>
                <c:pt idx="29">
                  <c:v>0.2053029929462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F09-454B-82C7-6EA86747F86D}"/>
            </c:ext>
          </c:extLst>
        </c:ser>
        <c:ser>
          <c:idx val="1"/>
          <c:order val="1"/>
          <c:tx>
            <c:v>Rx/Q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HOM!$F$19:$F$48</c:f>
              <c:numCache>
                <c:formatCode>General</c:formatCode>
                <c:ptCount val="30"/>
                <c:pt idx="0">
                  <c:v>3.9012434421340001</c:v>
                </c:pt>
                <c:pt idx="1">
                  <c:v>3.9091345517103</c:v>
                </c:pt>
                <c:pt idx="2">
                  <c:v>3.9268509658544999</c:v>
                </c:pt>
                <c:pt idx="3">
                  <c:v>5.4448269788735999</c:v>
                </c:pt>
                <c:pt idx="4">
                  <c:v>5.5020365601551999</c:v>
                </c:pt>
                <c:pt idx="5">
                  <c:v>5.9134909735462999</c:v>
                </c:pt>
                <c:pt idx="6">
                  <c:v>6.1246233429419998</c:v>
                </c:pt>
                <c:pt idx="7">
                  <c:v>6.2316477032344997</c:v>
                </c:pt>
                <c:pt idx="8">
                  <c:v>6.4985547059032003</c:v>
                </c:pt>
                <c:pt idx="9">
                  <c:v>6.6327463569459999</c:v>
                </c:pt>
                <c:pt idx="10">
                  <c:v>6.6582324861742004</c:v>
                </c:pt>
                <c:pt idx="11">
                  <c:v>7.3183112732435003</c:v>
                </c:pt>
                <c:pt idx="12">
                  <c:v>7.4207494180740001</c:v>
                </c:pt>
                <c:pt idx="13">
                  <c:v>7.9459249646226997</c:v>
                </c:pt>
                <c:pt idx="14">
                  <c:v>8.2069225303790994</c:v>
                </c:pt>
                <c:pt idx="15">
                  <c:v>8.2476851732608996</c:v>
                </c:pt>
                <c:pt idx="16">
                  <c:v>8.4396563827171001</c:v>
                </c:pt>
                <c:pt idx="17">
                  <c:v>8.6716285904344002</c:v>
                </c:pt>
                <c:pt idx="18">
                  <c:v>9.1028799123658999</c:v>
                </c:pt>
                <c:pt idx="19">
                  <c:v>9.3605974448450997</c:v>
                </c:pt>
                <c:pt idx="20">
                  <c:v>9.3756271180394002</c:v>
                </c:pt>
                <c:pt idx="21">
                  <c:v>9.4562031632697003</c:v>
                </c:pt>
                <c:pt idx="22">
                  <c:v>9.5742967807557999</c:v>
                </c:pt>
                <c:pt idx="23">
                  <c:v>10.236648563314001</c:v>
                </c:pt>
                <c:pt idx="24">
                  <c:v>10.372185686993999</c:v>
                </c:pt>
                <c:pt idx="25">
                  <c:v>10.415655543839</c:v>
                </c:pt>
                <c:pt idx="26">
                  <c:v>10.446801185735</c:v>
                </c:pt>
                <c:pt idx="27">
                  <c:v>10.461808743741001</c:v>
                </c:pt>
                <c:pt idx="28">
                  <c:v>10.672034313412</c:v>
                </c:pt>
                <c:pt idx="29">
                  <c:v>10.692008097224999</c:v>
                </c:pt>
              </c:numCache>
            </c:numRef>
          </c:xVal>
          <c:yVal>
            <c:numRef>
              <c:f>HOM!$G$19:$G$48</c:f>
              <c:numCache>
                <c:formatCode>General</c:formatCode>
                <c:ptCount val="30"/>
                <c:pt idx="0">
                  <c:v>132.10300290622001</c:v>
                </c:pt>
                <c:pt idx="1">
                  <c:v>3.7440073009823E-3</c:v>
                </c:pt>
                <c:pt idx="2">
                  <c:v>0.12014899635598</c:v>
                </c:pt>
                <c:pt idx="3">
                  <c:v>0.14218267190989001</c:v>
                </c:pt>
                <c:pt idx="4">
                  <c:v>9.3914551494770997</c:v>
                </c:pt>
                <c:pt idx="5">
                  <c:v>7.1132066669369003</c:v>
                </c:pt>
                <c:pt idx="6">
                  <c:v>2.3798481419850002</c:v>
                </c:pt>
                <c:pt idx="7">
                  <c:v>0.78922036039127996</c:v>
                </c:pt>
                <c:pt idx="8">
                  <c:v>0.45164711032257998</c:v>
                </c:pt>
                <c:pt idx="9">
                  <c:v>6.2464943001200002</c:v>
                </c:pt>
                <c:pt idx="10">
                  <c:v>8.8355435637318998</c:v>
                </c:pt>
                <c:pt idx="11">
                  <c:v>0.77229048391155997</c:v>
                </c:pt>
                <c:pt idx="12">
                  <c:v>5.9610320546358E-3</c:v>
                </c:pt>
                <c:pt idx="13">
                  <c:v>5.4154226491304001E-3</c:v>
                </c:pt>
                <c:pt idx="14">
                  <c:v>1.6224132309202999E-2</c:v>
                </c:pt>
                <c:pt idx="15">
                  <c:v>1.7553364780062</c:v>
                </c:pt>
                <c:pt idx="16">
                  <c:v>2.1770646027568001E-2</c:v>
                </c:pt>
                <c:pt idx="17">
                  <c:v>0.74311791005504002</c:v>
                </c:pt>
                <c:pt idx="18">
                  <c:v>1.7951232797717001E-2</c:v>
                </c:pt>
                <c:pt idx="19">
                  <c:v>0.92923489127162995</c:v>
                </c:pt>
                <c:pt idx="20">
                  <c:v>9.8568243279856999E-2</c:v>
                </c:pt>
                <c:pt idx="21">
                  <c:v>0.73267659758443004</c:v>
                </c:pt>
                <c:pt idx="22">
                  <c:v>9.2853350853972004E-4</c:v>
                </c:pt>
                <c:pt idx="23">
                  <c:v>0.13586321296893</c:v>
                </c:pt>
                <c:pt idx="24">
                  <c:v>8.9345420128385006E-2</c:v>
                </c:pt>
                <c:pt idx="25">
                  <c:v>5.8573776610464E-2</c:v>
                </c:pt>
                <c:pt idx="26">
                  <c:v>8.2973910126365E-2</c:v>
                </c:pt>
                <c:pt idx="27">
                  <c:v>0.24724569544839001</c:v>
                </c:pt>
                <c:pt idx="28">
                  <c:v>5.4948868866442997E-3</c:v>
                </c:pt>
                <c:pt idx="29">
                  <c:v>9.1188944515133999E-2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F09-454B-82C7-6EA86747F86D}"/>
            </c:ext>
          </c:extLst>
        </c:ser>
        <c:ser>
          <c:idx val="2"/>
          <c:order val="2"/>
          <c:tx>
            <c:v>Ry/Q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HOM!$J$19:$J$48</c:f>
              <c:numCache>
                <c:formatCode>General</c:formatCode>
                <c:ptCount val="30"/>
                <c:pt idx="0">
                  <c:v>5.0923758909736003</c:v>
                </c:pt>
                <c:pt idx="1">
                  <c:v>5.1036151150968001</c:v>
                </c:pt>
                <c:pt idx="2">
                  <c:v>5.1276925131375997</c:v>
                </c:pt>
                <c:pt idx="3">
                  <c:v>5.399748741682</c:v>
                </c:pt>
                <c:pt idx="4">
                  <c:v>5.5087819738150001</c:v>
                </c:pt>
                <c:pt idx="5">
                  <c:v>5.9327190072210003</c:v>
                </c:pt>
                <c:pt idx="6">
                  <c:v>6.1343059745937998</c:v>
                </c:pt>
                <c:pt idx="7">
                  <c:v>6.2107952210375004</c:v>
                </c:pt>
                <c:pt idx="8">
                  <c:v>6.8876941597963004</c:v>
                </c:pt>
                <c:pt idx="9">
                  <c:v>7.0212533890576996</c:v>
                </c:pt>
                <c:pt idx="10">
                  <c:v>7.1118227575487003</c:v>
                </c:pt>
                <c:pt idx="11">
                  <c:v>7.4479375452053</c:v>
                </c:pt>
                <c:pt idx="12">
                  <c:v>7.489073025143</c:v>
                </c:pt>
                <c:pt idx="13">
                  <c:v>8.0709080497917007</c:v>
                </c:pt>
                <c:pt idx="14">
                  <c:v>8.5778378062640996</c:v>
                </c:pt>
                <c:pt idx="15">
                  <c:v>9.1316653807282009</c:v>
                </c:pt>
                <c:pt idx="16">
                  <c:v>9.4675162588718997</c:v>
                </c:pt>
                <c:pt idx="17">
                  <c:v>9.4774690657300997</c:v>
                </c:pt>
                <c:pt idx="18">
                  <c:v>9.5036311599110004</c:v>
                </c:pt>
                <c:pt idx="19">
                  <c:v>9.5380208761204006</c:v>
                </c:pt>
                <c:pt idx="20">
                  <c:v>10.002096033249</c:v>
                </c:pt>
                <c:pt idx="21">
                  <c:v>10.09701243774</c:v>
                </c:pt>
                <c:pt idx="22">
                  <c:v>10.142274219443999</c:v>
                </c:pt>
                <c:pt idx="23">
                  <c:v>10.413378051680001</c:v>
                </c:pt>
                <c:pt idx="24">
                  <c:v>10.417792975077001</c:v>
                </c:pt>
                <c:pt idx="25">
                  <c:v>10.506169202186999</c:v>
                </c:pt>
                <c:pt idx="26">
                  <c:v>10.639731317059001</c:v>
                </c:pt>
                <c:pt idx="27">
                  <c:v>10.823302580594</c:v>
                </c:pt>
                <c:pt idx="28">
                  <c:v>10.901292498585001</c:v>
                </c:pt>
                <c:pt idx="29">
                  <c:v>10.915247872276</c:v>
                </c:pt>
              </c:numCache>
            </c:numRef>
          </c:xVal>
          <c:yVal>
            <c:numRef>
              <c:f>HOM!$K$19:$K$48</c:f>
              <c:numCache>
                <c:formatCode>General</c:formatCode>
                <c:ptCount val="30"/>
                <c:pt idx="0">
                  <c:v>50.772571271807998</c:v>
                </c:pt>
                <c:pt idx="1">
                  <c:v>39.372893764103999</c:v>
                </c:pt>
                <c:pt idx="2">
                  <c:v>8.7964042909342002</c:v>
                </c:pt>
                <c:pt idx="3">
                  <c:v>3.0696681954859999</c:v>
                </c:pt>
                <c:pt idx="4">
                  <c:v>5.7586599207870002</c:v>
                </c:pt>
                <c:pt idx="5">
                  <c:v>0.72489387340953004</c:v>
                </c:pt>
                <c:pt idx="6">
                  <c:v>1.0137181931763</c:v>
                </c:pt>
                <c:pt idx="7">
                  <c:v>0.20546863280475999</c:v>
                </c:pt>
                <c:pt idx="8">
                  <c:v>2.2409090266446999E-2</c:v>
                </c:pt>
                <c:pt idx="9">
                  <c:v>1.5524575246068</c:v>
                </c:pt>
                <c:pt idx="10">
                  <c:v>5.2842646815287004</c:v>
                </c:pt>
                <c:pt idx="11">
                  <c:v>1.5448600450476</c:v>
                </c:pt>
                <c:pt idx="12">
                  <c:v>1.2274323917677001E-2</c:v>
                </c:pt>
                <c:pt idx="13">
                  <c:v>8.4010764103972999E-3</c:v>
                </c:pt>
                <c:pt idx="14">
                  <c:v>0.50658198658426001</c:v>
                </c:pt>
                <c:pt idx="15">
                  <c:v>0.13459260491873001</c:v>
                </c:pt>
                <c:pt idx="16">
                  <c:v>0.21674028581384</c:v>
                </c:pt>
                <c:pt idx="17">
                  <c:v>5.7477217313696002E-3</c:v>
                </c:pt>
                <c:pt idx="18">
                  <c:v>0.18364537118570001</c:v>
                </c:pt>
                <c:pt idx="19">
                  <c:v>1.0995331915881E-2</c:v>
                </c:pt>
                <c:pt idx="20">
                  <c:v>0.22931972642224999</c:v>
                </c:pt>
                <c:pt idx="21">
                  <c:v>0.53492138383958998</c:v>
                </c:pt>
                <c:pt idx="22">
                  <c:v>0.42314782929861999</c:v>
                </c:pt>
                <c:pt idx="23">
                  <c:v>1.074215208036E-3</c:v>
                </c:pt>
                <c:pt idx="24">
                  <c:v>1.8140258399243999E-3</c:v>
                </c:pt>
                <c:pt idx="25">
                  <c:v>6.0718651610359997E-3</c:v>
                </c:pt>
                <c:pt idx="26">
                  <c:v>4.4789058958289003E-2</c:v>
                </c:pt>
                <c:pt idx="27">
                  <c:v>3.2924014950092999E-2</c:v>
                </c:pt>
                <c:pt idx="28">
                  <c:v>1.3767919324456999E-2</c:v>
                </c:pt>
                <c:pt idx="29">
                  <c:v>1.1027079550487E-4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F09-454B-82C7-6EA86747F8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27809759"/>
        <c:axId val="1227810175"/>
      </c:scatterChart>
      <c:valAx>
        <c:axId val="1227809759"/>
        <c:scaling>
          <c:orientation val="minMax"/>
          <c:min val="3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frequency (GHz)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7810175"/>
        <c:crosses val="autoZero"/>
        <c:crossBetween val="midCat"/>
      </c:valAx>
      <c:valAx>
        <c:axId val="1227810175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R/Q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27809759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CD35C-C6E0-4D1E-8708-5CB5852E0036}" type="datetimeFigureOut">
              <a:rPr lang="en-GB" smtClean="0"/>
              <a:t>20/10/2022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4C9F6-8B04-4301-913E-C8682F96E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297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20/10/2022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271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20/10/2022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495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20/10/2022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86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20/10/2022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014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20/10/2022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748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20/10/2022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662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20/10/2022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495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20/10/2022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55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20/10/2022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9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20/10/2022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739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20/10/2022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753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5ADA5-721C-4355-96B1-2CA043511256}" type="datetimeFigureOut">
              <a:rPr lang="en-GB" smtClean="0"/>
              <a:t>20/10/2022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05AD71C-92C0-4FAC-9CE3-D707B38A9ACE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0" y="0"/>
            <a:ext cx="1534140" cy="9476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4544A3-1ADB-48FD-BF41-DA7A704685B5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2657" y="-6134"/>
            <a:ext cx="1924752" cy="103516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2F22A1B-527E-41F5-B8DB-E89C2ECDC09E}"/>
              </a:ext>
            </a:extLst>
          </p:cNvPr>
          <p:cNvCxnSpPr/>
          <p:nvPr userDrawn="1"/>
        </p:nvCxnSpPr>
        <p:spPr>
          <a:xfrm>
            <a:off x="838200" y="1438097"/>
            <a:ext cx="1051560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979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ILC Racetrack Crab Design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Prof Graeme Burt, Lancaster University / Cockcroft Institute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6293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Impedance for waveguide damped 3 cell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665218"/>
            <a:ext cx="10515600" cy="82765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The long. Impedance has no spec, the transverse impedance meets the spec except the other modes in the crabbing passband</a:t>
            </a:r>
          </a:p>
          <a:p>
            <a:r>
              <a:rPr lang="en-US" dirty="0"/>
              <a:t>The FPC may well damp these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0381" y="1461799"/>
            <a:ext cx="5699526" cy="413565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1499402"/>
            <a:ext cx="5461741" cy="3963116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019A2C8-101F-492A-BE78-CC5094E45EB3}"/>
              </a:ext>
            </a:extLst>
          </p:cNvPr>
          <p:cNvCxnSpPr/>
          <p:nvPr/>
        </p:nvCxnSpPr>
        <p:spPr>
          <a:xfrm>
            <a:off x="6843776" y="3182112"/>
            <a:ext cx="4799584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81B53DA-C8A3-4B99-9D3F-570F4F2BAFEE}"/>
              </a:ext>
            </a:extLst>
          </p:cNvPr>
          <p:cNvSpPr txBox="1"/>
          <p:nvPr/>
        </p:nvSpPr>
        <p:spPr>
          <a:xfrm>
            <a:off x="10529824" y="2833870"/>
            <a:ext cx="111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ILC spec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161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cell cavity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1504" y="1825625"/>
            <a:ext cx="3892296" cy="4351338"/>
          </a:xfrm>
        </p:spPr>
        <p:txBody>
          <a:bodyPr/>
          <a:lstStyle/>
          <a:p>
            <a:r>
              <a:rPr lang="en-US" dirty="0"/>
              <a:t>A 2 cell cavity has no trapped mode so the on-cell waveguide damper is no longer required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4" y="1419903"/>
            <a:ext cx="7247896" cy="26766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1AB8CA-E812-4973-8DCD-EE034819F6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4281090"/>
            <a:ext cx="7114220" cy="2627243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E716E4B-9E05-4268-8C85-3F65E80EA520}"/>
              </a:ext>
            </a:extLst>
          </p:cNvPr>
          <p:cNvSpPr txBox="1">
            <a:spLocks/>
          </p:cNvSpPr>
          <p:nvPr/>
        </p:nvSpPr>
        <p:spPr>
          <a:xfrm>
            <a:off x="274320" y="4448937"/>
            <a:ext cx="389229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LOM Q factor increases to 500,000 so depends what the spec is</a:t>
            </a:r>
          </a:p>
          <a:p>
            <a:r>
              <a:rPr lang="en-US" dirty="0"/>
              <a:t>SOM Q is 35-100 so not an issue.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75186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Lorentz force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Lorentz force is 4.6 </a:t>
            </a:r>
            <a:r>
              <a:rPr lang="en-US" dirty="0" err="1"/>
              <a:t>kN</a:t>
            </a:r>
            <a:r>
              <a:rPr lang="en-US" dirty="0"/>
              <a:t>/m^2 at 7 MV/m gradient which is fairly small</a:t>
            </a:r>
          </a:p>
          <a:p>
            <a:r>
              <a:rPr lang="en-US" dirty="0"/>
              <a:t>Equivalent to a 50 nm displacement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4516" y="2921424"/>
            <a:ext cx="9180952" cy="33904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EFCC83-5810-445F-A10F-3593927CDFFB}"/>
              </a:ext>
            </a:extLst>
          </p:cNvPr>
          <p:cNvSpPr txBox="1"/>
          <p:nvPr/>
        </p:nvSpPr>
        <p:spPr>
          <a:xfrm>
            <a:off x="7481824" y="2995168"/>
            <a:ext cx="2450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LF at 17 MV/m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0308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D2076-6B47-41B5-8CF5-1FF2CD1406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76382" y="365125"/>
            <a:ext cx="7377418" cy="1325563"/>
          </a:xfrm>
        </p:spPr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136F3-CBD3-458C-A0D4-17202EAFF2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Multipactor limit is 7 MV/m so we have set the cavity gradient at &lt;6.5 MV/m</a:t>
            </a:r>
          </a:p>
          <a:p>
            <a:r>
              <a:rPr lang="en-US" dirty="0"/>
              <a:t>Trapped LOM in the middle cell could be an issue with a 3 cell cavity, requiring on-cell damping. A waveguide with a coax antenna provides sufficient damping while rejecting the crabbing mode</a:t>
            </a:r>
          </a:p>
          <a:p>
            <a:r>
              <a:rPr lang="en-US" dirty="0"/>
              <a:t>To avoid an on-cell damper a 2 cell cavity can be used</a:t>
            </a:r>
          </a:p>
          <a:p>
            <a:r>
              <a:rPr lang="en-US" dirty="0"/>
              <a:t>Both designs meet the ILC specification except the 0 and pi/2 crabbing modes</a:t>
            </a:r>
          </a:p>
          <a:p>
            <a:r>
              <a:rPr lang="en-US" dirty="0"/>
              <a:t>The modes in the crabbing passband could be damped by the FPC which needs investigation.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371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5290" y="365125"/>
            <a:ext cx="9278510" cy="1325563"/>
          </a:xfrm>
        </p:spPr>
        <p:txBody>
          <a:bodyPr/>
          <a:lstStyle/>
          <a:p>
            <a:r>
              <a:rPr lang="en-US" dirty="0"/>
              <a:t>Re-optimizing the ILC crab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934325" cy="4351338"/>
          </a:xfrm>
        </p:spPr>
        <p:txBody>
          <a:bodyPr>
            <a:normAutofit/>
          </a:bodyPr>
          <a:lstStyle/>
          <a:p>
            <a:r>
              <a:rPr lang="en-US" dirty="0"/>
              <a:t>250 GeV ILC requires a 3-cell cavity @ 5 MV/m, or 2x2-cells at @4.2 MV/m</a:t>
            </a:r>
          </a:p>
          <a:p>
            <a:r>
              <a:rPr lang="en-US" dirty="0"/>
              <a:t>4 x 3 cells @5.5 MV/m or a 5x2 cells @6.5 MV/m at 1 </a:t>
            </a:r>
            <a:r>
              <a:rPr lang="en-US" dirty="0" err="1"/>
              <a:t>TeV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2762" r="42022"/>
          <a:stretch/>
        </p:blipFill>
        <p:spPr>
          <a:xfrm>
            <a:off x="5970381" y="1718791"/>
            <a:ext cx="2117559" cy="52188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31776" r="45524"/>
          <a:stretch/>
        </p:blipFill>
        <p:spPr>
          <a:xfrm>
            <a:off x="8494296" y="1739355"/>
            <a:ext cx="3152274" cy="5207453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9023684" y="2098312"/>
            <a:ext cx="2470484" cy="2550695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708318" y="2048261"/>
            <a:ext cx="537411" cy="548607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6022519" y="3118239"/>
            <a:ext cx="557462" cy="56949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061A59-8DF7-4D74-9D15-7EAFE38ED8D5}"/>
              </a:ext>
            </a:extLst>
          </p:cNvPr>
          <p:cNvSpPr txBox="1"/>
          <p:nvPr/>
        </p:nvSpPr>
        <p:spPr>
          <a:xfrm>
            <a:off x="5359177" y="1785069"/>
            <a:ext cx="13963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Equator rounding radius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61CCF0-DF51-4336-B042-3913317CE21C}"/>
              </a:ext>
            </a:extLst>
          </p:cNvPr>
          <p:cNvSpPr txBox="1"/>
          <p:nvPr/>
        </p:nvSpPr>
        <p:spPr>
          <a:xfrm>
            <a:off x="4851094" y="3635908"/>
            <a:ext cx="1396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Iris rounding radius</a:t>
            </a:r>
            <a:endParaRPr lang="en-GB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EAEF699-BDB3-44DB-A03C-BB8C4C56032E}"/>
              </a:ext>
            </a:extLst>
          </p:cNvPr>
          <p:cNvCxnSpPr>
            <a:cxnSpLocks/>
            <a:endCxn id="9" idx="3"/>
          </p:cNvCxnSpPr>
          <p:nvPr/>
        </p:nvCxnSpPr>
        <p:spPr>
          <a:xfrm>
            <a:off x="6365019" y="2190585"/>
            <a:ext cx="390522" cy="561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A8D7DBA-C894-491A-A64D-5E994656081F}"/>
              </a:ext>
            </a:extLst>
          </p:cNvPr>
          <p:cNvCxnSpPr>
            <a:stCxn id="10" idx="0"/>
          </p:cNvCxnSpPr>
          <p:nvPr/>
        </p:nvCxnSpPr>
        <p:spPr>
          <a:xfrm flipV="1">
            <a:off x="5549276" y="3510199"/>
            <a:ext cx="421105" cy="1257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7BF72FE-541C-4F13-931C-0EBB9B939CB5}"/>
              </a:ext>
            </a:extLst>
          </p:cNvPr>
          <p:cNvSpPr txBox="1"/>
          <p:nvPr/>
        </p:nvSpPr>
        <p:spPr>
          <a:xfrm>
            <a:off x="8027696" y="3900765"/>
            <a:ext cx="852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Major radius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C685205-0184-49D1-86F6-FBBDEFDDE578}"/>
              </a:ext>
            </a:extLst>
          </p:cNvPr>
          <p:cNvSpPr txBox="1"/>
          <p:nvPr/>
        </p:nvSpPr>
        <p:spPr>
          <a:xfrm>
            <a:off x="9536543" y="1517935"/>
            <a:ext cx="1626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Minor radius</a:t>
            </a:r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01C9C16-DFA8-44EB-BEC4-70B0E46EB525}"/>
              </a:ext>
            </a:extLst>
          </p:cNvPr>
          <p:cNvCxnSpPr/>
          <p:nvPr/>
        </p:nvCxnSpPr>
        <p:spPr>
          <a:xfrm>
            <a:off x="9056536" y="1892408"/>
            <a:ext cx="2353586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E675FBA-187C-43C9-9DAA-FB947F7781AE}"/>
              </a:ext>
            </a:extLst>
          </p:cNvPr>
          <p:cNvCxnSpPr>
            <a:cxnSpLocks/>
          </p:cNvCxnSpPr>
          <p:nvPr/>
        </p:nvCxnSpPr>
        <p:spPr>
          <a:xfrm flipH="1">
            <a:off x="8821972" y="2098312"/>
            <a:ext cx="3905" cy="437007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0996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0605" y="365125"/>
            <a:ext cx="9493195" cy="1325563"/>
          </a:xfrm>
        </p:spPr>
        <p:txBody>
          <a:bodyPr/>
          <a:lstStyle/>
          <a:p>
            <a:r>
              <a:rPr lang="en-GB" dirty="0"/>
              <a:t>3 cell cavity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680" y="1639754"/>
            <a:ext cx="10515600" cy="2220595"/>
          </a:xfrm>
        </p:spPr>
        <p:txBody>
          <a:bodyPr>
            <a:normAutofit/>
          </a:bodyPr>
          <a:lstStyle/>
          <a:p>
            <a:r>
              <a:rPr lang="en-GB" sz="2600" dirty="0"/>
              <a:t>End cells initially had lower peak magnetic field</a:t>
            </a:r>
          </a:p>
          <a:p>
            <a:r>
              <a:rPr lang="en-GB" sz="2600" dirty="0"/>
              <a:t>Larger beampipes were used on the end cells to aid damping (30 mm)</a:t>
            </a:r>
          </a:p>
          <a:p>
            <a:r>
              <a:rPr lang="en-US" sz="2600" dirty="0"/>
              <a:t>S</a:t>
            </a:r>
            <a:r>
              <a:rPr lang="en-GB" sz="2600" dirty="0"/>
              <a:t>lightly higher B field means that gradient is limited to 9.7 MV/m at 80 </a:t>
            </a:r>
            <a:r>
              <a:rPr lang="en-GB" sz="2600" dirty="0" err="1"/>
              <a:t>mT</a:t>
            </a:r>
            <a:endParaRPr lang="en-GB" sz="2600" dirty="0"/>
          </a:p>
          <a:p>
            <a:r>
              <a:rPr lang="en-US" sz="2600" dirty="0"/>
              <a:t>R</a:t>
            </a:r>
            <a:r>
              <a:rPr lang="en-US" sz="2600" baseline="-25000" dirty="0"/>
              <a:t>t</a:t>
            </a:r>
            <a:r>
              <a:rPr lang="en-US" sz="2600" dirty="0"/>
              <a:t>/Q=132 Ohms</a:t>
            </a:r>
            <a:endParaRPr lang="en-GB" sz="2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26D6CB-D9ED-4DA8-A9FD-6F5622FBB3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349" r="28800"/>
          <a:stretch/>
        </p:blipFill>
        <p:spPr>
          <a:xfrm>
            <a:off x="2586768" y="3790583"/>
            <a:ext cx="3200368" cy="279555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58F8F8F-3E86-4AD8-A3A7-C26BF0BBB1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445" r="31455"/>
          <a:stretch/>
        </p:blipFill>
        <p:spPr>
          <a:xfrm>
            <a:off x="5787136" y="3790583"/>
            <a:ext cx="3239008" cy="288239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757C188-994D-462A-88DF-F21AF2961392}"/>
              </a:ext>
            </a:extLst>
          </p:cNvPr>
          <p:cNvSpPr txBox="1"/>
          <p:nvPr/>
        </p:nvSpPr>
        <p:spPr>
          <a:xfrm>
            <a:off x="2621280" y="3863368"/>
            <a:ext cx="92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 field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2A1D93-47E3-402C-A8E0-58C17F41AA27}"/>
              </a:ext>
            </a:extLst>
          </p:cNvPr>
          <p:cNvSpPr txBox="1"/>
          <p:nvPr/>
        </p:nvSpPr>
        <p:spPr>
          <a:xfrm>
            <a:off x="5862320" y="3846125"/>
            <a:ext cx="92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 field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4516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35C93-482D-444C-AB80-8B8013B0A3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Multipactor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22FE86-437B-46E0-B085-C8C428462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3936" y="1825625"/>
            <a:ext cx="5769864" cy="262023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Multipactor band found at 7.15 MV/m on minor axis iris.</a:t>
            </a:r>
          </a:p>
          <a:p>
            <a:r>
              <a:rPr lang="en-US" dirty="0"/>
              <a:t>Required gradient is only 6.5 MV/m so this is acceptable</a:t>
            </a:r>
          </a:p>
          <a:p>
            <a:r>
              <a:rPr lang="en-US" dirty="0"/>
              <a:t>Appears very narrow band (not at 7 or 7.3 MV/m)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A4DE94-273A-42AB-9E09-3545E73D89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222" t="24237" b="38726"/>
          <a:stretch/>
        </p:blipFill>
        <p:spPr>
          <a:xfrm>
            <a:off x="5352566" y="4445862"/>
            <a:ext cx="6648425" cy="217439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C379513-3BF8-4D3F-AFB9-CB8AE9A76A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250" t="24376" b="13141"/>
          <a:stretch/>
        </p:blipFill>
        <p:spPr>
          <a:xfrm>
            <a:off x="36867" y="1506432"/>
            <a:ext cx="5315699" cy="393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05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BDF3F-BDBB-4DB3-95CB-6C19776FA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Same order and lower order modes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7D5432-AD8E-4048-8EF2-83F948AA09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388104" cy="4351338"/>
          </a:xfrm>
        </p:spPr>
        <p:txBody>
          <a:bodyPr>
            <a:normAutofit/>
          </a:bodyPr>
          <a:lstStyle/>
          <a:p>
            <a:r>
              <a:rPr lang="en-US" sz="2000" dirty="0"/>
              <a:t>Highest impedance SOM is the pi mode at 5.07 GHz, Rt/Q is only 50 Ohms/m due to frequency not being synchronous.</a:t>
            </a:r>
            <a:endParaRPr lang="en-GB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1EA05A-95FC-40C3-93B9-512C9378945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04" r="22824"/>
          <a:stretch/>
        </p:blipFill>
        <p:spPr>
          <a:xfrm>
            <a:off x="5409184" y="1564704"/>
            <a:ext cx="3921760" cy="254582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2CAE4E-AD9E-4950-BF62-A9EEC05C2F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650" r="25126"/>
          <a:stretch/>
        </p:blipFill>
        <p:spPr>
          <a:xfrm>
            <a:off x="808736" y="3489452"/>
            <a:ext cx="3877056" cy="32766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B9410A7-99FA-48A5-B719-98DC9625C21D}"/>
              </a:ext>
            </a:extLst>
          </p:cNvPr>
          <p:cNvSpPr txBox="1">
            <a:spLocks/>
          </p:cNvSpPr>
          <p:nvPr/>
        </p:nvSpPr>
        <p:spPr>
          <a:xfrm>
            <a:off x="5152136" y="4424553"/>
            <a:ext cx="36261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Highest impedance LOM is the pi/2 mode at 3.32 GHz, R/Q is only 134 Ohms</a:t>
            </a:r>
          </a:p>
          <a:p>
            <a:r>
              <a:rPr lang="en-US" sz="2000" dirty="0"/>
              <a:t>Trapped mode in the </a:t>
            </a:r>
            <a:r>
              <a:rPr lang="en-US" sz="2000" dirty="0" err="1"/>
              <a:t>centre</a:t>
            </a:r>
            <a:r>
              <a:rPr lang="en-US" sz="2000" dirty="0"/>
              <a:t> cell may be difficult to damp so may be a larger issue</a:t>
            </a:r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A1AA6F-ADEE-4736-84E0-5FD80FC5F5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815" r="30125"/>
          <a:stretch/>
        </p:blipFill>
        <p:spPr>
          <a:xfrm>
            <a:off x="8778240" y="3726203"/>
            <a:ext cx="3417824" cy="315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620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E9B9F-24CA-4730-8A3B-F59F73BD63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 spectrum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AF4AA8-4AEE-4536-A728-2D014431B2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549" t="25695" b="37083"/>
          <a:stretch/>
        </p:blipFill>
        <p:spPr>
          <a:xfrm>
            <a:off x="9279240" y="1690688"/>
            <a:ext cx="2912760" cy="154585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B0CA22-0B85-417E-A1BC-861873B667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402" t="26620" b="40000"/>
          <a:stretch/>
        </p:blipFill>
        <p:spPr>
          <a:xfrm>
            <a:off x="9403080" y="5242346"/>
            <a:ext cx="2678406" cy="14968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945643-07CD-49A2-ABDD-BC57848ED6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274" t="26250" r="1" b="35833"/>
          <a:stretch/>
        </p:blipFill>
        <p:spPr>
          <a:xfrm>
            <a:off x="182358" y="1537519"/>
            <a:ext cx="2912760" cy="156382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D128771-53AD-43C3-A463-D2D0286143E0}"/>
              </a:ext>
            </a:extLst>
          </p:cNvPr>
          <p:cNvCxnSpPr>
            <a:cxnSpLocks/>
          </p:cNvCxnSpPr>
          <p:nvPr/>
        </p:nvCxnSpPr>
        <p:spPr>
          <a:xfrm>
            <a:off x="2339340" y="2463616"/>
            <a:ext cx="1574292" cy="710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62622CA-9CC9-449D-9118-CB750DF50114}"/>
              </a:ext>
            </a:extLst>
          </p:cNvPr>
          <p:cNvCxnSpPr>
            <a:cxnSpLocks/>
          </p:cNvCxnSpPr>
          <p:nvPr/>
        </p:nvCxnSpPr>
        <p:spPr>
          <a:xfrm flipH="1">
            <a:off x="4645152" y="2987040"/>
            <a:ext cx="4826510" cy="2495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CB21FA-951F-4C92-80F3-5406C7740674}"/>
              </a:ext>
            </a:extLst>
          </p:cNvPr>
          <p:cNvCxnSpPr>
            <a:cxnSpLocks/>
          </p:cNvCxnSpPr>
          <p:nvPr/>
        </p:nvCxnSpPr>
        <p:spPr>
          <a:xfrm flipH="1" flipV="1">
            <a:off x="4860544" y="3429000"/>
            <a:ext cx="4542536" cy="2400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1501F290-178A-40E7-8609-08DD48EBFBA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1773963"/>
              </p:ext>
            </p:extLst>
          </p:nvPr>
        </p:nvGraphicFramePr>
        <p:xfrm>
          <a:off x="2658949" y="2390330"/>
          <a:ext cx="5949315" cy="4156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33770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7826" y="365125"/>
            <a:ext cx="9365974" cy="1325563"/>
          </a:xfrm>
        </p:spPr>
        <p:txBody>
          <a:bodyPr/>
          <a:lstStyle/>
          <a:p>
            <a:r>
              <a:rPr lang="en-GB" dirty="0"/>
              <a:t>Waveguide damping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9CF7F4B-02F1-403B-AC8E-2BDBCBC01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160" y="5060569"/>
            <a:ext cx="6075380" cy="1547495"/>
          </a:xfrm>
        </p:spPr>
        <p:txBody>
          <a:bodyPr>
            <a:normAutofit fontScale="92500"/>
          </a:bodyPr>
          <a:lstStyle/>
          <a:p>
            <a:r>
              <a:rPr lang="en-US" dirty="0"/>
              <a:t>Waveguide damper does damp the pi and 0 modes well but doesn’t damp the pi/2 modes but these will be damped strongly by a coax damper in the beampipes.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B02D36-AF4C-4E32-B98C-7F78507D2D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846" y="1632331"/>
            <a:ext cx="5980694" cy="31884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B72729-3387-459B-8AC4-DA72E2E16BC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452" r="34417"/>
          <a:stretch/>
        </p:blipFill>
        <p:spPr>
          <a:xfrm>
            <a:off x="7453375" y="3835777"/>
            <a:ext cx="3218689" cy="2935229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E109F98-559A-41FD-B43E-BCA45FAD8A4C}"/>
              </a:ext>
            </a:extLst>
          </p:cNvPr>
          <p:cNvCxnSpPr/>
          <p:nvPr/>
        </p:nvCxnSpPr>
        <p:spPr>
          <a:xfrm flipH="1" flipV="1">
            <a:off x="2348992" y="2044192"/>
            <a:ext cx="5201920" cy="2479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4A1493E-75FF-4E23-869C-F43F5567F05A}"/>
              </a:ext>
            </a:extLst>
          </p:cNvPr>
          <p:cNvSpPr txBox="1"/>
          <p:nvPr/>
        </p:nvSpPr>
        <p:spPr>
          <a:xfrm>
            <a:off x="7120128" y="1690688"/>
            <a:ext cx="44825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Considering a waveguide section with a coax coupled to it to minimize size and heat leak.</a:t>
            </a:r>
          </a:p>
          <a:p>
            <a:r>
              <a:rPr lang="en-US" dirty="0"/>
              <a:t>Coax can be positioned to prevent coupling to the crabbing mode.</a:t>
            </a:r>
          </a:p>
          <a:p>
            <a:endParaRPr lang="en-US" dirty="0"/>
          </a:p>
          <a:p>
            <a:r>
              <a:rPr lang="en-US" dirty="0"/>
              <a:t>Good damping overall except one mode, unfortunately the highest impedance mode.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88796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Waveguide damper with coax antenna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7536" y="1825625"/>
            <a:ext cx="6176264" cy="4351338"/>
          </a:xfrm>
        </p:spPr>
        <p:txBody>
          <a:bodyPr/>
          <a:lstStyle/>
          <a:p>
            <a:r>
              <a:rPr lang="en-US" dirty="0"/>
              <a:t>Waveguide has a coax antenna positioned at the field null in the waveguide at 3.9 GHz</a:t>
            </a:r>
            <a:r>
              <a:rPr lang="en-GB" dirty="0"/>
              <a:t> but field maxima at 3 and 5 GHz to damp LOM and SOM</a:t>
            </a:r>
          </a:p>
          <a:p>
            <a:r>
              <a:rPr lang="en-US" dirty="0"/>
              <a:t>L</a:t>
            </a:r>
            <a:r>
              <a:rPr lang="en-GB" dirty="0"/>
              <a:t>OM Q is 25,000 and SOM Q is 3,500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25134"/>
          <a:stretch/>
        </p:blipFill>
        <p:spPr>
          <a:xfrm>
            <a:off x="140882" y="1739392"/>
            <a:ext cx="4703406" cy="23200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90F645-423B-4834-8FF4-5E6A374C65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0567"/>
          <a:stretch/>
        </p:blipFill>
        <p:spPr>
          <a:xfrm>
            <a:off x="140882" y="4145703"/>
            <a:ext cx="4662766" cy="24800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D5B5956-122D-4840-BD12-363B3EE7D2E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3706"/>
          <a:stretch/>
        </p:blipFill>
        <p:spPr>
          <a:xfrm>
            <a:off x="5557012" y="4165089"/>
            <a:ext cx="5043424" cy="244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300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 coupler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1904" y="1825625"/>
            <a:ext cx="7041896" cy="143776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Modified version of old ILC HOM coupler, similar to ILC main linac coupler</a:t>
            </a:r>
          </a:p>
          <a:p>
            <a:r>
              <a:rPr lang="en-US" dirty="0"/>
              <a:t>Designed to have larger transmission at the LOM and SOM frequencies while filtering 3.9 GHz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26872"/>
          <a:stretch/>
        </p:blipFill>
        <p:spPr>
          <a:xfrm>
            <a:off x="4676403" y="3219497"/>
            <a:ext cx="6713878" cy="339047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7411" r="31734"/>
          <a:stretch/>
        </p:blipFill>
        <p:spPr>
          <a:xfrm rot="16200000" flipV="1">
            <a:off x="335206" y="2013414"/>
            <a:ext cx="3747008" cy="3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7971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602</Words>
  <Application>Microsoft Office PowerPoint</Application>
  <PresentationFormat>Widescreen</PresentationFormat>
  <Paragraphs>57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ILC Racetrack Crab Design</vt:lpstr>
      <vt:lpstr>Re-optimizing the ILC crab</vt:lpstr>
      <vt:lpstr>3 cell cavity</vt:lpstr>
      <vt:lpstr>Multipactor</vt:lpstr>
      <vt:lpstr>Same order and lower order modes</vt:lpstr>
      <vt:lpstr>Mode spectrum</vt:lpstr>
      <vt:lpstr>Waveguide damping</vt:lpstr>
      <vt:lpstr>Waveguide damper with coax antenna</vt:lpstr>
      <vt:lpstr>HOM coupler design</vt:lpstr>
      <vt:lpstr>Impedance for waveguide damped 3 cell</vt:lpstr>
      <vt:lpstr>2 cell cavity</vt:lpstr>
      <vt:lpstr>Lorentz force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RFD</dc:title>
  <dc:creator>Burt, Graeme</dc:creator>
  <cp:lastModifiedBy>Burtg</cp:lastModifiedBy>
  <cp:revision>77</cp:revision>
  <dcterms:created xsi:type="dcterms:W3CDTF">2020-11-25T13:55:10Z</dcterms:created>
  <dcterms:modified xsi:type="dcterms:W3CDTF">2022-10-21T00:06:06Z</dcterms:modified>
</cp:coreProperties>
</file>