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2" r:id="rId3"/>
    <p:sldId id="274" r:id="rId4"/>
    <p:sldId id="275" r:id="rId5"/>
    <p:sldId id="276" r:id="rId6"/>
    <p:sldId id="273" r:id="rId7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26" autoAdjust="0"/>
    <p:restoredTop sz="96512" autoAdjust="0"/>
  </p:normalViewPr>
  <p:slideViewPr>
    <p:cSldViewPr snapToGrid="0" snapToObjects="1">
      <p:cViewPr varScale="1">
        <p:scale>
          <a:sx n="125" d="100"/>
          <a:sy n="125" d="100"/>
        </p:scale>
        <p:origin x="176" y="688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12/9/22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12/9/22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page4image2766581152">
            <a:extLst>
              <a:ext uri="{FF2B5EF4-FFF2-40B4-BE49-F238E27FC236}">
                <a16:creationId xmlns:a16="http://schemas.microsoft.com/office/drawing/2014/main" id="{0A327B3F-7D08-F24B-B31F-AC179C000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57" y="220414"/>
            <a:ext cx="700327" cy="63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0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agenda.linearcollider.org/event/9891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9873/contributions/51623/attachments/38568/60678/SRF-Group-Meeting_of_IDT-WG2_08Nov2022.pdf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agenda.linearcollider.org/event/9899/attachments/38582/60700/SRF-Group-Meeting_of_IDT-WG2_06Dec2022.pdf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genda.linearcollider.org/event/9899/attachments/38582/60701/ILC_1.3GHz%20CM_2022.pdf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genda.linearcollider.org/event/9865/contributions/51541/attachments/38537/60615/CLICpowerandDR_28thIDTWG2_20221116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B0E0F-5E23-A04E-915E-62EC721DE22E}"/>
              </a:ext>
            </a:extLst>
          </p:cNvPr>
          <p:cNvSpPr txBox="1"/>
          <p:nvPr/>
        </p:nvSpPr>
        <p:spPr>
          <a:xfrm>
            <a:off x="5722446" y="3383280"/>
            <a:ext cx="3035703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IDT WG2 Activities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List, DESY and CERN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ILC Europe Meeting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9.12.2022</a:t>
            </a:r>
          </a:p>
        </p:txBody>
      </p:sp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93A79-A009-2733-4195-0C23D4C9A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 Cavity: Design </a:t>
            </a:r>
            <a:r>
              <a:rPr lang="en-GB" dirty="0" err="1"/>
              <a:t>Downselect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6648C0-75B8-848A-4386-BFC6F39FEE87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45127" y="752560"/>
            <a:ext cx="3793375" cy="4029824"/>
          </a:xfrm>
        </p:spPr>
        <p:txBody>
          <a:bodyPr/>
          <a:lstStyle/>
          <a:p>
            <a:r>
              <a:rPr lang="en-GB" dirty="0"/>
              <a:t>30.11./1.12: crab cavity down-selection preparation meeting</a:t>
            </a:r>
            <a:br>
              <a:rPr lang="en-GB" dirty="0"/>
            </a:br>
            <a:r>
              <a:rPr lang="en-GB" dirty="0">
                <a:hlinkClick r:id="rId2"/>
              </a:rPr>
              <a:t>https://agenda.linearcollider.org/event/9891/</a:t>
            </a:r>
            <a:r>
              <a:rPr lang="en-GB" dirty="0"/>
              <a:t> </a:t>
            </a:r>
          </a:p>
          <a:p>
            <a:r>
              <a:rPr lang="en-GB" dirty="0"/>
              <a:t>Active effort with wide international participation, strong European role 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6EBA1E1-A631-7EB5-11EE-4C5726FC3076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5245503" y="752560"/>
            <a:ext cx="3231114" cy="40306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EFD3C3B-C93F-D546-F52E-D853C36CC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733" y="2033396"/>
            <a:ext cx="2960539" cy="222271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74E690-7BF5-60C3-76FA-18F858F96C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1309" y="3901289"/>
            <a:ext cx="2885927" cy="1635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EECB93-4BAC-7810-F862-DBC582A4B481}"/>
              </a:ext>
            </a:extLst>
          </p:cNvPr>
          <p:cNvSpPr txBox="1"/>
          <p:nvPr/>
        </p:nvSpPr>
        <p:spPr>
          <a:xfrm>
            <a:off x="156734" y="4256115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S. </a:t>
            </a:r>
            <a:r>
              <a:rPr lang="en-GB" sz="1200" dirty="0" err="1"/>
              <a:t>Michizono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CFE055-760A-2E6E-2FE5-A667F6D7833E}"/>
              </a:ext>
            </a:extLst>
          </p:cNvPr>
          <p:cNvSpPr txBox="1"/>
          <p:nvPr/>
        </p:nvSpPr>
        <p:spPr>
          <a:xfrm>
            <a:off x="2281309" y="5259952"/>
            <a:ext cx="9775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P. McIntosh</a:t>
            </a:r>
          </a:p>
        </p:txBody>
      </p:sp>
    </p:spTree>
    <p:extLst>
      <p:ext uri="{BB962C8B-B14F-4D97-AF65-F5344CB8AC3E}">
        <p14:creationId xmlns:p14="http://schemas.microsoft.com/office/powerpoint/2010/main" val="158916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B8E498-228A-B5F0-E220-AEC437C0EE6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64277" y="743956"/>
            <a:ext cx="4715165" cy="4029824"/>
          </a:xfrm>
        </p:spPr>
        <p:txBody>
          <a:bodyPr/>
          <a:lstStyle/>
          <a:p>
            <a:r>
              <a:rPr lang="en-GB" dirty="0"/>
              <a:t>KEK/Japan preparing for cryomodule production project starting next year</a:t>
            </a:r>
          </a:p>
          <a:p>
            <a:r>
              <a:rPr lang="en-GB" dirty="0"/>
              <a:t>Investigating ”Medium Grain” material (sliced from ingots)</a:t>
            </a:r>
            <a:br>
              <a:rPr lang="en-GB" dirty="0"/>
            </a:br>
            <a:r>
              <a:rPr lang="en-GB" dirty="0"/>
              <a:t>-&gt; offer to supply material to EU and US</a:t>
            </a:r>
          </a:p>
          <a:p>
            <a:r>
              <a:rPr lang="en-GB" dirty="0"/>
              <a:t>New ILC cryomodule design by FNAL based on LCLS-II experience: US very active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E5EB9F-7615-649D-85AA-7F04EFB34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SRF Subgroup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D67999-F32E-51A7-057B-CBAE8CA881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042EB4-34A0-195B-3949-FAE0CB575E4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8FDC1A-E155-2BEA-DF7C-2C1BC2D3DD6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B16D43A-762B-304E-6A22-AE5A99663479}"/>
              </a:ext>
            </a:extLst>
          </p:cNvPr>
          <p:cNvGrpSpPr/>
          <p:nvPr/>
        </p:nvGrpSpPr>
        <p:grpSpPr>
          <a:xfrm>
            <a:off x="145473" y="2653005"/>
            <a:ext cx="4084924" cy="2555656"/>
            <a:chOff x="145473" y="2653005"/>
            <a:chExt cx="4084924" cy="255565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BC2313B-9B9F-E50C-62D2-CD637B698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473" y="2653005"/>
              <a:ext cx="4084924" cy="2520402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101600" dist="50800" dir="2700000" algn="tl" rotWithShape="0">
                <a:schemeClr val="bg1">
                  <a:lumMod val="50000"/>
                </a:schemeClr>
              </a:outerShdw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0AC0304-B4AE-98A2-253E-C8388F579342}"/>
                </a:ext>
              </a:extLst>
            </p:cNvPr>
            <p:cNvSpPr txBox="1"/>
            <p:nvPr/>
          </p:nvSpPr>
          <p:spPr>
            <a:xfrm>
              <a:off x="1897856" y="4962440"/>
              <a:ext cx="22317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hlinkClick r:id="rId3"/>
                </a:rPr>
                <a:t>Y. Yamamoto WG2 meeting 8.11.22</a:t>
              </a:r>
              <a:endParaRPr lang="en-GB" sz="10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20F5A8-4376-D8D8-11DE-D9F2D2DCF5C3}"/>
              </a:ext>
            </a:extLst>
          </p:cNvPr>
          <p:cNvGrpSpPr/>
          <p:nvPr/>
        </p:nvGrpSpPr>
        <p:grpSpPr>
          <a:xfrm>
            <a:off x="4419600" y="2767472"/>
            <a:ext cx="4589294" cy="2601459"/>
            <a:chOff x="4288700" y="2478344"/>
            <a:chExt cx="4589294" cy="260145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1717CDB-F1FB-F384-888F-7C369E3C5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88700" y="2478344"/>
              <a:ext cx="4589294" cy="2560797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101600" dist="50800" dir="2700000" algn="tl" rotWithShape="0">
                <a:schemeClr val="bg1">
                  <a:lumMod val="50000"/>
                </a:schemeClr>
              </a:outerShdw>
            </a:effec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0CF39F9-AAFF-7254-6CF9-DE017B5218FE}"/>
                </a:ext>
              </a:extLst>
            </p:cNvPr>
            <p:cNvSpPr txBox="1"/>
            <p:nvPr/>
          </p:nvSpPr>
          <p:spPr>
            <a:xfrm>
              <a:off x="5982780" y="4833582"/>
              <a:ext cx="223170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hlinkClick r:id="rId3"/>
                </a:rPr>
                <a:t>Y. Yamamoto WG2 meeting 8.11.22</a:t>
              </a:r>
              <a:endParaRPr lang="en-GB" sz="10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BE5D474-57C7-CB17-33A9-2E5F0BEEAC06}"/>
              </a:ext>
            </a:extLst>
          </p:cNvPr>
          <p:cNvGrpSpPr/>
          <p:nvPr/>
        </p:nvGrpSpPr>
        <p:grpSpPr>
          <a:xfrm>
            <a:off x="5224464" y="429534"/>
            <a:ext cx="3834640" cy="2223138"/>
            <a:chOff x="5224464" y="429534"/>
            <a:chExt cx="3834640" cy="222313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ED712BA-382D-E206-C62F-E119B7FA6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24464" y="429534"/>
              <a:ext cx="3834640" cy="2223138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>
              <a:outerShdw blurRad="101600" dist="50800" dir="2700000" algn="tl" rotWithShape="0">
                <a:schemeClr val="bg1">
                  <a:lumMod val="50000"/>
                </a:schemeClr>
              </a:outerShdw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112786F-CAF3-32FD-EE74-2A701E8AC953}"/>
                </a:ext>
              </a:extLst>
            </p:cNvPr>
            <p:cNvSpPr txBox="1"/>
            <p:nvPr/>
          </p:nvSpPr>
          <p:spPr>
            <a:xfrm>
              <a:off x="6043909" y="2371930"/>
              <a:ext cx="25234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hlinkClick r:id="rId6"/>
                </a:rPr>
                <a:t>Y. Yamamoto WG2 SRF meeting 6.12.22</a:t>
              </a:r>
              <a:endParaRPr lang="en-GB" sz="100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BB93E6D-CBCB-2265-608E-5361EC9B9505}"/>
                </a:ext>
              </a:extLst>
            </p:cNvPr>
            <p:cNvSpPr/>
            <p:nvPr/>
          </p:nvSpPr>
          <p:spPr>
            <a:xfrm>
              <a:off x="7315200" y="752560"/>
              <a:ext cx="1391920" cy="172000"/>
            </a:xfrm>
            <a:prstGeom prst="rect">
              <a:avLst/>
            </a:prstGeom>
            <a:noFill/>
            <a:ln w="317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32792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887C6D-8030-0617-F106-3310E8830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FNAL Cryomodule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43E75-774F-A41B-5C0F-84ACE3A93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B5A08B-263A-4EC0-3A75-EF433B6F0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AE6858-C67A-477D-E177-270DAAADE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1D4B102-B117-CA3D-7A72-C5F5B06D0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74" y="626177"/>
            <a:ext cx="3179529" cy="218279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C52CA0-338B-3AA9-8EAC-66093044D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8880" y="642447"/>
            <a:ext cx="3030920" cy="218279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A6AA12-F6DA-077E-3E98-9DBFE4DCF2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5445" y="3005396"/>
            <a:ext cx="3381851" cy="243552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596844-D100-2397-18F3-63F81FB21A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0160" y="2945303"/>
            <a:ext cx="3464560" cy="249509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0C5CB9-45AA-9747-D802-F77A8AC36B95}"/>
              </a:ext>
            </a:extLst>
          </p:cNvPr>
          <p:cNvSpPr txBox="1"/>
          <p:nvPr/>
        </p:nvSpPr>
        <p:spPr>
          <a:xfrm rot="16200000">
            <a:off x="6626207" y="3001875"/>
            <a:ext cx="4311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6"/>
              </a:rPr>
              <a:t>Slides shown by K. Yamamoto SRF WG2 Meeting 6.12.2022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55723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7AC4D1-E4C0-9AD0-9B8C-2C14B274A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1273" y="679561"/>
            <a:ext cx="7002087" cy="1155655"/>
          </a:xfrm>
        </p:spPr>
        <p:txBody>
          <a:bodyPr/>
          <a:lstStyle/>
          <a:p>
            <a:r>
              <a:rPr lang="en-GB" dirty="0"/>
              <a:t>Presentation by A. </a:t>
            </a:r>
            <a:r>
              <a:rPr lang="en-GB" dirty="0" err="1"/>
              <a:t>Grudiev</a:t>
            </a:r>
            <a:r>
              <a:rPr lang="en-GB" dirty="0"/>
              <a:t> on CLIC power optimisation</a:t>
            </a:r>
          </a:p>
          <a:p>
            <a:r>
              <a:rPr lang="en-GB" dirty="0"/>
              <a:t>High efficiency klystrons developed for CLIC now prototyped</a:t>
            </a:r>
            <a:br>
              <a:rPr lang="en-GB" dirty="0"/>
            </a:br>
            <a:r>
              <a:rPr lang="en-GB" dirty="0"/>
              <a:t>-&gt; highly interesting for ILC (klystron efficiency 65% -&gt; 85%)</a:t>
            </a:r>
          </a:p>
          <a:p>
            <a:r>
              <a:rPr lang="en-GB" dirty="0"/>
              <a:t>Europe leading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6FAD3C-9D98-D8BA-1BC6-92EE8C929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BDS/DR/Dumps Subgroup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B02679-1709-7A96-09E1-5D5A2D695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E076D-E8F4-C224-6B90-45ECE7D14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758A56-F663-0C06-84B1-1036FE175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539ABE-79CA-0A7A-76E8-1A333F5B3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996" y="1980040"/>
            <a:ext cx="3403998" cy="158883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A994A7-143F-8EB2-1E84-DEF0A44BE2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1137" y="1980040"/>
            <a:ext cx="4802874" cy="25106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935E2D-24E6-6E99-621B-C6C7D3F36E2A}"/>
              </a:ext>
            </a:extLst>
          </p:cNvPr>
          <p:cNvSpPr txBox="1"/>
          <p:nvPr/>
        </p:nvSpPr>
        <p:spPr>
          <a:xfrm>
            <a:off x="256670" y="3713698"/>
            <a:ext cx="3592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hlinkClick r:id="rId4"/>
              </a:rPr>
              <a:t>A. Grudiev BDS/DR/Dump subgroup meeting 16.11.22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617113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1AA02-777B-A981-5F53-F5AA2DDC9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12/9/22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A1B00-5B09-1EA3-7CF1-BF10B6137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FE727F-5EF1-6DAF-9FBC-802A9A233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8EB98F-3766-A18A-421E-12A8720D9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55" y="415634"/>
            <a:ext cx="9038289" cy="5071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259014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9945</TotalTime>
  <Words>203</Words>
  <Application>Microsoft Macintosh PowerPoint</Application>
  <PresentationFormat>On-screen Show (16:10)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Lucida Grande</vt:lpstr>
      <vt:lpstr>LLC_PowerPoint</vt:lpstr>
      <vt:lpstr>PowerPoint Presentation</vt:lpstr>
      <vt:lpstr>Crab Cavity: Design Downselect</vt:lpstr>
      <vt:lpstr>SRF Subgroup</vt:lpstr>
      <vt:lpstr>FNAL Cryomodule Design</vt:lpstr>
      <vt:lpstr>BDS/DR/Dumps Subgroup</vt:lpstr>
      <vt:lpstr>PowerPoint Presentation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301</cp:revision>
  <dcterms:created xsi:type="dcterms:W3CDTF">2013-03-22T17:34:51Z</dcterms:created>
  <dcterms:modified xsi:type="dcterms:W3CDTF">2022-12-09T08:42:26Z</dcterms:modified>
</cp:coreProperties>
</file>