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2" r:id="rId7"/>
    <p:sldId id="263" r:id="rId8"/>
    <p:sldId id="261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815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4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429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2732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264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396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71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880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690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27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353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A07F3-2B8E-44D3-A4A1-0A2A9B4046C3}" type="datetimeFigureOut">
              <a:rPr lang="fr-FR" smtClean="0"/>
              <a:t>18/01/2023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17C01-EAB4-40C5-AB46-882EE1D62E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92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37740" y="1122363"/>
            <a:ext cx="9698966" cy="723690"/>
          </a:xfrm>
        </p:spPr>
        <p:txBody>
          <a:bodyPr>
            <a:normAutofit fontScale="90000"/>
          </a:bodyPr>
          <a:lstStyle/>
          <a:p>
            <a:r>
              <a:rPr lang="fr-FR" sz="4800" b="1" dirty="0" smtClean="0"/>
              <a:t>REPORT FROM MICROMEGAS GROUP</a:t>
            </a:r>
            <a:endParaRPr lang="fr-FR" sz="48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5223" y="1846563"/>
            <a:ext cx="9144000" cy="426498"/>
          </a:xfrm>
        </p:spPr>
        <p:txBody>
          <a:bodyPr/>
          <a:lstStyle/>
          <a:p>
            <a:r>
              <a:rPr lang="fr-FR" dirty="0" smtClean="0"/>
              <a:t>Paul Colas (CEA/</a:t>
            </a:r>
            <a:r>
              <a:rPr lang="fr-FR" dirty="0" err="1" smtClean="0"/>
              <a:t>Irfu</a:t>
            </a:r>
            <a:r>
              <a:rPr lang="fr-FR" dirty="0" smtClean="0"/>
              <a:t> Université Paris Saclay)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061049" y="3338423"/>
            <a:ext cx="5072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Summary</a:t>
            </a:r>
            <a:r>
              <a:rPr lang="fr-FR" dirty="0" smtClean="0"/>
              <a:t> of </a:t>
            </a:r>
            <a:r>
              <a:rPr lang="fr-FR" dirty="0" err="1" smtClean="0"/>
              <a:t>activity</a:t>
            </a:r>
            <a:r>
              <a:rPr lang="fr-FR" dirty="0" smtClean="0"/>
              <a:t> in 5 </a:t>
            </a:r>
            <a:r>
              <a:rPr lang="fr-FR" dirty="0" err="1" smtClean="0"/>
              <a:t>latest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endParaRPr lang="fr-FR" dirty="0" smtClean="0"/>
          </a:p>
          <a:p>
            <a:r>
              <a:rPr lang="fr-FR" dirty="0" err="1" smtClean="0"/>
              <a:t>Synergy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detectors</a:t>
            </a:r>
          </a:p>
          <a:p>
            <a:r>
              <a:rPr lang="fr-FR" dirty="0" smtClean="0"/>
              <a:t>Running a TPC at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colliders</a:t>
            </a:r>
            <a:endParaRPr lang="fr-FR" dirty="0" smtClean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098" y="2700069"/>
            <a:ext cx="4442608" cy="331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3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73192" y="1457864"/>
            <a:ext cx="82123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Running at the </a:t>
            </a:r>
            <a:r>
              <a:rPr lang="fr-FR" sz="2400" b="1" dirty="0" err="1" smtClean="0"/>
              <a:t>TeraZ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with</a:t>
            </a:r>
            <a:r>
              <a:rPr lang="fr-FR" sz="2400" b="1" dirty="0" smtClean="0"/>
              <a:t> a TPC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a </a:t>
            </a:r>
            <a:r>
              <a:rPr lang="fr-FR" sz="2400" b="1" dirty="0" err="1" smtClean="0"/>
              <a:t>completely</a:t>
            </a:r>
            <a:r>
              <a:rPr lang="fr-FR" sz="2400" b="1" dirty="0" smtClean="0"/>
              <a:t> new challenge.</a:t>
            </a:r>
          </a:p>
          <a:p>
            <a:endParaRPr lang="fr-FR" dirty="0"/>
          </a:p>
          <a:p>
            <a:r>
              <a:rPr lang="fr-FR" dirty="0" smtClean="0"/>
              <a:t>Will </a:t>
            </a:r>
            <a:r>
              <a:rPr lang="fr-FR" dirty="0" err="1" smtClean="0"/>
              <a:t>require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Distortions</a:t>
            </a:r>
            <a:r>
              <a:rPr lang="fr-FR" dirty="0" smtClean="0"/>
              <a:t> corrections, monitoring of the </a:t>
            </a:r>
            <a:r>
              <a:rPr lang="fr-FR" dirty="0" err="1" smtClean="0"/>
              <a:t>current</a:t>
            </a:r>
            <a:r>
              <a:rPr lang="fr-FR" dirty="0" smtClean="0"/>
              <a:t> in the TPC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granularity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determined</a:t>
            </a:r>
            <a:r>
              <a:rPr lang="fr-FR" dirty="0" smtClean="0"/>
              <a:t>, and </a:t>
            </a:r>
            <a:r>
              <a:rPr lang="fr-FR" dirty="0" err="1" smtClean="0"/>
              <a:t>studies</a:t>
            </a:r>
            <a:r>
              <a:rPr lang="fr-FR" dirty="0" smtClean="0"/>
              <a:t> of </a:t>
            </a:r>
            <a:r>
              <a:rPr lang="fr-FR" dirty="0" err="1" smtClean="0"/>
              <a:t>shielding</a:t>
            </a:r>
            <a:r>
              <a:rPr lang="fr-FR" dirty="0" smtClean="0"/>
              <a:t> </a:t>
            </a:r>
            <a:r>
              <a:rPr lang="fr-FR" dirty="0" err="1" smtClean="0"/>
              <a:t>against</a:t>
            </a:r>
            <a:r>
              <a:rPr lang="fr-FR" dirty="0" smtClean="0"/>
              <a:t> 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beam-induced</a:t>
            </a:r>
            <a:r>
              <a:rPr lang="fr-FR" dirty="0" smtClean="0"/>
              <a:t> background sources.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4584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739" y="1651958"/>
            <a:ext cx="2870522" cy="355408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3151" y="1571445"/>
            <a:ext cx="2708476" cy="352532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715992" y="776377"/>
            <a:ext cx="369210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DRD1</a:t>
            </a:r>
          </a:p>
          <a:p>
            <a:endParaRPr lang="fr-FR" dirty="0"/>
          </a:p>
          <a:p>
            <a:r>
              <a:rPr lang="fr-FR" dirty="0" smtClean="0"/>
              <a:t>Transition from RD51 to DRD1 (ECFA)</a:t>
            </a:r>
          </a:p>
          <a:p>
            <a:r>
              <a:rPr lang="fr-FR" dirty="0" smtClean="0">
                <a:solidFill>
                  <a:srgbClr val="7030A0"/>
                </a:solidFill>
              </a:rPr>
              <a:t>M. Titov, E. </a:t>
            </a:r>
            <a:r>
              <a:rPr lang="fr-FR" dirty="0" err="1" smtClean="0">
                <a:solidFill>
                  <a:srgbClr val="7030A0"/>
                </a:solidFill>
              </a:rPr>
              <a:t>Oliveiri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err="1" smtClean="0"/>
              <a:t>Also</a:t>
            </a:r>
            <a:r>
              <a:rPr lang="fr-FR" dirty="0" smtClean="0"/>
              <a:t> Esther Ferrer-</a:t>
            </a:r>
            <a:r>
              <a:rPr lang="fr-FR" dirty="0" err="1" smtClean="0"/>
              <a:t>Ribas</a:t>
            </a:r>
            <a:r>
              <a:rPr lang="fr-FR" dirty="0" smtClean="0"/>
              <a:t> </a:t>
            </a:r>
            <a:r>
              <a:rPr lang="fr-FR" dirty="0" err="1" smtClean="0"/>
              <a:t>involved</a:t>
            </a:r>
            <a:r>
              <a:rPr lang="fr-FR" dirty="0" smtClean="0"/>
              <a:t> from Saclay. </a:t>
            </a:r>
          </a:p>
          <a:p>
            <a:endParaRPr lang="fr-FR" dirty="0"/>
          </a:p>
          <a:p>
            <a:r>
              <a:rPr lang="fr-FR" dirty="0" err="1" smtClean="0"/>
              <a:t>Preparation</a:t>
            </a:r>
            <a:r>
              <a:rPr lang="fr-FR" dirty="0" smtClean="0"/>
              <a:t> of a </a:t>
            </a:r>
            <a:r>
              <a:rPr lang="fr-FR" dirty="0" err="1" smtClean="0"/>
              <a:t>survey</a:t>
            </a:r>
            <a:r>
              <a:rPr lang="fr-FR" dirty="0" smtClean="0"/>
              <a:t>. Discussion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afternoon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1146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74022"/>
            <a:ext cx="10515600" cy="999522"/>
          </a:xfrm>
        </p:spPr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TPC Activity in the </a:t>
            </a:r>
            <a:r>
              <a:rPr lang="fr-FR" dirty="0" err="1" smtClean="0"/>
              <a:t>latest</a:t>
            </a:r>
            <a:r>
              <a:rPr lang="fr-FR" dirty="0" smtClean="0"/>
              <a:t> 5 </a:t>
            </a:r>
            <a:r>
              <a:rPr lang="fr-FR" dirty="0" err="1" smtClean="0"/>
              <a:t>years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173542"/>
            <a:ext cx="5959415" cy="5140994"/>
          </a:xfrm>
        </p:spPr>
        <p:txBody>
          <a:bodyPr>
            <a:normAutofit fontScale="92500" lnSpcReduction="20000"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test in </a:t>
            </a:r>
            <a:r>
              <a:rPr lang="fr-FR" dirty="0" err="1" smtClean="0"/>
              <a:t>November</a:t>
            </a:r>
            <a:r>
              <a:rPr lang="fr-FR" dirty="0" smtClean="0"/>
              <a:t> 2018 at DESY: 4 new ‘ERAM’ modules</a:t>
            </a:r>
          </a:p>
          <a:p>
            <a:r>
              <a:rPr lang="fr-FR" dirty="0" err="1" smtClean="0"/>
              <a:t>Cosmic</a:t>
            </a:r>
            <a:r>
              <a:rPr lang="fr-FR" dirty="0" smtClean="0"/>
              <a:t>-ray test at Saclay, from </a:t>
            </a:r>
            <a:r>
              <a:rPr lang="fr-FR" dirty="0" err="1" smtClean="0"/>
              <a:t>January</a:t>
            </a:r>
            <a:r>
              <a:rPr lang="fr-FR" dirty="0" smtClean="0"/>
              <a:t> 2019 to March 2020 (</a:t>
            </a:r>
            <a:r>
              <a:rPr lang="fr-FR" dirty="0" err="1" smtClean="0"/>
              <a:t>interrupted</a:t>
            </a:r>
            <a:r>
              <a:rPr lang="fr-FR" dirty="0" smtClean="0"/>
              <a:t> by Covid and </a:t>
            </a:r>
            <a:r>
              <a:rPr lang="fr-FR" dirty="0" err="1" smtClean="0"/>
              <a:t>discontinued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)</a:t>
            </a:r>
          </a:p>
          <a:p>
            <a:r>
              <a:rPr lang="fr-FR" dirty="0" smtClean="0"/>
              <a:t>TPC </a:t>
            </a:r>
            <a:r>
              <a:rPr lang="fr-FR" dirty="0" err="1"/>
              <a:t>c</a:t>
            </a:r>
            <a:r>
              <a:rPr lang="fr-FR" dirty="0" err="1" smtClean="0"/>
              <a:t>osting</a:t>
            </a:r>
            <a:r>
              <a:rPr lang="fr-FR" dirty="0" smtClean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detailed</a:t>
            </a:r>
            <a:r>
              <a:rPr lang="fr-FR" dirty="0" smtClean="0"/>
              <a:t> </a:t>
            </a:r>
            <a:r>
              <a:rPr lang="fr-FR" dirty="0" err="1" smtClean="0"/>
              <a:t>assessment</a:t>
            </a:r>
            <a:r>
              <a:rPr lang="fr-FR" dirty="0" smtClean="0"/>
              <a:t> of </a:t>
            </a:r>
            <a:r>
              <a:rPr lang="fr-FR" dirty="0" err="1" smtClean="0"/>
              <a:t>cabling</a:t>
            </a:r>
            <a:r>
              <a:rPr lang="fr-FR" dirty="0" smtClean="0"/>
              <a:t>, LV power, HV distribution, etc…</a:t>
            </a:r>
          </a:p>
          <a:p>
            <a:r>
              <a:rPr lang="fr-FR" dirty="0" smtClean="0"/>
              <a:t>Test of the </a:t>
            </a:r>
            <a:r>
              <a:rPr lang="fr-FR" dirty="0" err="1" smtClean="0"/>
              <a:t>cooling</a:t>
            </a:r>
            <a:r>
              <a:rPr lang="fr-FR" dirty="0" smtClean="0"/>
              <a:t> of one module </a:t>
            </a:r>
            <a:r>
              <a:rPr lang="fr-FR" dirty="0" err="1" smtClean="0"/>
              <a:t>with</a:t>
            </a:r>
            <a:r>
              <a:rPr lang="fr-FR" dirty="0" smtClean="0"/>
              <a:t> 2-phase CO2, </a:t>
            </a:r>
            <a:r>
              <a:rPr lang="fr-FR" dirty="0" err="1" smtClean="0"/>
              <a:t>with</a:t>
            </a:r>
            <a:r>
              <a:rPr lang="fr-FR" dirty="0" smtClean="0"/>
              <a:t> an </a:t>
            </a:r>
            <a:r>
              <a:rPr lang="fr-FR" dirty="0" err="1" smtClean="0"/>
              <a:t>aluminum</a:t>
            </a:r>
            <a:r>
              <a:rPr lang="fr-FR" dirty="0" smtClean="0"/>
              <a:t> 3D-printed </a:t>
            </a:r>
            <a:r>
              <a:rPr lang="fr-FR" dirty="0" err="1" smtClean="0"/>
              <a:t>cooling</a:t>
            </a:r>
            <a:r>
              <a:rPr lang="fr-FR" dirty="0" smtClean="0"/>
              <a:t> plate (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October</a:t>
            </a:r>
            <a:r>
              <a:rPr lang="fr-FR" dirty="0" smtClean="0"/>
              <a:t> 2021)</a:t>
            </a:r>
          </a:p>
          <a:p>
            <a:r>
              <a:rPr lang="fr-FR" dirty="0" err="1" smtClean="0"/>
              <a:t>Result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 : </a:t>
            </a:r>
            <a:r>
              <a:rPr lang="fr-FR" dirty="0" err="1" smtClean="0"/>
              <a:t>feasibility</a:t>
            </a:r>
            <a:r>
              <a:rPr lang="fr-FR" dirty="0" smtClean="0"/>
              <a:t> in ILC conditions </a:t>
            </a:r>
            <a:r>
              <a:rPr lang="fr-FR" dirty="0" err="1" smtClean="0"/>
              <a:t>demonstrated</a:t>
            </a:r>
            <a:r>
              <a:rPr lang="fr-FR" dirty="0" smtClean="0"/>
              <a:t> (</a:t>
            </a:r>
            <a:r>
              <a:rPr lang="fr-FR" dirty="0" err="1" smtClean="0"/>
              <a:t>space</a:t>
            </a:r>
            <a:r>
              <a:rPr lang="fr-FR" dirty="0" smtClean="0"/>
              <a:t> and </a:t>
            </a:r>
            <a:r>
              <a:rPr lang="fr-FR" dirty="0" err="1" smtClean="0"/>
              <a:t>dE</a:t>
            </a:r>
            <a:r>
              <a:rPr lang="fr-FR" dirty="0" smtClean="0"/>
              <a:t>/dx </a:t>
            </a:r>
            <a:r>
              <a:rPr lang="fr-FR" dirty="0" err="1" smtClean="0"/>
              <a:t>resolution</a:t>
            </a:r>
            <a:r>
              <a:rPr lang="fr-FR" dirty="0" smtClean="0"/>
              <a:t>, </a:t>
            </a:r>
            <a:r>
              <a:rPr lang="fr-FR" dirty="0" err="1" smtClean="0"/>
              <a:t>stability</a:t>
            </a:r>
            <a:r>
              <a:rPr lang="fr-FR" dirty="0" smtClean="0"/>
              <a:t>, </a:t>
            </a:r>
            <a:r>
              <a:rPr lang="fr-FR" dirty="0" err="1" smtClean="0"/>
              <a:t>flexibility</a:t>
            </a:r>
            <a:r>
              <a:rPr lang="fr-FR" dirty="0" smtClean="0"/>
              <a:t>, </a:t>
            </a:r>
            <a:r>
              <a:rPr lang="fr-FR" dirty="0" err="1" smtClean="0"/>
              <a:t>distortion</a:t>
            </a:r>
            <a:r>
              <a:rPr lang="fr-FR" dirty="0" smtClean="0"/>
              <a:t> mitigation, </a:t>
            </a:r>
            <a:r>
              <a:rPr lang="fr-FR" dirty="0" err="1" smtClean="0"/>
              <a:t>matter</a:t>
            </a:r>
            <a:r>
              <a:rPr lang="fr-FR" dirty="0" smtClean="0"/>
              <a:t> budget…)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055" y="1173543"/>
            <a:ext cx="3978672" cy="530489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664654" y="5218979"/>
            <a:ext cx="10633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E4      E3</a:t>
            </a:r>
          </a:p>
          <a:p>
            <a:r>
              <a:rPr lang="fr-FR" dirty="0"/>
              <a:t> </a:t>
            </a:r>
            <a:r>
              <a:rPr lang="fr-FR" dirty="0" smtClean="0"/>
              <a:t>     E1</a:t>
            </a:r>
          </a:p>
          <a:p>
            <a:r>
              <a:rPr lang="fr-FR" dirty="0" smtClean="0"/>
              <a:t>         E2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9107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Still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electronics</a:t>
            </a:r>
            <a:r>
              <a:rPr lang="fr-FR" dirty="0" smtClean="0"/>
              <a:t> and </a:t>
            </a:r>
            <a:r>
              <a:rPr lang="fr-FR" dirty="0" err="1" smtClean="0"/>
              <a:t>mechanics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Electronics must </a:t>
            </a:r>
            <a:r>
              <a:rPr lang="fr-FR" dirty="0" err="1" smtClean="0"/>
              <a:t>be</a:t>
            </a:r>
            <a:r>
              <a:rPr lang="fr-FR" dirty="0" smtClean="0"/>
              <a:t> compact. O(10</a:t>
            </a:r>
            <a:r>
              <a:rPr lang="fr-FR" baseline="30000" dirty="0" smtClean="0"/>
              <a:t>6</a:t>
            </a:r>
            <a:r>
              <a:rPr lang="fr-FR" dirty="0" smtClean="0"/>
              <a:t> </a:t>
            </a:r>
            <a:r>
              <a:rPr lang="fr-FR" dirty="0" err="1" smtClean="0"/>
              <a:t>channels</a:t>
            </a:r>
            <a:r>
              <a:rPr lang="fr-FR" dirty="0" smtClean="0"/>
              <a:t>) in ~10 mm² and must have </a:t>
            </a:r>
            <a:r>
              <a:rPr lang="fr-FR" dirty="0" err="1" smtClean="0"/>
              <a:t>low</a:t>
            </a:r>
            <a:r>
              <a:rPr lang="fr-FR" dirty="0" smtClean="0"/>
              <a:t> power </a:t>
            </a:r>
            <a:r>
              <a:rPr lang="fr-FR" dirty="0" err="1" smtClean="0"/>
              <a:t>consumption</a:t>
            </a:r>
            <a:r>
              <a:rPr lang="fr-FR" dirty="0" smtClean="0"/>
              <a:t> (few mW/chanel). The 65nm project SALSA </a:t>
            </a:r>
            <a:r>
              <a:rPr lang="fr-FR" dirty="0" err="1" smtClean="0"/>
              <a:t>would</a:t>
            </a:r>
            <a:r>
              <a:rPr lang="fr-FR" dirty="0" smtClean="0"/>
              <a:t> fit </a:t>
            </a:r>
            <a:r>
              <a:rPr lang="fr-FR" dirty="0" err="1" smtClean="0"/>
              <a:t>this</a:t>
            </a:r>
            <a:r>
              <a:rPr lang="fr-FR" dirty="0" smtClean="0"/>
              <a:t> (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Zhi</a:t>
            </a:r>
            <a:r>
              <a:rPr lang="fr-FR" dirty="0" smtClean="0"/>
              <a:t> </a:t>
            </a:r>
            <a:r>
              <a:rPr lang="fr-FR" dirty="0" err="1" smtClean="0"/>
              <a:t>Deng’s</a:t>
            </a:r>
            <a:r>
              <a:rPr lang="fr-FR" dirty="0" smtClean="0"/>
              <a:t> talk)</a:t>
            </a:r>
          </a:p>
          <a:p>
            <a:r>
              <a:rPr lang="fr-FR" dirty="0" smtClean="0"/>
              <a:t>Mechanical design : </a:t>
            </a:r>
            <a:r>
              <a:rPr lang="fr-FR" dirty="0" err="1" smtClean="0"/>
              <a:t>systematics</a:t>
            </a:r>
            <a:r>
              <a:rPr lang="fr-FR" dirty="0" smtClean="0"/>
              <a:t> </a:t>
            </a:r>
            <a:r>
              <a:rPr lang="fr-FR" dirty="0"/>
              <a:t>on the </a:t>
            </a:r>
            <a:r>
              <a:rPr lang="fr-FR" dirty="0" err="1"/>
              <a:t>sagita</a:t>
            </a:r>
            <a:r>
              <a:rPr lang="fr-FR" dirty="0"/>
              <a:t> </a:t>
            </a:r>
            <a:r>
              <a:rPr lang="fr-FR" dirty="0" smtClean="0"/>
              <a:t>must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</a:t>
            </a:r>
            <a:r>
              <a:rPr lang="fr-FR" dirty="0" smtClean="0"/>
              <a:t>~20 </a:t>
            </a:r>
            <a:r>
              <a:rPr lang="fr-FR" dirty="0" smtClean="0"/>
              <a:t>µm. </a:t>
            </a:r>
            <a:r>
              <a:rPr lang="fr-FR" dirty="0" smtClean="0"/>
              <a:t>Must </a:t>
            </a:r>
            <a:r>
              <a:rPr lang="fr-FR" dirty="0" err="1" smtClean="0"/>
              <a:t>damp</a:t>
            </a:r>
            <a:r>
              <a:rPr lang="fr-FR" dirty="0" smtClean="0"/>
              <a:t> vibrations and </a:t>
            </a:r>
            <a:r>
              <a:rPr lang="fr-FR" dirty="0" err="1" smtClean="0"/>
              <a:t>resist</a:t>
            </a:r>
            <a:r>
              <a:rPr lang="fr-FR" dirty="0" smtClean="0"/>
              <a:t> to </a:t>
            </a:r>
            <a:r>
              <a:rPr lang="fr-FR" dirty="0" err="1" smtClean="0"/>
              <a:t>earthquakes</a:t>
            </a:r>
            <a:endParaRPr lang="fr-FR" dirty="0" smtClean="0"/>
          </a:p>
          <a:p>
            <a:r>
              <a:rPr lang="fr-FR" dirty="0" err="1" smtClean="0"/>
              <a:t>Needs</a:t>
            </a:r>
            <a:r>
              <a:rPr lang="fr-FR" dirty="0" smtClean="0"/>
              <a:t> to </a:t>
            </a:r>
            <a:r>
              <a:rPr lang="fr-FR" dirty="0" err="1" smtClean="0"/>
              <a:t>become</a:t>
            </a:r>
            <a:r>
              <a:rPr lang="fr-FR" dirty="0" smtClean="0"/>
              <a:t> an </a:t>
            </a:r>
            <a:r>
              <a:rPr lang="fr-FR" dirty="0" err="1" smtClean="0"/>
              <a:t>ongoing</a:t>
            </a:r>
            <a:r>
              <a:rPr lang="fr-FR" dirty="0" smtClean="0"/>
              <a:t> project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defined</a:t>
            </a:r>
            <a:r>
              <a:rPr lang="fr-FR" dirty="0" smtClean="0"/>
              <a:t> </a:t>
            </a:r>
            <a:r>
              <a:rPr lang="fr-FR" dirty="0" err="1" smtClean="0"/>
              <a:t>timescale</a:t>
            </a:r>
            <a:r>
              <a:rPr lang="fr-FR" dirty="0" smtClean="0"/>
              <a:t> to </a:t>
            </a:r>
            <a:r>
              <a:rPr lang="fr-FR" dirty="0" err="1" smtClean="0"/>
              <a:t>progress</a:t>
            </a:r>
            <a:r>
              <a:rPr lang="fr-FR" dirty="0" smtClean="0"/>
              <a:t> </a:t>
            </a:r>
            <a:r>
              <a:rPr lang="fr-FR" dirty="0" err="1" smtClean="0"/>
              <a:t>further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817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Synergies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experiments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186358" cy="4351338"/>
          </a:xfrm>
        </p:spPr>
        <p:txBody>
          <a:bodyPr/>
          <a:lstStyle/>
          <a:p>
            <a:r>
              <a:rPr lang="fr-FR" dirty="0" smtClean="0"/>
              <a:t>T2K : </a:t>
            </a:r>
            <a:r>
              <a:rPr lang="fr-FR" dirty="0" err="1" smtClean="0"/>
              <a:t>also</a:t>
            </a:r>
            <a:r>
              <a:rPr lang="fr-FR" dirty="0" smtClean="0"/>
              <a:t> uses ERAM. </a:t>
            </a:r>
            <a:r>
              <a:rPr lang="fr-FR" dirty="0" err="1" smtClean="0"/>
              <a:t>Study</a:t>
            </a:r>
            <a:r>
              <a:rPr lang="fr-FR" dirty="0" smtClean="0"/>
              <a:t> charge sharing by </a:t>
            </a:r>
            <a:r>
              <a:rPr lang="fr-FR" dirty="0" err="1" smtClean="0"/>
              <a:t>Resistive</a:t>
            </a:r>
            <a:r>
              <a:rPr lang="fr-FR" dirty="0" smtClean="0"/>
              <a:t>-Capacitive anode, gain </a:t>
            </a:r>
            <a:r>
              <a:rPr lang="fr-FR" dirty="0" err="1" smtClean="0"/>
              <a:t>maps</a:t>
            </a:r>
            <a:r>
              <a:rPr lang="fr-FR" dirty="0" smtClean="0"/>
              <a:t>, RC </a:t>
            </a:r>
            <a:r>
              <a:rPr lang="fr-FR" dirty="0" err="1" smtClean="0"/>
              <a:t>maps</a:t>
            </a:r>
            <a:r>
              <a:rPr lang="fr-FR" dirty="0" smtClean="0"/>
              <a:t> (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7030A0"/>
                </a:solidFill>
              </a:rPr>
              <a:t>Shivam </a:t>
            </a:r>
            <a:r>
              <a:rPr lang="fr-FR" dirty="0" err="1" smtClean="0">
                <a:solidFill>
                  <a:srgbClr val="7030A0"/>
                </a:solidFill>
              </a:rPr>
              <a:t>Joshi</a:t>
            </a:r>
            <a:r>
              <a:rPr lang="fr-FR" dirty="0" err="1" smtClean="0"/>
              <a:t>’s</a:t>
            </a:r>
            <a:r>
              <a:rPr lang="fr-FR" dirty="0" smtClean="0"/>
              <a:t> talk), </a:t>
            </a:r>
            <a:r>
              <a:rPr lang="fr-FR" dirty="0" err="1" smtClean="0"/>
              <a:t>track</a:t>
            </a:r>
            <a:r>
              <a:rPr lang="fr-FR" dirty="0" smtClean="0"/>
              <a:t> and V0 reconstruction</a:t>
            </a:r>
          </a:p>
          <a:p>
            <a:r>
              <a:rPr lang="fr-FR" dirty="0" smtClean="0"/>
              <a:t>ALICE : uses </a:t>
            </a:r>
            <a:r>
              <a:rPr lang="fr-FR" dirty="0" err="1" smtClean="0"/>
              <a:t>GEMs</a:t>
            </a:r>
            <a:r>
              <a:rPr lang="fr-FR" dirty="0" smtClean="0"/>
              <a:t> in a high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 </a:t>
            </a:r>
            <a:r>
              <a:rPr lang="fr-FR" dirty="0" err="1" smtClean="0"/>
              <a:t>environment</a:t>
            </a:r>
            <a:r>
              <a:rPr lang="fr-FR" dirty="0" smtClean="0"/>
              <a:t>. </a:t>
            </a:r>
            <a:r>
              <a:rPr lang="fr-FR" dirty="0" err="1" smtClean="0"/>
              <a:t>Experiences</a:t>
            </a:r>
            <a:r>
              <a:rPr lang="fr-FR" dirty="0" smtClean="0"/>
              <a:t>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continuous</a:t>
            </a:r>
            <a:r>
              <a:rPr lang="fr-FR" dirty="0" smtClean="0"/>
              <a:t> data </a:t>
            </a:r>
            <a:r>
              <a:rPr lang="fr-FR" dirty="0" err="1" smtClean="0"/>
              <a:t>taking</a:t>
            </a:r>
            <a:r>
              <a:rPr lang="fr-FR" dirty="0" smtClean="0"/>
              <a:t> (important for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fr-FR" dirty="0" err="1" smtClean="0"/>
              <a:t>colliders</a:t>
            </a:r>
            <a:r>
              <a:rPr lang="fr-FR" dirty="0" smtClean="0"/>
              <a:t>) and large </a:t>
            </a:r>
            <a:r>
              <a:rPr lang="fr-FR" dirty="0" err="1" smtClean="0"/>
              <a:t>distortions</a:t>
            </a:r>
            <a:r>
              <a:rPr lang="fr-FR" dirty="0" smtClean="0"/>
              <a:t> from </a:t>
            </a:r>
            <a:r>
              <a:rPr lang="fr-FR" dirty="0" err="1" smtClean="0"/>
              <a:t>space</a:t>
            </a:r>
            <a:r>
              <a:rPr lang="fr-FR" dirty="0" smtClean="0"/>
              <a:t> charge (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7030A0"/>
                </a:solidFill>
              </a:rPr>
              <a:t>Jens </a:t>
            </a:r>
            <a:r>
              <a:rPr lang="fr-FR" dirty="0" err="1" smtClean="0">
                <a:solidFill>
                  <a:srgbClr val="7030A0"/>
                </a:solidFill>
              </a:rPr>
              <a:t>Wiechula</a:t>
            </a:r>
            <a:r>
              <a:rPr lang="fr-FR" dirty="0" err="1" smtClean="0"/>
              <a:t>’s</a:t>
            </a:r>
            <a:r>
              <a:rPr lang="fr-FR" dirty="0" smtClean="0"/>
              <a:t> talk)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820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questions </a:t>
            </a:r>
            <a:r>
              <a:rPr lang="fr-FR" dirty="0" err="1" smtClean="0"/>
              <a:t>arising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possible at a </a:t>
            </a:r>
            <a:r>
              <a:rPr lang="fr-FR" dirty="0" err="1" smtClean="0"/>
              <a:t>circular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 smtClean="0"/>
              <a:t>, in </a:t>
            </a:r>
            <a:r>
              <a:rPr lang="fr-FR" dirty="0" err="1" smtClean="0"/>
              <a:t>particular</a:t>
            </a:r>
            <a:r>
              <a:rPr lang="fr-FR" dirty="0" smtClean="0"/>
              <a:t> at the Z </a:t>
            </a:r>
            <a:r>
              <a:rPr lang="fr-FR" dirty="0" err="1" smtClean="0"/>
              <a:t>peak</a:t>
            </a:r>
            <a:r>
              <a:rPr lang="fr-FR" dirty="0" smtClean="0"/>
              <a:t> at high </a:t>
            </a:r>
            <a:r>
              <a:rPr lang="fr-FR" dirty="0" err="1" smtClean="0"/>
              <a:t>lumi</a:t>
            </a:r>
            <a:r>
              <a:rPr lang="fr-FR" dirty="0" smtClean="0"/>
              <a:t> (2.10</a:t>
            </a:r>
            <a:r>
              <a:rPr lang="fr-FR" baseline="30000" dirty="0" smtClean="0"/>
              <a:t>36</a:t>
            </a:r>
            <a:r>
              <a:rPr lang="fr-FR" dirty="0" smtClean="0"/>
              <a:t> /cm²/s per IP)?</a:t>
            </a:r>
          </a:p>
          <a:p>
            <a:pPr lvl="1"/>
            <a:r>
              <a:rPr lang="fr-FR" dirty="0" err="1" smtClean="0"/>
              <a:t>Would</a:t>
            </a:r>
            <a:r>
              <a:rPr lang="fr-FR" dirty="0" smtClean="0"/>
              <a:t> the </a:t>
            </a:r>
            <a:r>
              <a:rPr lang="fr-FR" dirty="0"/>
              <a:t>HV </a:t>
            </a:r>
            <a:r>
              <a:rPr lang="fr-FR" dirty="0" smtClean="0"/>
              <a:t>supplies stand the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drawn</a:t>
            </a:r>
            <a:r>
              <a:rPr lang="fr-FR" dirty="0" smtClean="0"/>
              <a:t> in the </a:t>
            </a:r>
            <a:r>
              <a:rPr lang="fr-FR" dirty="0" err="1" smtClean="0"/>
              <a:t>endplates</a:t>
            </a:r>
            <a:r>
              <a:rPr lang="fr-FR" dirty="0" smtClean="0"/>
              <a:t>?</a:t>
            </a:r>
          </a:p>
          <a:p>
            <a:pPr lvl="1"/>
            <a:r>
              <a:rPr lang="fr-FR" dirty="0" err="1" smtClean="0"/>
              <a:t>Would</a:t>
            </a:r>
            <a:r>
              <a:rPr lang="fr-FR" dirty="0" smtClean="0"/>
              <a:t> the </a:t>
            </a:r>
            <a:r>
              <a:rPr lang="fr-FR" dirty="0" err="1" smtClean="0"/>
              <a:t>distortions</a:t>
            </a:r>
            <a:r>
              <a:rPr lang="fr-FR" dirty="0" smtClean="0"/>
              <a:t> due to ion </a:t>
            </a:r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moderate</a:t>
            </a:r>
            <a:r>
              <a:rPr lang="fr-FR" dirty="0" smtClean="0"/>
              <a:t> </a:t>
            </a:r>
            <a:r>
              <a:rPr lang="fr-FR" dirty="0" err="1" smtClean="0"/>
              <a:t>enough</a:t>
            </a:r>
            <a:r>
              <a:rPr lang="fr-FR" dirty="0" smtClean="0"/>
              <a:t> and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corrected</a:t>
            </a:r>
            <a:r>
              <a:rPr lang="fr-FR" dirty="0" smtClean="0"/>
              <a:t>?</a:t>
            </a:r>
          </a:p>
          <a:p>
            <a:pPr lvl="1"/>
            <a:r>
              <a:rPr lang="fr-FR" dirty="0" err="1" smtClean="0"/>
              <a:t>Would</a:t>
            </a:r>
            <a:r>
              <a:rPr lang="fr-FR" dirty="0" smtClean="0"/>
              <a:t> the power </a:t>
            </a:r>
            <a:r>
              <a:rPr lang="fr-FR" dirty="0" err="1" smtClean="0"/>
              <a:t>consumption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control, </a:t>
            </a:r>
            <a:r>
              <a:rPr lang="fr-FR" dirty="0" err="1" smtClean="0"/>
              <a:t>without</a:t>
            </a:r>
            <a:r>
              <a:rPr lang="fr-FR" dirty="0" smtClean="0"/>
              <a:t> power </a:t>
            </a:r>
            <a:r>
              <a:rPr lang="fr-FR" dirty="0" err="1" smtClean="0"/>
              <a:t>pulsing</a:t>
            </a:r>
            <a:r>
              <a:rPr lang="fr-FR" dirty="0" smtClean="0"/>
              <a:t>?</a:t>
            </a:r>
            <a:endParaRPr lang="fr-FR" dirty="0"/>
          </a:p>
          <a:p>
            <a:pPr lvl="1"/>
            <a:r>
              <a:rPr lang="fr-FR" dirty="0" err="1" smtClean="0"/>
              <a:t>Would</a:t>
            </a:r>
            <a:r>
              <a:rPr lang="fr-FR" dirty="0" smtClean="0"/>
              <a:t> the reconstruction of data </a:t>
            </a:r>
            <a:r>
              <a:rPr lang="fr-FR" dirty="0" err="1" smtClean="0"/>
              <a:t>taken</a:t>
            </a:r>
            <a:r>
              <a:rPr lang="fr-FR" dirty="0" smtClean="0"/>
              <a:t> in </a:t>
            </a:r>
            <a:r>
              <a:rPr lang="fr-FR" dirty="0" err="1" smtClean="0"/>
              <a:t>triggerless</a:t>
            </a:r>
            <a:r>
              <a:rPr lang="fr-FR" dirty="0" smtClean="0"/>
              <a:t> mode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manageable</a:t>
            </a:r>
            <a:r>
              <a:rPr lang="fr-FR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29984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62" y="362309"/>
            <a:ext cx="11572876" cy="613338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152626" y="0"/>
            <a:ext cx="228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David </a:t>
            </a:r>
            <a:r>
              <a:rPr lang="fr-FR" dirty="0" err="1" smtClean="0">
                <a:solidFill>
                  <a:srgbClr val="7030A0"/>
                </a:solidFill>
              </a:rPr>
              <a:t>Rohr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smtClean="0"/>
              <a:t>CHEP 2020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989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9152626" y="0"/>
            <a:ext cx="228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David </a:t>
            </a:r>
            <a:r>
              <a:rPr lang="fr-FR" dirty="0" err="1" smtClean="0">
                <a:solidFill>
                  <a:srgbClr val="7030A0"/>
                </a:solidFill>
              </a:rPr>
              <a:t>Rohr</a:t>
            </a:r>
            <a:r>
              <a:rPr lang="fr-FR" dirty="0" smtClean="0">
                <a:solidFill>
                  <a:srgbClr val="7030A0"/>
                </a:solidFill>
              </a:rPr>
              <a:t> </a:t>
            </a:r>
            <a:r>
              <a:rPr lang="fr-FR" dirty="0" smtClean="0"/>
              <a:t>CHEP 2020</a:t>
            </a:r>
            <a:endParaRPr lang="fr-FR" dirty="0">
              <a:solidFill>
                <a:srgbClr val="7030A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05" y="369332"/>
            <a:ext cx="11354308" cy="606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735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6660" y="339247"/>
            <a:ext cx="4734465" cy="1389616"/>
          </a:xfrm>
        </p:spPr>
        <p:txBody>
          <a:bodyPr>
            <a:normAutofit/>
          </a:bodyPr>
          <a:lstStyle/>
          <a:p>
            <a:r>
              <a:rPr lang="fr-FR" sz="3600" b="1" dirty="0" err="1" smtClean="0"/>
              <a:t>Beamstrahlung</a:t>
            </a:r>
            <a:r>
              <a:rPr lang="fr-FR" sz="3600" b="1" dirty="0" smtClean="0"/>
              <a:t> photons at FCC</a:t>
            </a:r>
            <a:endParaRPr lang="fr-FR" sz="36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966" y="481641"/>
            <a:ext cx="5545150" cy="56953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822830" y="2786332"/>
            <a:ext cx="284672" cy="3390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8376249" y="2631057"/>
            <a:ext cx="905774" cy="8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8376249" y="1728863"/>
            <a:ext cx="1052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Copious</a:t>
            </a:r>
            <a:r>
              <a:rPr lang="fr-FR" sz="1200" dirty="0" smtClean="0"/>
              <a:t> production of few-MeV photons</a:t>
            </a:r>
            <a:endParaRPr lang="fr-FR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96660" y="1636530"/>
            <a:ext cx="47962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Enormous</a:t>
            </a:r>
            <a:r>
              <a:rPr lang="fr-FR" dirty="0" smtClean="0"/>
              <a:t> power </a:t>
            </a:r>
            <a:r>
              <a:rPr lang="fr-FR" dirty="0" err="1" smtClean="0"/>
              <a:t>radiated</a:t>
            </a:r>
            <a:r>
              <a:rPr lang="fr-FR" dirty="0" smtClean="0"/>
              <a:t> and </a:t>
            </a:r>
            <a:r>
              <a:rPr lang="fr-FR" dirty="0" err="1" smtClean="0"/>
              <a:t>copious</a:t>
            </a:r>
            <a:r>
              <a:rPr lang="fr-FR" dirty="0" smtClean="0"/>
              <a:t> photon production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r>
              <a:rPr lang="fr-FR" dirty="0" smtClean="0"/>
              <a:t> of a few MeV: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produce</a:t>
            </a:r>
            <a:r>
              <a:rPr lang="fr-FR" dirty="0" smtClean="0"/>
              <a:t> </a:t>
            </a:r>
            <a:r>
              <a:rPr lang="fr-FR" dirty="0" err="1" smtClean="0"/>
              <a:t>e+e</a:t>
            </a:r>
            <a:r>
              <a:rPr lang="fr-FR" dirty="0" smtClean="0"/>
              <a:t>- pairs in the TPC </a:t>
            </a:r>
            <a:r>
              <a:rPr lang="fr-FR" dirty="0" err="1" smtClean="0"/>
              <a:t>gas</a:t>
            </a:r>
            <a:r>
              <a:rPr lang="fr-FR" dirty="0" smtClean="0"/>
              <a:t> if not </a:t>
            </a:r>
            <a:r>
              <a:rPr lang="fr-FR" dirty="0" err="1" smtClean="0"/>
              <a:t>extracted</a:t>
            </a:r>
            <a:r>
              <a:rPr lang="fr-FR" dirty="0" smtClean="0"/>
              <a:t> 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713343" y="163902"/>
            <a:ext cx="1739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A. </a:t>
            </a:r>
            <a:r>
              <a:rPr lang="fr-FR" dirty="0" err="1" smtClean="0">
                <a:solidFill>
                  <a:srgbClr val="7030A0"/>
                </a:solidFill>
              </a:rPr>
              <a:t>Ciarma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185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35169" y="741872"/>
            <a:ext cx="9273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ionization</a:t>
            </a:r>
            <a:r>
              <a:rPr lang="fr-FR" dirty="0" smtClean="0"/>
              <a:t> at the Z : maximum </a:t>
            </a:r>
            <a:r>
              <a:rPr lang="fr-FR" dirty="0" err="1" smtClean="0"/>
              <a:t>distortions</a:t>
            </a:r>
            <a:r>
              <a:rPr lang="fr-FR" dirty="0" smtClean="0"/>
              <a:t> of 330 µm for IBF=1, </a:t>
            </a:r>
            <a:r>
              <a:rPr lang="fr-FR" dirty="0" err="1" smtClean="0"/>
              <a:t>however</a:t>
            </a:r>
            <a:r>
              <a:rPr lang="fr-FR" dirty="0" smtClean="0"/>
              <a:t> stable to a few microns.</a:t>
            </a:r>
          </a:p>
          <a:p>
            <a:endParaRPr lang="fr-FR" dirty="0" smtClean="0"/>
          </a:p>
          <a:p>
            <a:r>
              <a:rPr lang="fr-FR" dirty="0" smtClean="0"/>
              <a:t>Background from </a:t>
            </a:r>
            <a:r>
              <a:rPr lang="fr-FR" dirty="0" err="1" smtClean="0"/>
              <a:t>incoherent</a:t>
            </a:r>
            <a:r>
              <a:rPr lang="fr-FR" dirty="0" smtClean="0"/>
              <a:t> pairs</a:t>
            </a:r>
          </a:p>
          <a:p>
            <a:r>
              <a:rPr lang="fr-FR" dirty="0" smtClean="0"/>
              <a:t>Daniel Jeans </a:t>
            </a:r>
            <a:r>
              <a:rPr lang="fr-FR" dirty="0" err="1" smtClean="0"/>
              <a:t>used</a:t>
            </a:r>
            <a:r>
              <a:rPr lang="fr-FR" dirty="0" smtClean="0"/>
              <a:t> Andrea </a:t>
            </a:r>
            <a:r>
              <a:rPr lang="fr-FR" dirty="0" err="1" smtClean="0"/>
              <a:t>Ciarma</a:t>
            </a:r>
            <a:r>
              <a:rPr lang="fr-FR" dirty="0" smtClean="0"/>
              <a:t> </a:t>
            </a:r>
            <a:r>
              <a:rPr lang="fr-FR" dirty="0" err="1" smtClean="0"/>
              <a:t>simulated</a:t>
            </a:r>
            <a:r>
              <a:rPr lang="fr-FR" dirty="0" smtClean="0"/>
              <a:t> background </a:t>
            </a:r>
            <a:r>
              <a:rPr lang="fr-FR" dirty="0" err="1" smtClean="0"/>
              <a:t>events</a:t>
            </a:r>
            <a:r>
              <a:rPr lang="fr-FR" dirty="0" smtClean="0"/>
              <a:t> to </a:t>
            </a:r>
            <a:r>
              <a:rPr lang="fr-FR" dirty="0" err="1" smtClean="0"/>
              <a:t>estimate</a:t>
            </a:r>
            <a:r>
              <a:rPr lang="fr-FR" dirty="0" smtClean="0"/>
              <a:t> the </a:t>
            </a:r>
            <a:r>
              <a:rPr lang="fr-FR" dirty="0" err="1" smtClean="0"/>
              <a:t>ionization</a:t>
            </a:r>
            <a:r>
              <a:rPr lang="fr-FR" dirty="0" smtClean="0"/>
              <a:t> in the TPC : </a:t>
            </a:r>
            <a:r>
              <a:rPr lang="fr-FR" dirty="0" err="1" smtClean="0"/>
              <a:t>result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large, an efficient </a:t>
            </a:r>
            <a:r>
              <a:rPr lang="fr-FR" dirty="0" err="1" smtClean="0"/>
              <a:t>shielding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absolutely</a:t>
            </a:r>
            <a:r>
              <a:rPr lang="fr-FR" dirty="0" smtClean="0"/>
              <a:t> </a:t>
            </a:r>
            <a:r>
              <a:rPr lang="fr-FR" dirty="0" err="1" smtClean="0"/>
              <a:t>needed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presented</a:t>
            </a:r>
            <a:r>
              <a:rPr lang="fr-FR" dirty="0" smtClean="0"/>
              <a:t> in SWANA meetings)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055" y="2636129"/>
            <a:ext cx="7602986" cy="323989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8531525" y="4520242"/>
            <a:ext cx="2363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D. Jeans</a:t>
            </a:r>
          </a:p>
          <a:p>
            <a:r>
              <a:rPr lang="fr-FR" dirty="0" smtClean="0"/>
              <a:t>PRELIMINARY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0928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551</Words>
  <Application>Microsoft Office PowerPoint</Application>
  <PresentationFormat>Grand écran</PresentationFormat>
  <Paragraphs>50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REPORT FROM MICROMEGAS GROUP</vt:lpstr>
      <vt:lpstr>Micromegas TPC Activity in the latest 5 years</vt:lpstr>
      <vt:lpstr>Still to be done : electronics and mechanics</vt:lpstr>
      <vt:lpstr>Synergies with other experiments </vt:lpstr>
      <vt:lpstr>New questions arising</vt:lpstr>
      <vt:lpstr>Présentation PowerPoint</vt:lpstr>
      <vt:lpstr>Présentation PowerPoint</vt:lpstr>
      <vt:lpstr>Beamstrahlung photons at FCC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MICROMEGAS GROUP</dc:title>
  <dc:creator>Colas Paul</dc:creator>
  <cp:lastModifiedBy>Colas Paul</cp:lastModifiedBy>
  <cp:revision>19</cp:revision>
  <dcterms:created xsi:type="dcterms:W3CDTF">2023-01-17T13:47:20Z</dcterms:created>
  <dcterms:modified xsi:type="dcterms:W3CDTF">2023-01-18T06:32:27Z</dcterms:modified>
</cp:coreProperties>
</file>