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426" r:id="rId3"/>
    <p:sldId id="348" r:id="rId4"/>
    <p:sldId id="349" r:id="rId5"/>
    <p:sldId id="350" r:id="rId6"/>
    <p:sldId id="427" r:id="rId7"/>
    <p:sldId id="428" r:id="rId8"/>
    <p:sldId id="425" r:id="rId9"/>
    <p:sldId id="42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00FF"/>
    <a:srgbClr val="66CCFF"/>
    <a:srgbClr val="CCFF99"/>
    <a:srgbClr val="9999FF"/>
    <a:srgbClr val="DEEBF7"/>
    <a:srgbClr val="339933"/>
    <a:srgbClr val="006699"/>
    <a:srgbClr val="666699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95" d="100"/>
          <a:sy n="95" d="100"/>
        </p:scale>
        <p:origin x="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2022/11/8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08/Nov/2022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32nd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7" y="2083335"/>
            <a:ext cx="11160206" cy="2169627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SRF Five-year plan at KEK as Time-critical WPs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62852"/>
            <a:ext cx="1219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L. Monaco,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Ruber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Burrows,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SRF Five-year plan at KEK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1153267" y="1046937"/>
            <a:ext cx="9885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Michizono-san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Akira Yamamoto-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Kirk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discussed internally the SRF five-year plan at KEK.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plan follows the time-critical WPs discussed with the WG2/SRF group.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WP-prime 2, we will produce </a:t>
            </a:r>
            <a:r>
              <a:rPr kumimoji="1"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 for ILC.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Also, we will construct the infrastructure related to helium refrigerator, CM assembly/test area, etc.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表 13">
            <a:extLst>
              <a:ext uri="{FF2B5EF4-FFF2-40B4-BE49-F238E27FC236}">
                <a16:creationId xmlns:a16="http://schemas.microsoft.com/office/drawing/2014/main" id="{7A1D1C80-24D0-520D-0EF4-68137BABB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877029"/>
              </p:ext>
            </p:extLst>
          </p:nvPr>
        </p:nvGraphicFramePr>
        <p:xfrm>
          <a:off x="1355089" y="2865119"/>
          <a:ext cx="9481821" cy="2992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86">
                  <a:extLst>
                    <a:ext uri="{9D8B030D-6E8A-4147-A177-3AD203B41FA5}">
                      <a16:colId xmlns:a16="http://schemas.microsoft.com/office/drawing/2014/main" val="53390744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19034844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3760195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57732803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5733354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386381048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Five-year plan at KEK (currently prospect)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47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F.Y.2024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F.Y.2025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F.Y.2026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F.Y.2027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641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@COI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719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@CFF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5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production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96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test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R&amp;D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R&amp;D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622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production/assembly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449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test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473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87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7278"/>
            <a:ext cx="9141619" cy="6057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1: SRF Cavity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Industrial-Production Readiness)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DE5513-DCEB-48F2-89C2-8A3E0DA24C4A}"/>
              </a:ext>
            </a:extLst>
          </p:cNvPr>
          <p:cNvSpPr txBox="1"/>
          <p:nvPr/>
        </p:nvSpPr>
        <p:spPr>
          <a:xfrm>
            <a:off x="1598804" y="954057"/>
            <a:ext cx="5719196" cy="205440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Research with single-cell cavities to establish the best production process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Nb sheet production method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Advanced surface treatment recipe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Globally common design compatible with High Pressure Gas Safety (HPGS) regulation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24 nine-cell cavities are to be developed for industrial-production readiness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8 cavities (4 / batch) in each region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Production process optimized in each region encouraged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performance/success yield to be examined (at least including 2</a:t>
            </a:r>
            <a:r>
              <a:rPr lang="en-US" altLang="ja-JP" sz="135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nd</a:t>
            </a: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pass)</a:t>
            </a:r>
          </a:p>
          <a:p>
            <a:pPr marL="557213" lvl="1" indent="-214313">
              <a:buFont typeface="Wingdings" panose="05000000000000000000" pitchFamily="2" charset="2"/>
              <a:buChar char="u"/>
            </a:pP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3</a:t>
            </a:r>
            <a:r>
              <a:rPr lang="en-US" altLang="ja-JP" sz="1200" baseline="30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rd</a:t>
            </a:r>
            <a:r>
              <a:rPr lang="en-US" altLang="ja-JP" sz="12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pass to be examined if effective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B64076D-1F91-033E-5188-20AA2583F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4704" y="3208959"/>
            <a:ext cx="3113256" cy="19537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表 10">
            <a:extLst>
              <a:ext uri="{FF2B5EF4-FFF2-40B4-BE49-F238E27FC236}">
                <a16:creationId xmlns:a16="http://schemas.microsoft.com/office/drawing/2014/main" id="{51193731-B928-6D98-B9B0-F0E7ED3E6D50}"/>
              </a:ext>
            </a:extLst>
          </p:cNvPr>
          <p:cNvGraphicFramePr>
            <a:graphicFrameLocks noGrp="1"/>
          </p:cNvGraphicFramePr>
          <p:nvPr/>
        </p:nvGraphicFramePr>
        <p:xfrm>
          <a:off x="7432156" y="1570634"/>
          <a:ext cx="3161040" cy="960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0260">
                  <a:extLst>
                    <a:ext uri="{9D8B030D-6E8A-4147-A177-3AD203B41FA5}">
                      <a16:colId xmlns:a16="http://schemas.microsoft.com/office/drawing/2014/main" val="2223904680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1200475034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3980444251"/>
                    </a:ext>
                  </a:extLst>
                </a:gridCol>
                <a:gridCol w="790260">
                  <a:extLst>
                    <a:ext uri="{9D8B030D-6E8A-4147-A177-3AD203B41FA5}">
                      <a16:colId xmlns:a16="http://schemas.microsoft.com/office/drawing/2014/main" val="228323909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cavities to be produced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12593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JP/Asia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9053542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173154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nine-cell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(+ 12)</a:t>
                      </a:r>
                      <a:endParaRPr kumimoji="1" lang="ja-JP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1720763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B3807BBF-9B3B-754E-A2A0-C203BBF7EC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471" y="5585259"/>
            <a:ext cx="747512" cy="63360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2A44BC8-2D78-8F0A-4A05-0E52C0E5D8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289" y="3446606"/>
            <a:ext cx="2342897" cy="1757172"/>
          </a:xfrm>
          <a:prstGeom prst="rect">
            <a:avLst/>
          </a:prstGeom>
        </p:spPr>
      </p:pic>
      <p:pic>
        <p:nvPicPr>
          <p:cNvPr id="19" name="Picture 150" descr="TESLA cavity 20100627_top_B">
            <a:extLst>
              <a:ext uri="{FF2B5EF4-FFF2-40B4-BE49-F238E27FC236}">
                <a16:creationId xmlns:a16="http://schemas.microsoft.com/office/drawing/2014/main" id="{DB7F5C68-F87D-AED4-6C42-3AEE36345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170" y="5653929"/>
            <a:ext cx="2547900" cy="42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下矢印 17">
            <a:extLst>
              <a:ext uri="{FF2B5EF4-FFF2-40B4-BE49-F238E27FC236}">
                <a16:creationId xmlns:a16="http://schemas.microsoft.com/office/drawing/2014/main" id="{3EE2BA98-400E-5CDC-D899-03CE78B9DE0A}"/>
              </a:ext>
            </a:extLst>
          </p:cNvPr>
          <p:cNvSpPr/>
          <p:nvPr/>
        </p:nvSpPr>
        <p:spPr>
          <a:xfrm>
            <a:off x="9025880" y="2941035"/>
            <a:ext cx="142775" cy="1991532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27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60293B-06DB-4B96-8DA1-4A5A3104C5EC}"/>
              </a:ext>
            </a:extLst>
          </p:cNvPr>
          <p:cNvSpPr txBox="1"/>
          <p:nvPr/>
        </p:nvSpPr>
        <p:spPr>
          <a:xfrm>
            <a:off x="8012181" y="2697613"/>
            <a:ext cx="2208379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Material/Sub-component</a:t>
            </a:r>
            <a:endParaRPr lang="ja-JP" altLang="en-US" sz="135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B60860-97CE-B379-C2A2-FFBA107943F0}"/>
              </a:ext>
            </a:extLst>
          </p:cNvPr>
          <p:cNvSpPr txBox="1"/>
          <p:nvPr/>
        </p:nvSpPr>
        <p:spPr>
          <a:xfrm>
            <a:off x="8342597" y="3798301"/>
            <a:ext cx="1593706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Cavity Production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31A46CF-A772-7D07-E58E-B9A3014ECEA5}"/>
              </a:ext>
            </a:extLst>
          </p:cNvPr>
          <p:cNvSpPr txBox="1"/>
          <p:nvPr/>
        </p:nvSpPr>
        <p:spPr>
          <a:xfrm>
            <a:off x="8392492" y="4345978"/>
            <a:ext cx="1484702" cy="30008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Surface Process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FDD710F-6E01-DF52-0355-61760F560A28}"/>
              </a:ext>
            </a:extLst>
          </p:cNvPr>
          <p:cNvSpPr txBox="1"/>
          <p:nvPr/>
        </p:nvSpPr>
        <p:spPr>
          <a:xfrm>
            <a:off x="8481133" y="4932569"/>
            <a:ext cx="1370888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Vertical Test =</a:t>
            </a:r>
          </a:p>
          <a:p>
            <a:r>
              <a:rPr lang="en-US" altLang="ja-JP" sz="1350" dirty="0"/>
              <a:t>Cavity RF Test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6FE1C8B-B72B-D5FF-BDEB-CA18B416EE5E}"/>
              </a:ext>
            </a:extLst>
          </p:cNvPr>
          <p:cNvSpPr txBox="1"/>
          <p:nvPr/>
        </p:nvSpPr>
        <p:spPr>
          <a:xfrm>
            <a:off x="8155315" y="3232611"/>
            <a:ext cx="1928733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QA of Material/Sub-C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2C86FA-56E0-6DE9-DA0E-9BB1FE1CB3A1}"/>
              </a:ext>
            </a:extLst>
          </p:cNvPr>
          <p:cNvSpPr txBox="1"/>
          <p:nvPr/>
        </p:nvSpPr>
        <p:spPr>
          <a:xfrm>
            <a:off x="8347769" y="5603359"/>
            <a:ext cx="1507144" cy="300082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process</a:t>
            </a:r>
            <a:endParaRPr lang="ja-JP" alt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276C4BD2-02B1-8F8E-06E3-A9595A83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フッター プレースホルダー 4">
            <a:extLst>
              <a:ext uri="{FF2B5EF4-FFF2-40B4-BE49-F238E27FC236}">
                <a16:creationId xmlns:a16="http://schemas.microsoft.com/office/drawing/2014/main" id="{F1B1B2A7-074B-9E99-BF5D-B93058CDA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スライド番号プレースホルダー 5">
            <a:extLst>
              <a:ext uri="{FF2B5EF4-FFF2-40B4-BE49-F238E27FC236}">
                <a16:creationId xmlns:a16="http://schemas.microsoft.com/office/drawing/2014/main" id="{513B5F6E-BB19-4886-9C32-8D41DFAB7FB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11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CC77177-0F9C-4F6D-8D01-3D1A72E23CC2}"/>
              </a:ext>
            </a:extLst>
          </p:cNvPr>
          <p:cNvSpPr txBox="1"/>
          <p:nvPr/>
        </p:nvSpPr>
        <p:spPr>
          <a:xfrm>
            <a:off x="1750475" y="887105"/>
            <a:ext cx="8691051" cy="50783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Unify cryomodule (CM) design with ancillaries, based on globally common drawings and data-base</a:t>
            </a:r>
            <a:endParaRPr lang="en-US" altLang="ja-JP" sz="12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35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Establish globally compatible safety design to be approved by HPGS regulations individually authorized in each region.</a:t>
            </a:r>
          </a:p>
        </p:txBody>
      </p:sp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-2259"/>
            <a:ext cx="9141619" cy="5850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2: Cryomodule (CM) design</a:t>
            </a:r>
          </a:p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(Scoping the CM Global Transfer and Performance Assurance)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1806DC57-E67D-16A2-C5D9-C2B4880EE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176" y="1769895"/>
            <a:ext cx="2349434" cy="2087725"/>
          </a:xfrm>
          <a:prstGeom prst="rect">
            <a:avLst/>
          </a:prstGeom>
        </p:spPr>
      </p:pic>
      <p:pic>
        <p:nvPicPr>
          <p:cNvPr id="17" name="Content Placeholder 5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52493DBC-3806-AA94-92ED-84BABEC329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680" y="1914956"/>
            <a:ext cx="3254830" cy="1821295"/>
          </a:xfrm>
          <a:prstGeom prst="rect">
            <a:avLst/>
          </a:prstGeom>
        </p:spPr>
      </p:pic>
      <p:pic>
        <p:nvPicPr>
          <p:cNvPr id="13" name="Content Placeholder 8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68AEA70E-A7CA-65AF-1A47-638B59FF9D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51298" y="2170670"/>
            <a:ext cx="2887043" cy="1412282"/>
          </a:xfrm>
          <a:prstGeom prst="rect">
            <a:avLst/>
          </a:prstGeom>
        </p:spPr>
      </p:pic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6F1181DB-17EA-0E3B-EE78-072BD9A82759}"/>
              </a:ext>
            </a:extLst>
          </p:cNvPr>
          <p:cNvGraphicFramePr>
            <a:graphicFrameLocks noGrp="1"/>
          </p:cNvGraphicFramePr>
          <p:nvPr/>
        </p:nvGraphicFramePr>
        <p:xfrm>
          <a:off x="2478156" y="4539765"/>
          <a:ext cx="7357440" cy="1435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157">
                  <a:extLst>
                    <a:ext uri="{9D8B030D-6E8A-4147-A177-3AD203B41FA5}">
                      <a16:colId xmlns:a16="http://schemas.microsoft.com/office/drawing/2014/main" val="792913908"/>
                    </a:ext>
                  </a:extLst>
                </a:gridCol>
                <a:gridCol w="1631563">
                  <a:extLst>
                    <a:ext uri="{9D8B030D-6E8A-4147-A177-3AD203B41FA5}">
                      <a16:colId xmlns:a16="http://schemas.microsoft.com/office/drawing/2014/main" val="2624557942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2621808678"/>
                    </a:ext>
                  </a:extLst>
                </a:gridCol>
                <a:gridCol w="1839360">
                  <a:extLst>
                    <a:ext uri="{9D8B030D-6E8A-4147-A177-3AD203B41FA5}">
                      <a16:colId xmlns:a16="http://schemas.microsoft.com/office/drawing/2014/main" val="1891038012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Americas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Europe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Japan/Asia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028453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tech. design base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LELS-II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Euro-XFEL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ILC-TDR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0546978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HPGS regulation base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ASME 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TÜV and EN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JP-HPGS act</a:t>
                      </a:r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03924526"/>
                  </a:ext>
                </a:extLst>
              </a:tr>
              <a:tr h="429322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01531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 CM design </a:t>
                      </a:r>
                      <a:endParaRPr kumimoji="1" lang="ja-JP" alt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Common CM design globally adaptable to HPGS regulation in any regions   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378428"/>
                  </a:ext>
                </a:extLst>
              </a:tr>
            </a:tbl>
          </a:graphicData>
        </a:graphic>
      </p:graphicFrame>
      <p:sp>
        <p:nvSpPr>
          <p:cNvPr id="4" name="右中かっこ 3">
            <a:extLst>
              <a:ext uri="{FF2B5EF4-FFF2-40B4-BE49-F238E27FC236}">
                <a16:creationId xmlns:a16="http://schemas.microsoft.com/office/drawing/2014/main" id="{A3E27D12-1AF1-E11A-F95E-4E3175424F38}"/>
              </a:ext>
            </a:extLst>
          </p:cNvPr>
          <p:cNvSpPr/>
          <p:nvPr/>
        </p:nvSpPr>
        <p:spPr>
          <a:xfrm rot="5400000">
            <a:off x="6948182" y="3474082"/>
            <a:ext cx="273845" cy="4151657"/>
          </a:xfrm>
          <a:prstGeom prst="rightBrace">
            <a:avLst>
              <a:gd name="adj1" fmla="val 40001"/>
              <a:gd name="adj2" fmla="val 50000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6301D5-2950-E9A6-4EC6-35A864B73838}"/>
              </a:ext>
            </a:extLst>
          </p:cNvPr>
          <p:cNvSpPr txBox="1"/>
          <p:nvPr/>
        </p:nvSpPr>
        <p:spPr>
          <a:xfrm>
            <a:off x="4303478" y="2650264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string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BBE4AB-9EB3-100E-4BF7-FE87D942C3C1}"/>
              </a:ext>
            </a:extLst>
          </p:cNvPr>
          <p:cNvSpPr txBox="1"/>
          <p:nvPr/>
        </p:nvSpPr>
        <p:spPr>
          <a:xfrm>
            <a:off x="4633758" y="3189922"/>
            <a:ext cx="182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Ancillaries:</a:t>
            </a:r>
          </a:p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SC mag., tuners, couplers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0457E81-B863-257F-0F15-F20A303665C7}"/>
              </a:ext>
            </a:extLst>
          </p:cNvPr>
          <p:cNvCxnSpPr/>
          <p:nvPr/>
        </p:nvCxnSpPr>
        <p:spPr>
          <a:xfrm flipV="1">
            <a:off x="5295899" y="2858014"/>
            <a:ext cx="0" cy="49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5BD7368-A2B7-993F-9BB4-575C80EA2C2C}"/>
              </a:ext>
            </a:extLst>
          </p:cNvPr>
          <p:cNvCxnSpPr>
            <a:cxnSpLocks/>
          </p:cNvCxnSpPr>
          <p:nvPr/>
        </p:nvCxnSpPr>
        <p:spPr>
          <a:xfrm flipV="1">
            <a:off x="5548929" y="2979319"/>
            <a:ext cx="180533" cy="40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EFFDBC7-1928-D2DD-5CA8-491217058CB2}"/>
              </a:ext>
            </a:extLst>
          </p:cNvPr>
          <p:cNvCxnSpPr>
            <a:cxnSpLocks/>
          </p:cNvCxnSpPr>
          <p:nvPr/>
        </p:nvCxnSpPr>
        <p:spPr>
          <a:xfrm flipV="1">
            <a:off x="5910073" y="3100623"/>
            <a:ext cx="72419" cy="252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EFD7030-51FA-F9F4-ED08-2A23E7044F21}"/>
              </a:ext>
            </a:extLst>
          </p:cNvPr>
          <p:cNvSpPr txBox="1"/>
          <p:nvPr/>
        </p:nvSpPr>
        <p:spPr>
          <a:xfrm>
            <a:off x="7716655" y="3385943"/>
            <a:ext cx="17139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outlook with vacuum vessel </a:t>
            </a:r>
            <a:endParaRPr lang="ja-JP" altLang="en-US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日付プレースホルダー 3">
            <a:extLst>
              <a:ext uri="{FF2B5EF4-FFF2-40B4-BE49-F238E27FC236}">
                <a16:creationId xmlns:a16="http://schemas.microsoft.com/office/drawing/2014/main" id="{917A8748-2342-A36C-88B3-9DCB89EF4E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フッター プレースホルダー 4">
            <a:extLst>
              <a:ext uri="{FF2B5EF4-FFF2-40B4-BE49-F238E27FC236}">
                <a16:creationId xmlns:a16="http://schemas.microsoft.com/office/drawing/2014/main" id="{A3A24D16-1A2D-8672-2745-6221ECE5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スライド番号プレースホルダー 5">
            <a:extLst>
              <a:ext uri="{FF2B5EF4-FFF2-40B4-BE49-F238E27FC236}">
                <a16:creationId xmlns:a16="http://schemas.microsoft.com/office/drawing/2014/main" id="{54CF4697-2305-2680-A495-C94C2754410A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215043-CDBA-97CC-075F-D70D08874C71}"/>
              </a:ext>
            </a:extLst>
          </p:cNvPr>
          <p:cNvSpPr txBox="1"/>
          <p:nvPr/>
        </p:nvSpPr>
        <p:spPr>
          <a:xfrm>
            <a:off x="209793" y="327480"/>
            <a:ext cx="2628412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produce first CM!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19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0B30C003-2E53-4A14-823F-DA9BE4E487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329" y="1877923"/>
            <a:ext cx="4762847" cy="999834"/>
          </a:xfrm>
          <a:prstGeom prst="rect">
            <a:avLst/>
          </a:prstGeom>
        </p:spPr>
      </p:pic>
      <p:sp>
        <p:nvSpPr>
          <p:cNvPr id="7" name="タイトル 12">
            <a:extLst>
              <a:ext uri="{FF2B5EF4-FFF2-40B4-BE49-F238E27FC236}">
                <a16:creationId xmlns:a16="http://schemas.microsoft.com/office/drawing/2014/main" id="{C74639AB-4A28-48C7-925F-C4B186A9D859}"/>
              </a:ext>
            </a:extLst>
          </p:cNvPr>
          <p:cNvSpPr txBox="1">
            <a:spLocks/>
          </p:cNvSpPr>
          <p:nvPr/>
        </p:nvSpPr>
        <p:spPr>
          <a:xfrm>
            <a:off x="1526382" y="1"/>
            <a:ext cx="9141619" cy="53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WP-prime 3: Crab Cavity Development with down-selection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1A7038-860D-44B8-AB52-C1E53EA446C5}"/>
              </a:ext>
            </a:extLst>
          </p:cNvPr>
          <p:cNvSpPr txBox="1"/>
          <p:nvPr/>
        </p:nvSpPr>
        <p:spPr>
          <a:xfrm>
            <a:off x="1633633" y="669114"/>
            <a:ext cx="4942716" cy="13849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RF property simulation to optimize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Pre-down-selection to choose two primary candidates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Development and evaluation of two prototype cavities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Demonstration of synchronized operation with two prototypes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Down-selection to choose final cavity design</a:t>
            </a:r>
          </a:p>
          <a:p>
            <a:pPr marL="214313" indent="-214313">
              <a:buFont typeface="Wingdings" panose="05000000000000000000" pitchFamily="2" charset="2"/>
              <a:buChar char="u"/>
            </a:pPr>
            <a:r>
              <a:rPr lang="en-US" altLang="ja-JP" sz="14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Cryomodule design based on final cavity design</a:t>
            </a: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95F6D02B-F2D3-48F3-8409-8AE919F26339}"/>
              </a:ext>
            </a:extLst>
          </p:cNvPr>
          <p:cNvGraphicFramePr>
            <a:graphicFrameLocks noGrp="1"/>
          </p:cNvGraphicFramePr>
          <p:nvPr/>
        </p:nvGraphicFramePr>
        <p:xfrm>
          <a:off x="1709010" y="2789500"/>
          <a:ext cx="4110492" cy="33993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5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4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Item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6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specification (after TDR)</a:t>
                      </a:r>
                      <a:endParaRPr lang="ja-JP" sz="1600" b="1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 GeV (e</a:t>
                      </a:r>
                      <a:r>
                        <a:rPr lang="en-US" sz="12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Crossing angle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en-US" sz="1200" b="1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endParaRPr lang="ja-JP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Installation site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 m from IP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48520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repetition rate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 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551949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train length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727 </a:t>
                      </a:r>
                      <a:r>
                        <a:rPr lang="el-GR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5464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Bunch spacing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554 </a:t>
                      </a:r>
                      <a:r>
                        <a:rPr lang="en-US" altLang="ja-JP" sz="1200" dirty="0" err="1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nsec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0083708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temp</a:t>
                      </a: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erature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K (?)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47866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frequency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1.3/3.9 GHz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kick voltage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1.845/0.615 MV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2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Relative RF phase jitter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0.023/0.069 deg rms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(49 fs rms)</a:t>
                      </a:r>
                      <a:endParaRPr lang="ja-JP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1467DC-4820-4E98-AD58-71E048F27112}"/>
              </a:ext>
            </a:extLst>
          </p:cNvPr>
          <p:cNvSpPr txBox="1"/>
          <p:nvPr/>
        </p:nvSpPr>
        <p:spPr>
          <a:xfrm>
            <a:off x="7399584" y="1574553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two beamline distance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14.049m x 0.014rad = </a:t>
            </a:r>
            <a:r>
              <a:rPr lang="en-US" altLang="ja-JP" sz="1600" b="1" dirty="0">
                <a:solidFill>
                  <a:srgbClr val="FF0000"/>
                </a:solidFill>
                <a:latin typeface="Times New Roman" panose="02020603050405020304" pitchFamily="18" charset="0"/>
                <a:ea typeface="MS UI Gothic" panose="020B0600070205080204" pitchFamily="34" charset="-128"/>
                <a:cs typeface="Times New Roman" panose="02020603050405020304" pitchFamily="18" charset="0"/>
              </a:rPr>
              <a:t>197mm</a:t>
            </a:r>
            <a:endParaRPr lang="ja-JP" altLang="en-US" sz="1200" b="1" dirty="0">
              <a:solidFill>
                <a:srgbClr val="FF0000"/>
              </a:solidFill>
              <a:latin typeface="Times New Roman" panose="02020603050405020304" pitchFamily="18" charset="0"/>
              <a:ea typeface="MS UI Gothic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EC02DEC-22A3-FFB6-7B2E-B6E68C4717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3086" y="2877758"/>
            <a:ext cx="4181330" cy="3068345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F754057-FD32-9189-C1B5-4F804D68CB5E}"/>
              </a:ext>
            </a:extLst>
          </p:cNvPr>
          <p:cNvCxnSpPr>
            <a:cxnSpLocks/>
          </p:cNvCxnSpPr>
          <p:nvPr/>
        </p:nvCxnSpPr>
        <p:spPr>
          <a:xfrm flipH="1" flipV="1">
            <a:off x="9037545" y="2518719"/>
            <a:ext cx="383241" cy="3590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付プレースホルダー 3">
            <a:extLst>
              <a:ext uri="{FF2B5EF4-FFF2-40B4-BE49-F238E27FC236}">
                <a16:creationId xmlns:a16="http://schemas.microsoft.com/office/drawing/2014/main" id="{39B94B82-F3F3-4C89-8801-DF8E0A54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69FF7524-EF10-544C-40AD-D6B4C1696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スライド番号プレースホルダー 5">
            <a:extLst>
              <a:ext uri="{FF2B5EF4-FFF2-40B4-BE49-F238E27FC236}">
                <a16:creationId xmlns:a16="http://schemas.microsoft.com/office/drawing/2014/main" id="{8FE520B8-CBA0-AABD-DD5F-5E04BE458E98}"/>
              </a:ext>
            </a:extLst>
          </p:cNvPr>
          <p:cNvSpPr txBox="1">
            <a:spLocks/>
          </p:cNvSpPr>
          <p:nvPr/>
        </p:nvSpPr>
        <p:spPr>
          <a:xfrm>
            <a:off x="944880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71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1565255E-9241-7FDD-D6E7-FFFD85324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93" y="3065685"/>
            <a:ext cx="4983847" cy="2714722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requests related to SRF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814233" y="777281"/>
            <a:ext cx="10563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KEK has enough budget from next FY, we’d like to start cavity/CM production as soon as possible.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Then, we have to decide the design of cavity/CM including tuner/coupler/magnet.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Currently, we have two change requests related to tuner/helium tank and position of current lead box for Q-mag.</a:t>
            </a: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92F842A9-B38C-5836-9A74-ADA1073F7C7D}"/>
              </a:ext>
            </a:extLst>
          </p:cNvPr>
          <p:cNvSpPr txBox="1"/>
          <p:nvPr/>
        </p:nvSpPr>
        <p:spPr>
          <a:xfrm>
            <a:off x="1530457" y="5955532"/>
            <a:ext cx="2667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LCLS II (HE)/FNAL’s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highlight>
                  <a:srgbClr val="FFFF00"/>
                </a:highlight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N=320 units+ 180units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EB84357-4E8D-9EA2-FA60-B0C37F29D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645" y="3252958"/>
            <a:ext cx="5950047" cy="3254866"/>
          </a:xfrm>
          <a:prstGeom prst="rect">
            <a:avLst/>
          </a:prstGeom>
        </p:spPr>
      </p:pic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83379A6D-2A39-2090-3838-8F4B6C6604A3}"/>
              </a:ext>
            </a:extLst>
          </p:cNvPr>
          <p:cNvSpPr/>
          <p:nvPr/>
        </p:nvSpPr>
        <p:spPr>
          <a:xfrm>
            <a:off x="303996" y="1874520"/>
            <a:ext cx="5120640" cy="960336"/>
          </a:xfrm>
          <a:prstGeom prst="wedgeRoundRectCallout">
            <a:avLst>
              <a:gd name="adj1" fmla="val -20238"/>
              <a:gd name="adj2" fmla="val 8201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 tuner has worked with high reliability, 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there is no experience in pulsed mode operation.</a:t>
            </a:r>
          </a:p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check this with </a:t>
            </a:r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4EB8183-53A8-5C82-1A22-ED8D98E5FF1F}"/>
              </a:ext>
            </a:extLst>
          </p:cNvPr>
          <p:cNvSpPr/>
          <p:nvPr/>
        </p:nvSpPr>
        <p:spPr>
          <a:xfrm>
            <a:off x="5840880" y="1776968"/>
            <a:ext cx="6221579" cy="1278652"/>
          </a:xfrm>
          <a:prstGeom prst="wedgeRoundRectCallout">
            <a:avLst>
              <a:gd name="adj1" fmla="val -19748"/>
              <a:gd name="adj2" fmla="val 66338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 design is already completed, but we have to design outside components, that is, waveguide system, pumping system for power coupler, current lead box, etc. </a:t>
            </a:r>
          </a:p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more detailed drawing.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467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Conclusion/Suggestion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798267" y="2459504"/>
            <a:ext cx="10595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ly, it’s difficult to submit these change requests before cavity/CM production.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CM test and more detailed drawing completed, we will/can submit the change request.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obtain your agreement on this policy including the cavity/CM design within this year.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like to check the 3D model developed by FNAL/KEK, I can provide to the SRF group.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11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272603"/>
              </p:ext>
            </p:extLst>
          </p:nvPr>
        </p:nvGraphicFramePr>
        <p:xfrm>
          <a:off x="2" y="1085851"/>
          <a:ext cx="12191998" cy="216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08/Nov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Preparation for SRF Five-year plan at KEK as Time-critical WPs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1490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22/Nov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43476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2741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32663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 of Dec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Budget plan will be fixed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13074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15~19/May/2023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LCWS2023 @SLAC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30709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schedule and recent progress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977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08/Nov/2022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32nd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Questions/Suggestions/Comments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1" y="920621"/>
            <a:ext cx="121920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tuner/piezo performance should be checked by pulsed mode operation, but there is no CM test facility to do this.</a:t>
            </a:r>
          </a:p>
          <a:p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should be unified for first CM.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least, one cavity from EU and US for each will/can be installed in first CM.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Actually, the SRF five-year plan will proceed through the international technology network.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will take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1-1.5 years to evaluate the tuner performance in CM test.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five-year plan, we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think the CM test will continue, and we may find unexpected problem to be solved.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pu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the two goals of cavity performance as the ILC specification (TDR) and as R&amp;D (high-Q/high-G).</a:t>
            </a:r>
          </a:p>
          <a:p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shield design is different among CEA, DESY, and FNAL.</a:t>
            </a:r>
          </a:p>
          <a:p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Kirk can gather some ideas from the SRF experts, then organize the topical meetings to discuss.</a:t>
            </a: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6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77150</TotalTime>
  <Words>1151</Words>
  <Application>Microsoft Office PowerPoint</Application>
  <PresentationFormat>ワイド画面</PresentationFormat>
  <Paragraphs>187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游ゴシック</vt:lpstr>
      <vt:lpstr>游ゴシック Light</vt:lpstr>
      <vt:lpstr>Arial</vt:lpstr>
      <vt:lpstr>Arial Rounded MT Bold</vt:lpstr>
      <vt:lpstr>Times New Roman</vt:lpstr>
      <vt:lpstr>Wingdings</vt:lpstr>
      <vt:lpstr>Office テーマ</vt:lpstr>
      <vt:lpstr>32nd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2359</cp:revision>
  <cp:lastPrinted>2020-11-23T15:37:09Z</cp:lastPrinted>
  <dcterms:created xsi:type="dcterms:W3CDTF">2020-09-27T07:10:37Z</dcterms:created>
  <dcterms:modified xsi:type="dcterms:W3CDTF">2022-11-08T14:54:25Z</dcterms:modified>
</cp:coreProperties>
</file>