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89" d="100"/>
          <a:sy n="89" d="100"/>
        </p:scale>
        <p:origin x="30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6D4BF-359E-4252-8D39-874397563618}" type="datetimeFigureOut">
              <a:rPr kumimoji="1" lang="ja-JP" altLang="en-US" smtClean="0"/>
              <a:t>2022/11/28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35414-D061-4E07-AAAD-75D5E27502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2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91162-45BD-4EDE-9AF8-0924B966B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127" y="2104846"/>
            <a:ext cx="8269793" cy="4179182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Nov.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21</a:t>
            </a:r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 33rd</a:t>
            </a:r>
            <a:r>
              <a:rPr lang="en-US" altLang="ja-JP" sz="2800" kern="100" dirty="0">
                <a:effectLst/>
                <a:latin typeface="+mn-ea"/>
                <a:cs typeface="Times New Roman" panose="02020603050405020304" pitchFamily="18" charset="0"/>
              </a:rPr>
              <a:t> Regular meeting</a:t>
            </a:r>
          </a:p>
          <a:p>
            <a:pPr lvl="1"/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Joe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Grames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Sabine Riemann, Spencer Gessner, Hitoshi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Hayano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Andriy Ushakov, Sama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Habet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Tsunehiko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Omori, Yoshinori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Enomoto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Amy Sy , Steffen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, Mike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Spata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Moortgat, Peter Sievers, Kaoru Yokoya</a:t>
            </a:r>
          </a:p>
          <a:p>
            <a:pPr lvl="1"/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Indico 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https://agenda.linearcollider.org/event/9874/</a:t>
            </a:r>
            <a:endParaRPr lang="en-US" altLang="ja-JP" sz="2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Talk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“</a:t>
            </a:r>
            <a:r>
              <a:rPr kumimoji="1" lang="en-US" altLang="ja-JP" dirty="0"/>
              <a:t>Novel Positron Source Development at SLAC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”</a:t>
            </a:r>
          </a:p>
          <a:p>
            <a:pPr lvl="2"/>
            <a:r>
              <a:rPr lang="en-US" altLang="ja-JP" sz="2000" kern="100" dirty="0">
                <a:latin typeface="+mn-ea"/>
                <a:cs typeface="Times New Roman" panose="02020603050405020304" pitchFamily="18" charset="0"/>
              </a:rPr>
              <a:t>Spencer Gessner, </a:t>
            </a:r>
          </a:p>
          <a:p>
            <a:pPr lvl="3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New member of sources group</a:t>
            </a:r>
          </a:p>
          <a:p>
            <a:pPr lvl="2"/>
            <a:r>
              <a:rPr lang="fr-FR" altLang="ja-JP" kern="100">
                <a:effectLst/>
                <a:latin typeface="+mn-ea"/>
                <a:cs typeface="Times New Roman" panose="02020603050405020304" pitchFamily="18" charset="0"/>
              </a:rPr>
              <a:t>File uploaded </a:t>
            </a:r>
            <a:r>
              <a:rPr lang="fr-FR" altLang="ja-JP" kern="100" dirty="0">
                <a:effectLst/>
                <a:latin typeface="+mn-ea"/>
                <a:cs typeface="Times New Roman" panose="02020603050405020304" pitchFamily="18" charset="0"/>
              </a:rPr>
              <a:t>as Positron source concepts ILC IDT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.pdf</a:t>
            </a: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Next meeting</a:t>
            </a: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Presumably on Dec.12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2"/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C0074D9-CEB9-42AA-83A0-22761129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03943"/>
            <a:ext cx="7886700" cy="140760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3600" dirty="0">
                <a:ea typeface="ＭＳ Ｐゴシック" panose="020B0600070205080204" pitchFamily="50" charset="-128"/>
              </a:rPr>
              <a:t>Sources Subgroup Summary</a:t>
            </a:r>
            <a:r>
              <a:rPr kumimoji="1" lang="en-US" altLang="ja-JP" sz="2400" dirty="0">
                <a:ea typeface="ＭＳ Ｐゴシック" panose="020B0600070205080204" pitchFamily="50" charset="-128"/>
              </a:rPr>
              <a:t> 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2400" dirty="0">
                <a:ea typeface="ＭＳ Ｐゴシック" panose="020B0600070205080204" pitchFamily="50" charset="-128"/>
              </a:rPr>
              <a:t>IDT-WG2, </a:t>
            </a:r>
            <a:r>
              <a:rPr lang="en-US" altLang="ja-JP" sz="2400" dirty="0">
                <a:ea typeface="ＭＳ Ｐゴシック" panose="020B0600070205080204" pitchFamily="50" charset="-128"/>
              </a:rPr>
              <a:t>Nov</a:t>
            </a:r>
            <a:r>
              <a:rPr kumimoji="1" lang="en-US" altLang="ja-JP" sz="2400" dirty="0">
                <a:ea typeface="ＭＳ Ｐゴシック" panose="020B0600070205080204" pitchFamily="50" charset="-128"/>
              </a:rPr>
              <a:t>.29. 2022, K. Yokoya</a:t>
            </a:r>
            <a:endParaRPr kumimoji="1" lang="ja-JP" altLang="en-US" sz="2400" dirty="0">
              <a:ea typeface="ＭＳ Ｐゴシック" panose="020B0600070205080204" pitchFamily="50" charset="-128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C8F334-0723-4336-A8F3-BD33D5F7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3647974-24D7-4FB3-BEEA-1EC395D78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75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D8FAC-9EA2-9C3E-DDD4-499563162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19087"/>
            <a:ext cx="7815554" cy="59531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600" dirty="0"/>
              <a:t>Positron PWFA </a:t>
            </a:r>
            <a:endParaRPr kumimoji="1" lang="ja-JP" altLang="en-US" sz="2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72F97DA-7E48-6FC1-C2BB-716397434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2315" y="1148873"/>
            <a:ext cx="6247670" cy="395346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As a part of Spencer’s involvement on positron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2450BE-0C73-4852-6AFA-4DC1E21C8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0EDD53A-78A3-1189-6679-EBA64B6E4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039EDCAD-8197-0C5D-AC2C-A9CCF94505EC}"/>
              </a:ext>
            </a:extLst>
          </p:cNvPr>
          <p:cNvSpPr txBox="1">
            <a:spLocks/>
          </p:cNvSpPr>
          <p:nvPr/>
        </p:nvSpPr>
        <p:spPr>
          <a:xfrm>
            <a:off x="557504" y="1529582"/>
            <a:ext cx="7886700" cy="104394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PWFA for positron</a:t>
            </a:r>
          </a:p>
          <a:p>
            <a:pPr lvl="1"/>
            <a:r>
              <a:rPr lang="en-US" altLang="ja-JP" dirty="0"/>
              <a:t>Only a small phase area for acceleration and focusing for positron</a:t>
            </a:r>
          </a:p>
          <a:p>
            <a:pPr lvl="1"/>
            <a:r>
              <a:rPr lang="en-US" altLang="ja-JP" dirty="0"/>
              <a:t>Hollow plasma proposed to eliminate the transverse force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44C600B-D5DF-8448-F802-A301C3A3D56B}"/>
              </a:ext>
            </a:extLst>
          </p:cNvPr>
          <p:cNvGrpSpPr/>
          <p:nvPr/>
        </p:nvGrpSpPr>
        <p:grpSpPr>
          <a:xfrm>
            <a:off x="495073" y="4136232"/>
            <a:ext cx="3945419" cy="2220119"/>
            <a:chOff x="542385" y="3640419"/>
            <a:chExt cx="3945419" cy="2220119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7D3DADED-E6B8-4426-74F8-2CCA8F0EED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2385" y="3640419"/>
              <a:ext cx="3945419" cy="2220119"/>
            </a:xfrm>
            <a:prstGeom prst="rect">
              <a:avLst/>
            </a:prstGeom>
          </p:spPr>
        </p:pic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82533FB7-5922-3037-D5FE-614E86BAE59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53751" y="4753155"/>
              <a:ext cx="198407" cy="683863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EE70671-87F8-047F-08BA-14A2DB5B1C0D}"/>
                </a:ext>
              </a:extLst>
            </p:cNvPr>
            <p:cNvSpPr txBox="1"/>
            <p:nvPr/>
          </p:nvSpPr>
          <p:spPr>
            <a:xfrm>
              <a:off x="2515094" y="5437018"/>
              <a:ext cx="1789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FFFF00"/>
                  </a:solidFill>
                </a:rPr>
                <a:t>SLC positron target</a:t>
              </a:r>
              <a:endParaRPr kumimoji="1" lang="ja-JP" altLang="en-US" sz="1400" dirty="0">
                <a:solidFill>
                  <a:srgbClr val="FFFF00"/>
                </a:solidFill>
              </a:endParaRPr>
            </a:p>
          </p:txBody>
        </p:sp>
      </p:grpSp>
      <p:pic>
        <p:nvPicPr>
          <p:cNvPr id="20" name="図 19">
            <a:extLst>
              <a:ext uri="{FF2B5EF4-FFF2-40B4-BE49-F238E27FC236}">
                <a16:creationId xmlns:a16="http://schemas.microsoft.com/office/drawing/2014/main" id="{2F69DE06-7CA1-C9D0-EA20-84276567B8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492" y="3591176"/>
            <a:ext cx="4659310" cy="3132812"/>
          </a:xfrm>
          <a:prstGeom prst="rect">
            <a:avLst/>
          </a:prstGeom>
        </p:spPr>
      </p:pic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446B5957-3402-CE3D-05A0-E79B96987905}"/>
              </a:ext>
            </a:extLst>
          </p:cNvPr>
          <p:cNvSpPr txBox="1">
            <a:spLocks/>
          </p:cNvSpPr>
          <p:nvPr/>
        </p:nvSpPr>
        <p:spPr>
          <a:xfrm>
            <a:off x="497142" y="2438866"/>
            <a:ext cx="7886700" cy="104394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FACET II Positrons</a:t>
            </a:r>
          </a:p>
          <a:p>
            <a:pPr lvl="1"/>
            <a:r>
              <a:rPr lang="en-US" altLang="ja-JP" dirty="0"/>
              <a:t>Positron PWFA experiments at FACET in the past</a:t>
            </a:r>
          </a:p>
          <a:p>
            <a:pPr lvl="2"/>
            <a:r>
              <a:rPr lang="en-US" altLang="ja-JP" dirty="0"/>
              <a:t>Non-linear regime, two bunch acceleration</a:t>
            </a:r>
          </a:p>
          <a:p>
            <a:pPr lvl="1"/>
            <a:r>
              <a:rPr lang="en-US" altLang="ja-JP" dirty="0"/>
              <a:t>Hollow plasma created</a:t>
            </a:r>
            <a:endParaRPr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5F8F677-C5AF-6F05-DBCC-6BB894596680}"/>
              </a:ext>
            </a:extLst>
          </p:cNvPr>
          <p:cNvSpPr txBox="1"/>
          <p:nvPr/>
        </p:nvSpPr>
        <p:spPr>
          <a:xfrm>
            <a:off x="4623715" y="6254035"/>
            <a:ext cx="40695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da-DK" altLang="ja-JP" sz="1400" dirty="0"/>
              <a:t>S. Gessner et. al. Nat. Comm. 7, 11785 (2016)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90723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4311AE59-3915-20C7-1C69-CFFE3790A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513" y="2122100"/>
            <a:ext cx="2503694" cy="180130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3EFBC52-4B57-A76C-D4FC-F1E2493BB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3042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Liquid Xenon Target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3D1253-41F7-43A1-C80E-056A75893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88853"/>
            <a:ext cx="6841825" cy="478811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/>
              <a:t>Metal targets degrade over time</a:t>
            </a:r>
          </a:p>
          <a:p>
            <a:r>
              <a:rPr kumimoji="1" lang="en-US" altLang="ja-JP" dirty="0"/>
              <a:t>Liquid metal targets can be used but they are toxic (e.g., mercury)</a:t>
            </a:r>
          </a:p>
          <a:p>
            <a:r>
              <a:rPr lang="en-US" altLang="ja-JP" dirty="0"/>
              <a:t>Liquid xenon</a:t>
            </a:r>
          </a:p>
          <a:p>
            <a:pPr lvl="1"/>
            <a:r>
              <a:rPr kumimoji="1" lang="en-US" altLang="ja-JP" dirty="0"/>
              <a:t>Non-toxic, high density</a:t>
            </a:r>
          </a:p>
          <a:p>
            <a:pPr lvl="1"/>
            <a:r>
              <a:rPr lang="en-US" altLang="ja-JP" dirty="0"/>
              <a:t>Max. PEDD ~ 100 J/g (3x solid target)</a:t>
            </a:r>
          </a:p>
          <a:p>
            <a:pPr lvl="1"/>
            <a:r>
              <a:rPr lang="en-US" altLang="ja-JP" dirty="0" err="1"/>
              <a:t>LXe</a:t>
            </a:r>
            <a:r>
              <a:rPr lang="en-US" altLang="ja-JP" dirty="0"/>
              <a:t> temperature 161 K</a:t>
            </a:r>
          </a:p>
          <a:p>
            <a:pPr lvl="1"/>
            <a:r>
              <a:rPr lang="en-US" altLang="ja-JP" dirty="0"/>
              <a:t>e+ yield </a:t>
            </a:r>
            <a:r>
              <a:rPr lang="en-US" altLang="ja-JP" dirty="0" err="1"/>
              <a:t>cpmparable</a:t>
            </a:r>
            <a:r>
              <a:rPr lang="en-US" altLang="ja-JP" dirty="0"/>
              <a:t> to solid target with the same radiation length</a:t>
            </a:r>
          </a:p>
          <a:p>
            <a:pPr lvl="1"/>
            <a:r>
              <a:rPr lang="en-US" altLang="ja-JP" dirty="0"/>
              <a:t>Can be used for e-driven ILC positron source</a:t>
            </a:r>
          </a:p>
          <a:p>
            <a:pPr lvl="2"/>
            <a:r>
              <a:rPr lang="en-US" altLang="ja-JP" dirty="0"/>
              <a:t>GEANT</a:t>
            </a:r>
            <a:r>
              <a:rPr kumimoji="1" lang="en-US" altLang="ja-JP" dirty="0"/>
              <a:t> simulation: max. PEDD/train = 84 J/g</a:t>
            </a:r>
          </a:p>
          <a:p>
            <a:pPr lvl="2"/>
            <a:r>
              <a:rPr lang="en-US" altLang="ja-JP" dirty="0"/>
              <a:t>Required flow rate 0.073 L/s</a:t>
            </a:r>
          </a:p>
          <a:p>
            <a:r>
              <a:rPr kumimoji="1" lang="en-US" altLang="ja-JP" dirty="0"/>
              <a:t>Issues</a:t>
            </a:r>
          </a:p>
          <a:p>
            <a:pPr lvl="1"/>
            <a:r>
              <a:rPr lang="en-US" altLang="ja-JP" dirty="0"/>
              <a:t>Energy deposit in the beryllium at exit side</a:t>
            </a:r>
          </a:p>
          <a:p>
            <a:pPr lvl="1"/>
            <a:r>
              <a:rPr lang="en-US" altLang="ja-JP" dirty="0"/>
              <a:t>R</a:t>
            </a:r>
            <a:r>
              <a:rPr kumimoji="1" lang="en-US" altLang="ja-JP" dirty="0"/>
              <a:t>obustness and cost effectiveness 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4D2A21-CCFD-A975-2E0F-8DD980904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B6EFE98-F892-4567-49CB-C5F58858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447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8A5A0A8B-54C3-4638-77EA-E02A1F12D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747" y="4497318"/>
            <a:ext cx="2821758" cy="105374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9D4C8B9-C1BF-6405-810E-1B15B13ED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632" y="2837132"/>
            <a:ext cx="3283489" cy="149551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31EECDD-C08C-C7D3-FC04-E29A6F97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004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Compact Positron Source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B7BA3C-9AFB-DB45-27D2-4D4266D68B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96" y="1149589"/>
            <a:ext cx="7886700" cy="1973174"/>
          </a:xfrm>
        </p:spPr>
        <p:txBody>
          <a:bodyPr>
            <a:normAutofit fontScale="85000" lnSpcReduction="10000"/>
          </a:bodyPr>
          <a:lstStyle/>
          <a:p>
            <a:r>
              <a:rPr lang="fr-FR" altLang="ja-JP" dirty="0"/>
              <a:t>C</a:t>
            </a:r>
            <a:r>
              <a:rPr kumimoji="1" lang="fr-FR" altLang="ja-JP" dirty="0"/>
              <a:t>ompact positron sources for non-HEP applications</a:t>
            </a:r>
          </a:p>
          <a:p>
            <a:r>
              <a:rPr kumimoji="1" lang="en-US" altLang="ja-JP" dirty="0"/>
              <a:t>A Penning-</a:t>
            </a:r>
            <a:r>
              <a:rPr kumimoji="1" lang="en-US" altLang="ja-JP" dirty="0" err="1"/>
              <a:t>Malmberg</a:t>
            </a:r>
            <a:r>
              <a:rPr kumimoji="1" lang="en-US" altLang="ja-JP" dirty="0"/>
              <a:t> trap is used to accumulate and cool positrons from a radioactive source.</a:t>
            </a:r>
          </a:p>
          <a:p>
            <a:pPr lvl="1"/>
            <a:r>
              <a:rPr kumimoji="1" lang="en-US" altLang="ja-JP" dirty="0"/>
              <a:t>The positrons are naturally polarized  because they are produced by </a:t>
            </a:r>
            <a:r>
              <a:rPr kumimoji="1" lang="ja-JP" altLang="en-US" dirty="0"/>
              <a:t>𝛽</a:t>
            </a:r>
            <a:r>
              <a:rPr kumimoji="1" lang="en-US" altLang="ja-JP" dirty="0"/>
              <a:t>-decays from the </a:t>
            </a:r>
            <a:r>
              <a:rPr kumimoji="1" lang="en-US" altLang="ja-JP" baseline="30000" dirty="0"/>
              <a:t>22</a:t>
            </a:r>
            <a:r>
              <a:rPr kumimoji="1" lang="en-US" altLang="ja-JP" dirty="0"/>
              <a:t>Na source</a:t>
            </a:r>
          </a:p>
          <a:p>
            <a:pPr lvl="1"/>
            <a:r>
              <a:rPr kumimoji="1" lang="en-US" altLang="ja-JP" dirty="0"/>
              <a:t>A buffer gas to cool the positrons.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3EA4D9-560E-EF3B-ACB2-D2300F6C2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2022/11/29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EA9CBC6-5B37-830B-B04D-8BF68E699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F1B08B68-4642-7B6B-3F46-8C34302842CD}"/>
              </a:ext>
            </a:extLst>
          </p:cNvPr>
          <p:cNvSpPr txBox="1">
            <a:spLocks/>
          </p:cNvSpPr>
          <p:nvPr/>
        </p:nvSpPr>
        <p:spPr>
          <a:xfrm>
            <a:off x="447495" y="2854384"/>
            <a:ext cx="5642753" cy="350196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ja-JP" dirty="0"/>
          </a:p>
          <a:p>
            <a:pPr lvl="1"/>
            <a:r>
              <a:rPr lang="en-US" altLang="ja-JP" dirty="0"/>
              <a:t>The intrinsic emittance is proportional to positron temperature in the trap.</a:t>
            </a:r>
          </a:p>
          <a:p>
            <a:pPr lvl="2"/>
            <a:r>
              <a:rPr lang="en-US" altLang="ja-JP" dirty="0"/>
              <a:t>Possible to reach 100 nm-scale emittance at room temperature.</a:t>
            </a:r>
          </a:p>
          <a:p>
            <a:pPr lvl="1"/>
            <a:r>
              <a:rPr lang="en-US" altLang="ja-JP" dirty="0"/>
              <a:t>The beam is “magnetized” because the cooling occurs in a solenoid ﬁeld. </a:t>
            </a:r>
          </a:p>
          <a:p>
            <a:pPr lvl="2"/>
            <a:r>
              <a:rPr lang="en-US" altLang="ja-JP" dirty="0"/>
              <a:t>Naturally gives ﬂat-beam emittance (Round-to-Flat Transformation, Brinkmann-</a:t>
            </a:r>
            <a:r>
              <a:rPr lang="en-US" altLang="ja-JP" dirty="0" err="1"/>
              <a:t>Derbenev</a:t>
            </a:r>
            <a:r>
              <a:rPr lang="en-US" altLang="ja-JP" dirty="0"/>
              <a:t>-</a:t>
            </a:r>
            <a:r>
              <a:rPr lang="en-US" altLang="ja-JP" dirty="0" err="1"/>
              <a:t>Floettmann</a:t>
            </a:r>
            <a:r>
              <a:rPr lang="en-US" altLang="ja-JP" dirty="0"/>
              <a:t>)</a:t>
            </a:r>
          </a:p>
          <a:p>
            <a:r>
              <a:rPr lang="en-US" altLang="ja-JP" dirty="0"/>
              <a:t>Issues</a:t>
            </a:r>
          </a:p>
          <a:p>
            <a:pPr lvl="1"/>
            <a:r>
              <a:rPr lang="en-US" altLang="ja-JP" dirty="0"/>
              <a:t>Higher intensity (only10</a:t>
            </a:r>
            <a:r>
              <a:rPr lang="en-US" altLang="ja-JP" baseline="30000" dirty="0"/>
              <a:t>7</a:t>
            </a:r>
            <a:r>
              <a:rPr lang="en-US" altLang="ja-JP" dirty="0"/>
              <a:t> e</a:t>
            </a:r>
            <a:r>
              <a:rPr lang="en-US" altLang="ja-JP" baseline="30000" dirty="0"/>
              <a:t>+</a:t>
            </a:r>
            <a:r>
              <a:rPr lang="en-US" altLang="ja-JP" dirty="0"/>
              <a:t>/s from </a:t>
            </a:r>
            <a:r>
              <a:rPr kumimoji="1" lang="en-US" altLang="ja-JP" baseline="30000" dirty="0"/>
              <a:t>22</a:t>
            </a:r>
            <a:r>
              <a:rPr kumimoji="1" lang="en-US" altLang="ja-JP" dirty="0"/>
              <a:t>Na)</a:t>
            </a:r>
          </a:p>
          <a:p>
            <a:pPr lvl="1"/>
            <a:r>
              <a:rPr lang="en-US" altLang="ja-JP" dirty="0"/>
              <a:t>Can polarized  bremsstrahlung (</a:t>
            </a:r>
            <a:r>
              <a:rPr lang="en-US" altLang="ja-JP" dirty="0" err="1"/>
              <a:t>PEPPo</a:t>
            </a:r>
            <a:r>
              <a:rPr lang="en-US" altLang="ja-JP" dirty="0"/>
              <a:t> at </a:t>
            </a:r>
            <a:r>
              <a:rPr lang="en-US" altLang="ja-JP" dirty="0" err="1"/>
              <a:t>JLABbe</a:t>
            </a:r>
            <a:r>
              <a:rPr lang="en-US" altLang="ja-JP" dirty="0"/>
              <a:t> used?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9506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738</TotalTime>
  <Words>422</Words>
  <Application>Microsoft Office PowerPoint</Application>
  <PresentationFormat>画面に合わせる (4:3)</PresentationFormat>
  <Paragraphs>57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游ゴシック Light</vt:lpstr>
      <vt:lpstr>Arial</vt:lpstr>
      <vt:lpstr>Wingdings</vt:lpstr>
      <vt:lpstr>Office テーマ</vt:lpstr>
      <vt:lpstr>Sources Subgroup Summary  IDT-WG2, Nov.29. 2022, K. Yokoya</vt:lpstr>
      <vt:lpstr>Positron PWFA </vt:lpstr>
      <vt:lpstr>Liquid Xenon Target</vt:lpstr>
      <vt:lpstr>Compact Positron Source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42</cp:revision>
  <dcterms:created xsi:type="dcterms:W3CDTF">2022-01-11T02:03:43Z</dcterms:created>
  <dcterms:modified xsi:type="dcterms:W3CDTF">2022-11-28T01:36:25Z</dcterms:modified>
</cp:coreProperties>
</file>