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2" r:id="rId2"/>
    <p:sldMasterId id="2147483679" r:id="rId3"/>
  </p:sldMasterIdLst>
  <p:notesMasterIdLst>
    <p:notesMasterId r:id="rId43"/>
  </p:notesMasterIdLst>
  <p:sldIdLst>
    <p:sldId id="256" r:id="rId4"/>
    <p:sldId id="29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x="12192000" cy="6858000"/>
  <p:notesSz cx="6858000" cy="9144000"/>
  <p:embeddedFontLs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Lato" panose="020F0502020204030203" pitchFamily="34" charset="0"/>
      <p:regular r:id="rId48"/>
      <p:bold r:id="rId49"/>
      <p:italic r:id="rId50"/>
      <p:boldItalic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04">
          <p15:clr>
            <a:srgbClr val="A4A3A4"/>
          </p15:clr>
        </p15:guide>
        <p15:guide id="4" orient="horz" pos="1176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2" roundtripDataSignature="AMtx7mhbtcPwW8/CBeXav+GsVNqgp4wmH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erina Vernier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83E4DC-43D1-4BCA-8178-A5726350FE97}">
  <a:tblStyle styleId="{0F83E4DC-43D1-4BCA-8178-A5726350FE9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648"/>
  </p:normalViewPr>
  <p:slideViewPr>
    <p:cSldViewPr snapToGrid="0">
      <p:cViewPr>
        <p:scale>
          <a:sx n="140" d="100"/>
          <a:sy n="140" d="100"/>
        </p:scale>
        <p:origin x="120" y="144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font" Target="fonts/font2.fntdata"/><Relationship Id="rId53" Type="http://schemas.openxmlformats.org/officeDocument/2006/relationships/commentAuthors" Target="commentAuthor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3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6.fntdata"/><Relationship Id="rId57" Type="http://schemas.openxmlformats.org/officeDocument/2006/relationships/tableStyles" Target="tableStyle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font" Target="fonts/font1.fntdata"/><Relationship Id="rId52" Type="http://customschemas.google.com/relationships/presentationmetadata" Target="meta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06-08T00:03:57.763" idx="1">
    <p:pos x="504" y="168"/>
    <p:text>LCWS?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ymTnhw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4" name="Google Shape;45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5" name="Google Shape;45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5" name="Google Shape;56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4" name="Google Shape;57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5" name="Google Shape;57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Sustainability lcws talk and paper </a:t>
            </a:r>
            <a:endParaRPr/>
          </a:p>
        </p:txBody>
      </p:sp>
      <p:sp>
        <p:nvSpPr>
          <p:cNvPr id="593" name="Google Shape;593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8" name="Google Shape;60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Stay a SLAC for LCWS for detailed information</a:t>
            </a:r>
            <a:endParaRPr/>
          </a:p>
        </p:txBody>
      </p:sp>
      <p:sp>
        <p:nvSpPr>
          <p:cNvPr id="609" name="Google Shape;609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8" name="Google Shape;62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7" name="Google Shape;667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3" name="Google Shape;683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4" name="Google Shape;68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5" name="Google Shape;695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8" name="Google Shape;70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9" name="Google Shape;70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1" name="Google Shape;731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2" name="Google Shape;732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2505dac00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2505dac002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g2505dac002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3" name="Google Shape;75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4" name="Google Shape;754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3" name="Google Shape;773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4" name="Google Shape;774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3" name="Google Shape;78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4" name="Google Shape;784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0" name="Google Shape;790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1" name="Google Shape;791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7" name="Google Shape;797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8" name="Google Shape;798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2" name="Google Shape;812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3" name="Google Shape;813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3" name="Google Shape;843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4" name="Google Shape;844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4" name="Google Shape;864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5" name="Google Shape;865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3" name="Google Shape;873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4" name="Google Shape;874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0" name="Google Shape;47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1" name="Google Shape;47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7" name="Google Shape;887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8" name="Google Shape;888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2" name="Google Shape;902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3" name="Google Shape;903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6" name="Google Shape;91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7" name="Google Shape;91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0" name="Google Shape;930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1" name="Google Shape;931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6" name="Google Shape;946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7" name="Google Shape;947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8" name="Google Shape;958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9" name="Google Shape;959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9" name="Google Shape;969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0" name="Google Shape;970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8" name="Google Shape;988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9" name="Google Shape;989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9" name="Google Shape;1009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0" name="Google Shape;1010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4" name="Google Shape;48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5" name="Google Shape;48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2" name="Google Shape;50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3" name="Google Shape;50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5" name="Google Shape;51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6" name="Google Shape;51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0" name="Google Shape;53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Run plan to match ILC at 250, we remain open to input -&gt; Higher energy faster, push harder for luminosity</a:t>
            </a:r>
            <a:endParaRPr/>
          </a:p>
        </p:txBody>
      </p:sp>
      <p:sp>
        <p:nvSpPr>
          <p:cNvPr id="531" name="Google Shape;53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Stay a SLAC for LCWS for detailed information</a:t>
            </a:r>
            <a:endParaRPr/>
          </a:p>
        </p:txBody>
      </p:sp>
      <p:sp>
        <p:nvSpPr>
          <p:cNvPr id="543" name="Google Shape;543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5" name="Google Shape;55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6" name="Google Shape;55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- Option 3C - Printable">
  <p:cSld name="CUSTOM_1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oogle Shape;13;p39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" name="Google Shape;14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9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9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9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9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20" name="Google Shape;20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19614" y="-2769"/>
            <a:ext cx="4985499" cy="540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ption 3A - Printable">
  <p:cSld name="CUSTOM_1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52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0" name="Google Shape;90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52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2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52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52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96" name="Google Shape;96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28919" y="-10344"/>
            <a:ext cx="3173424" cy="44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ption 3B - Printable">
  <p:cSld name="CUSTOM_1_1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Google Shape;98;p53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9" name="Google Shape;99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53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3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53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53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105" name="Google Shape;105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47488" y="-10344"/>
            <a:ext cx="3565202" cy="5012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5 - Printable">
  <p:cSld name="Title Slide - Option 5 - Printable">
    <p:bg>
      <p:bgPr>
        <a:solidFill>
          <a:schemeClr val="lt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54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8" name="Google Shape;108;p54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9" name="Google Shape;109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54"/>
          <p:cNvSpPr>
            <a:spLocks noGrp="1"/>
          </p:cNvSpPr>
          <p:nvPr>
            <p:ph type="pic" idx="2"/>
          </p:nvPr>
        </p:nvSpPr>
        <p:spPr>
          <a:xfrm>
            <a:off x="7353300" y="-13800"/>
            <a:ext cx="4872300" cy="588270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54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59472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54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59400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54"/>
          <p:cNvSpPr txBox="1">
            <a:spLocks noGrp="1"/>
          </p:cNvSpPr>
          <p:nvPr>
            <p:ph type="subTitle" idx="3"/>
          </p:nvPr>
        </p:nvSpPr>
        <p:spPr>
          <a:xfrm>
            <a:off x="814125" y="4442400"/>
            <a:ext cx="5947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54"/>
          <p:cNvSpPr txBox="1">
            <a:spLocks noGrp="1"/>
          </p:cNvSpPr>
          <p:nvPr>
            <p:ph type="subTitle" idx="4"/>
          </p:nvPr>
        </p:nvSpPr>
        <p:spPr>
          <a:xfrm>
            <a:off x="814125" y="4822175"/>
            <a:ext cx="5947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yout">
  <p:cSld name="Blank Layou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55"/>
          <p:cNvSpPr txBox="1">
            <a:spLocks noGrp="1"/>
          </p:cNvSpPr>
          <p:nvPr>
            <p:ph type="body" idx="1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">
  <p:cSld name="Photo Slide - One Image">
    <p:bg>
      <p:bgPr>
        <a:solidFill>
          <a:schemeClr val="lt1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1"/>
          <p:cNvSpPr>
            <a:spLocks noGrp="1"/>
          </p:cNvSpPr>
          <p:nvPr>
            <p:ph type="pic" idx="2"/>
          </p:nvPr>
        </p:nvSpPr>
        <p:spPr>
          <a:xfrm>
            <a:off x="800100" y="1107621"/>
            <a:ext cx="6929879" cy="4950264"/>
          </a:xfrm>
          <a:prstGeom prst="rect">
            <a:avLst/>
          </a:prstGeom>
          <a:noFill/>
          <a:ln>
            <a:noFill/>
          </a:ln>
        </p:spPr>
      </p:sp>
      <p:sp>
        <p:nvSpPr>
          <p:cNvPr id="126" name="Google Shape;126;p4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41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8" name="Google Shape;128;p41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9" name="Google Shape;129;p41"/>
          <p:cNvSpPr txBox="1">
            <a:spLocks noGrp="1"/>
          </p:cNvSpPr>
          <p:nvPr>
            <p:ph type="subTitle" idx="1"/>
          </p:nvPr>
        </p:nvSpPr>
        <p:spPr>
          <a:xfrm>
            <a:off x="7961900" y="1103900"/>
            <a:ext cx="33918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4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41"/>
          <p:cNvSpPr txBox="1">
            <a:spLocks noGrp="1"/>
          </p:cNvSpPr>
          <p:nvPr>
            <p:ph type="subTitle" idx="4"/>
          </p:nvPr>
        </p:nvSpPr>
        <p:spPr>
          <a:xfrm>
            <a:off x="7966259" y="1566969"/>
            <a:ext cx="34272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2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4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5" name="Google Shape;135;p42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6" name="Google Shape;136;p42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7" name="Google Shape;137;p4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4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- White">
  <p:cSld name="Section Break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9pPr>
          </a:lstStyle>
          <a:p>
            <a:endParaRPr/>
          </a:p>
        </p:txBody>
      </p:sp>
      <p:cxnSp>
        <p:nvCxnSpPr>
          <p:cNvPr id="141" name="Google Shape;141;p43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2" name="Google Shape;142;p43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4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4" name="Google Shape;144;p43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 1">
  <p:cSld name="Photo Slide - One Image_1"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6"/>
          <p:cNvSpPr>
            <a:spLocks noGrp="1"/>
          </p:cNvSpPr>
          <p:nvPr>
            <p:ph type="pic" idx="2"/>
          </p:nvPr>
        </p:nvSpPr>
        <p:spPr>
          <a:xfrm>
            <a:off x="4423800" y="1107621"/>
            <a:ext cx="6930000" cy="4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5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56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9" name="Google Shape;149;p56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0" name="Google Shape;150;p56"/>
          <p:cNvSpPr txBox="1">
            <a:spLocks noGrp="1"/>
          </p:cNvSpPr>
          <p:nvPr>
            <p:ph type="subTitle" idx="1"/>
          </p:nvPr>
        </p:nvSpPr>
        <p:spPr>
          <a:xfrm>
            <a:off x="800100" y="1103900"/>
            <a:ext cx="33918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5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56"/>
          <p:cNvSpPr txBox="1">
            <a:spLocks noGrp="1"/>
          </p:cNvSpPr>
          <p:nvPr>
            <p:ph type="subTitle" idx="4"/>
          </p:nvPr>
        </p:nvSpPr>
        <p:spPr>
          <a:xfrm>
            <a:off x="804451" y="1566975"/>
            <a:ext cx="29058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2 Images">
  <p:cSld name="Photo Slide - 2 Images">
    <p:bg>
      <p:bgPr>
        <a:solidFill>
          <a:schemeClr val="l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7"/>
          <p:cNvSpPr>
            <a:spLocks noGrp="1"/>
          </p:cNvSpPr>
          <p:nvPr>
            <p:ph type="pic" idx="2"/>
          </p:nvPr>
        </p:nvSpPr>
        <p:spPr>
          <a:xfrm>
            <a:off x="800100" y="1107622"/>
            <a:ext cx="5143050" cy="3190048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57"/>
          <p:cNvSpPr>
            <a:spLocks noGrp="1"/>
          </p:cNvSpPr>
          <p:nvPr>
            <p:ph type="pic" idx="3"/>
          </p:nvPr>
        </p:nvSpPr>
        <p:spPr>
          <a:xfrm>
            <a:off x="6229939" y="1107620"/>
            <a:ext cx="5123861" cy="3190049"/>
          </a:xfrm>
          <a:prstGeom prst="rect">
            <a:avLst/>
          </a:prstGeom>
          <a:noFill/>
          <a:ln>
            <a:noFill/>
          </a:ln>
        </p:spPr>
      </p:sp>
      <p:sp>
        <p:nvSpPr>
          <p:cNvPr id="156" name="Google Shape;156;p5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7" name="Google Shape;157;p57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8" name="Google Shape;158;p57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9" name="Google Shape;159;p57"/>
          <p:cNvSpPr txBox="1">
            <a:spLocks noGrp="1"/>
          </p:cNvSpPr>
          <p:nvPr>
            <p:ph type="subTitle" idx="1"/>
          </p:nvPr>
        </p:nvSpPr>
        <p:spPr>
          <a:xfrm>
            <a:off x="790216" y="4478204"/>
            <a:ext cx="51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57"/>
          <p:cNvSpPr txBox="1">
            <a:spLocks noGrp="1"/>
          </p:cNvSpPr>
          <p:nvPr>
            <p:ph type="subTitle" idx="4"/>
          </p:nvPr>
        </p:nvSpPr>
        <p:spPr>
          <a:xfrm>
            <a:off x="6220275" y="4478204"/>
            <a:ext cx="51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57"/>
          <p:cNvSpPr txBox="1">
            <a:spLocks noGrp="1"/>
          </p:cNvSpPr>
          <p:nvPr>
            <p:ph type="subTitle" idx="5"/>
          </p:nvPr>
        </p:nvSpPr>
        <p:spPr>
          <a:xfrm>
            <a:off x="790211" y="4959550"/>
            <a:ext cx="51432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62" name="Google Shape;162;p57"/>
          <p:cNvSpPr txBox="1">
            <a:spLocks noGrp="1"/>
          </p:cNvSpPr>
          <p:nvPr>
            <p:ph type="subTitle" idx="6"/>
          </p:nvPr>
        </p:nvSpPr>
        <p:spPr>
          <a:xfrm>
            <a:off x="6217326" y="4959550"/>
            <a:ext cx="51798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63" name="Google Shape;163;p57"/>
          <p:cNvSpPr txBox="1">
            <a:spLocks noGrp="1"/>
          </p:cNvSpPr>
          <p:nvPr>
            <p:ph type="subTitle" idx="7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3 Columns">
  <p:cSld name="Content Slide - 3 Columns">
    <p:bg>
      <p:bgPr>
        <a:solidFill>
          <a:schemeClr val="lt1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8"/>
          <p:cNvSpPr>
            <a:spLocks noGrp="1"/>
          </p:cNvSpPr>
          <p:nvPr>
            <p:ph type="pic" idx="2"/>
          </p:nvPr>
        </p:nvSpPr>
        <p:spPr>
          <a:xfrm>
            <a:off x="8003300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166" name="Google Shape;166;p58"/>
          <p:cNvSpPr>
            <a:spLocks noGrp="1"/>
          </p:cNvSpPr>
          <p:nvPr>
            <p:ph type="pic" idx="3"/>
          </p:nvPr>
        </p:nvSpPr>
        <p:spPr>
          <a:xfrm>
            <a:off x="44018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58"/>
          <p:cNvSpPr>
            <a:spLocks noGrp="1"/>
          </p:cNvSpPr>
          <p:nvPr>
            <p:ph type="pic" idx="4"/>
          </p:nvPr>
        </p:nvSpPr>
        <p:spPr>
          <a:xfrm>
            <a:off x="8003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Google Shape;168;p5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9" name="Google Shape;169;p58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70" name="Google Shape;170;p58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1" name="Google Shape;171;p58"/>
          <p:cNvSpPr txBox="1">
            <a:spLocks noGrp="1"/>
          </p:cNvSpPr>
          <p:nvPr>
            <p:ph type="subTitle" idx="1"/>
          </p:nvPr>
        </p:nvSpPr>
        <p:spPr>
          <a:xfrm>
            <a:off x="790200" y="4584350"/>
            <a:ext cx="33678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2" name="Google Shape;172;p58"/>
          <p:cNvSpPr txBox="1">
            <a:spLocks noGrp="1"/>
          </p:cNvSpPr>
          <p:nvPr>
            <p:ph type="subTitle" idx="5"/>
          </p:nvPr>
        </p:nvSpPr>
        <p:spPr>
          <a:xfrm>
            <a:off x="790222" y="4103000"/>
            <a:ext cx="336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58"/>
          <p:cNvSpPr txBox="1">
            <a:spLocks noGrp="1"/>
          </p:cNvSpPr>
          <p:nvPr>
            <p:ph type="subTitle" idx="6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58"/>
          <p:cNvSpPr txBox="1">
            <a:spLocks noGrp="1"/>
          </p:cNvSpPr>
          <p:nvPr>
            <p:ph type="subTitle" idx="7"/>
          </p:nvPr>
        </p:nvSpPr>
        <p:spPr>
          <a:xfrm>
            <a:off x="4389406" y="4584344"/>
            <a:ext cx="33678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5" name="Google Shape;175;p58"/>
          <p:cNvSpPr txBox="1">
            <a:spLocks noGrp="1"/>
          </p:cNvSpPr>
          <p:nvPr>
            <p:ph type="subTitle" idx="8"/>
          </p:nvPr>
        </p:nvSpPr>
        <p:spPr>
          <a:xfrm>
            <a:off x="4389428" y="4102994"/>
            <a:ext cx="336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8"/>
          <p:cNvSpPr txBox="1">
            <a:spLocks noGrp="1"/>
          </p:cNvSpPr>
          <p:nvPr>
            <p:ph type="subTitle" idx="9"/>
          </p:nvPr>
        </p:nvSpPr>
        <p:spPr>
          <a:xfrm>
            <a:off x="7993222" y="4584338"/>
            <a:ext cx="3367800" cy="17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7" name="Google Shape;177;p58"/>
          <p:cNvSpPr txBox="1">
            <a:spLocks noGrp="1"/>
          </p:cNvSpPr>
          <p:nvPr>
            <p:ph type="subTitle" idx="13"/>
          </p:nvPr>
        </p:nvSpPr>
        <p:spPr>
          <a:xfrm>
            <a:off x="7993243" y="4102988"/>
            <a:ext cx="336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1">
  <p:cSld name="Title Slide - Option 1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44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" name="Google Shape;26;p44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4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4"/>
          <p:cNvSpPr txBox="1">
            <a:spLocks noGrp="1"/>
          </p:cNvSpPr>
          <p:nvPr>
            <p:ph type="subTitle" idx="2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4"/>
          <p:cNvSpPr txBox="1">
            <a:spLocks noGrp="1"/>
          </p:cNvSpPr>
          <p:nvPr>
            <p:ph type="subTitle" idx="3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2 Layout">
  <p:cSld name="Agenda - Option 1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9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0" name="Google Shape;180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59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5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59"/>
          <p:cNvSpPr txBox="1">
            <a:spLocks noGrp="1"/>
          </p:cNvSpPr>
          <p:nvPr>
            <p:ph type="title" idx="2"/>
          </p:nvPr>
        </p:nvSpPr>
        <p:spPr>
          <a:xfrm>
            <a:off x="6306050" y="89236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84" name="Google Shape;184;p59"/>
          <p:cNvSpPr txBox="1">
            <a:spLocks noGrp="1"/>
          </p:cNvSpPr>
          <p:nvPr>
            <p:ph type="subTitle" idx="1"/>
          </p:nvPr>
        </p:nvSpPr>
        <p:spPr>
          <a:xfrm>
            <a:off x="6306050" y="123671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59"/>
          <p:cNvSpPr txBox="1">
            <a:spLocks noGrp="1"/>
          </p:cNvSpPr>
          <p:nvPr>
            <p:ph type="title" idx="3"/>
          </p:nvPr>
        </p:nvSpPr>
        <p:spPr>
          <a:xfrm>
            <a:off x="6306050" y="173056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86" name="Google Shape;186;p59"/>
          <p:cNvSpPr txBox="1">
            <a:spLocks noGrp="1"/>
          </p:cNvSpPr>
          <p:nvPr>
            <p:ph type="subTitle" idx="4"/>
          </p:nvPr>
        </p:nvSpPr>
        <p:spPr>
          <a:xfrm>
            <a:off x="6306050" y="207491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59"/>
          <p:cNvSpPr txBox="1">
            <a:spLocks noGrp="1"/>
          </p:cNvSpPr>
          <p:nvPr>
            <p:ph type="title" idx="5"/>
          </p:nvPr>
        </p:nvSpPr>
        <p:spPr>
          <a:xfrm>
            <a:off x="6306050" y="256876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59"/>
          <p:cNvSpPr txBox="1">
            <a:spLocks noGrp="1"/>
          </p:cNvSpPr>
          <p:nvPr>
            <p:ph type="subTitle" idx="6"/>
          </p:nvPr>
        </p:nvSpPr>
        <p:spPr>
          <a:xfrm>
            <a:off x="6306050" y="291311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59"/>
          <p:cNvSpPr txBox="1">
            <a:spLocks noGrp="1"/>
          </p:cNvSpPr>
          <p:nvPr>
            <p:ph type="subTitle" idx="7"/>
          </p:nvPr>
        </p:nvSpPr>
        <p:spPr>
          <a:xfrm>
            <a:off x="4516396" y="929691"/>
            <a:ext cx="16908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90" name="Google Shape;190;p59"/>
          <p:cNvSpPr txBox="1">
            <a:spLocks noGrp="1"/>
          </p:cNvSpPr>
          <p:nvPr>
            <p:ph type="subTitle" idx="8"/>
          </p:nvPr>
        </p:nvSpPr>
        <p:spPr>
          <a:xfrm>
            <a:off x="4516396" y="1766993"/>
            <a:ext cx="16908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59"/>
          <p:cNvSpPr txBox="1">
            <a:spLocks noGrp="1"/>
          </p:cNvSpPr>
          <p:nvPr>
            <p:ph type="subTitle" idx="9"/>
          </p:nvPr>
        </p:nvSpPr>
        <p:spPr>
          <a:xfrm>
            <a:off x="4517133" y="2597093"/>
            <a:ext cx="16908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92" name="Google Shape;192;p59"/>
          <p:cNvSpPr txBox="1">
            <a:spLocks noGrp="1"/>
          </p:cNvSpPr>
          <p:nvPr>
            <p:ph type="title" idx="13"/>
          </p:nvPr>
        </p:nvSpPr>
        <p:spPr>
          <a:xfrm>
            <a:off x="6306797" y="340531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59"/>
          <p:cNvSpPr txBox="1">
            <a:spLocks noGrp="1"/>
          </p:cNvSpPr>
          <p:nvPr>
            <p:ph type="subTitle" idx="14"/>
          </p:nvPr>
        </p:nvSpPr>
        <p:spPr>
          <a:xfrm>
            <a:off x="6306797" y="374966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94" name="Google Shape;194;p59"/>
          <p:cNvSpPr txBox="1">
            <a:spLocks noGrp="1"/>
          </p:cNvSpPr>
          <p:nvPr>
            <p:ph type="title" idx="15"/>
          </p:nvPr>
        </p:nvSpPr>
        <p:spPr>
          <a:xfrm>
            <a:off x="6306797" y="424351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59"/>
          <p:cNvSpPr txBox="1">
            <a:spLocks noGrp="1"/>
          </p:cNvSpPr>
          <p:nvPr>
            <p:ph type="subTitle" idx="16"/>
          </p:nvPr>
        </p:nvSpPr>
        <p:spPr>
          <a:xfrm>
            <a:off x="6306797" y="458786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59"/>
          <p:cNvSpPr txBox="1">
            <a:spLocks noGrp="1"/>
          </p:cNvSpPr>
          <p:nvPr>
            <p:ph type="title" idx="17"/>
          </p:nvPr>
        </p:nvSpPr>
        <p:spPr>
          <a:xfrm>
            <a:off x="6306797" y="508171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97" name="Google Shape;197;p59"/>
          <p:cNvSpPr txBox="1">
            <a:spLocks noGrp="1"/>
          </p:cNvSpPr>
          <p:nvPr>
            <p:ph type="subTitle" idx="18"/>
          </p:nvPr>
        </p:nvSpPr>
        <p:spPr>
          <a:xfrm>
            <a:off x="6306797" y="542606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59"/>
          <p:cNvSpPr txBox="1">
            <a:spLocks noGrp="1"/>
          </p:cNvSpPr>
          <p:nvPr>
            <p:ph type="subTitle" idx="19"/>
          </p:nvPr>
        </p:nvSpPr>
        <p:spPr>
          <a:xfrm>
            <a:off x="4517143" y="3442634"/>
            <a:ext cx="16908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59"/>
          <p:cNvSpPr txBox="1">
            <a:spLocks noGrp="1"/>
          </p:cNvSpPr>
          <p:nvPr>
            <p:ph type="subTitle" idx="20"/>
          </p:nvPr>
        </p:nvSpPr>
        <p:spPr>
          <a:xfrm>
            <a:off x="4517143" y="4279937"/>
            <a:ext cx="16908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59"/>
          <p:cNvSpPr txBox="1">
            <a:spLocks noGrp="1"/>
          </p:cNvSpPr>
          <p:nvPr>
            <p:ph type="subTitle" idx="21"/>
          </p:nvPr>
        </p:nvSpPr>
        <p:spPr>
          <a:xfrm>
            <a:off x="4517880" y="5110037"/>
            <a:ext cx="16908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3 Layout">
  <p:cSld name="Agenda - Option 3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0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1391" cy="80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60"/>
          <p:cNvSpPr txBox="1">
            <a:spLocks noGrp="1"/>
          </p:cNvSpPr>
          <p:nvPr>
            <p:ph type="subTitle" idx="1"/>
          </p:nvPr>
        </p:nvSpPr>
        <p:spPr>
          <a:xfrm>
            <a:off x="800100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204" name="Google Shape;204;p60"/>
          <p:cNvCxnSpPr/>
          <p:nvPr/>
        </p:nvCxnSpPr>
        <p:spPr>
          <a:xfrm>
            <a:off x="800100" y="1975489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5" name="Google Shape;205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60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7" name="Google Shape;207;p60"/>
          <p:cNvCxnSpPr/>
          <p:nvPr/>
        </p:nvCxnSpPr>
        <p:spPr>
          <a:xfrm>
            <a:off x="800100" y="4155271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8" name="Google Shape;208;p6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9" name="Google Shape;209;p60"/>
          <p:cNvSpPr txBox="1">
            <a:spLocks noGrp="1"/>
          </p:cNvSpPr>
          <p:nvPr>
            <p:ph type="subTitle" idx="2"/>
          </p:nvPr>
        </p:nvSpPr>
        <p:spPr>
          <a:xfrm>
            <a:off x="4356800" y="164962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0" name="Google Shape;210;p60"/>
          <p:cNvSpPr txBox="1">
            <a:spLocks noGrp="1"/>
          </p:cNvSpPr>
          <p:nvPr>
            <p:ph type="subTitle" idx="3"/>
          </p:nvPr>
        </p:nvSpPr>
        <p:spPr>
          <a:xfrm>
            <a:off x="8005513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1" name="Google Shape;211;p60"/>
          <p:cNvSpPr txBox="1">
            <a:spLocks noGrp="1"/>
          </p:cNvSpPr>
          <p:nvPr>
            <p:ph type="subTitle" idx="4"/>
          </p:nvPr>
        </p:nvSpPr>
        <p:spPr>
          <a:xfrm>
            <a:off x="800100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p60"/>
          <p:cNvSpPr txBox="1">
            <a:spLocks noGrp="1"/>
          </p:cNvSpPr>
          <p:nvPr>
            <p:ph type="subTitle" idx="5"/>
          </p:nvPr>
        </p:nvSpPr>
        <p:spPr>
          <a:xfrm>
            <a:off x="4356800" y="382947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3" name="Google Shape;213;p60"/>
          <p:cNvSpPr txBox="1">
            <a:spLocks noGrp="1"/>
          </p:cNvSpPr>
          <p:nvPr>
            <p:ph type="subTitle" idx="6"/>
          </p:nvPr>
        </p:nvSpPr>
        <p:spPr>
          <a:xfrm>
            <a:off x="8005513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4" name="Google Shape;214;p60"/>
          <p:cNvSpPr txBox="1">
            <a:spLocks noGrp="1"/>
          </p:cNvSpPr>
          <p:nvPr>
            <p:ph type="title" idx="7"/>
          </p:nvPr>
        </p:nvSpPr>
        <p:spPr>
          <a:xfrm>
            <a:off x="800100" y="2103977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60"/>
          <p:cNvSpPr txBox="1">
            <a:spLocks noGrp="1"/>
          </p:cNvSpPr>
          <p:nvPr>
            <p:ph type="subTitle" idx="8"/>
          </p:nvPr>
        </p:nvSpPr>
        <p:spPr>
          <a:xfrm>
            <a:off x="800100" y="271994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16" name="Google Shape;216;p60"/>
          <p:cNvSpPr txBox="1">
            <a:spLocks noGrp="1"/>
          </p:cNvSpPr>
          <p:nvPr>
            <p:ph type="title" idx="9"/>
          </p:nvPr>
        </p:nvSpPr>
        <p:spPr>
          <a:xfrm>
            <a:off x="4356800" y="210414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17" name="Google Shape;217;p60"/>
          <p:cNvSpPr txBox="1">
            <a:spLocks noGrp="1"/>
          </p:cNvSpPr>
          <p:nvPr>
            <p:ph type="subTitle" idx="13"/>
          </p:nvPr>
        </p:nvSpPr>
        <p:spPr>
          <a:xfrm>
            <a:off x="4356800" y="2720102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60"/>
          <p:cNvSpPr txBox="1">
            <a:spLocks noGrp="1"/>
          </p:cNvSpPr>
          <p:nvPr>
            <p:ph type="title" idx="14"/>
          </p:nvPr>
        </p:nvSpPr>
        <p:spPr>
          <a:xfrm>
            <a:off x="8005525" y="2104139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60"/>
          <p:cNvSpPr txBox="1">
            <a:spLocks noGrp="1"/>
          </p:cNvSpPr>
          <p:nvPr>
            <p:ph type="subTitle" idx="15"/>
          </p:nvPr>
        </p:nvSpPr>
        <p:spPr>
          <a:xfrm>
            <a:off x="8005525" y="2720102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20" name="Google Shape;220;p60"/>
          <p:cNvSpPr txBox="1">
            <a:spLocks noGrp="1"/>
          </p:cNvSpPr>
          <p:nvPr>
            <p:ph type="title" idx="16"/>
          </p:nvPr>
        </p:nvSpPr>
        <p:spPr>
          <a:xfrm>
            <a:off x="800100" y="4334211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60"/>
          <p:cNvSpPr txBox="1">
            <a:spLocks noGrp="1"/>
          </p:cNvSpPr>
          <p:nvPr>
            <p:ph type="subTitle" idx="17"/>
          </p:nvPr>
        </p:nvSpPr>
        <p:spPr>
          <a:xfrm>
            <a:off x="800100" y="4950174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60"/>
          <p:cNvSpPr txBox="1">
            <a:spLocks noGrp="1"/>
          </p:cNvSpPr>
          <p:nvPr>
            <p:ph type="title" idx="18"/>
          </p:nvPr>
        </p:nvSpPr>
        <p:spPr>
          <a:xfrm>
            <a:off x="4356800" y="433423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23" name="Google Shape;223;p60"/>
          <p:cNvSpPr txBox="1">
            <a:spLocks noGrp="1"/>
          </p:cNvSpPr>
          <p:nvPr>
            <p:ph type="subTitle" idx="19"/>
          </p:nvPr>
        </p:nvSpPr>
        <p:spPr>
          <a:xfrm>
            <a:off x="4356800" y="4950195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24" name="Google Shape;224;p60"/>
          <p:cNvSpPr txBox="1">
            <a:spLocks noGrp="1"/>
          </p:cNvSpPr>
          <p:nvPr>
            <p:ph type="title" idx="20"/>
          </p:nvPr>
        </p:nvSpPr>
        <p:spPr>
          <a:xfrm>
            <a:off x="8005525" y="433423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60"/>
          <p:cNvSpPr txBox="1">
            <a:spLocks noGrp="1"/>
          </p:cNvSpPr>
          <p:nvPr>
            <p:ph type="subTitle" idx="21"/>
          </p:nvPr>
        </p:nvSpPr>
        <p:spPr>
          <a:xfrm>
            <a:off x="8005525" y="4950192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Image">
  <p:cSld name="Section Break - Image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61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29" name="Google Shape;229;p61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0" name="Google Shape;230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6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2" name="Google Shape;232;p61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Blue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00" scaled="0"/>
        </a:gra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5" name="Google Shape;235;p62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6" name="Google Shape;236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6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8" name="Google Shape;238;p62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62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ay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00" scaled="0"/>
        </a:gra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p63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3" name="Google Shape;243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6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5" name="Google Shape;245;p6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63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Orange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00" scaled="0"/>
        </a:gra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9" name="Google Shape;249;p64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0" name="Google Shape;250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6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p64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64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een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00" scaled="0"/>
        </a:gra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65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7" name="Google Shape;257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6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9" name="Google Shape;259;p65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65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6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6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4" name="Google Shape;264;p6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5" name="Google Shape;265;p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6" name="Google Shape;266;p6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6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6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0" name="Google Shape;270;p6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1" name="Google Shape;271;p6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2" name="Google Shape;272;p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8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5" name="Google Shape;275;p6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6" name="Google Shape;276;p68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A">
  <p:cSld name="Title Slide - Option 3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oogle Shape;31;p45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32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5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5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5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45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7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84" name="Google Shape;284;p70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5" name="Google Shape;285;p7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6" name="Google Shape;286;p70"/>
          <p:cNvSpPr txBox="1">
            <a:spLocks noGrp="1"/>
          </p:cNvSpPr>
          <p:nvPr>
            <p:ph type="subTitle" idx="1"/>
          </p:nvPr>
        </p:nvSpPr>
        <p:spPr>
          <a:xfrm>
            <a:off x="800325" y="1090100"/>
            <a:ext cx="5174700" cy="4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70"/>
          <p:cNvSpPr txBox="1">
            <a:spLocks noGrp="1"/>
          </p:cNvSpPr>
          <p:nvPr>
            <p:ph type="subTitle" idx="2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88" name="Google Shape;288;p70"/>
          <p:cNvSpPr txBox="1">
            <a:spLocks noGrp="1"/>
          </p:cNvSpPr>
          <p:nvPr>
            <p:ph type="body" idx="3"/>
          </p:nvPr>
        </p:nvSpPr>
        <p:spPr>
          <a:xfrm>
            <a:off x="808768" y="1516425"/>
            <a:ext cx="11181000" cy="47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/>
            </a:lvl1pPr>
            <a:lvl2pPr marL="914400" lvl="1" indent="-34239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Char char="●"/>
              <a:defRPr/>
            </a:lvl2pPr>
            <a:lvl3pPr marL="1371600" lvl="2" indent="-34036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Char char="●"/>
              <a:defRPr/>
            </a:lvl3pPr>
            <a:lvl4pPr marL="1828800" lvl="3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/>
            </a:lvl4pPr>
            <a:lvl5pPr marL="2286000" lvl="4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/>
            </a:lvl5pPr>
            <a:lvl6pPr marL="2743200" lvl="5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6pPr>
            <a:lvl7pPr marL="3200400" lvl="6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8pPr>
            <a:lvl9pPr marL="4114800" lvl="8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Red">
  <p:cSld name="Section Break - Red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71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92" name="Google Shape;292;p71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93" name="Google Shape;293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7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5" name="Google Shape;295;p71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59472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1 Layout">
  <p:cSld name="Agenda - Option 2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72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98" name="Google Shape;298;p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72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7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1" name="Google Shape;301;p72"/>
          <p:cNvSpPr txBox="1">
            <a:spLocks noGrp="1"/>
          </p:cNvSpPr>
          <p:nvPr>
            <p:ph type="subTitle" idx="1"/>
          </p:nvPr>
        </p:nvSpPr>
        <p:spPr>
          <a:xfrm>
            <a:off x="4717979" y="1134587"/>
            <a:ext cx="2503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72"/>
          <p:cNvSpPr txBox="1">
            <a:spLocks noGrp="1"/>
          </p:cNvSpPr>
          <p:nvPr>
            <p:ph type="subTitle" idx="2"/>
          </p:nvPr>
        </p:nvSpPr>
        <p:spPr>
          <a:xfrm>
            <a:off x="4725470" y="694619"/>
            <a:ext cx="32610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3" name="Google Shape;303;p72"/>
          <p:cNvSpPr txBox="1">
            <a:spLocks noGrp="1"/>
          </p:cNvSpPr>
          <p:nvPr>
            <p:ph type="subTitle" idx="3"/>
          </p:nvPr>
        </p:nvSpPr>
        <p:spPr>
          <a:xfrm>
            <a:off x="4715230" y="2888494"/>
            <a:ext cx="2503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72"/>
          <p:cNvSpPr txBox="1">
            <a:spLocks noGrp="1"/>
          </p:cNvSpPr>
          <p:nvPr>
            <p:ph type="subTitle" idx="4"/>
          </p:nvPr>
        </p:nvSpPr>
        <p:spPr>
          <a:xfrm>
            <a:off x="4722720" y="2448526"/>
            <a:ext cx="32610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5" name="Google Shape;305;p72"/>
          <p:cNvSpPr txBox="1">
            <a:spLocks noGrp="1"/>
          </p:cNvSpPr>
          <p:nvPr>
            <p:ph type="subTitle" idx="5"/>
          </p:nvPr>
        </p:nvSpPr>
        <p:spPr>
          <a:xfrm>
            <a:off x="4717980" y="4745833"/>
            <a:ext cx="2503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72"/>
          <p:cNvSpPr txBox="1">
            <a:spLocks noGrp="1"/>
          </p:cNvSpPr>
          <p:nvPr>
            <p:ph type="subTitle" idx="6"/>
          </p:nvPr>
        </p:nvSpPr>
        <p:spPr>
          <a:xfrm>
            <a:off x="4725470" y="4305865"/>
            <a:ext cx="32610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7" name="Google Shape;307;p72"/>
          <p:cNvSpPr txBox="1">
            <a:spLocks noGrp="1"/>
          </p:cNvSpPr>
          <p:nvPr>
            <p:ph type="subTitle" idx="7"/>
          </p:nvPr>
        </p:nvSpPr>
        <p:spPr>
          <a:xfrm>
            <a:off x="8349608" y="1134587"/>
            <a:ext cx="2503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72"/>
          <p:cNvSpPr txBox="1">
            <a:spLocks noGrp="1"/>
          </p:cNvSpPr>
          <p:nvPr>
            <p:ph type="subTitle" idx="8"/>
          </p:nvPr>
        </p:nvSpPr>
        <p:spPr>
          <a:xfrm>
            <a:off x="8336879" y="694619"/>
            <a:ext cx="32610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9" name="Google Shape;309;p72"/>
          <p:cNvSpPr txBox="1">
            <a:spLocks noGrp="1"/>
          </p:cNvSpPr>
          <p:nvPr>
            <p:ph type="subTitle" idx="9"/>
          </p:nvPr>
        </p:nvSpPr>
        <p:spPr>
          <a:xfrm>
            <a:off x="8346858" y="2888494"/>
            <a:ext cx="2503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p72"/>
          <p:cNvSpPr txBox="1">
            <a:spLocks noGrp="1"/>
          </p:cNvSpPr>
          <p:nvPr>
            <p:ph type="subTitle" idx="13"/>
          </p:nvPr>
        </p:nvSpPr>
        <p:spPr>
          <a:xfrm>
            <a:off x="8334130" y="2448526"/>
            <a:ext cx="32610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11" name="Google Shape;311;p72"/>
          <p:cNvSpPr txBox="1">
            <a:spLocks noGrp="1"/>
          </p:cNvSpPr>
          <p:nvPr>
            <p:ph type="subTitle" idx="14"/>
          </p:nvPr>
        </p:nvSpPr>
        <p:spPr>
          <a:xfrm>
            <a:off x="8349608" y="4745833"/>
            <a:ext cx="25032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72"/>
          <p:cNvSpPr txBox="1">
            <a:spLocks noGrp="1"/>
          </p:cNvSpPr>
          <p:nvPr>
            <p:ph type="subTitle" idx="15"/>
          </p:nvPr>
        </p:nvSpPr>
        <p:spPr>
          <a:xfrm>
            <a:off x="8336880" y="4305865"/>
            <a:ext cx="32610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2 Column">
  <p:cSld name="Text Slide - 2 Column"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73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15" name="Google Shape;315;p7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16" name="Google Shape;316;p7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7" name="Google Shape;317;p73"/>
          <p:cNvSpPr txBox="1">
            <a:spLocks noGrp="1"/>
          </p:cNvSpPr>
          <p:nvPr>
            <p:ph type="subTitle" idx="1"/>
          </p:nvPr>
        </p:nvSpPr>
        <p:spPr>
          <a:xfrm>
            <a:off x="800325" y="1090100"/>
            <a:ext cx="5174700" cy="4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73"/>
          <p:cNvSpPr txBox="1">
            <a:spLocks noGrp="1"/>
          </p:cNvSpPr>
          <p:nvPr>
            <p:ph type="subTitle" idx="2"/>
          </p:nvPr>
        </p:nvSpPr>
        <p:spPr>
          <a:xfrm>
            <a:off x="6228325" y="1090100"/>
            <a:ext cx="5174700" cy="4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73"/>
          <p:cNvSpPr txBox="1">
            <a:spLocks noGrp="1"/>
          </p:cNvSpPr>
          <p:nvPr>
            <p:ph type="body" idx="3"/>
          </p:nvPr>
        </p:nvSpPr>
        <p:spPr>
          <a:xfrm>
            <a:off x="800100" y="1512061"/>
            <a:ext cx="48993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4036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Char char="○"/>
              <a:defRPr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■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20" name="Google Shape;320;p73"/>
          <p:cNvSpPr txBox="1">
            <a:spLocks noGrp="1"/>
          </p:cNvSpPr>
          <p:nvPr>
            <p:ph type="body" idx="4"/>
          </p:nvPr>
        </p:nvSpPr>
        <p:spPr>
          <a:xfrm>
            <a:off x="6235825" y="1512061"/>
            <a:ext cx="5174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4036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Char char="○"/>
              <a:defRPr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■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21" name="Google Shape;321;p73"/>
          <p:cNvSpPr txBox="1">
            <a:spLocks noGrp="1"/>
          </p:cNvSpPr>
          <p:nvPr>
            <p:ph type="subTitle" idx="5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176">
          <p15:clr>
            <a:srgbClr val="FBAE40"/>
          </p15:clr>
        </p15:guide>
        <p15:guide id="2" orient="horz" pos="888">
          <p15:clr>
            <a:srgbClr val="FBAE40"/>
          </p15:clr>
        </p15:guide>
        <p15:guide id="3" orient="horz" pos="381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">
  <p:cSld name="Photo Slide - One Image">
    <p:bg>
      <p:bgPr>
        <a:solidFill>
          <a:schemeClr val="lt1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4"/>
          <p:cNvSpPr>
            <a:spLocks noGrp="1"/>
          </p:cNvSpPr>
          <p:nvPr>
            <p:ph type="pic" idx="2"/>
          </p:nvPr>
        </p:nvSpPr>
        <p:spPr>
          <a:xfrm>
            <a:off x="800100" y="1107621"/>
            <a:ext cx="6929879" cy="4950264"/>
          </a:xfrm>
          <a:prstGeom prst="rect">
            <a:avLst/>
          </a:prstGeom>
          <a:noFill/>
          <a:ln>
            <a:noFill/>
          </a:ln>
        </p:spPr>
      </p:sp>
      <p:sp>
        <p:nvSpPr>
          <p:cNvPr id="324" name="Google Shape;324;p7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5" name="Google Shape;325;p74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26" name="Google Shape;326;p7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27" name="Google Shape;327;p74"/>
          <p:cNvSpPr txBox="1">
            <a:spLocks noGrp="1"/>
          </p:cNvSpPr>
          <p:nvPr>
            <p:ph type="subTitle" idx="1"/>
          </p:nvPr>
        </p:nvSpPr>
        <p:spPr>
          <a:xfrm>
            <a:off x="7961900" y="1103900"/>
            <a:ext cx="33918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74"/>
          <p:cNvSpPr txBox="1">
            <a:spLocks noGrp="1"/>
          </p:cNvSpPr>
          <p:nvPr>
            <p:ph type="subTitle" idx="3"/>
          </p:nvPr>
        </p:nvSpPr>
        <p:spPr>
          <a:xfrm>
            <a:off x="7972244" y="1551587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74"/>
          <p:cNvSpPr txBox="1">
            <a:spLocks noGrp="1"/>
          </p:cNvSpPr>
          <p:nvPr>
            <p:ph type="subTitle" idx="4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 1">
  <p:cSld name="Photo Slide - One Image_1">
    <p:bg>
      <p:bgPr>
        <a:solidFill>
          <a:schemeClr val="lt1"/>
        </a:solid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5"/>
          <p:cNvSpPr>
            <a:spLocks noGrp="1"/>
          </p:cNvSpPr>
          <p:nvPr>
            <p:ph type="pic" idx="2"/>
          </p:nvPr>
        </p:nvSpPr>
        <p:spPr>
          <a:xfrm>
            <a:off x="4423800" y="1107621"/>
            <a:ext cx="6930000" cy="4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332" name="Google Shape;332;p7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3" name="Google Shape;333;p75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34" name="Google Shape;334;p75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5" name="Google Shape;335;p75"/>
          <p:cNvSpPr txBox="1">
            <a:spLocks noGrp="1"/>
          </p:cNvSpPr>
          <p:nvPr>
            <p:ph type="subTitle" idx="1"/>
          </p:nvPr>
        </p:nvSpPr>
        <p:spPr>
          <a:xfrm>
            <a:off x="800100" y="3042888"/>
            <a:ext cx="33918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75"/>
          <p:cNvSpPr txBox="1">
            <a:spLocks noGrp="1"/>
          </p:cNvSpPr>
          <p:nvPr>
            <p:ph type="subTitle" idx="3"/>
          </p:nvPr>
        </p:nvSpPr>
        <p:spPr>
          <a:xfrm>
            <a:off x="810444" y="3490574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75"/>
          <p:cNvSpPr txBox="1">
            <a:spLocks noGrp="1"/>
          </p:cNvSpPr>
          <p:nvPr>
            <p:ph type="subTitle" idx="4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2 Images">
  <p:cSld name="Photo Slide - 2 Images">
    <p:bg>
      <p:bgPr>
        <a:solidFill>
          <a:schemeClr val="lt1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76"/>
          <p:cNvSpPr>
            <a:spLocks noGrp="1"/>
          </p:cNvSpPr>
          <p:nvPr>
            <p:ph type="pic" idx="2"/>
          </p:nvPr>
        </p:nvSpPr>
        <p:spPr>
          <a:xfrm>
            <a:off x="800100" y="1107622"/>
            <a:ext cx="5143050" cy="3190048"/>
          </a:xfrm>
          <a:prstGeom prst="rect">
            <a:avLst/>
          </a:prstGeom>
          <a:noFill/>
          <a:ln>
            <a:noFill/>
          </a:ln>
        </p:spPr>
      </p:sp>
      <p:sp>
        <p:nvSpPr>
          <p:cNvPr id="340" name="Google Shape;340;p76"/>
          <p:cNvSpPr>
            <a:spLocks noGrp="1"/>
          </p:cNvSpPr>
          <p:nvPr>
            <p:ph type="pic" idx="3"/>
          </p:nvPr>
        </p:nvSpPr>
        <p:spPr>
          <a:xfrm>
            <a:off x="6229939" y="1107620"/>
            <a:ext cx="5123861" cy="3190049"/>
          </a:xfrm>
          <a:prstGeom prst="rect">
            <a:avLst/>
          </a:prstGeom>
          <a:noFill/>
          <a:ln>
            <a:noFill/>
          </a:ln>
        </p:spPr>
      </p:sp>
      <p:sp>
        <p:nvSpPr>
          <p:cNvPr id="341" name="Google Shape;341;p7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2" name="Google Shape;342;p76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43" name="Google Shape;343;p76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4" name="Google Shape;344;p76"/>
          <p:cNvSpPr txBox="1">
            <a:spLocks noGrp="1"/>
          </p:cNvSpPr>
          <p:nvPr>
            <p:ph type="subTitle" idx="1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45" name="Google Shape;345;p76"/>
          <p:cNvSpPr txBox="1">
            <a:spLocks noGrp="1"/>
          </p:cNvSpPr>
          <p:nvPr>
            <p:ph type="subTitle" idx="4"/>
          </p:nvPr>
        </p:nvSpPr>
        <p:spPr>
          <a:xfrm>
            <a:off x="804474" y="4913801"/>
            <a:ext cx="51285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76"/>
          <p:cNvSpPr txBox="1">
            <a:spLocks noGrp="1"/>
          </p:cNvSpPr>
          <p:nvPr>
            <p:ph type="subTitle" idx="5"/>
          </p:nvPr>
        </p:nvSpPr>
        <p:spPr>
          <a:xfrm>
            <a:off x="789779" y="4452408"/>
            <a:ext cx="51285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47" name="Google Shape;347;p76"/>
          <p:cNvSpPr txBox="1">
            <a:spLocks noGrp="1"/>
          </p:cNvSpPr>
          <p:nvPr>
            <p:ph type="subTitle" idx="6"/>
          </p:nvPr>
        </p:nvSpPr>
        <p:spPr>
          <a:xfrm>
            <a:off x="6234974" y="4913801"/>
            <a:ext cx="51285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76"/>
          <p:cNvSpPr txBox="1">
            <a:spLocks noGrp="1"/>
          </p:cNvSpPr>
          <p:nvPr>
            <p:ph type="subTitle" idx="7"/>
          </p:nvPr>
        </p:nvSpPr>
        <p:spPr>
          <a:xfrm>
            <a:off x="6220279" y="4452408"/>
            <a:ext cx="51285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3 Columns">
  <p:cSld name="Content Slide - 3 Columns">
    <p:bg>
      <p:bgPr>
        <a:solidFill>
          <a:schemeClr val="lt1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7"/>
          <p:cNvSpPr>
            <a:spLocks noGrp="1"/>
          </p:cNvSpPr>
          <p:nvPr>
            <p:ph type="pic" idx="2"/>
          </p:nvPr>
        </p:nvSpPr>
        <p:spPr>
          <a:xfrm>
            <a:off x="8003300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351" name="Google Shape;351;p77"/>
          <p:cNvSpPr>
            <a:spLocks noGrp="1"/>
          </p:cNvSpPr>
          <p:nvPr>
            <p:ph type="pic" idx="3"/>
          </p:nvPr>
        </p:nvSpPr>
        <p:spPr>
          <a:xfrm>
            <a:off x="44018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352" name="Google Shape;352;p77"/>
          <p:cNvSpPr>
            <a:spLocks noGrp="1"/>
          </p:cNvSpPr>
          <p:nvPr>
            <p:ph type="pic" idx="4"/>
          </p:nvPr>
        </p:nvSpPr>
        <p:spPr>
          <a:xfrm>
            <a:off x="8003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353" name="Google Shape;353;p7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4" name="Google Shape;354;p77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55" name="Google Shape;355;p77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6" name="Google Shape;356;p77"/>
          <p:cNvSpPr txBox="1">
            <a:spLocks noGrp="1"/>
          </p:cNvSpPr>
          <p:nvPr>
            <p:ph type="subTitle" idx="1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57" name="Google Shape;357;p77"/>
          <p:cNvSpPr txBox="1">
            <a:spLocks noGrp="1"/>
          </p:cNvSpPr>
          <p:nvPr>
            <p:ph type="subTitle" idx="5"/>
          </p:nvPr>
        </p:nvSpPr>
        <p:spPr>
          <a:xfrm>
            <a:off x="790000" y="4531069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77"/>
          <p:cNvSpPr txBox="1">
            <a:spLocks noGrp="1"/>
          </p:cNvSpPr>
          <p:nvPr>
            <p:ph type="subTitle" idx="6"/>
          </p:nvPr>
        </p:nvSpPr>
        <p:spPr>
          <a:xfrm>
            <a:off x="789766" y="4069676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59" name="Google Shape;359;p77"/>
          <p:cNvSpPr txBox="1">
            <a:spLocks noGrp="1"/>
          </p:cNvSpPr>
          <p:nvPr>
            <p:ph type="subTitle" idx="7"/>
          </p:nvPr>
        </p:nvSpPr>
        <p:spPr>
          <a:xfrm>
            <a:off x="4399913" y="4528324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77"/>
          <p:cNvSpPr txBox="1">
            <a:spLocks noGrp="1"/>
          </p:cNvSpPr>
          <p:nvPr>
            <p:ph type="subTitle" idx="8"/>
          </p:nvPr>
        </p:nvSpPr>
        <p:spPr>
          <a:xfrm>
            <a:off x="4389569" y="4066931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77"/>
          <p:cNvSpPr txBox="1">
            <a:spLocks noGrp="1"/>
          </p:cNvSpPr>
          <p:nvPr>
            <p:ph type="subTitle" idx="9"/>
          </p:nvPr>
        </p:nvSpPr>
        <p:spPr>
          <a:xfrm>
            <a:off x="8013197" y="4528324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77"/>
          <p:cNvSpPr txBox="1">
            <a:spLocks noGrp="1"/>
          </p:cNvSpPr>
          <p:nvPr>
            <p:ph type="subTitle" idx="13"/>
          </p:nvPr>
        </p:nvSpPr>
        <p:spPr>
          <a:xfrm>
            <a:off x="8002853" y="4066931"/>
            <a:ext cx="3609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2 Layout">
  <p:cSld name="Agenda - Option 1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78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5" name="Google Shape;365;p7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78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7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8" name="Google Shape;368;p78"/>
          <p:cNvSpPr txBox="1">
            <a:spLocks noGrp="1"/>
          </p:cNvSpPr>
          <p:nvPr>
            <p:ph type="title" idx="2"/>
          </p:nvPr>
        </p:nvSpPr>
        <p:spPr>
          <a:xfrm>
            <a:off x="6306050" y="87215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69" name="Google Shape;369;p78"/>
          <p:cNvSpPr txBox="1">
            <a:spLocks noGrp="1"/>
          </p:cNvSpPr>
          <p:nvPr>
            <p:ph type="subTitle" idx="1"/>
          </p:nvPr>
        </p:nvSpPr>
        <p:spPr>
          <a:xfrm>
            <a:off x="6306050" y="121650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78"/>
          <p:cNvSpPr txBox="1">
            <a:spLocks noGrp="1"/>
          </p:cNvSpPr>
          <p:nvPr>
            <p:ph type="title" idx="3"/>
          </p:nvPr>
        </p:nvSpPr>
        <p:spPr>
          <a:xfrm>
            <a:off x="6306050" y="171035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1" name="Google Shape;371;p78"/>
          <p:cNvSpPr txBox="1">
            <a:spLocks noGrp="1"/>
          </p:cNvSpPr>
          <p:nvPr>
            <p:ph type="subTitle" idx="4"/>
          </p:nvPr>
        </p:nvSpPr>
        <p:spPr>
          <a:xfrm>
            <a:off x="6306050" y="205470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78"/>
          <p:cNvSpPr txBox="1">
            <a:spLocks noGrp="1"/>
          </p:cNvSpPr>
          <p:nvPr>
            <p:ph type="title" idx="5"/>
          </p:nvPr>
        </p:nvSpPr>
        <p:spPr>
          <a:xfrm>
            <a:off x="6306050" y="254855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3" name="Google Shape;373;p78"/>
          <p:cNvSpPr txBox="1">
            <a:spLocks noGrp="1"/>
          </p:cNvSpPr>
          <p:nvPr>
            <p:ph type="subTitle" idx="6"/>
          </p:nvPr>
        </p:nvSpPr>
        <p:spPr>
          <a:xfrm>
            <a:off x="6306050" y="289290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78"/>
          <p:cNvSpPr txBox="1">
            <a:spLocks noGrp="1"/>
          </p:cNvSpPr>
          <p:nvPr>
            <p:ph type="title" idx="7"/>
          </p:nvPr>
        </p:nvSpPr>
        <p:spPr>
          <a:xfrm>
            <a:off x="6306050" y="338675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5" name="Google Shape;375;p78"/>
          <p:cNvSpPr txBox="1">
            <a:spLocks noGrp="1"/>
          </p:cNvSpPr>
          <p:nvPr>
            <p:ph type="subTitle" idx="8"/>
          </p:nvPr>
        </p:nvSpPr>
        <p:spPr>
          <a:xfrm>
            <a:off x="6306050" y="373110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78"/>
          <p:cNvSpPr txBox="1">
            <a:spLocks noGrp="1"/>
          </p:cNvSpPr>
          <p:nvPr>
            <p:ph type="title" idx="9"/>
          </p:nvPr>
        </p:nvSpPr>
        <p:spPr>
          <a:xfrm>
            <a:off x="6306050" y="422495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7" name="Google Shape;377;p78"/>
          <p:cNvSpPr txBox="1">
            <a:spLocks noGrp="1"/>
          </p:cNvSpPr>
          <p:nvPr>
            <p:ph type="subTitle" idx="13"/>
          </p:nvPr>
        </p:nvSpPr>
        <p:spPr>
          <a:xfrm>
            <a:off x="6306050" y="456930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78"/>
          <p:cNvSpPr txBox="1">
            <a:spLocks noGrp="1"/>
          </p:cNvSpPr>
          <p:nvPr>
            <p:ph type="title" idx="14"/>
          </p:nvPr>
        </p:nvSpPr>
        <p:spPr>
          <a:xfrm>
            <a:off x="6306050" y="506315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9" name="Google Shape;379;p78"/>
          <p:cNvSpPr txBox="1">
            <a:spLocks noGrp="1"/>
          </p:cNvSpPr>
          <p:nvPr>
            <p:ph type="subTitle" idx="15"/>
          </p:nvPr>
        </p:nvSpPr>
        <p:spPr>
          <a:xfrm>
            <a:off x="6306050" y="5407500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78"/>
          <p:cNvSpPr txBox="1">
            <a:spLocks noGrp="1"/>
          </p:cNvSpPr>
          <p:nvPr>
            <p:ph type="title" idx="16"/>
          </p:nvPr>
        </p:nvSpPr>
        <p:spPr>
          <a:xfrm>
            <a:off x="4496300" y="887022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81" name="Google Shape;381;p78"/>
          <p:cNvSpPr txBox="1">
            <a:spLocks noGrp="1"/>
          </p:cNvSpPr>
          <p:nvPr>
            <p:ph type="title" idx="17"/>
          </p:nvPr>
        </p:nvSpPr>
        <p:spPr>
          <a:xfrm>
            <a:off x="4496350" y="255951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82" name="Google Shape;382;p78"/>
          <p:cNvSpPr txBox="1">
            <a:spLocks noGrp="1"/>
          </p:cNvSpPr>
          <p:nvPr>
            <p:ph type="title" idx="18"/>
          </p:nvPr>
        </p:nvSpPr>
        <p:spPr>
          <a:xfrm>
            <a:off x="4505875" y="3396263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83" name="Google Shape;383;p78"/>
          <p:cNvSpPr txBox="1">
            <a:spLocks noGrp="1"/>
          </p:cNvSpPr>
          <p:nvPr>
            <p:ph type="title" idx="19"/>
          </p:nvPr>
        </p:nvSpPr>
        <p:spPr>
          <a:xfrm>
            <a:off x="4505925" y="4232325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84" name="Google Shape;384;p78"/>
          <p:cNvSpPr txBox="1">
            <a:spLocks noGrp="1"/>
          </p:cNvSpPr>
          <p:nvPr>
            <p:ph type="title" idx="20"/>
          </p:nvPr>
        </p:nvSpPr>
        <p:spPr>
          <a:xfrm>
            <a:off x="4505925" y="5068375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85" name="Google Shape;385;p78"/>
          <p:cNvSpPr txBox="1">
            <a:spLocks noGrp="1"/>
          </p:cNvSpPr>
          <p:nvPr>
            <p:ph type="title" idx="21"/>
          </p:nvPr>
        </p:nvSpPr>
        <p:spPr>
          <a:xfrm>
            <a:off x="4496300" y="1710341"/>
            <a:ext cx="5047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3 Layout">
  <p:cSld name="Agenda - Option 3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79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1391" cy="80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79"/>
          <p:cNvSpPr txBox="1">
            <a:spLocks noGrp="1"/>
          </p:cNvSpPr>
          <p:nvPr>
            <p:ph type="subTitle" idx="1"/>
          </p:nvPr>
        </p:nvSpPr>
        <p:spPr>
          <a:xfrm>
            <a:off x="800100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389" name="Google Shape;389;p79"/>
          <p:cNvCxnSpPr/>
          <p:nvPr/>
        </p:nvCxnSpPr>
        <p:spPr>
          <a:xfrm>
            <a:off x="800100" y="1975489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90" name="Google Shape;390;p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79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2" name="Google Shape;392;p79"/>
          <p:cNvCxnSpPr/>
          <p:nvPr/>
        </p:nvCxnSpPr>
        <p:spPr>
          <a:xfrm>
            <a:off x="800100" y="4155271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3" name="Google Shape;393;p7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4" name="Google Shape;394;p79"/>
          <p:cNvSpPr txBox="1">
            <a:spLocks noGrp="1"/>
          </p:cNvSpPr>
          <p:nvPr>
            <p:ph type="subTitle" idx="2"/>
          </p:nvPr>
        </p:nvSpPr>
        <p:spPr>
          <a:xfrm>
            <a:off x="4356800" y="164962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95" name="Google Shape;395;p79"/>
          <p:cNvSpPr txBox="1">
            <a:spLocks noGrp="1"/>
          </p:cNvSpPr>
          <p:nvPr>
            <p:ph type="subTitle" idx="3"/>
          </p:nvPr>
        </p:nvSpPr>
        <p:spPr>
          <a:xfrm>
            <a:off x="8005513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96" name="Google Shape;396;p79"/>
          <p:cNvSpPr txBox="1">
            <a:spLocks noGrp="1"/>
          </p:cNvSpPr>
          <p:nvPr>
            <p:ph type="subTitle" idx="4"/>
          </p:nvPr>
        </p:nvSpPr>
        <p:spPr>
          <a:xfrm>
            <a:off x="800100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97" name="Google Shape;397;p79"/>
          <p:cNvSpPr txBox="1">
            <a:spLocks noGrp="1"/>
          </p:cNvSpPr>
          <p:nvPr>
            <p:ph type="subTitle" idx="5"/>
          </p:nvPr>
        </p:nvSpPr>
        <p:spPr>
          <a:xfrm>
            <a:off x="4356800" y="382947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98" name="Google Shape;398;p79"/>
          <p:cNvSpPr txBox="1">
            <a:spLocks noGrp="1"/>
          </p:cNvSpPr>
          <p:nvPr>
            <p:ph type="subTitle" idx="6"/>
          </p:nvPr>
        </p:nvSpPr>
        <p:spPr>
          <a:xfrm>
            <a:off x="8005513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99" name="Google Shape;399;p79"/>
          <p:cNvSpPr txBox="1">
            <a:spLocks noGrp="1"/>
          </p:cNvSpPr>
          <p:nvPr>
            <p:ph type="subTitle" idx="7"/>
          </p:nvPr>
        </p:nvSpPr>
        <p:spPr>
          <a:xfrm>
            <a:off x="816727" y="2128986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00" name="Google Shape;400;p79"/>
          <p:cNvSpPr txBox="1">
            <a:spLocks noGrp="1"/>
          </p:cNvSpPr>
          <p:nvPr>
            <p:ph type="subTitle" idx="8"/>
          </p:nvPr>
        </p:nvSpPr>
        <p:spPr>
          <a:xfrm>
            <a:off x="806372" y="2739599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01" name="Google Shape;401;p79"/>
          <p:cNvSpPr txBox="1">
            <a:spLocks noGrp="1"/>
          </p:cNvSpPr>
          <p:nvPr>
            <p:ph type="subTitle" idx="9"/>
          </p:nvPr>
        </p:nvSpPr>
        <p:spPr>
          <a:xfrm>
            <a:off x="821884" y="4345430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None/>
              <a:defRPr sz="20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None/>
              <a:defRPr sz="18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02" name="Google Shape;402;p79"/>
          <p:cNvSpPr txBox="1">
            <a:spLocks noGrp="1"/>
          </p:cNvSpPr>
          <p:nvPr>
            <p:ph type="subTitle" idx="13"/>
          </p:nvPr>
        </p:nvSpPr>
        <p:spPr>
          <a:xfrm>
            <a:off x="811528" y="4956042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Font typeface="Lato"/>
              <a:buNone/>
              <a:defRPr sz="20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Font typeface="Lato"/>
              <a:buNone/>
              <a:defRPr sz="18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03" name="Google Shape;403;p79"/>
          <p:cNvSpPr txBox="1">
            <a:spLocks noGrp="1"/>
          </p:cNvSpPr>
          <p:nvPr>
            <p:ph type="subTitle" idx="14"/>
          </p:nvPr>
        </p:nvSpPr>
        <p:spPr>
          <a:xfrm>
            <a:off x="4350359" y="2128986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04" name="Google Shape;404;p79"/>
          <p:cNvSpPr txBox="1">
            <a:spLocks noGrp="1"/>
          </p:cNvSpPr>
          <p:nvPr>
            <p:ph type="subTitle" idx="15"/>
          </p:nvPr>
        </p:nvSpPr>
        <p:spPr>
          <a:xfrm>
            <a:off x="4340003" y="2739599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05" name="Google Shape;405;p79"/>
          <p:cNvSpPr txBox="1">
            <a:spLocks noGrp="1"/>
          </p:cNvSpPr>
          <p:nvPr>
            <p:ph type="subTitle" idx="16"/>
          </p:nvPr>
        </p:nvSpPr>
        <p:spPr>
          <a:xfrm>
            <a:off x="4355515" y="4345430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None/>
              <a:defRPr sz="20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None/>
              <a:defRPr sz="18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06" name="Google Shape;406;p79"/>
          <p:cNvSpPr txBox="1">
            <a:spLocks noGrp="1"/>
          </p:cNvSpPr>
          <p:nvPr>
            <p:ph type="subTitle" idx="17"/>
          </p:nvPr>
        </p:nvSpPr>
        <p:spPr>
          <a:xfrm>
            <a:off x="4345160" y="4956042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Font typeface="Lato"/>
              <a:buNone/>
              <a:defRPr sz="20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Font typeface="Lato"/>
              <a:buNone/>
              <a:defRPr sz="18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07" name="Google Shape;407;p79"/>
          <p:cNvSpPr txBox="1">
            <a:spLocks noGrp="1"/>
          </p:cNvSpPr>
          <p:nvPr>
            <p:ph type="subTitle" idx="18"/>
          </p:nvPr>
        </p:nvSpPr>
        <p:spPr>
          <a:xfrm>
            <a:off x="7999241" y="2132592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79"/>
          <p:cNvSpPr txBox="1">
            <a:spLocks noGrp="1"/>
          </p:cNvSpPr>
          <p:nvPr>
            <p:ph type="subTitle" idx="19"/>
          </p:nvPr>
        </p:nvSpPr>
        <p:spPr>
          <a:xfrm>
            <a:off x="7988886" y="2743204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09" name="Google Shape;409;p79"/>
          <p:cNvSpPr txBox="1">
            <a:spLocks noGrp="1"/>
          </p:cNvSpPr>
          <p:nvPr>
            <p:ph type="subTitle" idx="20"/>
          </p:nvPr>
        </p:nvSpPr>
        <p:spPr>
          <a:xfrm>
            <a:off x="8004398" y="4349035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None/>
              <a:defRPr sz="20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None/>
              <a:defRPr sz="18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10" name="Google Shape;410;p79"/>
          <p:cNvSpPr txBox="1">
            <a:spLocks noGrp="1"/>
          </p:cNvSpPr>
          <p:nvPr>
            <p:ph type="subTitle" idx="21"/>
          </p:nvPr>
        </p:nvSpPr>
        <p:spPr>
          <a:xfrm>
            <a:off x="7994042" y="4959648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Font typeface="Lato"/>
              <a:buNone/>
              <a:defRPr sz="2000">
                <a:solidFill>
                  <a:srgbClr val="3F3F3F"/>
                </a:solidFill>
              </a:defRPr>
            </a:lvl2pPr>
            <a:lvl3pPr lvl="2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Font typeface="Lato"/>
              <a:buNone/>
              <a:defRPr sz="1800">
                <a:solidFill>
                  <a:srgbClr val="3F3F3F"/>
                </a:solidFill>
              </a:defRPr>
            </a:lvl3pPr>
            <a:lvl4pPr lvl="3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4pPr>
            <a:lvl5pPr lvl="4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5pPr>
            <a:lvl6pPr lvl="5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">
  <p:cSld name="Title Slide - Option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95982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46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6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46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46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Image">
  <p:cSld name="Section Break - Image"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8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80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414" name="Google Shape;414;p80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15" name="Google Shape;415;p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8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7" name="Google Shape;417;p80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Blue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00" scaled="0"/>
        </a:gra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8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0" name="Google Shape;420;p81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21" name="Google Shape;421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8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3" name="Google Shape;423;p81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p81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ay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00" scaled="0"/>
        </a:gradFill>
        <a:effectLst/>
      </p:bgPr>
    </p:bg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7" name="Google Shape;427;p82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28" name="Google Shape;428;p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8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0" name="Google Shape;430;p82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82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Orange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00" scaled="0"/>
        </a:gradFill>
        <a:effectLst/>
      </p:bgPr>
    </p:bg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Google Shape;433;p8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4" name="Google Shape;434;p83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35" name="Google Shape;435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8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7" name="Google Shape;437;p8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83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een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00" scaled="0"/>
        </a:gradFill>
        <a:effectLst/>
      </p:bgPr>
    </p:bg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8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1" name="Google Shape;441;p84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42" name="Google Shape;442;p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8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4" name="Google Shape;444;p84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5" name="Google Shape;445;p84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- White">
  <p:cSld name="Section Break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85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3600"/>
              <a:buFont typeface="Lato"/>
              <a:buNone/>
              <a:defRPr>
                <a:solidFill>
                  <a:srgbClr val="40404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448" name="Google Shape;448;p85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9" name="Google Shape;449;p85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31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8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1" name="Google Shape;451;p85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3600"/>
              <a:buNone/>
              <a:defRPr>
                <a:solidFill>
                  <a:srgbClr val="40404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 Layout">
  <p:cSld name="Title Slide - Option 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47" descr="A picture containing ocean floor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oogle Shape;49;p47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0" name="Google Shape;50;p47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7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7"/>
          <p:cNvSpPr txBox="1">
            <a:spLocks noGrp="1"/>
          </p:cNvSpPr>
          <p:nvPr>
            <p:ph type="subTitle" idx="2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7"/>
          <p:cNvSpPr txBox="1">
            <a:spLocks noGrp="1"/>
          </p:cNvSpPr>
          <p:nvPr>
            <p:ph type="subTitle" idx="3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ption 3 Layout">
  <p:cSld name="CUSTOM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8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8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8"/>
          <p:cNvSpPr txBox="1">
            <a:spLocks noGrp="1"/>
          </p:cNvSpPr>
          <p:nvPr>
            <p:ph type="subTitle" idx="2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8"/>
          <p:cNvSpPr txBox="1">
            <a:spLocks noGrp="1"/>
          </p:cNvSpPr>
          <p:nvPr>
            <p:ph type="subTitle" idx="3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59" name="Google Shape;59;p48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0" name="Google Shape;60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B">
  <p:cSld name="Title Slide - Option 3B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49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5" name="Google Shape;65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49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9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49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49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C">
  <p:cSld name="Title Slide - Option 3C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50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3" name="Google Shape;73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50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50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50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50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5">
  <p:cSld name="Title Slide - Option 5">
    <p:bg>
      <p:bgPr>
        <a:solidFill>
          <a:srgbClr val="D4D1D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Google Shape;79;p51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80" name="Google Shape;80;p51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1" name="Google Shape;81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51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6471600" cy="21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51"/>
          <p:cNvSpPr txBox="1">
            <a:spLocks noGrp="1"/>
          </p:cNvSpPr>
          <p:nvPr>
            <p:ph type="subTitle" idx="1"/>
          </p:nvPr>
        </p:nvSpPr>
        <p:spPr>
          <a:xfrm>
            <a:off x="779374" y="2835638"/>
            <a:ext cx="64716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p51"/>
          <p:cNvSpPr txBox="1">
            <a:spLocks noGrp="1"/>
          </p:cNvSpPr>
          <p:nvPr>
            <p:ph type="subTitle" idx="2"/>
          </p:nvPr>
        </p:nvSpPr>
        <p:spPr>
          <a:xfrm>
            <a:off x="814125" y="4442400"/>
            <a:ext cx="643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51"/>
          <p:cNvSpPr txBox="1">
            <a:spLocks noGrp="1"/>
          </p:cNvSpPr>
          <p:nvPr>
            <p:ph type="subTitle" idx="3"/>
          </p:nvPr>
        </p:nvSpPr>
        <p:spPr>
          <a:xfrm>
            <a:off x="814125" y="4822175"/>
            <a:ext cx="643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51"/>
          <p:cNvSpPr>
            <a:spLocks noGrp="1"/>
          </p:cNvSpPr>
          <p:nvPr>
            <p:ph type="pic" idx="4"/>
          </p:nvPr>
        </p:nvSpPr>
        <p:spPr>
          <a:xfrm>
            <a:off x="7340825" y="-13800"/>
            <a:ext cx="4898700" cy="5881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1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14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8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8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>
          <p15:clr>
            <a:srgbClr val="F26B43"/>
          </p15:clr>
        </p15:guide>
        <p15:guide id="2" orient="horz" pos="408">
          <p15:clr>
            <a:srgbClr val="F26B43"/>
          </p15:clr>
        </p15:guide>
        <p15:guide id="3" orient="horz" pos="1104">
          <p15:clr>
            <a:srgbClr val="F26B43"/>
          </p15:clr>
        </p15:guide>
        <p15:guide id="4" orient="horz" pos="1464">
          <p15:clr>
            <a:srgbClr val="F26B43"/>
          </p15:clr>
        </p15:guide>
        <p15:guide id="5" pos="3840">
          <p15:clr>
            <a:srgbClr val="F26B43"/>
          </p15:clr>
        </p15:guide>
        <p15:guide id="6" pos="504">
          <p15:clr>
            <a:srgbClr val="F26B43"/>
          </p15:clr>
        </p15:guide>
        <p15:guide id="7" pos="7152">
          <p15:clr>
            <a:srgbClr val="F26B43"/>
          </p15:clr>
        </p15:guide>
        <p15:guide id="8" orient="horz" pos="3984">
          <p15:clr>
            <a:srgbClr val="F26B43"/>
          </p15:clr>
        </p15:guide>
        <p15:guide id="9" orient="horz" pos="4128">
          <p15:clr>
            <a:srgbClr val="F26B43"/>
          </p15:clr>
        </p15:guide>
        <p15:guide id="10" orient="horz" pos="3816">
          <p15:clr>
            <a:srgbClr val="F26B43"/>
          </p15:clr>
        </p15:guide>
        <p15:guide id="11" pos="43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0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40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1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2702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4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3" name="Google Shape;123;p40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69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9" name="Google Shape;279;p69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●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●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80" name="Google Shape;280;p6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1" name="Google Shape;281;p69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png"/><Relationship Id="rId7" Type="http://schemas.openxmlformats.org/officeDocument/2006/relationships/hyperlink" Target="https://indico.slac.stanford.edu/event/7467/contributions/6064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indico.slac.stanford.edu/event/7467/contributions/5519/" TargetMode="External"/><Relationship Id="rId9" Type="http://schemas.openxmlformats.org/officeDocument/2006/relationships/hyperlink" Target="https://indico.slac.stanford.edu/event/7467/contributions/5523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7467/contributions/5836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hyperlink" Target="https://indico.slac.stanford.edu/event/7467/contributions/6059/" TargetMode="External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0.png"/><Relationship Id="rId11" Type="http://schemas.openxmlformats.org/officeDocument/2006/relationships/image" Target="../media/image55.gif"/><Relationship Id="rId5" Type="http://schemas.openxmlformats.org/officeDocument/2006/relationships/image" Target="../media/image49.png"/><Relationship Id="rId15" Type="http://schemas.openxmlformats.org/officeDocument/2006/relationships/hyperlink" Target="https://indico.slac.stanford.edu/event/7467/contributions/5617/" TargetMode="External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hyperlink" Target="https://indico.slac.stanford.edu/event/7467/contributions/6071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hyperlink" Target="https://indico.slac.stanford.edu/event/7467/contributions/6070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slac.stanford.edu/event/7467/contributions/5522/" TargetMode="External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indico.slac.stanford.edu/event/7467/contributions/5918/" TargetMode="External"/><Relationship Id="rId4" Type="http://schemas.openxmlformats.org/officeDocument/2006/relationships/image" Target="../media/image7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7155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9.png"/><Relationship Id="rId7" Type="http://schemas.openxmlformats.org/officeDocument/2006/relationships/hyperlink" Target="https://www-atf.kek.jp/atf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hyperlink" Target="https://indico.cern.ch/event/1101548/contributions/4635964/attachments/2363439/4034986/CLIC_PM_13_12_2021.pdf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clic-meeting.web.cern.ch/clic-meeting/clictable2010.html" TargetMode="External"/><Relationship Id="rId4" Type="http://schemas.openxmlformats.org/officeDocument/2006/relationships/image" Target="../media/image9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8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33.png"/><Relationship Id="rId7" Type="http://schemas.openxmlformats.org/officeDocument/2006/relationships/hyperlink" Target="https://indico.slac.stanford.edu/event/7467/contributions/6060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indico.slac.stanford.edu/event/7467/contributions/6059/" TargetMode="External"/><Relationship Id="rId5" Type="http://schemas.openxmlformats.org/officeDocument/2006/relationships/image" Target="../media/image109.png"/><Relationship Id="rId10" Type="http://schemas.openxmlformats.org/officeDocument/2006/relationships/image" Target="../media/image112.png"/><Relationship Id="rId4" Type="http://schemas.openxmlformats.org/officeDocument/2006/relationships/image" Target="../media/image25.png"/><Relationship Id="rId9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indico.slac.stanford.edu/event/7155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10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  <a:highlight>
                  <a:schemeClr val="lt1"/>
                </a:highlight>
              </a:rPr>
              <a:t>Emilio Nanni &amp; Caterina </a:t>
            </a:r>
            <a:r>
              <a:rPr lang="en-US" dirty="0" err="1">
                <a:solidFill>
                  <a:srgbClr val="404040"/>
                </a:solidFill>
                <a:highlight>
                  <a:schemeClr val="lt1"/>
                </a:highlight>
              </a:rPr>
              <a:t>Vernieri</a:t>
            </a:r>
            <a:endParaRPr dirty="0">
              <a:solidFill>
                <a:srgbClr val="404040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  <a:highlight>
                  <a:schemeClr val="lt1"/>
                </a:highlight>
              </a:rPr>
              <a:t>IDT WG3 Update</a:t>
            </a:r>
            <a:endParaRPr dirty="0">
              <a:solidFill>
                <a:srgbClr val="404040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  <a:highlight>
                  <a:schemeClr val="lt1"/>
                </a:highlight>
              </a:rPr>
              <a:t>6/8/2023</a:t>
            </a:r>
            <a:endParaRPr dirty="0">
              <a:solidFill>
                <a:srgbClr val="404040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</a:rPr>
              <a:t> </a:t>
            </a:r>
            <a:endParaRPr dirty="0">
              <a:solidFill>
                <a:srgbClr val="40404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endParaRPr dirty="0">
              <a:solidFill>
                <a:srgbClr val="40404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endParaRPr dirty="0">
              <a:solidFill>
                <a:srgbClr val="404040"/>
              </a:solidFill>
            </a:endParaRPr>
          </a:p>
        </p:txBody>
      </p:sp>
      <p:sp>
        <p:nvSpPr>
          <p:cNvPr id="458" name="Google Shape;458;p1"/>
          <p:cNvSpPr txBox="1">
            <a:spLocks noGrp="1"/>
          </p:cNvSpPr>
          <p:nvPr>
            <p:ph type="title"/>
          </p:nvPr>
        </p:nvSpPr>
        <p:spPr>
          <a:xfrm>
            <a:off x="772725" y="349100"/>
            <a:ext cx="6805365" cy="31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>
                <a:solidFill>
                  <a:schemeClr val="accent1"/>
                </a:solidFill>
              </a:rPr>
              <a:t>C3: What is to be done?</a:t>
            </a:r>
            <a:br>
              <a:rPr lang="en-US">
                <a:solidFill>
                  <a:schemeClr val="accent1"/>
                </a:solidFill>
              </a:rPr>
            </a:br>
            <a:br>
              <a:rPr lang="en-US">
                <a:solidFill>
                  <a:schemeClr val="accent1"/>
                </a:solidFill>
              </a:rPr>
            </a:br>
            <a:endParaRPr/>
          </a:p>
        </p:txBody>
      </p:sp>
      <p:pic>
        <p:nvPicPr>
          <p:cNvPr id="459" name="Google Shape;45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1515" y="889300"/>
            <a:ext cx="1061131" cy="102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</a:t>
            </a:r>
            <a:r>
              <a:rPr lang="en-US" baseline="30000"/>
              <a:t>3</a:t>
            </a:r>
            <a:r>
              <a:rPr lang="en-US"/>
              <a:t> Demonstration R&amp;D Plan</a:t>
            </a:r>
            <a:endParaRPr/>
          </a:p>
        </p:txBody>
      </p:sp>
      <p:sp>
        <p:nvSpPr>
          <p:cNvPr id="559" name="Google Shape;559;p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560" name="Google Shape;560;p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561" name="Google Shape;561;p9"/>
          <p:cNvSpPr txBox="1">
            <a:spLocks noGrp="1"/>
          </p:cNvSpPr>
          <p:nvPr>
            <p:ph type="body" idx="2"/>
          </p:nvPr>
        </p:nvSpPr>
        <p:spPr>
          <a:xfrm>
            <a:off x="800100" y="1042325"/>
            <a:ext cx="11338800" cy="52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C</a:t>
            </a:r>
            <a:r>
              <a:rPr lang="en-US" sz="1800" baseline="30000"/>
              <a:t>3</a:t>
            </a:r>
            <a:r>
              <a:rPr lang="en-US" sz="1800"/>
              <a:t> demonstration R&amp;D needed to advance technology beyond CDR level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Minimum requirement for Demonstration R&amp;D Plan: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1"/>
              <a:t>Demonstrate operation of fully engineered and operational cryomodule</a:t>
            </a:r>
            <a:endParaRPr sz="1800" b="1"/>
          </a:p>
          <a:p>
            <a:pPr marL="914400" lvl="1" indent="-3550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92"/>
              <a:buChar char="○"/>
            </a:pPr>
            <a:r>
              <a:rPr lang="en-US" sz="1800"/>
              <a:t>Simultaneous operations of min. 3 cryomodules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Demonstrate operation during cryogenic flow equivalent to main linac at full liquid/gas flow rate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Operation with a multi-bunch photo injector - high charges bunches to induce wakes, tunable delay witness bunch to measure wakes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Demonstrate full operational gradient 120 MeV/m (and higher &gt; 155 MeV/m) w/ single bunch </a:t>
            </a:r>
            <a:endParaRPr sz="1800"/>
          </a:p>
          <a:p>
            <a:pPr marL="914400" lvl="1" indent="-3550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92"/>
              <a:buChar char="○"/>
            </a:pPr>
            <a:r>
              <a:rPr lang="en-US" sz="1800"/>
              <a:t>Must understand margins for 120 -  targeting power for  (155 + margin) 170 MeV/m</a:t>
            </a:r>
            <a:endParaRPr sz="1800"/>
          </a:p>
          <a:p>
            <a:pPr marL="914400" lvl="1" indent="-3550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92"/>
              <a:buChar char="○"/>
            </a:pPr>
            <a:r>
              <a:rPr lang="en-US" sz="1800"/>
              <a:t>18X 50 MW C-band sources - off the shelf units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1"/>
              <a:t>Fully damped-detuned accelerating structure</a:t>
            </a:r>
            <a:endParaRPr sz="1800" b="1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Work with industry to develop C-band source unit optimized for installation with main linac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800"/>
              <a:t>This demonstration directly benefits development of compact FELs, beam dynamics, high brightness guns, </a:t>
            </a:r>
            <a:r>
              <a:rPr lang="en-US" sz="1800" i="1"/>
              <a:t>etc.</a:t>
            </a:r>
            <a:endParaRPr sz="180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The other elements needed for a linear collider - the sources, damping rings, and beam delivery system – more advanced from the ILC and CLIC – need C</a:t>
            </a:r>
            <a:r>
              <a:rPr lang="en-US" sz="1800" baseline="30000"/>
              <a:t>3</a:t>
            </a:r>
            <a:r>
              <a:rPr lang="en-US" sz="1800"/>
              <a:t> specific design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Our current baseline uses these directly; will look for further cost-optimizations for of C</a:t>
            </a:r>
            <a:r>
              <a:rPr lang="en-US" sz="1800" baseline="30000"/>
              <a:t>3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7" name="Google Shape;56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37975" y="965850"/>
            <a:ext cx="9866575" cy="589215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1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The Complete C</a:t>
            </a:r>
            <a:r>
              <a:rPr lang="en-US" baseline="30000"/>
              <a:t>3</a:t>
            </a:r>
            <a:r>
              <a:rPr lang="en-US"/>
              <a:t> Demonstrator</a:t>
            </a:r>
            <a:endParaRPr/>
          </a:p>
        </p:txBody>
      </p:sp>
      <p:sp>
        <p:nvSpPr>
          <p:cNvPr id="569" name="Google Shape;569;p1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570" name="Google Shape;570;p1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571" name="Google Shape;571;p10"/>
          <p:cNvSpPr txBox="1">
            <a:spLocks noGrp="1"/>
          </p:cNvSpPr>
          <p:nvPr>
            <p:ph type="body" idx="2"/>
          </p:nvPr>
        </p:nvSpPr>
        <p:spPr>
          <a:xfrm>
            <a:off x="800100" y="4217275"/>
            <a:ext cx="10553700" cy="19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Demonstrate fully engineered cryomodule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~50 m scale facility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3 GeV energy reach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Answer technical questions needed for CDR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800" y="1750628"/>
            <a:ext cx="6257671" cy="3995265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1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</a:t>
            </a:r>
            <a:r>
              <a:rPr lang="en-US" baseline="30000"/>
              <a:t>3</a:t>
            </a:r>
            <a:r>
              <a:rPr lang="en-US"/>
              <a:t> Demonstration R&amp;D Plan</a:t>
            </a:r>
            <a:endParaRPr/>
          </a:p>
        </p:txBody>
      </p:sp>
      <p:sp>
        <p:nvSpPr>
          <p:cNvPr id="579" name="Google Shape;579;p1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580" name="Google Shape;580;p1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581" name="Google Shape;581;p11"/>
          <p:cNvSpPr txBox="1"/>
          <p:nvPr/>
        </p:nvSpPr>
        <p:spPr>
          <a:xfrm>
            <a:off x="1873072" y="5817649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Wang, NCRF W 17th May 8:30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2" name="Google Shape;582;p11" descr="Diagram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75863" y="1436727"/>
            <a:ext cx="2327584" cy="2251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518072" y="1423998"/>
            <a:ext cx="1323240" cy="2261669"/>
          </a:xfrm>
          <a:prstGeom prst="rect">
            <a:avLst/>
          </a:prstGeom>
          <a:noFill/>
          <a:ln>
            <a:noFill/>
          </a:ln>
        </p:spPr>
      </p:pic>
      <p:sp>
        <p:nvSpPr>
          <p:cNvPr id="584" name="Google Shape;584;p11"/>
          <p:cNvSpPr txBox="1"/>
          <p:nvPr/>
        </p:nvSpPr>
        <p:spPr>
          <a:xfrm>
            <a:off x="7476650" y="6356788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 Wu, BD Th 18th May 16:30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5" name="Google Shape;585;p1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495723" y="4592798"/>
            <a:ext cx="5540139" cy="1727008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11"/>
          <p:cNvSpPr txBox="1"/>
          <p:nvPr/>
        </p:nvSpPr>
        <p:spPr>
          <a:xfrm>
            <a:off x="7476650" y="3706869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Krasnykh, BD W 17th May 11:20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11"/>
          <p:cNvSpPr txBox="1"/>
          <p:nvPr/>
        </p:nvSpPr>
        <p:spPr>
          <a:xfrm>
            <a:off x="2399451" y="1193148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Demo Plan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11"/>
          <p:cNvSpPr txBox="1"/>
          <p:nvPr/>
        </p:nvSpPr>
        <p:spPr>
          <a:xfrm>
            <a:off x="7285169" y="975092"/>
            <a:ext cx="3556143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Power RF Distribution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11"/>
          <p:cNvSpPr txBox="1"/>
          <p:nvPr/>
        </p:nvSpPr>
        <p:spPr>
          <a:xfrm>
            <a:off x="7279157" y="4202264"/>
            <a:ext cx="3556143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Demo Beam Dynamics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1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Power Consumption and Sustainability</a:t>
            </a:r>
            <a:endParaRPr/>
          </a:p>
        </p:txBody>
      </p:sp>
      <p:sp>
        <p:nvSpPr>
          <p:cNvPr id="596" name="Google Shape;596;p1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597" name="Google Shape;597;p1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8" name="Google Shape;598;p12"/>
          <p:cNvSpPr txBox="1"/>
          <p:nvPr/>
        </p:nvSpPr>
        <p:spPr>
          <a:xfrm>
            <a:off x="6524875" y="1479067"/>
            <a:ext cx="64833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250 GeV CoM - </a:t>
            </a:r>
            <a:r>
              <a:rPr lang="en-US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Luminosity - 1.3x10</a:t>
            </a:r>
            <a:r>
              <a:rPr lang="en-US" sz="2200" b="1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99" name="Google Shape;599;p12"/>
          <p:cNvGraphicFramePr/>
          <p:nvPr/>
        </p:nvGraphicFramePr>
        <p:xfrm>
          <a:off x="7496185" y="1841775"/>
          <a:ext cx="4540775" cy="4501959"/>
        </p:xfrm>
        <a:graphic>
          <a:graphicData uri="http://schemas.openxmlformats.org/drawingml/2006/table">
            <a:tbl>
              <a:tblPr>
                <a:noFill/>
                <a:tableStyleId>{0F83E4DC-43D1-4BCA-8178-A5726350FE97}</a:tableStyleId>
              </a:tblPr>
              <a:tblGrid>
                <a:gridCol w="266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Parameter</a:t>
                      </a:r>
                      <a:endParaRPr sz="16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Units</a:t>
                      </a:r>
                      <a:endParaRPr sz="16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</a:t>
                      </a:r>
                      <a:endParaRPr sz="16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Reliquification Plant Cost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M$/MW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18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Single Beam Power (125 GeV linac)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Total Beam Power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Total RF Power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18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Heat Load at Cryogenic Temperature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9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Electrical Power for RF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Cryoplant Electrical Power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60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Accelerator Complex Power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~50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Site Power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600" b="1" u="none" strike="noStrike" cap="non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~150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00" name="Google Shape;600;p12"/>
          <p:cNvGraphicFramePr/>
          <p:nvPr/>
        </p:nvGraphicFramePr>
        <p:xfrm>
          <a:off x="3415255" y="3731222"/>
          <a:ext cx="3754975" cy="2932578"/>
        </p:xfrm>
        <a:graphic>
          <a:graphicData uri="http://schemas.openxmlformats.org/drawingml/2006/table">
            <a:tbl>
              <a:tblPr>
                <a:noFill/>
                <a:tableStyleId>{0F83E4DC-43D1-4BCA-8178-A5726350FE97}</a:tableStyleId>
              </a:tblPr>
              <a:tblGrid>
                <a:gridCol w="253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0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Temperature (K)</a:t>
                      </a:r>
                      <a:endParaRPr sz="16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BBDEB">
                        <a:alpha val="5372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77</a:t>
                      </a:r>
                      <a:endParaRPr sz="16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BBDEB">
                        <a:alpha val="5372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Loading (%)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45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Gradient (MeV/m)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70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Flat Top Pulse Length (𝜇s) 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0.7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Cryogenic Load (MW)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9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Main Linac Electrical Load (MW)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100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Site Power (MW)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6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~150</a:t>
                      </a:r>
                      <a:endParaRPr sz="16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01" name="Google Shape;601;p12"/>
          <p:cNvSpPr txBox="1"/>
          <p:nvPr/>
        </p:nvSpPr>
        <p:spPr>
          <a:xfrm>
            <a:off x="2127300" y="3388225"/>
            <a:ext cx="64833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Linac Parameters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12"/>
          <p:cNvSpPr txBox="1">
            <a:spLocks noGrp="1"/>
          </p:cNvSpPr>
          <p:nvPr>
            <p:ph type="body" idx="2"/>
          </p:nvPr>
        </p:nvSpPr>
        <p:spPr>
          <a:xfrm>
            <a:off x="800100" y="1047750"/>
            <a:ext cx="6553200" cy="23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800" b="1"/>
              <a:t>Sustainability - construction + operations CO</a:t>
            </a:r>
            <a:r>
              <a:rPr lang="en-US" sz="1800" b="1" baseline="-25000"/>
              <a:t>2</a:t>
            </a:r>
            <a:r>
              <a:rPr lang="en-US" sz="1800" b="1"/>
              <a:t> emissions per % sensitivity on couplings</a:t>
            </a:r>
            <a:endParaRPr sz="1800" b="1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800"/>
              <a:t>Polarization and high energy to improve sensitivity</a:t>
            </a:r>
            <a:endParaRPr sz="18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800"/>
              <a:t>Construction CO</a:t>
            </a:r>
            <a:r>
              <a:rPr lang="en-US" sz="1800" baseline="-25000"/>
              <a:t>2</a:t>
            </a:r>
            <a:r>
              <a:rPr lang="en-US" sz="1800"/>
              <a:t> emissions → minimize excavation and concrete </a:t>
            </a:r>
            <a:endParaRPr sz="18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800"/>
              <a:t>Operations  → limit power, decarbonization of the grid and dedicated renewable sources</a:t>
            </a:r>
            <a:endParaRPr sz="1800"/>
          </a:p>
        </p:txBody>
      </p:sp>
      <p:sp>
        <p:nvSpPr>
          <p:cNvPr id="603" name="Google Shape;603;p12"/>
          <p:cNvSpPr txBox="1"/>
          <p:nvPr/>
        </p:nvSpPr>
        <p:spPr>
          <a:xfrm>
            <a:off x="7983142" y="1004268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B. Bullard, S&amp;A Th 18th May 10:30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4" name="Google Shape;60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732" y="3629010"/>
            <a:ext cx="2684568" cy="2616890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12"/>
          <p:cNvSpPr txBox="1"/>
          <p:nvPr/>
        </p:nvSpPr>
        <p:spPr>
          <a:xfrm>
            <a:off x="-1414476" y="3274005"/>
            <a:ext cx="64833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Surface Tunnel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FEC86D8-F884-4943-8A2C-BE3B81E6F068}"/>
              </a:ext>
            </a:extLst>
          </p:cNvPr>
          <p:cNvCxnSpPr/>
          <p:nvPr/>
        </p:nvCxnSpPr>
        <p:spPr>
          <a:xfrm>
            <a:off x="800100" y="3834938"/>
            <a:ext cx="0" cy="219456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25374E-223B-E14A-892B-B1AFF73AEBB4}"/>
              </a:ext>
            </a:extLst>
          </p:cNvPr>
          <p:cNvCxnSpPr>
            <a:cxnSpLocks/>
          </p:cNvCxnSpPr>
          <p:nvPr/>
        </p:nvCxnSpPr>
        <p:spPr>
          <a:xfrm>
            <a:off x="1063336" y="3954087"/>
            <a:ext cx="1458191" cy="0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8079085-98D4-F845-BC54-EDA47F610A08}"/>
              </a:ext>
            </a:extLst>
          </p:cNvPr>
          <p:cNvSpPr txBox="1"/>
          <p:nvPr/>
        </p:nvSpPr>
        <p:spPr>
          <a:xfrm rot="16200000">
            <a:off x="336930" y="455537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892BDA-8A0F-9240-9276-394B5F8B2C55}"/>
              </a:ext>
            </a:extLst>
          </p:cNvPr>
          <p:cNvSpPr txBox="1"/>
          <p:nvPr/>
        </p:nvSpPr>
        <p:spPr>
          <a:xfrm>
            <a:off x="1836194" y="359431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6.6 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1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RF Design to High Gradient and High Power Testing</a:t>
            </a:r>
            <a:endParaRPr/>
          </a:p>
        </p:txBody>
      </p:sp>
      <p:sp>
        <p:nvSpPr>
          <p:cNvPr id="612" name="Google Shape;612;p1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613" name="Google Shape;613;p1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614" name="Google Shape;614;p13"/>
          <p:cNvSpPr txBox="1">
            <a:spLocks noGrp="1"/>
          </p:cNvSpPr>
          <p:nvPr>
            <p:ph type="body" idx="2"/>
          </p:nvPr>
        </p:nvSpPr>
        <p:spPr>
          <a:xfrm>
            <a:off x="800100" y="1118475"/>
            <a:ext cx="6764400" cy="4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High gradient testing at LANL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Single cell structures</a:t>
            </a:r>
            <a:endParaRPr/>
          </a:p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Up to 8 MW per cavity (&gt;240 MeV/m)</a:t>
            </a:r>
            <a:endParaRPr sz="1900"/>
          </a:p>
        </p:txBody>
      </p:sp>
      <p:pic>
        <p:nvPicPr>
          <p:cNvPr id="615" name="Google Shape;61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8367" y="4644556"/>
            <a:ext cx="3824931" cy="2213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842417"/>
            <a:ext cx="3635420" cy="2730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35976" y="3230975"/>
            <a:ext cx="3643638" cy="27193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8" name="Google Shape;618;p13"/>
          <p:cNvCxnSpPr/>
          <p:nvPr/>
        </p:nvCxnSpPr>
        <p:spPr>
          <a:xfrm rot="10800000">
            <a:off x="1260389" y="4630219"/>
            <a:ext cx="0" cy="94303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19" name="Google Shape;619;p13"/>
          <p:cNvSpPr txBox="1"/>
          <p:nvPr/>
        </p:nvSpPr>
        <p:spPr>
          <a:xfrm>
            <a:off x="-190620" y="5489172"/>
            <a:ext cx="3155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~190 MeV/m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13"/>
          <p:cNvSpPr/>
          <p:nvPr/>
        </p:nvSpPr>
        <p:spPr>
          <a:xfrm>
            <a:off x="426264" y="5950373"/>
            <a:ext cx="50770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Appl. Phys. Lett. 121, 254101 (2022); doi: 10.1063/5.0132706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1" name="Google Shape;621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43534" y="3020898"/>
            <a:ext cx="4300660" cy="2225793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13"/>
          <p:cNvSpPr txBox="1">
            <a:spLocks noGrp="1"/>
          </p:cNvSpPr>
          <p:nvPr>
            <p:ph type="body" idx="2"/>
          </p:nvPr>
        </p:nvSpPr>
        <p:spPr>
          <a:xfrm>
            <a:off x="6072263" y="1118475"/>
            <a:ext cx="5419521" cy="4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High power testing at Radiabeam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Meter scale structures and components</a:t>
            </a:r>
            <a:endParaRPr/>
          </a:p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~22 MW delivered in bunker -&gt; 50 MW upgrade in progress</a:t>
            </a:r>
            <a:endParaRPr sz="1900"/>
          </a:p>
        </p:txBody>
      </p:sp>
      <p:sp>
        <p:nvSpPr>
          <p:cNvPr id="623" name="Google Shape;623;p13"/>
          <p:cNvSpPr txBox="1"/>
          <p:nvPr/>
        </p:nvSpPr>
        <p:spPr>
          <a:xfrm>
            <a:off x="9609841" y="4076654"/>
            <a:ext cx="31554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Additive Spiral Load </a:t>
            </a:r>
            <a:b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(Inspired by CLIC)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13"/>
          <p:cNvSpPr txBox="1"/>
          <p:nvPr/>
        </p:nvSpPr>
        <p:spPr>
          <a:xfrm>
            <a:off x="8668298" y="2726416"/>
            <a:ext cx="31554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Meter Structure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14"/>
          <p:cNvSpPr txBox="1">
            <a:spLocks noGrp="1"/>
          </p:cNvSpPr>
          <p:nvPr>
            <p:ph type="body" idx="1"/>
          </p:nvPr>
        </p:nvSpPr>
        <p:spPr>
          <a:xfrm>
            <a:off x="800100" y="101878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System level optimization essential for achieving performance</a:t>
            </a:r>
            <a:endParaRPr/>
          </a:p>
        </p:txBody>
      </p:sp>
      <p:sp>
        <p:nvSpPr>
          <p:cNvPr id="631" name="Google Shape;631;p1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Alignment and Vibrations</a:t>
            </a:r>
            <a:endParaRPr/>
          </a:p>
        </p:txBody>
      </p:sp>
      <p:sp>
        <p:nvSpPr>
          <p:cNvPr id="632" name="Google Shape;632;p1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633" name="Google Shape;633;p1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634" name="Google Shape;63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32150" y="3756621"/>
            <a:ext cx="1777575" cy="803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7200" y="1720054"/>
            <a:ext cx="1777575" cy="16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Google Shape;636;p14"/>
          <p:cNvSpPr txBox="1"/>
          <p:nvPr/>
        </p:nvSpPr>
        <p:spPr>
          <a:xfrm>
            <a:off x="1252875" y="1443450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RF Structure Optimization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37" name="Google Shape;637;p14"/>
          <p:cNvSpPr txBox="1"/>
          <p:nvPr/>
        </p:nvSpPr>
        <p:spPr>
          <a:xfrm>
            <a:off x="1634325" y="4126468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Main Linac Beam Dynamics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38" name="Google Shape;63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40975" y="1751138"/>
            <a:ext cx="1724240" cy="16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14"/>
          <p:cNvSpPr txBox="1"/>
          <p:nvPr/>
        </p:nvSpPr>
        <p:spPr>
          <a:xfrm>
            <a:off x="5932882" y="1592685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Vibration Analysis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40" name="Google Shape;640;p14"/>
          <p:cNvSpPr txBox="1"/>
          <p:nvPr/>
        </p:nvSpPr>
        <p:spPr>
          <a:xfrm>
            <a:off x="8610600" y="938688"/>
            <a:ext cx="2430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Two-Phase Fluid Simulations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41" name="Google Shape;641;p14"/>
          <p:cNvSpPr txBox="1"/>
          <p:nvPr/>
        </p:nvSpPr>
        <p:spPr>
          <a:xfrm>
            <a:off x="8973950" y="3230663"/>
            <a:ext cx="2430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Precision Short and Long Range Alignment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42" name="Google Shape;642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848934" y="1338894"/>
            <a:ext cx="1028894" cy="120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-100050" y="4399318"/>
            <a:ext cx="3152266" cy="1694651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14"/>
          <p:cNvSpPr txBox="1"/>
          <p:nvPr/>
        </p:nvSpPr>
        <p:spPr>
          <a:xfrm>
            <a:off x="975702" y="2397138"/>
            <a:ext cx="2430900" cy="10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3.55 mm iris radius</a:t>
            </a:r>
            <a:endParaRPr sz="12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2.0=E</a:t>
            </a:r>
            <a:r>
              <a:rPr lang="en-US" sz="1200" b="0" i="0" u="none" strike="noStrike" cap="none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max</a:t>
            </a: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/E</a:t>
            </a:r>
            <a:r>
              <a:rPr lang="en-US" sz="1200" b="0" i="0" u="none" strike="noStrike" cap="none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acc</a:t>
            </a:r>
            <a:endParaRPr sz="1200" b="0" i="0" u="none" strike="noStrike" cap="none" baseline="-25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1.23=H</a:t>
            </a:r>
            <a:r>
              <a:rPr lang="en-US" sz="1200" b="0" i="0" u="none" strike="noStrike" cap="none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coup</a:t>
            </a: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/H</a:t>
            </a:r>
            <a:r>
              <a:rPr lang="en-US" sz="1200" b="0" i="0" u="none" strike="noStrike" cap="none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wall</a:t>
            </a:r>
            <a:endParaRPr sz="1200" b="0" i="0" u="none" strike="noStrike" cap="none" baseline="-25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45" name="Google Shape;645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753388" y="4461530"/>
            <a:ext cx="1971784" cy="147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960979" y="5141866"/>
            <a:ext cx="1777575" cy="1293297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14"/>
          <p:cNvSpPr txBox="1"/>
          <p:nvPr/>
        </p:nvSpPr>
        <p:spPr>
          <a:xfrm>
            <a:off x="-119250" y="6061068"/>
            <a:ext cx="243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White (C</a:t>
            </a:r>
            <a:r>
              <a:rPr lang="en-US" sz="1200" b="1" i="1" u="none" strike="noStrike" cap="none" baseline="30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200" b="1" i="1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), Schulte (CLIC)</a:t>
            </a:r>
            <a:endParaRPr sz="1200" b="1" i="1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648" name="Google Shape;648;p14"/>
          <p:cNvGraphicFramePr/>
          <p:nvPr/>
        </p:nvGraphicFramePr>
        <p:xfrm>
          <a:off x="4794047" y="43467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{0F83E4DC-43D1-4BCA-8178-A5726350FE97}</a:tableStyleId>
              </a:tblPr>
              <a:tblGrid>
                <a:gridCol w="2138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7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Alignment Parameters</a:t>
                      </a:r>
                      <a:endParaRPr sz="12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Units</a:t>
                      </a:r>
                      <a:endParaRPr sz="12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</a:t>
                      </a:r>
                      <a:endParaRPr sz="12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Raft Components 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5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Short Range (~10m)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30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Long Range (&gt;200m)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1000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Structure Vert. Vibration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9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Quad Vert. Vibration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15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BPM Resolution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0.1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BPM-Quad Alignment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9" name="Google Shape;649;p14"/>
          <p:cNvSpPr txBox="1"/>
          <p:nvPr/>
        </p:nvSpPr>
        <p:spPr>
          <a:xfrm>
            <a:off x="388937" y="3351500"/>
            <a:ext cx="1454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Electric Field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50" name="Google Shape;650;p14"/>
          <p:cNvSpPr txBox="1"/>
          <p:nvPr/>
        </p:nvSpPr>
        <p:spPr>
          <a:xfrm>
            <a:off x="2611137" y="3427700"/>
            <a:ext cx="1454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Magnetic Field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51" name="Google Shape;651;p1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495295" y="1947259"/>
            <a:ext cx="3401782" cy="1975216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14"/>
          <p:cNvSpPr txBox="1"/>
          <p:nvPr/>
        </p:nvSpPr>
        <p:spPr>
          <a:xfrm>
            <a:off x="621325" y="3632163"/>
            <a:ext cx="243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M. Shumail, Z. Li</a:t>
            </a:r>
            <a:endParaRPr sz="1200" b="1" i="1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53" name="Google Shape;653;p14"/>
          <p:cNvPicPr preferRelativeResize="0"/>
          <p:nvPr/>
        </p:nvPicPr>
        <p:blipFill rotWithShape="1">
          <a:blip r:embed="rId11">
            <a:alphaModFix/>
          </a:blip>
          <a:srcRect l="20263" t="34820" r="26856" b="7888"/>
          <a:stretch/>
        </p:blipFill>
        <p:spPr>
          <a:xfrm>
            <a:off x="8966655" y="1554300"/>
            <a:ext cx="1666995" cy="16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14"/>
          <p:cNvSpPr txBox="1"/>
          <p:nvPr/>
        </p:nvSpPr>
        <p:spPr>
          <a:xfrm>
            <a:off x="10848923" y="2568125"/>
            <a:ext cx="997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K. Shoele</a:t>
            </a:r>
            <a:endParaRPr sz="1200" b="1" i="1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55" name="Google Shape;655;p1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610603" y="5073875"/>
            <a:ext cx="3528812" cy="1090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p1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966650" y="3822073"/>
            <a:ext cx="1028900" cy="1262903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14"/>
          <p:cNvSpPr txBox="1"/>
          <p:nvPr/>
        </p:nvSpPr>
        <p:spPr>
          <a:xfrm>
            <a:off x="10925125" y="3553175"/>
            <a:ext cx="1285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H. Van Der Graaf</a:t>
            </a:r>
            <a:endParaRPr sz="1200" b="1" i="1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58" name="Google Shape;658;p14"/>
          <p:cNvSpPr txBox="1"/>
          <p:nvPr/>
        </p:nvSpPr>
        <p:spPr>
          <a:xfrm>
            <a:off x="5956700" y="3929545"/>
            <a:ext cx="243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Z. George, V. Borzenets</a:t>
            </a:r>
            <a:endParaRPr sz="1200" b="1" i="1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59" name="Google Shape;659;p14"/>
          <p:cNvSpPr txBox="1"/>
          <p:nvPr/>
        </p:nvSpPr>
        <p:spPr>
          <a:xfrm>
            <a:off x="9905489" y="4608888"/>
            <a:ext cx="24309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100 nm resolution</a:t>
            </a:r>
            <a:endParaRPr sz="12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Approved effort to test cold</a:t>
            </a:r>
            <a:endParaRPr sz="1200" b="0" i="0" u="none" strike="noStrike" cap="none" baseline="-25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60" name="Google Shape;660;p14"/>
          <p:cNvSpPr txBox="1"/>
          <p:nvPr/>
        </p:nvSpPr>
        <p:spPr>
          <a:xfrm>
            <a:off x="8644430" y="6089401"/>
            <a:ext cx="240030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H. van der Graaf, CF W 17th May 14:30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14"/>
          <p:cNvSpPr txBox="1"/>
          <p:nvPr/>
        </p:nvSpPr>
        <p:spPr>
          <a:xfrm>
            <a:off x="432164" y="3855555"/>
            <a:ext cx="37391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Z. Li, NCRF W 17th May 10:30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2" name="Google Shape;662;p14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865322" y="1832902"/>
            <a:ext cx="1479699" cy="1623456"/>
          </a:xfrm>
          <a:prstGeom prst="rect">
            <a:avLst/>
          </a:prstGeom>
          <a:noFill/>
          <a:ln>
            <a:noFill/>
          </a:ln>
        </p:spPr>
      </p:pic>
      <p:sp>
        <p:nvSpPr>
          <p:cNvPr id="663" name="Google Shape;663;p14"/>
          <p:cNvSpPr txBox="1"/>
          <p:nvPr/>
        </p:nvSpPr>
        <p:spPr>
          <a:xfrm>
            <a:off x="-61064" y="6472244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 White, Beam Dynamics W 17th May 10:30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RF Power Requirements and Cryogenics</a:t>
            </a:r>
            <a:endParaRPr/>
          </a:p>
        </p:txBody>
      </p:sp>
      <p:sp>
        <p:nvSpPr>
          <p:cNvPr id="670" name="Google Shape;670;p1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671" name="Google Shape;671;p1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672" name="Google Shape;67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328135"/>
            <a:ext cx="6553982" cy="2521750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15"/>
          <p:cNvSpPr txBox="1">
            <a:spLocks noGrp="1"/>
          </p:cNvSpPr>
          <p:nvPr>
            <p:ph type="body" idx="2"/>
          </p:nvPr>
        </p:nvSpPr>
        <p:spPr>
          <a:xfrm>
            <a:off x="800100" y="1033000"/>
            <a:ext cx="5222028" cy="49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70 MeV/m 250 ns Flattop (extendible to 700 ns)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~1 microsecond rf pulse, ~30 MW/m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2.3X enhancement from cryo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No pulse compression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Ramp power to reduce reflected power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Flip phase at output to reduce thermals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&lt;2.5 kW/m of structure for C3-250/550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15% cooling efficiency with LN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pic>
        <p:nvPicPr>
          <p:cNvPr id="674" name="Google Shape;67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22128" y="4306322"/>
            <a:ext cx="3118838" cy="2341602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Google Shape;675;p15"/>
          <p:cNvSpPr txBox="1"/>
          <p:nvPr/>
        </p:nvSpPr>
        <p:spPr>
          <a:xfrm>
            <a:off x="4720295" y="4542788"/>
            <a:ext cx="141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Gradient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6" name="Google Shape;676;p15"/>
          <p:cNvSpPr txBox="1"/>
          <p:nvPr/>
        </p:nvSpPr>
        <p:spPr>
          <a:xfrm>
            <a:off x="800100" y="4542788"/>
            <a:ext cx="3286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Thermals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7" name="Google Shape;677;p15"/>
          <p:cNvSpPr txBox="1"/>
          <p:nvPr/>
        </p:nvSpPr>
        <p:spPr>
          <a:xfrm>
            <a:off x="6237169" y="4798170"/>
            <a:ext cx="2743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RF Power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78" name="Google Shape;678;p15"/>
          <p:cNvPicPr preferRelativeResize="0"/>
          <p:nvPr/>
        </p:nvPicPr>
        <p:blipFill rotWithShape="1">
          <a:blip r:embed="rId5">
            <a:alphaModFix/>
          </a:blip>
          <a:srcRect t="1366"/>
          <a:stretch/>
        </p:blipFill>
        <p:spPr>
          <a:xfrm>
            <a:off x="9140966" y="1043335"/>
            <a:ext cx="2879806" cy="3602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22128" y="943500"/>
            <a:ext cx="3733800" cy="2771775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15"/>
          <p:cNvSpPr txBox="1"/>
          <p:nvPr/>
        </p:nvSpPr>
        <p:spPr>
          <a:xfrm>
            <a:off x="9380715" y="4777274"/>
            <a:ext cx="240030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Breidenbach, CF W 17th May 14:15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" name="Google Shape;68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100" y="2629913"/>
            <a:ext cx="5173984" cy="3630125"/>
          </a:xfrm>
          <a:prstGeom prst="rect">
            <a:avLst/>
          </a:prstGeom>
          <a:noFill/>
          <a:ln>
            <a:noFill/>
          </a:ln>
        </p:spPr>
      </p:pic>
      <p:sp>
        <p:nvSpPr>
          <p:cNvPr id="687" name="Google Shape;687;p1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Gaussian Detuning Provides Required 1st Band Dipole Suppression for Subsequent Bunch, Damping Also Needed</a:t>
            </a:r>
            <a:endParaRPr/>
          </a:p>
        </p:txBody>
      </p:sp>
      <p:sp>
        <p:nvSpPr>
          <p:cNvPr id="688" name="Google Shape;688;p1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689" name="Google Shape;689;p1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690" name="Google Shape;690;p16"/>
          <p:cNvSpPr txBox="1">
            <a:spLocks noGrp="1"/>
          </p:cNvSpPr>
          <p:nvPr>
            <p:ph type="body" idx="2"/>
          </p:nvPr>
        </p:nvSpPr>
        <p:spPr>
          <a:xfrm>
            <a:off x="800100" y="1054175"/>
            <a:ext cx="11188700" cy="49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/>
              <a:t>Dipole mode wakefields immediate concern for bunch train</a:t>
            </a:r>
            <a:endParaRPr sz="2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/>
              <a:t>4𝜎 Gaussian detuning of 80 cells for dipole mode (1st band) at 𝑓</a:t>
            </a:r>
            <a:r>
              <a:rPr lang="en-US" sz="2100" baseline="-25000"/>
              <a:t>𝑐</a:t>
            </a:r>
            <a:r>
              <a:rPr lang="en-US" sz="2100"/>
              <a:t>=9.5 GHz, w/ ∆𝑓/𝑓</a:t>
            </a:r>
            <a:r>
              <a:rPr lang="en-US" sz="2100" baseline="-25000"/>
              <a:t>𝑐</a:t>
            </a:r>
            <a:r>
              <a:rPr lang="en-US" sz="2100"/>
              <a:t>=5.6%</a:t>
            </a:r>
            <a:endParaRPr sz="2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/>
              <a:t>First subsequent bunch s = 1m, full train ~75 m in length</a:t>
            </a:r>
            <a:endParaRPr sz="210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Damping needed to suppress re-coherence</a:t>
            </a:r>
            <a:endParaRPr sz="2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2100"/>
          </a:p>
        </p:txBody>
      </p:sp>
      <p:pic>
        <p:nvPicPr>
          <p:cNvPr id="691" name="Google Shape;69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47875" y="2629926"/>
            <a:ext cx="4701092" cy="363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Distributed Coupling Structures Provide Natural Path to Implement Detuning and Damping of Higher Order Modes  </a:t>
            </a:r>
            <a:endParaRPr/>
          </a:p>
        </p:txBody>
      </p:sp>
      <p:sp>
        <p:nvSpPr>
          <p:cNvPr id="698" name="Google Shape;698;p1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699" name="Google Shape;699;p1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700" name="Google Shape;700;p17"/>
          <p:cNvSpPr txBox="1">
            <a:spLocks noGrp="1"/>
          </p:cNvSpPr>
          <p:nvPr>
            <p:ph type="body" idx="2"/>
          </p:nvPr>
        </p:nvSpPr>
        <p:spPr>
          <a:xfrm>
            <a:off x="800100" y="1184425"/>
            <a:ext cx="8186100" cy="48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Individual cell feeds necessitate adoption of split-block assembly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Perturbation due to joint does not couple to accelerating mode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Exploring gaps in quadrature to damp higher order mode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2000"/>
          </a:p>
        </p:txBody>
      </p:sp>
      <p:pic>
        <p:nvPicPr>
          <p:cNvPr id="701" name="Google Shape;70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100" y="2723475"/>
            <a:ext cx="5665751" cy="34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48050" y="1638950"/>
            <a:ext cx="2743200" cy="213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50125" y="4252628"/>
            <a:ext cx="4209900" cy="2605372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17"/>
          <p:cNvSpPr txBox="1"/>
          <p:nvPr/>
        </p:nvSpPr>
        <p:spPr>
          <a:xfrm>
            <a:off x="8276650" y="1184425"/>
            <a:ext cx="2286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Detuned Cavity Designs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5" name="Google Shape;705;p17"/>
          <p:cNvSpPr txBox="1"/>
          <p:nvPr/>
        </p:nvSpPr>
        <p:spPr>
          <a:xfrm>
            <a:off x="8355950" y="3908700"/>
            <a:ext cx="2238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Quadrant Structure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Google Shape;71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250" y="2338522"/>
            <a:ext cx="2280285" cy="1989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8350" y="1300175"/>
            <a:ext cx="2590070" cy="1509455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1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Implementation of Slot Damping</a:t>
            </a:r>
            <a:endParaRPr/>
          </a:p>
        </p:txBody>
      </p:sp>
      <p:sp>
        <p:nvSpPr>
          <p:cNvPr id="714" name="Google Shape;714;p1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715" name="Google Shape;715;p1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716" name="Google Shape;716;p18"/>
          <p:cNvSpPr txBox="1">
            <a:spLocks noGrp="1"/>
          </p:cNvSpPr>
          <p:nvPr>
            <p:ph type="body" idx="2"/>
          </p:nvPr>
        </p:nvSpPr>
        <p:spPr>
          <a:xfrm>
            <a:off x="800100" y="1110225"/>
            <a:ext cx="6147600" cy="48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Need to extend to 40 GHz / Optimize coupling / Modes below 10</a:t>
            </a:r>
            <a:r>
              <a:rPr lang="en-US" sz="2400" baseline="30000"/>
              <a:t>4</a:t>
            </a:r>
            <a:r>
              <a:rPr lang="en-US" sz="2400"/>
              <a:t> V/pC/mm/m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NiCr coated damping slots in development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pic>
        <p:nvPicPr>
          <p:cNvPr id="717" name="Google Shape;717;p18"/>
          <p:cNvPicPr preferRelativeResize="0"/>
          <p:nvPr/>
        </p:nvPicPr>
        <p:blipFill rotWithShape="1">
          <a:blip r:embed="rId5">
            <a:alphaModFix/>
          </a:blip>
          <a:srcRect r="46081" b="28128"/>
          <a:stretch/>
        </p:blipFill>
        <p:spPr>
          <a:xfrm>
            <a:off x="752475" y="3223175"/>
            <a:ext cx="4036695" cy="1903149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18"/>
          <p:cNvSpPr txBox="1"/>
          <p:nvPr/>
        </p:nvSpPr>
        <p:spPr>
          <a:xfrm>
            <a:off x="2747950" y="3790250"/>
            <a:ext cx="133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Tapered Slot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719" name="Google Shape;719;p18"/>
          <p:cNvCxnSpPr/>
          <p:nvPr/>
        </p:nvCxnSpPr>
        <p:spPr>
          <a:xfrm flipH="1">
            <a:off x="3023800" y="4190450"/>
            <a:ext cx="393300" cy="760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720" name="Google Shape;720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05803" y="2909900"/>
            <a:ext cx="2942487" cy="1702369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18"/>
          <p:cNvSpPr txBox="1"/>
          <p:nvPr/>
        </p:nvSpPr>
        <p:spPr>
          <a:xfrm>
            <a:off x="4797285" y="2504099"/>
            <a:ext cx="168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Kick Factor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18"/>
          <p:cNvSpPr txBox="1"/>
          <p:nvPr/>
        </p:nvSpPr>
        <p:spPr>
          <a:xfrm>
            <a:off x="1430800" y="2690100"/>
            <a:ext cx="1683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Space Model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18"/>
          <p:cNvSpPr txBox="1"/>
          <p:nvPr/>
        </p:nvSpPr>
        <p:spPr>
          <a:xfrm>
            <a:off x="8778650" y="898800"/>
            <a:ext cx="1926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Kick Factor * Q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18"/>
          <p:cNvSpPr txBox="1"/>
          <p:nvPr/>
        </p:nvSpPr>
        <p:spPr>
          <a:xfrm>
            <a:off x="7388948" y="3752224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Cell Prototype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5" name="Google Shape;725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73900" y="4674988"/>
            <a:ext cx="8046720" cy="2132726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18"/>
          <p:cNvSpPr txBox="1"/>
          <p:nvPr/>
        </p:nvSpPr>
        <p:spPr>
          <a:xfrm>
            <a:off x="7037070" y="4064685"/>
            <a:ext cx="36156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H. Xu, NCRF W 17th May 13:30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727" name="Google Shape;727;p1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-5400000">
            <a:off x="2352838" y="4995450"/>
            <a:ext cx="1341924" cy="1491802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18"/>
          <p:cNvSpPr txBox="1"/>
          <p:nvPr/>
        </p:nvSpPr>
        <p:spPr>
          <a:xfrm>
            <a:off x="273118" y="5059900"/>
            <a:ext cx="1683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NiCr Tested at 80K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55E62-5B6F-4343-AF4F-B842C2D5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41E048-D416-FD48-8881-8F0B84D6BB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1B282CF-9A65-F542-9EAC-603DFC147A24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31B44AC-8641-FF46-92BD-731B2EF766B4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87B72C2-4D0E-8146-BF2C-692A21010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0"/>
            <a:ext cx="117697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E40427-9FA5-E54B-9205-35D2222B901B}"/>
              </a:ext>
            </a:extLst>
          </p:cNvPr>
          <p:cNvSpPr txBox="1"/>
          <p:nvPr/>
        </p:nvSpPr>
        <p:spPr>
          <a:xfrm>
            <a:off x="211137" y="121725"/>
            <a:ext cx="78470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Greetings from LCWS 2023!</a:t>
            </a:r>
            <a:endParaRPr lang="en-US" dirty="0"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1947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1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Upgrade Options</a:t>
            </a:r>
            <a:endParaRPr/>
          </a:p>
        </p:txBody>
      </p:sp>
      <p:sp>
        <p:nvSpPr>
          <p:cNvPr id="735" name="Google Shape;735;p1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736" name="Google Shape;736;p1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Snowmass</a:t>
            </a:r>
            <a:endParaRPr/>
          </a:p>
        </p:txBody>
      </p:sp>
      <p:pic>
        <p:nvPicPr>
          <p:cNvPr id="737" name="Google Shape;73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1559" y="2978134"/>
            <a:ext cx="5337800" cy="2967103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19"/>
          <p:cNvSpPr txBox="1"/>
          <p:nvPr/>
        </p:nvSpPr>
        <p:spPr>
          <a:xfrm>
            <a:off x="5339959" y="2590704"/>
            <a:ext cx="3981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Cryogenics Scale to multi-TeV 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39" name="Google Shape;739;p19"/>
          <p:cNvGraphicFramePr/>
          <p:nvPr/>
        </p:nvGraphicFramePr>
        <p:xfrm>
          <a:off x="435126" y="35765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{0F83E4DC-43D1-4BCA-8178-A5726350FE97}</a:tableStyleId>
              </a:tblPr>
              <a:tblGrid>
                <a:gridCol w="154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3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Parameter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Units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Baseline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High-Lumi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Energy CoM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GeV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250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250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Gradient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MeV/m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70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70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Current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0.2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1.6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Power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16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Luminosity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x10</a:t>
                      </a:r>
                      <a:r>
                        <a:rPr lang="en-US" sz="1100" b="1" u="none" strike="noStrike" cap="none" baseline="30000">
                          <a:latin typeface="Lato"/>
                          <a:ea typeface="Lato"/>
                          <a:cs typeface="Lato"/>
                          <a:sym typeface="Lato"/>
                        </a:rPr>
                        <a:t>34</a:t>
                      </a:r>
                      <a:endParaRPr sz="1100" b="1" u="none" strike="noStrike" cap="none" baseline="30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1.3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10.4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Loading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45%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87%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RF Power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MW/m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30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125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Site Power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~150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~180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40" name="Google Shape;740;p19"/>
          <p:cNvSpPr txBox="1"/>
          <p:nvPr/>
        </p:nvSpPr>
        <p:spPr>
          <a:xfrm>
            <a:off x="344" y="6111172"/>
            <a:ext cx="5535000" cy="73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Lato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Caution: </a:t>
            </a:r>
            <a:r>
              <a:rPr lang="en-US"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Requires serious investigation of beam dynamics - great topic for C</a:t>
            </a:r>
            <a:r>
              <a:rPr lang="en-US" sz="1800" b="1" i="0" u="none" strike="noStrike" cap="none" baseline="30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Demonstration R&amp;D</a:t>
            </a:r>
            <a:endParaRPr sz="1800" b="1" i="0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1" name="Google Shape;741;p19"/>
          <p:cNvSpPr txBox="1"/>
          <p:nvPr/>
        </p:nvSpPr>
        <p:spPr>
          <a:xfrm>
            <a:off x="777344" y="883623"/>
            <a:ext cx="3981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2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Luminosity</a:t>
            </a:r>
            <a:endParaRPr sz="2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2" name="Google Shape;742;p19"/>
          <p:cNvSpPr txBox="1"/>
          <p:nvPr/>
        </p:nvSpPr>
        <p:spPr>
          <a:xfrm>
            <a:off x="4542340" y="883623"/>
            <a:ext cx="5140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2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</a:t>
            </a:r>
            <a:endParaRPr sz="2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3" name="Google Shape;743;p19"/>
          <p:cNvSpPr/>
          <p:nvPr/>
        </p:nvSpPr>
        <p:spPr>
          <a:xfrm>
            <a:off x="6076950" y="5966362"/>
            <a:ext cx="272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arXiv:1807.10195</a:t>
            </a:r>
            <a:r>
              <a:rPr lang="en-US" sz="18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 (2018)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4" name="Google Shape;744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57275" y="1650125"/>
            <a:ext cx="1530225" cy="2520574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19"/>
          <p:cNvSpPr txBox="1"/>
          <p:nvPr/>
        </p:nvSpPr>
        <p:spPr>
          <a:xfrm>
            <a:off x="10116850" y="1165825"/>
            <a:ext cx="2094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HTS Pulse Compressor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REBCO Coatings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6" name="Google Shape;746;p19"/>
          <p:cNvSpPr txBox="1"/>
          <p:nvPr/>
        </p:nvSpPr>
        <p:spPr>
          <a:xfrm>
            <a:off x="10787475" y="4682525"/>
            <a:ext cx="2243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Le Sage, CERN Collaborators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7" name="Google Shape;747;p19"/>
          <p:cNvSpPr txBox="1"/>
          <p:nvPr/>
        </p:nvSpPr>
        <p:spPr>
          <a:xfrm>
            <a:off x="10787475" y="4289150"/>
            <a:ext cx="112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Qo ~ 400k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8" name="Google Shape;748;p19"/>
          <p:cNvSpPr txBox="1">
            <a:spLocks noGrp="1"/>
          </p:cNvSpPr>
          <p:nvPr>
            <p:ph type="body" idx="2"/>
          </p:nvPr>
        </p:nvSpPr>
        <p:spPr>
          <a:xfrm>
            <a:off x="390825" y="1165825"/>
            <a:ext cx="3960300" cy="4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Beam power can be increased for additional luminosity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C</a:t>
            </a:r>
            <a:r>
              <a:rPr lang="en-US" baseline="30000"/>
              <a:t>3</a:t>
            </a:r>
            <a:r>
              <a:rPr lang="en-US"/>
              <a:t> has a relatively low current for 250 GeV CoM (0.19 A) - Could we push to match CLIC at 1.66 A? (8.5X increase?)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Pulse length and rep. rate are also options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sp>
        <p:nvSpPr>
          <p:cNvPr id="749" name="Google Shape;749;p19"/>
          <p:cNvSpPr txBox="1">
            <a:spLocks noGrp="1"/>
          </p:cNvSpPr>
          <p:nvPr>
            <p:ph type="body" idx="2"/>
          </p:nvPr>
        </p:nvSpPr>
        <p:spPr>
          <a:xfrm>
            <a:off x="4804399" y="1325881"/>
            <a:ext cx="5582599" cy="1127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Scalability studied to 3 TeV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Requires rf pulse compression for reasonable site power 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Higher gradient option (155 MeV/m) in consideration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sp>
        <p:nvSpPr>
          <p:cNvPr id="750" name="Google Shape;750;p19"/>
          <p:cNvSpPr txBox="1"/>
          <p:nvPr/>
        </p:nvSpPr>
        <p:spPr>
          <a:xfrm>
            <a:off x="8733132" y="5916702"/>
            <a:ext cx="28338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 Le Sage, S&amp;A Th 18th May 11:30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2505dac002b_0_0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Some of the R&amp;D topics emerged during LCWS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g2505dac002b_0_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Detector R&amp;D topics</a:t>
            </a:r>
            <a:endParaRPr/>
          </a:p>
        </p:txBody>
      </p:sp>
      <p:sp>
        <p:nvSpPr>
          <p:cNvPr id="767" name="Google Shape;767;g2505dac002b_0_0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Precise timing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dirty="0"/>
              <a:t>For PID (10-50ps)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dirty="0"/>
              <a:t>For improved tracking (ns) with MAPS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dirty="0"/>
              <a:t>For Calorimetry PF 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Highly integrated sensors MAPS for tracking and calorimetry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Different PID approaches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dirty="0"/>
              <a:t>i.e.  gaseous </a:t>
            </a:r>
            <a:r>
              <a:rPr lang="en-US" i="1" dirty="0"/>
              <a:t>compact</a:t>
            </a:r>
            <a:r>
              <a:rPr lang="en-US" dirty="0"/>
              <a:t> RICH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Smart sensors/ASICs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Better and modern software frameworks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dirty="0"/>
              <a:t>Simulation and Reconstruction, leveraging LHC expertise </a:t>
            </a:r>
            <a:endParaRPr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68" name="Google Shape;768;g2505dac002b_0_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769" name="Google Shape;769;g2505dac002b_0_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70" name="Google Shape;770;g2505dac002b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7200" y="1180775"/>
            <a:ext cx="4865501" cy="2385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2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ILC Update</a:t>
            </a:r>
            <a:r>
              <a:rPr lang="en-US"/>
              <a:t> Program Related to C</a:t>
            </a:r>
            <a:r>
              <a:rPr lang="en-US" baseline="30000"/>
              <a:t>3</a:t>
            </a:r>
            <a:r>
              <a:rPr lang="en-US"/>
              <a:t> </a:t>
            </a:r>
            <a:endParaRPr/>
          </a:p>
        </p:txBody>
      </p:sp>
      <p:sp>
        <p:nvSpPr>
          <p:cNvPr id="757" name="Google Shape;757;p2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758" name="Google Shape;758;p2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graphicFrame>
        <p:nvGraphicFramePr>
          <p:cNvPr id="759" name="Google Shape;759;p20"/>
          <p:cNvGraphicFramePr/>
          <p:nvPr/>
        </p:nvGraphicFramePr>
        <p:xfrm>
          <a:off x="91440" y="9944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{0F83E4DC-43D1-4BCA-8178-A5726350FE97}</a:tableStyleId>
              </a:tblPr>
              <a:tblGrid>
                <a:gridCol w="2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6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7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2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92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92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ID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Title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Date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Session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Track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Presenters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Email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3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Distributed Coupling Linac for Efficient Acceleration of High Charge Electron Bunches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11:00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Ankur Dhar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adhar@slac.stanford.edu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4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Physics with the XFEL Compton γγ Collider (XCC) Higgs Factory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13:30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Physics and Detectors: Track 1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Track 1: Physics at e+e- colliders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Timothy Barklow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timb@slac.stanford.edu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6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C3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15 May 2023, 10:30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Joint Plenary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Joint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Caterina Vernieri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caterina@slac.stanford.edu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13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 design of the C-band RF photoinjector cavity for testing photocathodes under extreme fields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14:40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Haoran Xu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haoranxu@lanl.gov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14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Two-cell high-gradient C-band RF accelerator cavity for high power HOM absorber testing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11:20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Haoran Xu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haoranxu@lanl.gov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20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C3 Main Linac Beam Dynamics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10:30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Beam Dynamics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Beam Dynamics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Glen White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whitegr@slac.stanford.edu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21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C3 demonstration plan and applications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08:30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Faya Wang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fywang@slac.stanford.edu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28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RF sources and power distribution for the C3-demo and beyong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13:30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Anatoly Krasnykh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krasnykh@slac.stanford.edu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Cryogenic Design for C3 Main Linacs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14:15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Conventional Facilities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Conventional Facilities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Martin Breidenbach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mib@slac.stanford.edu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31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 nanosecond pulse technology for injection/extraction systems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16:10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Beam Dynamics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Anatoly Krasnykh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krasnykh@slac.stanford.edu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41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C-Band Distributed Coupling Structure Design and Wakefield Damping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10:30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Zenghai Li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lizh@slac.stanford.edu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46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Pair Production and Hadron Photoproduction Backgrounds at C3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18 May 2023, 13:30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Physics and Detectors: Track 2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Track 2: Analysis and Reconstruction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Elias Mettner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emettner@wisc.edu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47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Muon Backgrounds from Beam Interactions with the Accelerator Structure at C3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18 May 2023, 13:45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Physics and Detectors: Track 2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Track 2: Analysis and Reconstruction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Dimitris Ntounis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dntounis@stanford.edu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51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High Temperature Superconducting RF cavity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18 May 2023, 11:30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Sustainability &amp; Applications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Sustainability and Applications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Gregory Le Sage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lesage@slac.stanford.edu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52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Sustainability studies for the Cool Copper Collider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18 May 2023, 10:30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Sustainability &amp; Applications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Sustainability and Applications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Brendon Bullard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bbullard@slac.stanford.edu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55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Rasnik as alignment system for linac submodules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14:30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Conventional Facilities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Conventional Facilities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Harry van der Graaf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vdgraaf@nikhef.nl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88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Cool Copper Collider Demonstrator Beam Dynamics and Diagnostics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18 May 2023, 15:30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Beam Dynamics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Beam Dynamics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Juhao Wu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jhwu@slac.stanford.edu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111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An Integrated Simulation Tool for Dark Current Radiation Effects using ACE3P and Geant4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16:00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Lixin Ge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lge@slac.stanford.edu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90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120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Application of CrYogenic Brightness-Optimized Radiofrequency Gun (CYBGORG) for Future Collider Studies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14:20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Gerard Lawler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gelawler@protonmail.com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6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207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Wakefield Damping in a Distributed Coupling Accelerating Structure for CLIC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17 May 2023, 16:30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Accelerator: 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Normal Conducting RF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Evan Ericson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/>
                        <a:t>eje344@mail.usask.ca</a:t>
                      </a:r>
                      <a:endParaRPr sz="9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375" marR="1375" marT="1375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2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777" name="Google Shape;777;p2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778" name="Google Shape;778;p2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779" name="Google Shape;779;p21"/>
          <p:cNvSpPr txBox="1">
            <a:spLocks noGrp="1"/>
          </p:cNvSpPr>
          <p:nvPr>
            <p:ph type="body" idx="2"/>
          </p:nvPr>
        </p:nvSpPr>
        <p:spPr>
          <a:xfrm>
            <a:off x="800100" y="1108125"/>
            <a:ext cx="10981200" cy="4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</a:t>
            </a:r>
            <a:r>
              <a:rPr lang="en-US" sz="2200" baseline="30000"/>
              <a:t>3</a:t>
            </a:r>
            <a:r>
              <a:rPr lang="en-US" sz="2200"/>
              <a:t> provides a rapid route to precision Higgs physics with a compact 8 km footprint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Higgs physics run by 2040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US-hosted facility possible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</a:t>
            </a:r>
            <a:r>
              <a:rPr lang="en-US" sz="2200" baseline="30000"/>
              <a:t>3</a:t>
            </a:r>
            <a:r>
              <a:rPr lang="en-US" sz="2200"/>
              <a:t>  time structure is compatible with ILC-like detector design and optimizations ongoing 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</a:t>
            </a:r>
            <a:r>
              <a:rPr lang="en-US" sz="2200" baseline="30000"/>
              <a:t>3</a:t>
            </a:r>
            <a:r>
              <a:rPr lang="en-US" sz="2200"/>
              <a:t> upgrade to 550 GeV with only added rf sources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Higgs self-coupling and expanded physics reach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</a:t>
            </a:r>
            <a:r>
              <a:rPr lang="en-US" sz="2200" baseline="30000"/>
              <a:t>3</a:t>
            </a:r>
            <a:r>
              <a:rPr lang="en-US" sz="2200"/>
              <a:t> is scalable to multi-TeV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</a:t>
            </a:r>
            <a:r>
              <a:rPr lang="en-US" sz="2200" baseline="30000"/>
              <a:t>3</a:t>
            </a:r>
            <a:r>
              <a:rPr lang="en-US" sz="2200"/>
              <a:t> Demo advances technology beyond CDR level 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5 year program, followed by completion of TDR and industrialization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Three stages with quantitative metrics and milestones for decision points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Direct and synergistic contributions to near-term collider concepts</a:t>
            </a:r>
            <a:endParaRPr sz="1800"/>
          </a:p>
        </p:txBody>
      </p:sp>
      <p:sp>
        <p:nvSpPr>
          <p:cNvPr id="780" name="Google Shape;780;p21"/>
          <p:cNvSpPr txBox="1"/>
          <p:nvPr/>
        </p:nvSpPr>
        <p:spPr>
          <a:xfrm>
            <a:off x="2880450" y="5938425"/>
            <a:ext cx="64311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More Details Here (Follow, Endorse, Collaborate): </a:t>
            </a:r>
            <a:endParaRPr sz="22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1" i="0" u="sng" strike="noStrike" cap="non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https://indico.slac.stanford.edu/event/7155/</a:t>
            </a:r>
            <a:r>
              <a:rPr lang="en-US" sz="22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  </a:t>
            </a:r>
            <a:endParaRPr sz="22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22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b="1"/>
              <a:t>Questions?</a:t>
            </a:r>
            <a:endParaRPr b="1"/>
          </a:p>
        </p:txBody>
      </p:sp>
      <p:sp>
        <p:nvSpPr>
          <p:cNvPr id="787" name="Google Shape;787;p2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2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b="1"/>
              <a:t>Additional Material</a:t>
            </a:r>
            <a:endParaRPr b="1"/>
          </a:p>
        </p:txBody>
      </p:sp>
      <p:sp>
        <p:nvSpPr>
          <p:cNvPr id="794" name="Google Shape;794;p2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24"/>
          <p:cNvSpPr txBox="1">
            <a:spLocks noGrp="1"/>
          </p:cNvSpPr>
          <p:nvPr>
            <p:ph type="body" idx="1"/>
          </p:nvPr>
        </p:nvSpPr>
        <p:spPr>
          <a:xfrm>
            <a:off x="800100" y="93877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RF Accelerator Technology Essential for All Near-Term Collider Concepts</a:t>
            </a:r>
            <a:endParaRPr/>
          </a:p>
        </p:txBody>
      </p:sp>
      <p:sp>
        <p:nvSpPr>
          <p:cNvPr id="801" name="Google Shape;801;p2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Synergies with Future Colliders</a:t>
            </a:r>
            <a:endParaRPr/>
          </a:p>
        </p:txBody>
      </p:sp>
      <p:sp>
        <p:nvSpPr>
          <p:cNvPr id="802" name="Google Shape;802;p24"/>
          <p:cNvSpPr txBox="1">
            <a:spLocks noGrp="1"/>
          </p:cNvSpPr>
          <p:nvPr>
            <p:ph type="body" idx="2"/>
          </p:nvPr>
        </p:nvSpPr>
        <p:spPr>
          <a:xfrm>
            <a:off x="800100" y="1286975"/>
            <a:ext cx="114396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/>
              <a:t>C</a:t>
            </a:r>
            <a:r>
              <a:rPr lang="en-US" baseline="30000"/>
              <a:t>3</a:t>
            </a:r>
            <a:r>
              <a:rPr lang="en-US"/>
              <a:t> Demo is positioned to contribute synergistically or directly to all near-term collider concepts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CLIC - components, damping, fabrication techniques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ILC - options for electron driven positron source based C</a:t>
            </a:r>
            <a:r>
              <a:rPr lang="en-US" baseline="30000"/>
              <a:t>3</a:t>
            </a:r>
            <a:r>
              <a:rPr lang="en-US"/>
              <a:t> technology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Muon Collider - high gradient cryogenic copper cavities in cooling channel, alternative linac for acceleration after cooling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AAC - C</a:t>
            </a:r>
            <a:r>
              <a:rPr lang="en-US" baseline="30000"/>
              <a:t>3</a:t>
            </a:r>
            <a:r>
              <a:rPr lang="en-US"/>
              <a:t> Demo utilized for staging, C</a:t>
            </a:r>
            <a:r>
              <a:rPr lang="en-US" baseline="30000"/>
              <a:t>3</a:t>
            </a:r>
            <a:r>
              <a:rPr lang="en-US"/>
              <a:t> facility multi-TeV energy upgrade reutilizing tunnel, 𝛾𝛾 colliders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FCC-ee - common electron and positron injector linac  from 6 to 20 GeV</a:t>
            </a:r>
            <a:endParaRPr/>
          </a:p>
          <a:p>
            <a:pPr marL="914400" lvl="1" indent="-3423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b="1"/>
              <a:t>reduce length 3.5X </a:t>
            </a:r>
            <a:r>
              <a:rPr lang="en-US" b="1" u="sng"/>
              <a:t>OR</a:t>
            </a:r>
            <a:r>
              <a:rPr lang="en-US" b="1"/>
              <a:t> reduce rf power 3.5X </a:t>
            </a:r>
            <a:endParaRPr b="1"/>
          </a:p>
        </p:txBody>
      </p:sp>
      <p:sp>
        <p:nvSpPr>
          <p:cNvPr id="803" name="Google Shape;803;p2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804" name="Google Shape;804;p2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805" name="Google Shape;80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2325" y="3647724"/>
            <a:ext cx="2583829" cy="226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6" name="Google Shape;806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85092" y="3532162"/>
            <a:ext cx="3267071" cy="2381274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p24"/>
          <p:cNvSpPr txBox="1"/>
          <p:nvPr/>
        </p:nvSpPr>
        <p:spPr>
          <a:xfrm>
            <a:off x="7389350" y="3251700"/>
            <a:ext cx="4035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90% seeds &lt; 8 um-rad with lattice errors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8" name="Google Shape;808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87115" y="3647725"/>
            <a:ext cx="2294960" cy="2265701"/>
          </a:xfrm>
          <a:prstGeom prst="rect">
            <a:avLst/>
          </a:prstGeom>
          <a:noFill/>
          <a:ln>
            <a:noFill/>
          </a:ln>
        </p:spPr>
      </p:pic>
      <p:sp>
        <p:nvSpPr>
          <p:cNvPr id="809" name="Google Shape;809;p24"/>
          <p:cNvSpPr txBox="1">
            <a:spLocks noGrp="1"/>
          </p:cNvSpPr>
          <p:nvPr>
            <p:ph type="body" idx="2"/>
          </p:nvPr>
        </p:nvSpPr>
        <p:spPr>
          <a:xfrm>
            <a:off x="2645025" y="3788170"/>
            <a:ext cx="4370700" cy="18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Planned test at Argonne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Tracking with Lucretia includes longitudinal and transverse wakes, chromatic effects etc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Error study is 100 seeds, 100 μm element offsets, 300 μrad element rolls (rms)</a:t>
            </a:r>
            <a:endParaRPr/>
          </a:p>
          <a:p>
            <a:pPr marL="914400" lvl="1" indent="-3423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/>
              <a:t>No corrections applied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2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Further Cavity Optimization Possible</a:t>
            </a:r>
            <a:endParaRPr baseline="30000"/>
          </a:p>
        </p:txBody>
      </p:sp>
      <p:sp>
        <p:nvSpPr>
          <p:cNvPr id="816" name="Google Shape;816;p2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817" name="Google Shape;817;p2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818" name="Google Shape;81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5929" y="1316759"/>
            <a:ext cx="3647140" cy="2251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" name="Google Shape;81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91334" y="1321652"/>
            <a:ext cx="3542635" cy="2242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" name="Google Shape;820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53622" y="4042600"/>
            <a:ext cx="3580348" cy="2228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1" name="Google Shape;821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75929" y="4042600"/>
            <a:ext cx="3585247" cy="2213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2" name="Google Shape;822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61927" y="3727616"/>
            <a:ext cx="806804" cy="197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23" name="Google Shape;823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4228" y="3759959"/>
            <a:ext cx="827402" cy="2020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4" name="Google Shape;824;p2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695527" y="3715547"/>
            <a:ext cx="846382" cy="1979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5" name="Google Shape;825;p2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474428" y="3727616"/>
            <a:ext cx="827403" cy="2005008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25"/>
          <p:cNvSpPr txBox="1"/>
          <p:nvPr/>
        </p:nvSpPr>
        <p:spPr>
          <a:xfrm>
            <a:off x="5595270" y="4077628"/>
            <a:ext cx="7922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Dipole</a:t>
            </a:r>
            <a:endParaRPr/>
          </a:p>
        </p:txBody>
      </p:sp>
      <p:sp>
        <p:nvSpPr>
          <p:cNvPr id="827" name="Google Shape;827;p25"/>
          <p:cNvSpPr/>
          <p:nvPr/>
        </p:nvSpPr>
        <p:spPr>
          <a:xfrm>
            <a:off x="348452" y="3618854"/>
            <a:ext cx="2057738" cy="2707688"/>
          </a:xfrm>
          <a:prstGeom prst="rect">
            <a:avLst/>
          </a:prstGeom>
          <a:noFill/>
          <a:ln w="28575" cap="flat" cmpd="sng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p25"/>
          <p:cNvSpPr/>
          <p:nvPr/>
        </p:nvSpPr>
        <p:spPr>
          <a:xfrm>
            <a:off x="2622971" y="3615597"/>
            <a:ext cx="2057738" cy="2707689"/>
          </a:xfrm>
          <a:prstGeom prst="rect">
            <a:avLst/>
          </a:prstGeom>
          <a:noFill/>
          <a:ln w="2857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25"/>
          <p:cNvSpPr txBox="1"/>
          <p:nvPr/>
        </p:nvSpPr>
        <p:spPr>
          <a:xfrm>
            <a:off x="7322171" y="6251110"/>
            <a:ext cx="3826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with symmetrization 100X reduction</a:t>
            </a:r>
            <a:endParaRPr/>
          </a:p>
        </p:txBody>
      </p:sp>
      <p:pic>
        <p:nvPicPr>
          <p:cNvPr id="830" name="Google Shape;830;p25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776120" y="1013229"/>
            <a:ext cx="849788" cy="1942907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25"/>
          <p:cNvSpPr txBox="1"/>
          <p:nvPr/>
        </p:nvSpPr>
        <p:spPr>
          <a:xfrm>
            <a:off x="340584" y="5744189"/>
            <a:ext cx="208858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V1-simple-stub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(not ideal cancellation)</a:t>
            </a:r>
            <a:endParaRPr/>
          </a:p>
        </p:txBody>
      </p:sp>
      <p:sp>
        <p:nvSpPr>
          <p:cNvPr id="832" name="Google Shape;832;p25"/>
          <p:cNvSpPr txBox="1"/>
          <p:nvPr/>
        </p:nvSpPr>
        <p:spPr>
          <a:xfrm>
            <a:off x="2614429" y="5732624"/>
            <a:ext cx="205248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V2-symm-stub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(good cancellation)</a:t>
            </a:r>
            <a:endParaRPr/>
          </a:p>
        </p:txBody>
      </p:sp>
      <p:sp>
        <p:nvSpPr>
          <p:cNvPr id="833" name="Google Shape;833;p25"/>
          <p:cNvSpPr txBox="1"/>
          <p:nvPr/>
        </p:nvSpPr>
        <p:spPr>
          <a:xfrm>
            <a:off x="189639" y="969019"/>
            <a:ext cx="3291015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33363" marR="0" lvl="0" indent="-2333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Single side coupling iris induces dipole and quad fields</a:t>
            </a:r>
            <a:endParaRPr/>
          </a:p>
          <a:p>
            <a:pPr marL="233363" marR="0" lvl="0" indent="-2333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Coupling hole symmetrization and racetrack shape incorporated to minimize dipole and quad fields</a:t>
            </a:r>
            <a:endParaRPr/>
          </a:p>
        </p:txBody>
      </p:sp>
      <p:sp>
        <p:nvSpPr>
          <p:cNvPr id="834" name="Google Shape;834;p25"/>
          <p:cNvSpPr txBox="1"/>
          <p:nvPr/>
        </p:nvSpPr>
        <p:spPr>
          <a:xfrm>
            <a:off x="5537477" y="1274638"/>
            <a:ext cx="7922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Dipole</a:t>
            </a:r>
            <a:endParaRPr/>
          </a:p>
        </p:txBody>
      </p:sp>
      <p:sp>
        <p:nvSpPr>
          <p:cNvPr id="835" name="Google Shape;835;p25"/>
          <p:cNvSpPr txBox="1"/>
          <p:nvPr/>
        </p:nvSpPr>
        <p:spPr>
          <a:xfrm>
            <a:off x="9299598" y="1344705"/>
            <a:ext cx="6944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rPr>
              <a:t>Quad</a:t>
            </a:r>
            <a:endParaRPr/>
          </a:p>
        </p:txBody>
      </p:sp>
      <p:sp>
        <p:nvSpPr>
          <p:cNvPr id="836" name="Google Shape;836;p25"/>
          <p:cNvSpPr txBox="1"/>
          <p:nvPr/>
        </p:nvSpPr>
        <p:spPr>
          <a:xfrm>
            <a:off x="9329325" y="4023988"/>
            <a:ext cx="6944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rPr>
              <a:t>Quad</a:t>
            </a:r>
            <a:endParaRPr/>
          </a:p>
        </p:txBody>
      </p:sp>
      <p:sp>
        <p:nvSpPr>
          <p:cNvPr id="837" name="Google Shape;837;p25"/>
          <p:cNvSpPr txBox="1"/>
          <p:nvPr/>
        </p:nvSpPr>
        <p:spPr>
          <a:xfrm>
            <a:off x="7300860" y="3554476"/>
            <a:ext cx="206248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w/o symmetrization</a:t>
            </a:r>
            <a:endParaRPr sz="18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8" name="Google Shape;838;p25"/>
          <p:cNvSpPr txBox="1"/>
          <p:nvPr/>
        </p:nvSpPr>
        <p:spPr>
          <a:xfrm>
            <a:off x="3522614" y="3404947"/>
            <a:ext cx="50701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</a:t>
            </a:r>
            <a:endParaRPr/>
          </a:p>
        </p:txBody>
      </p:sp>
      <p:sp>
        <p:nvSpPr>
          <p:cNvPr id="839" name="Google Shape;839;p25"/>
          <p:cNvSpPr/>
          <p:nvPr/>
        </p:nvSpPr>
        <p:spPr>
          <a:xfrm>
            <a:off x="7926465" y="1010137"/>
            <a:ext cx="274626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dipole, quad calculated at 50MV/m</a:t>
            </a:r>
            <a:endParaRPr/>
          </a:p>
        </p:txBody>
      </p:sp>
      <p:sp>
        <p:nvSpPr>
          <p:cNvPr id="840" name="Google Shape;840;p25"/>
          <p:cNvSpPr txBox="1"/>
          <p:nvPr/>
        </p:nvSpPr>
        <p:spPr>
          <a:xfrm>
            <a:off x="9758622" y="6493161"/>
            <a:ext cx="12618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Zenghai Li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26"/>
          <p:cNvSpPr txBox="1">
            <a:spLocks noGrp="1"/>
          </p:cNvSpPr>
          <p:nvPr>
            <p:ph type="body" idx="1"/>
          </p:nvPr>
        </p:nvSpPr>
        <p:spPr>
          <a:xfrm>
            <a:off x="800100" y="93877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C</a:t>
            </a:r>
            <a:r>
              <a:rPr lang="en-US" baseline="30000"/>
              <a:t>3</a:t>
            </a:r>
            <a:r>
              <a:rPr lang="en-US"/>
              <a:t> Technical Timeline Only Possible with the Exceptional Progress of ILC and CLIC</a:t>
            </a:r>
            <a:endParaRPr/>
          </a:p>
        </p:txBody>
      </p:sp>
      <p:sp>
        <p:nvSpPr>
          <p:cNvPr id="847" name="Google Shape;847;p2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Global Contributions</a:t>
            </a:r>
            <a:endParaRPr/>
          </a:p>
        </p:txBody>
      </p:sp>
      <p:sp>
        <p:nvSpPr>
          <p:cNvPr id="848" name="Google Shape;848;p26"/>
          <p:cNvSpPr txBox="1">
            <a:spLocks noGrp="1"/>
          </p:cNvSpPr>
          <p:nvPr>
            <p:ph type="body" idx="2"/>
          </p:nvPr>
        </p:nvSpPr>
        <p:spPr>
          <a:xfrm>
            <a:off x="800100" y="1363175"/>
            <a:ext cx="10553700" cy="23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Benefit from injector complex and beam delivery concepts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Continue to benefit from technological improvement by ILC and CLIC</a:t>
            </a:r>
            <a:endParaRPr sz="1900"/>
          </a:p>
        </p:txBody>
      </p:sp>
      <p:sp>
        <p:nvSpPr>
          <p:cNvPr id="849" name="Google Shape;849;p2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850" name="Google Shape;850;p2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851" name="Google Shape;851;p26"/>
          <p:cNvSpPr txBox="1"/>
          <p:nvPr/>
        </p:nvSpPr>
        <p:spPr>
          <a:xfrm>
            <a:off x="2433782" y="6251934"/>
            <a:ext cx="7255364" cy="503184"/>
          </a:xfrm>
          <a:prstGeom prst="rect">
            <a:avLst/>
          </a:prstGeom>
          <a:solidFill>
            <a:srgbClr val="85DCF4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Vibrant International Community for Future Colliders is Essential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2" name="Google Shape;852;p26"/>
          <p:cNvSpPr txBox="1"/>
          <p:nvPr/>
        </p:nvSpPr>
        <p:spPr>
          <a:xfrm>
            <a:off x="333375" y="2376900"/>
            <a:ext cx="449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High Efficiency RF Sources (CLIC)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53" name="Google Shape;85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125" y="2834550"/>
            <a:ext cx="4545784" cy="2559438"/>
          </a:xfrm>
          <a:prstGeom prst="rect">
            <a:avLst/>
          </a:prstGeom>
          <a:noFill/>
          <a:ln>
            <a:noFill/>
          </a:ln>
        </p:spPr>
      </p:pic>
      <p:sp>
        <p:nvSpPr>
          <p:cNvPr id="854" name="Google Shape;854;p26"/>
          <p:cNvSpPr txBox="1"/>
          <p:nvPr/>
        </p:nvSpPr>
        <p:spPr>
          <a:xfrm>
            <a:off x="3315075" y="5270475"/>
            <a:ext cx="175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1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I. Sarchev, CERN</a:t>
            </a:r>
            <a:r>
              <a:rPr lang="en-US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5" name="Google Shape;855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6125" y="4145750"/>
            <a:ext cx="1980825" cy="1937049"/>
          </a:xfrm>
          <a:prstGeom prst="rect">
            <a:avLst/>
          </a:prstGeom>
          <a:noFill/>
          <a:ln>
            <a:noFill/>
          </a:ln>
        </p:spPr>
      </p:pic>
      <p:sp>
        <p:nvSpPr>
          <p:cNvPr id="856" name="Google Shape;856;p26"/>
          <p:cNvSpPr txBox="1"/>
          <p:nvPr/>
        </p:nvSpPr>
        <p:spPr>
          <a:xfrm>
            <a:off x="5235788" y="2269200"/>
            <a:ext cx="2112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Electron Driven Positron Source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57" name="Google Shape;857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65050" y="3029925"/>
            <a:ext cx="3998851" cy="216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58" name="Google Shape;858;p26"/>
          <p:cNvSpPr txBox="1"/>
          <p:nvPr/>
        </p:nvSpPr>
        <p:spPr>
          <a:xfrm>
            <a:off x="8766750" y="2376900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Nanobeams for IP (ATF)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59" name="Google Shape;859;p26"/>
          <p:cNvSpPr txBox="1"/>
          <p:nvPr/>
        </p:nvSpPr>
        <p:spPr>
          <a:xfrm>
            <a:off x="9755900" y="5124450"/>
            <a:ext cx="220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https://www-atf.kek.jp/atf/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0" name="Google Shape;860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26869" y="2834543"/>
            <a:ext cx="2743199" cy="2607357"/>
          </a:xfrm>
          <a:prstGeom prst="rect">
            <a:avLst/>
          </a:prstGeom>
          <a:noFill/>
          <a:ln>
            <a:noFill/>
          </a:ln>
        </p:spPr>
      </p:pic>
      <p:sp>
        <p:nvSpPr>
          <p:cNvPr id="861" name="Google Shape;861;p26"/>
          <p:cNvSpPr txBox="1"/>
          <p:nvPr/>
        </p:nvSpPr>
        <p:spPr>
          <a:xfrm>
            <a:off x="5758096" y="5394000"/>
            <a:ext cx="211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1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Courtesy of Y. Enomoto</a:t>
            </a:r>
            <a:endParaRPr sz="1400" b="0" i="1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2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Full Parameters</a:t>
            </a:r>
            <a:endParaRPr/>
          </a:p>
        </p:txBody>
      </p:sp>
      <p:sp>
        <p:nvSpPr>
          <p:cNvPr id="868" name="Google Shape;868;p2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869" name="Google Shape;869;p2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870" name="Google Shape;87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67572" y="1020112"/>
            <a:ext cx="7454094" cy="5141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465" name="Google Shape;465;p2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466" name="Google Shape;466;p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</a:pPr>
            <a:endParaRPr/>
          </a:p>
        </p:txBody>
      </p:sp>
      <p:sp>
        <p:nvSpPr>
          <p:cNvPr id="467" name="Google Shape;467;p2"/>
          <p:cNvSpPr txBox="1">
            <a:spLocks noGrp="1"/>
          </p:cNvSpPr>
          <p:nvPr>
            <p:ph type="subTitle" idx="4"/>
          </p:nvPr>
        </p:nvSpPr>
        <p:spPr>
          <a:xfrm>
            <a:off x="800098" y="1103900"/>
            <a:ext cx="9474202" cy="48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dirty="0"/>
              <a:t>1. Brief Review of C</a:t>
            </a:r>
            <a:r>
              <a:rPr lang="en-US" baseline="30000" dirty="0"/>
              <a:t>3</a:t>
            </a:r>
            <a:r>
              <a:rPr lang="en-US" dirty="0"/>
              <a:t> Concept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dirty="0"/>
              <a:t>2. Outstanding Technological Issues for the Accelerator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dirty="0"/>
              <a:t>3. Demo Program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dirty="0"/>
              <a:t>4. New Accelerator Results at LCWS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dirty="0"/>
              <a:t>5. Comments Detectors from LCWS 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dirty="0"/>
              <a:t>7. Conclusion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6" name="Google Shape;876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15450" y="1415025"/>
            <a:ext cx="3200345" cy="3040324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p2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Cryomodule Design and Alignment</a:t>
            </a:r>
            <a:endParaRPr/>
          </a:p>
        </p:txBody>
      </p:sp>
      <p:sp>
        <p:nvSpPr>
          <p:cNvPr id="878" name="Google Shape;878;p2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879" name="Google Shape;879;p2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880" name="Google Shape;880;p28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Up to 1 GeV of acceleration per 9 m cryomodule; ~90% fill factor with eight 1 m structures</a:t>
            </a:r>
            <a:endParaRPr/>
          </a:p>
        </p:txBody>
      </p:sp>
      <p:pic>
        <p:nvPicPr>
          <p:cNvPr id="881" name="Google Shape;881;p28"/>
          <p:cNvPicPr preferRelativeResize="0"/>
          <p:nvPr/>
        </p:nvPicPr>
        <p:blipFill rotWithShape="1">
          <a:blip r:embed="rId4">
            <a:alphaModFix/>
          </a:blip>
          <a:srcRect l="4175" t="4953" r="3445" b="13447"/>
          <a:stretch/>
        </p:blipFill>
        <p:spPr>
          <a:xfrm>
            <a:off x="128325" y="3316475"/>
            <a:ext cx="8968300" cy="3040325"/>
          </a:xfrm>
          <a:prstGeom prst="rect">
            <a:avLst/>
          </a:prstGeom>
          <a:noFill/>
          <a:ln>
            <a:noFill/>
          </a:ln>
        </p:spPr>
      </p:pic>
      <p:sp>
        <p:nvSpPr>
          <p:cNvPr id="882" name="Google Shape;882;p28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Main linac will require 5 micron structure alignment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Combination of mechanical and beam based alignment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Pre-alignment warm, cold alignment by wire, followed by beam based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Mechanical motor runs warm or cold – no motion during power failure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Piezo for active alignment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Investigating support and assembly design</a:t>
            </a:r>
            <a:endParaRPr sz="1600"/>
          </a:p>
        </p:txBody>
      </p:sp>
      <p:sp>
        <p:nvSpPr>
          <p:cNvPr id="883" name="Google Shape;883;p28"/>
          <p:cNvSpPr txBox="1"/>
          <p:nvPr/>
        </p:nvSpPr>
        <p:spPr>
          <a:xfrm>
            <a:off x="8872525" y="4455350"/>
            <a:ext cx="3286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Cryomodule Cross Section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4" name="Google Shape;884;p28"/>
          <p:cNvSpPr txBox="1"/>
          <p:nvPr/>
        </p:nvSpPr>
        <p:spPr>
          <a:xfrm>
            <a:off x="1105375" y="3632925"/>
            <a:ext cx="3286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Cryomodule 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2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Requirements for a High Energy e</a:t>
            </a:r>
            <a:r>
              <a:rPr lang="en-US" baseline="30000"/>
              <a:t>+</a:t>
            </a:r>
            <a:r>
              <a:rPr lang="en-US"/>
              <a:t>e</a:t>
            </a:r>
            <a:r>
              <a:rPr lang="en-US" baseline="30000"/>
              <a:t>-</a:t>
            </a:r>
            <a:r>
              <a:rPr lang="en-US"/>
              <a:t> Linear Collider</a:t>
            </a:r>
            <a:endParaRPr/>
          </a:p>
        </p:txBody>
      </p:sp>
      <p:sp>
        <p:nvSpPr>
          <p:cNvPr id="891" name="Google Shape;891;p2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sp>
        <p:nvSpPr>
          <p:cNvPr id="892" name="Google Shape;892;p2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893" name="Google Shape;893;p29"/>
          <p:cNvSpPr txBox="1">
            <a:spLocks noGrp="1"/>
          </p:cNvSpPr>
          <p:nvPr>
            <p:ph type="body" idx="2"/>
          </p:nvPr>
        </p:nvSpPr>
        <p:spPr>
          <a:xfrm>
            <a:off x="800100" y="1041650"/>
            <a:ext cx="55011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Using established collider designs to inform initial parameters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Quantifying impact of wakes requires detailed studies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Most important terms – aperture, bunch charge (and their scaling with frequency)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Target initial stage design at 250 GeV CoM 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2 MW single beam power</a:t>
            </a:r>
            <a:endParaRPr sz="1900"/>
          </a:p>
        </p:txBody>
      </p:sp>
      <p:pic>
        <p:nvPicPr>
          <p:cNvPr id="894" name="Google Shape;894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84225" y="1220100"/>
            <a:ext cx="5357425" cy="281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5" name="Google Shape;895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61738" y="4176625"/>
            <a:ext cx="5286525" cy="2344325"/>
          </a:xfrm>
          <a:prstGeom prst="rect">
            <a:avLst/>
          </a:prstGeom>
          <a:noFill/>
          <a:ln>
            <a:noFill/>
          </a:ln>
        </p:spPr>
      </p:pic>
      <p:sp>
        <p:nvSpPr>
          <p:cNvPr id="896" name="Google Shape;896;p29"/>
          <p:cNvSpPr txBox="1">
            <a:spLocks noGrp="1"/>
          </p:cNvSpPr>
          <p:nvPr>
            <p:ph type="body" idx="1"/>
          </p:nvPr>
        </p:nvSpPr>
        <p:spPr>
          <a:xfrm>
            <a:off x="7206300" y="1468500"/>
            <a:ext cx="14043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b="1"/>
              <a:t>Luminosity</a:t>
            </a:r>
            <a:endParaRPr b="1"/>
          </a:p>
        </p:txBody>
      </p:sp>
      <p:sp>
        <p:nvSpPr>
          <p:cNvPr id="897" name="Google Shape;897;p29"/>
          <p:cNvSpPr txBox="1">
            <a:spLocks noGrp="1"/>
          </p:cNvSpPr>
          <p:nvPr>
            <p:ph type="body" idx="1"/>
          </p:nvPr>
        </p:nvSpPr>
        <p:spPr>
          <a:xfrm>
            <a:off x="7206300" y="4309625"/>
            <a:ext cx="16653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b="1"/>
              <a:t>Beam Power</a:t>
            </a:r>
            <a:endParaRPr b="1"/>
          </a:p>
        </p:txBody>
      </p:sp>
      <p:sp>
        <p:nvSpPr>
          <p:cNvPr id="898" name="Google Shape;898;p29"/>
          <p:cNvSpPr txBox="1"/>
          <p:nvPr/>
        </p:nvSpPr>
        <p:spPr>
          <a:xfrm>
            <a:off x="3163800" y="6184425"/>
            <a:ext cx="7360944" cy="75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sng" strike="noStrike" cap="non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https://clic-meeting.web.cern.ch/clic-meeting/clictable2010.html</a:t>
            </a:r>
            <a:endParaRPr sz="1600" b="0" i="0" u="sng" strike="noStrike" cap="none">
              <a:solidFill>
                <a:schemeClr val="hlink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NLC, ZDR Tbl. 1.3,8.3</a:t>
            </a:r>
            <a:endParaRPr sz="1600" b="0" i="0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899" name="Google Shape;899;p29"/>
          <p:cNvGraphicFramePr/>
          <p:nvPr/>
        </p:nvGraphicFramePr>
        <p:xfrm>
          <a:off x="800100" y="3765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{0F83E4DC-43D1-4BCA-8178-A5726350FE97}</a:tableStyleId>
              </a:tblPr>
              <a:tblGrid>
                <a:gridCol w="18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2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0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FFFFFF"/>
                          </a:solidFill>
                        </a:rPr>
                        <a:t>Machine</a:t>
                      </a:r>
                      <a:endParaRPr sz="1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FFFFFF"/>
                          </a:solidFill>
                        </a:rPr>
                        <a:t>CLIC</a:t>
                      </a:r>
                      <a:endParaRPr sz="1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FFFFFF"/>
                          </a:solidFill>
                        </a:rPr>
                        <a:t>NLC</a:t>
                      </a:r>
                      <a:endParaRPr sz="1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FFFFFF"/>
                          </a:solidFill>
                        </a:rPr>
                        <a:t>C</a:t>
                      </a:r>
                      <a:r>
                        <a:rPr lang="en-US" sz="1800" b="1" u="none" strike="noStrike" cap="none" baseline="30000">
                          <a:solidFill>
                            <a:srgbClr val="FFFFFF"/>
                          </a:solidFill>
                        </a:rPr>
                        <a:t>3</a:t>
                      </a:r>
                      <a:endParaRPr sz="3000" b="1" u="none" strike="noStrike" cap="none" baseline="30000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Freq (GHz)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12.0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11.4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5.7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a (mm)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2.75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3.9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2.6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Charge (nC)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0.6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1.4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Spacing (𝜆)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6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16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30/20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# of bunches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312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90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133/75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3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Breakthrough in the Performance of RF Accelerators</a:t>
            </a:r>
            <a:endParaRPr/>
          </a:p>
        </p:txBody>
      </p:sp>
      <p:sp>
        <p:nvSpPr>
          <p:cNvPr id="906" name="Google Shape;906;p3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sp>
        <p:nvSpPr>
          <p:cNvPr id="907" name="Google Shape;907;p3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08" name="Google Shape;908;p30"/>
          <p:cNvSpPr txBox="1">
            <a:spLocks noGrp="1"/>
          </p:cNvSpPr>
          <p:nvPr>
            <p:ph type="body" idx="2"/>
          </p:nvPr>
        </p:nvSpPr>
        <p:spPr>
          <a:xfrm>
            <a:off x="800100" y="1089700"/>
            <a:ext cx="10553700" cy="18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400"/>
              <a:t>RF power coupled to each cell – no on-axis coupling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400"/>
              <a:t>Full system design requires modern virtual prototyping</a:t>
            </a:r>
            <a:endParaRPr sz="2400"/>
          </a:p>
        </p:txBody>
      </p:sp>
      <p:pic>
        <p:nvPicPr>
          <p:cNvPr id="909" name="Google Shape;90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0400" y="1946401"/>
            <a:ext cx="9870500" cy="2548675"/>
          </a:xfrm>
          <a:prstGeom prst="rect">
            <a:avLst/>
          </a:prstGeom>
          <a:noFill/>
          <a:ln>
            <a:noFill/>
          </a:ln>
        </p:spPr>
      </p:pic>
      <p:sp>
        <p:nvSpPr>
          <p:cNvPr id="910" name="Google Shape;910;p30"/>
          <p:cNvSpPr txBox="1"/>
          <p:nvPr/>
        </p:nvSpPr>
        <p:spPr>
          <a:xfrm>
            <a:off x="2287950" y="4495075"/>
            <a:ext cx="7616100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Electric field magnitude produced when RF manifold feeds alternating cells equally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1" name="Google Shape;911;p30"/>
          <p:cNvSpPr txBox="1">
            <a:spLocks noGrp="1"/>
          </p:cNvSpPr>
          <p:nvPr>
            <p:ph type="body" idx="2"/>
          </p:nvPr>
        </p:nvSpPr>
        <p:spPr>
          <a:xfrm>
            <a:off x="800100" y="4891800"/>
            <a:ext cx="10553700" cy="1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400"/>
              <a:t>Optimization of cell for efficiency (shunt impedance)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Control peak surface electric and magnetic fields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400"/>
              <a:t>Key to high gradient operation</a:t>
            </a:r>
            <a:endParaRPr sz="2400"/>
          </a:p>
        </p:txBody>
      </p:sp>
      <p:pic>
        <p:nvPicPr>
          <p:cNvPr id="912" name="Google Shape;91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03400" y="4133900"/>
            <a:ext cx="3671075" cy="23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3" name="Google Shape;913;p30"/>
          <p:cNvSpPr txBox="1"/>
          <p:nvPr/>
        </p:nvSpPr>
        <p:spPr>
          <a:xfrm>
            <a:off x="5022125" y="6356800"/>
            <a:ext cx="519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Tantawi, Sami, et al. </a:t>
            </a:r>
            <a:r>
              <a:rPr lang="en-US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PRAB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23.9 (2020): 092001.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3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Cryo-Copper: Enabling Efficient High-Gradient Operation </a:t>
            </a:r>
            <a:endParaRPr/>
          </a:p>
        </p:txBody>
      </p:sp>
      <p:sp>
        <p:nvSpPr>
          <p:cNvPr id="920" name="Google Shape;920;p3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sp>
        <p:nvSpPr>
          <p:cNvPr id="921" name="Google Shape;921;p3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22" name="Google Shape;922;p31"/>
          <p:cNvSpPr txBox="1">
            <a:spLocks noGrp="1"/>
          </p:cNvSpPr>
          <p:nvPr>
            <p:ph type="body" idx="2"/>
          </p:nvPr>
        </p:nvSpPr>
        <p:spPr>
          <a:xfrm>
            <a:off x="800100" y="1098575"/>
            <a:ext cx="5773500" cy="48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lt1"/>
                </a:solidFill>
              </a:rPr>
              <a:t>Cryogenic temperature elevates performance in gradient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900">
                <a:solidFill>
                  <a:schemeClr val="lt1"/>
                </a:solidFill>
              </a:rPr>
              <a:t>Material strength is key factor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900">
                <a:solidFill>
                  <a:schemeClr val="lt1"/>
                </a:solidFill>
              </a:rPr>
              <a:t>Impact of high fields for a high brightness injector may eliminate need for one damping ring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Operation at 77 K with liquid nitrogen is simple and practical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Large-scale production, large heat capacity, simple handling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Small impact on electrical efficiency  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900"/>
          </a:p>
        </p:txBody>
      </p:sp>
      <p:sp>
        <p:nvSpPr>
          <p:cNvPr id="923" name="Google Shape;923;p31"/>
          <p:cNvSpPr txBox="1"/>
          <p:nvPr/>
        </p:nvSpPr>
        <p:spPr>
          <a:xfrm>
            <a:off x="6494700" y="4048575"/>
            <a:ext cx="478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Cahill, A. D., et al. </a:t>
            </a:r>
            <a:r>
              <a:rPr lang="en-US" sz="1400" b="0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PRAB</a:t>
            </a:r>
            <a:r>
              <a:rPr lang="en-US" sz="14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21.10 (2018): 102002.</a:t>
            </a:r>
            <a:endParaRPr sz="1400" b="0" i="0" u="none" strike="noStrike" cap="non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4" name="Google Shape;92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9900" y="4448775"/>
            <a:ext cx="4469650" cy="18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5" name="Google Shape;925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94775" y="1098575"/>
            <a:ext cx="4780200" cy="2975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6" name="Google Shape;926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28075" y="4524975"/>
            <a:ext cx="3913602" cy="2125224"/>
          </a:xfrm>
          <a:prstGeom prst="rect">
            <a:avLst/>
          </a:prstGeom>
          <a:noFill/>
          <a:ln>
            <a:noFill/>
          </a:ln>
        </p:spPr>
      </p:pic>
      <p:sp>
        <p:nvSpPr>
          <p:cNvPr id="927" name="Google Shape;927;p31"/>
          <p:cNvSpPr txBox="1">
            <a:spLocks noGrp="1"/>
          </p:cNvSpPr>
          <p:nvPr>
            <p:ph type="body" idx="2"/>
          </p:nvPr>
        </p:nvSpPr>
        <p:spPr>
          <a:xfrm>
            <a:off x="800100" y="1098575"/>
            <a:ext cx="5773500" cy="48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Cryogenic temperature elevates performance in gradient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Increased material strength is key factor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Increase electrical conductivity reduces pulsed heating in the material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3" name="Google Shape;93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65625" y="1004900"/>
            <a:ext cx="3691399" cy="2400750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3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Beam Format and Detector Design Requirements</a:t>
            </a:r>
            <a:endParaRPr/>
          </a:p>
        </p:txBody>
      </p:sp>
      <p:sp>
        <p:nvSpPr>
          <p:cNvPr id="935" name="Google Shape;935;p3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  <p:sp>
        <p:nvSpPr>
          <p:cNvPr id="936" name="Google Shape;936;p3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37" name="Google Shape;937;p32"/>
          <p:cNvSpPr txBox="1">
            <a:spLocks noGrp="1"/>
          </p:cNvSpPr>
          <p:nvPr>
            <p:ph type="body" idx="2"/>
          </p:nvPr>
        </p:nvSpPr>
        <p:spPr>
          <a:xfrm>
            <a:off x="800100" y="1042325"/>
            <a:ext cx="10973400" cy="28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ILC timing structure: Fraction of a percent duty cycle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b="1"/>
              <a:t>Power pulsing possible</a:t>
            </a:r>
            <a:r>
              <a:rPr lang="en-US" sz="1900"/>
              <a:t>, significantly reduce heat load</a:t>
            </a:r>
            <a:endParaRPr sz="1900"/>
          </a:p>
          <a:p>
            <a:pPr marL="914400" lvl="1" indent="-36144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92"/>
              <a:buChar char="○"/>
            </a:pPr>
            <a:r>
              <a:rPr lang="en-US" sz="1900"/>
              <a:t>Factor of 50-100 power saving for FE analog power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Tracking detectors </a:t>
            </a:r>
            <a:r>
              <a:rPr lang="en-US" sz="1900" b="1"/>
              <a:t>don’t need active cooling</a:t>
            </a:r>
            <a:endParaRPr sz="1900" b="1"/>
          </a:p>
          <a:p>
            <a:pPr marL="914400" lvl="1" indent="-36144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92"/>
              <a:buChar char="○"/>
            </a:pPr>
            <a:r>
              <a:rPr lang="en-US" sz="1900"/>
              <a:t>Significantly reduction for the material budget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b="1"/>
              <a:t>Triggerless readout</a:t>
            </a:r>
            <a:r>
              <a:rPr lang="en-US" sz="1900"/>
              <a:t> is the baseline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1" i="1"/>
              <a:t>C</a:t>
            </a:r>
            <a:r>
              <a:rPr lang="en-US" sz="1900" b="1" i="1" baseline="30000"/>
              <a:t>3</a:t>
            </a:r>
            <a:r>
              <a:rPr lang="en-US" sz="1900" b="1" i="1"/>
              <a:t>  time structure is compatible with ILC-like detector overall design and ongoing optimizations</a:t>
            </a:r>
            <a:endParaRPr sz="1900" b="1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900"/>
          </a:p>
        </p:txBody>
      </p:sp>
      <p:pic>
        <p:nvPicPr>
          <p:cNvPr id="938" name="Google Shape;938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100" y="3820125"/>
            <a:ext cx="3788649" cy="1647875"/>
          </a:xfrm>
          <a:prstGeom prst="rect">
            <a:avLst/>
          </a:prstGeom>
          <a:noFill/>
          <a:ln>
            <a:noFill/>
          </a:ln>
        </p:spPr>
      </p:pic>
      <p:sp>
        <p:nvSpPr>
          <p:cNvPr id="939" name="Google Shape;939;p32"/>
          <p:cNvSpPr txBox="1"/>
          <p:nvPr/>
        </p:nvSpPr>
        <p:spPr>
          <a:xfrm>
            <a:off x="800100" y="542055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 ms long bunch trains at 5 Hz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2820 bunches per train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308ns spacing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0" name="Google Shape;940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1025" y="3947575"/>
            <a:ext cx="6486273" cy="2278224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p32"/>
          <p:cNvSpPr txBox="1"/>
          <p:nvPr/>
        </p:nvSpPr>
        <p:spPr>
          <a:xfrm>
            <a:off x="1194425" y="3457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1" u="none" strike="noStrike" cap="none">
                <a:solidFill>
                  <a:srgbClr val="B83A4B"/>
                </a:solidFill>
                <a:latin typeface="Arial"/>
                <a:ea typeface="Arial"/>
                <a:cs typeface="Arial"/>
                <a:sym typeface="Arial"/>
              </a:rPr>
              <a:t>ILC timing structure</a:t>
            </a:r>
            <a:endParaRPr sz="1700" b="1" i="1" u="none" strike="noStrike" cap="none">
              <a:solidFill>
                <a:srgbClr val="B83A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p32"/>
          <p:cNvSpPr txBox="1"/>
          <p:nvPr/>
        </p:nvSpPr>
        <p:spPr>
          <a:xfrm>
            <a:off x="6734163" y="3457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1" u="none" strike="noStrike" cap="none">
                <a:solidFill>
                  <a:srgbClr val="B83A4B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700" b="1" i="1" u="none" strike="noStrike" cap="none" baseline="30000">
                <a:solidFill>
                  <a:srgbClr val="B83A4B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700" b="1" i="1" u="none" strike="noStrike" cap="none">
                <a:solidFill>
                  <a:srgbClr val="B83A4B"/>
                </a:solidFill>
                <a:latin typeface="Arial"/>
                <a:ea typeface="Arial"/>
                <a:cs typeface="Arial"/>
                <a:sym typeface="Arial"/>
              </a:rPr>
              <a:t> timing structure</a:t>
            </a:r>
            <a:endParaRPr sz="1700" b="1" i="1" u="none" strike="noStrike" cap="none">
              <a:solidFill>
                <a:srgbClr val="B83A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3" name="Google Shape;943;p32"/>
          <p:cNvSpPr/>
          <p:nvPr/>
        </p:nvSpPr>
        <p:spPr>
          <a:xfrm>
            <a:off x="7330850" y="2248825"/>
            <a:ext cx="3313500" cy="446400"/>
          </a:xfrm>
          <a:prstGeom prst="rect">
            <a:avLst/>
          </a:prstGeom>
          <a:solidFill>
            <a:srgbClr val="FFFF00">
              <a:alpha val="38431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Why 550 GeV?</a:t>
            </a:r>
            <a:endParaRPr/>
          </a:p>
        </p:txBody>
      </p:sp>
      <p:sp>
        <p:nvSpPr>
          <p:cNvPr id="950" name="Google Shape;950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sp>
        <p:nvSpPr>
          <p:cNvPr id="951" name="Google Shape;951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52" name="Google Shape;952;p33"/>
          <p:cNvSpPr txBox="1">
            <a:spLocks noGrp="1"/>
          </p:cNvSpPr>
          <p:nvPr>
            <p:ph type="body" idx="2"/>
          </p:nvPr>
        </p:nvSpPr>
        <p:spPr>
          <a:xfrm>
            <a:off x="800100" y="1172600"/>
            <a:ext cx="3641700" cy="50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We propose </a:t>
            </a:r>
            <a:r>
              <a:rPr lang="en-US" sz="1800" b="1"/>
              <a:t>250 GeV</a:t>
            </a:r>
            <a:r>
              <a:rPr lang="en-US" sz="1800"/>
              <a:t> with a relatively inexpensive upgrade to </a:t>
            </a:r>
            <a:r>
              <a:rPr lang="en-US" sz="1800" b="1"/>
              <a:t>550 GeV </a:t>
            </a:r>
            <a:endParaRPr sz="1800" b="1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An </a:t>
            </a:r>
            <a:r>
              <a:rPr lang="en-US" sz="1800" b="1"/>
              <a:t>orthogonal dataset </a:t>
            </a:r>
            <a:r>
              <a:rPr lang="en-US" sz="1800"/>
              <a:t>at 550 GeV to cross-check a deviation from the SM predictions observed at 250 GeV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From 500 to 550 GeV a factor 2 improvement to the</a:t>
            </a:r>
            <a:r>
              <a:rPr lang="en-US" sz="1800" b="1"/>
              <a:t> top-Yukawa </a:t>
            </a:r>
            <a:r>
              <a:rPr lang="en-US" sz="1800"/>
              <a:t>coupling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O(20%) precision on the Higgs </a:t>
            </a:r>
            <a:r>
              <a:rPr lang="en-US" sz="1800" b="1"/>
              <a:t>self-coupling</a:t>
            </a:r>
            <a:r>
              <a:rPr lang="en-US" sz="1800"/>
              <a:t> would allow to exclude/demonstrate at 5𝜎 models of electroweak baryogenesis </a:t>
            </a:r>
            <a:endParaRPr sz="1800"/>
          </a:p>
        </p:txBody>
      </p:sp>
      <p:pic>
        <p:nvPicPr>
          <p:cNvPr id="953" name="Google Shape;953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70650" y="1296626"/>
            <a:ext cx="7578225" cy="4588375"/>
          </a:xfrm>
          <a:prstGeom prst="rect">
            <a:avLst/>
          </a:prstGeom>
          <a:noFill/>
          <a:ln>
            <a:noFill/>
          </a:ln>
        </p:spPr>
      </p:pic>
      <p:sp>
        <p:nvSpPr>
          <p:cNvPr id="954" name="Google Shape;954;p33"/>
          <p:cNvSpPr/>
          <p:nvPr/>
        </p:nvSpPr>
        <p:spPr>
          <a:xfrm>
            <a:off x="4654900" y="4825999"/>
            <a:ext cx="1374000" cy="552900"/>
          </a:xfrm>
          <a:prstGeom prst="rect">
            <a:avLst/>
          </a:prstGeom>
          <a:solidFill>
            <a:srgbClr val="FFFF00">
              <a:alpha val="38431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33"/>
          <p:cNvSpPr/>
          <p:nvPr/>
        </p:nvSpPr>
        <p:spPr>
          <a:xfrm>
            <a:off x="9726700" y="4826000"/>
            <a:ext cx="2002200" cy="552900"/>
          </a:xfrm>
          <a:prstGeom prst="rect">
            <a:avLst/>
          </a:prstGeom>
          <a:solidFill>
            <a:srgbClr val="FFFF00">
              <a:alpha val="38431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One note on polarization</a:t>
            </a:r>
            <a:endParaRPr/>
          </a:p>
        </p:txBody>
      </p:sp>
      <p:sp>
        <p:nvSpPr>
          <p:cNvPr id="962" name="Google Shape;962;p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  <p:sp>
        <p:nvSpPr>
          <p:cNvPr id="963" name="Google Shape;963;p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64" name="Google Shape;964;p34"/>
          <p:cNvSpPr txBox="1">
            <a:spLocks noGrp="1"/>
          </p:cNvSpPr>
          <p:nvPr>
            <p:ph type="body" idx="2"/>
          </p:nvPr>
        </p:nvSpPr>
        <p:spPr>
          <a:xfrm>
            <a:off x="614425" y="1104950"/>
            <a:ext cx="4660200" cy="50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There are extensive comparisons between the FCC-ee plan and the C</a:t>
            </a:r>
            <a:r>
              <a:rPr lang="en-US" sz="1500" baseline="30000"/>
              <a:t>3</a:t>
            </a:r>
            <a:r>
              <a:rPr lang="en-US" sz="1500"/>
              <a:t>/ILC runs that show they are rather compatible to study the Higgs Boson</a:t>
            </a:r>
            <a:endParaRPr sz="1500"/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When analyzing Higgs couplings with SMEFT, 2 ab</a:t>
            </a:r>
            <a:r>
              <a:rPr lang="en-US" sz="1500" baseline="30000"/>
              <a:t>-1</a:t>
            </a:r>
            <a:r>
              <a:rPr lang="en-US" sz="1500"/>
              <a:t> of polarized running is essentially equivalent to 5 ab</a:t>
            </a:r>
            <a:r>
              <a:rPr lang="en-US" sz="1500" baseline="30000"/>
              <a:t>-1</a:t>
            </a:r>
            <a:r>
              <a:rPr lang="en-US" sz="1500"/>
              <a:t> of unpolarized running.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Electron polarization is essential for this.  But, there is almost no difference in the expectation with and without positron polarization.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Positron polarization allows more cross-checks of systematic errors.  We may wish to add it later.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Positron polarization brings a large advantage in multi-TeV running, where the most important cross sections are from  e-</a:t>
            </a:r>
            <a:r>
              <a:rPr lang="en-US" sz="1500" baseline="-25000"/>
              <a:t>L</a:t>
            </a:r>
            <a:r>
              <a:rPr lang="en-US" sz="1500"/>
              <a:t>e+</a:t>
            </a:r>
            <a:r>
              <a:rPr lang="en-US" sz="1500" baseline="-25000"/>
              <a:t>R</a:t>
            </a:r>
            <a:endParaRPr sz="1500" baseline="-25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500"/>
          </a:p>
        </p:txBody>
      </p:sp>
      <p:pic>
        <p:nvPicPr>
          <p:cNvPr id="965" name="Google Shape;96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12700" y="1051201"/>
            <a:ext cx="6426900" cy="4933325"/>
          </a:xfrm>
          <a:prstGeom prst="rect">
            <a:avLst/>
          </a:prstGeom>
          <a:noFill/>
          <a:ln>
            <a:noFill/>
          </a:ln>
        </p:spPr>
      </p:pic>
      <p:sp>
        <p:nvSpPr>
          <p:cNvPr id="966" name="Google Shape;966;p34"/>
          <p:cNvSpPr txBox="1"/>
          <p:nvPr/>
        </p:nvSpPr>
        <p:spPr>
          <a:xfrm>
            <a:off x="8973800" y="1373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arXiv:1708.08912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arXiv:1801.02840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" name="Google Shape;972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8350" y="1300175"/>
            <a:ext cx="3695700" cy="2153800"/>
          </a:xfrm>
          <a:prstGeom prst="rect">
            <a:avLst/>
          </a:prstGeom>
          <a:noFill/>
          <a:ln>
            <a:noFill/>
          </a:ln>
        </p:spPr>
      </p:pic>
      <p:sp>
        <p:nvSpPr>
          <p:cNvPr id="973" name="Google Shape;973;p3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Implementation of Slot Damping</a:t>
            </a:r>
            <a:endParaRPr/>
          </a:p>
        </p:txBody>
      </p:sp>
      <p:sp>
        <p:nvSpPr>
          <p:cNvPr id="974" name="Google Shape;974;p3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  <p:sp>
        <p:nvSpPr>
          <p:cNvPr id="975" name="Google Shape;975;p3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76" name="Google Shape;976;p35"/>
          <p:cNvSpPr txBox="1">
            <a:spLocks noGrp="1"/>
          </p:cNvSpPr>
          <p:nvPr>
            <p:ph type="body" idx="2"/>
          </p:nvPr>
        </p:nvSpPr>
        <p:spPr>
          <a:xfrm>
            <a:off x="800100" y="1110225"/>
            <a:ext cx="6147600" cy="48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Need to extend to 40 GHz / Optimize coupling / Modes below 10</a:t>
            </a:r>
            <a:r>
              <a:rPr lang="en-US" sz="2400" baseline="30000"/>
              <a:t>4</a:t>
            </a:r>
            <a:r>
              <a:rPr lang="en-US" sz="2400"/>
              <a:t> V/pC/mm/m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NiCr coated damping slots in development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pic>
        <p:nvPicPr>
          <p:cNvPr id="977" name="Google Shape;977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2475" y="3223175"/>
            <a:ext cx="7486650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35"/>
          <p:cNvSpPr txBox="1"/>
          <p:nvPr/>
        </p:nvSpPr>
        <p:spPr>
          <a:xfrm>
            <a:off x="2747950" y="3790250"/>
            <a:ext cx="133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Tapered Slot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979" name="Google Shape;979;p35"/>
          <p:cNvCxnSpPr/>
          <p:nvPr/>
        </p:nvCxnSpPr>
        <p:spPr>
          <a:xfrm flipH="1">
            <a:off x="3023800" y="4190450"/>
            <a:ext cx="393300" cy="760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980" name="Google Shape;980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81063" y="2909900"/>
            <a:ext cx="3465575" cy="20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1" name="Google Shape;981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10600" y="3895175"/>
            <a:ext cx="2350766" cy="2549023"/>
          </a:xfrm>
          <a:prstGeom prst="rect">
            <a:avLst/>
          </a:prstGeom>
          <a:noFill/>
          <a:ln>
            <a:noFill/>
          </a:ln>
        </p:spPr>
      </p:pic>
      <p:sp>
        <p:nvSpPr>
          <p:cNvPr id="982" name="Google Shape;982;p35"/>
          <p:cNvSpPr txBox="1"/>
          <p:nvPr/>
        </p:nvSpPr>
        <p:spPr>
          <a:xfrm>
            <a:off x="5424275" y="2448200"/>
            <a:ext cx="168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Kick Factor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3" name="Google Shape;983;p35"/>
          <p:cNvSpPr txBox="1"/>
          <p:nvPr/>
        </p:nvSpPr>
        <p:spPr>
          <a:xfrm>
            <a:off x="1430800" y="2690100"/>
            <a:ext cx="1683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Space Model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4" name="Google Shape;984;p35"/>
          <p:cNvSpPr txBox="1"/>
          <p:nvPr/>
        </p:nvSpPr>
        <p:spPr>
          <a:xfrm>
            <a:off x="8778650" y="898800"/>
            <a:ext cx="1926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Kick Factor * Q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p35"/>
          <p:cNvSpPr txBox="1"/>
          <p:nvPr/>
        </p:nvSpPr>
        <p:spPr>
          <a:xfrm>
            <a:off x="8303674" y="3359975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Damping Slot Prototype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1" name="Google Shape;991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3676" y="1526498"/>
            <a:ext cx="4098324" cy="1756431"/>
          </a:xfrm>
          <a:prstGeom prst="rect">
            <a:avLst/>
          </a:prstGeom>
          <a:noFill/>
          <a:ln>
            <a:noFill/>
          </a:ln>
        </p:spPr>
      </p:pic>
      <p:sp>
        <p:nvSpPr>
          <p:cNvPr id="992" name="Google Shape;992;p3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           Accelerator Complex</a:t>
            </a:r>
            <a:endParaRPr/>
          </a:p>
        </p:txBody>
      </p:sp>
      <p:sp>
        <p:nvSpPr>
          <p:cNvPr id="993" name="Google Shape;993;p3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  <p:sp>
        <p:nvSpPr>
          <p:cNvPr id="994" name="Google Shape;994;p3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995" name="Google Shape;995;p36"/>
          <p:cNvSpPr txBox="1">
            <a:spLocks noGrp="1"/>
          </p:cNvSpPr>
          <p:nvPr>
            <p:ph type="body" idx="2"/>
          </p:nvPr>
        </p:nvSpPr>
        <p:spPr>
          <a:xfrm>
            <a:off x="800100" y="1030476"/>
            <a:ext cx="7810500" cy="2406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800"/>
              <a:t>8 km footprint for 250/550 GeV CoM </a:t>
            </a:r>
            <a:r>
              <a:rPr lang="en-US" sz="1800">
                <a:solidFill>
                  <a:schemeClr val="dk1"/>
                </a:solidFill>
              </a:rPr>
              <a:t>⟹</a:t>
            </a:r>
            <a:r>
              <a:rPr lang="en-US" sz="1800"/>
              <a:t> 70/120 MeV/m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7 km footprint at 155 MeV/m for 550 GeV CoM – present Fermilab site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800"/>
              <a:t>Large portions of accelerator complex compatible between LC technologies 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Beam delivery / IP modified from ILC (1.5 km for 550 GeV CoM)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Compatible w/ ILC-like detector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Damping rings and injectors to be optimized with CLIC as baseline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800"/>
          </a:p>
        </p:txBody>
      </p:sp>
      <p:pic>
        <p:nvPicPr>
          <p:cNvPr id="996" name="Google Shape;996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7" name="Google Shape;997;p36"/>
          <p:cNvPicPr preferRelativeResize="0"/>
          <p:nvPr/>
        </p:nvPicPr>
        <p:blipFill rotWithShape="1">
          <a:blip r:embed="rId5">
            <a:alphaModFix/>
          </a:blip>
          <a:srcRect r="2745"/>
          <a:stretch/>
        </p:blipFill>
        <p:spPr>
          <a:xfrm>
            <a:off x="5308619" y="3210751"/>
            <a:ext cx="6862794" cy="3610976"/>
          </a:xfrm>
          <a:prstGeom prst="rect">
            <a:avLst/>
          </a:prstGeom>
          <a:noFill/>
          <a:ln>
            <a:noFill/>
          </a:ln>
        </p:spPr>
      </p:pic>
      <p:sp>
        <p:nvSpPr>
          <p:cNvPr id="998" name="Google Shape;998;p36"/>
          <p:cNvSpPr txBox="1"/>
          <p:nvPr/>
        </p:nvSpPr>
        <p:spPr>
          <a:xfrm>
            <a:off x="6484675" y="3126475"/>
            <a:ext cx="388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6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- 8 km Footprint for 250/550 GeV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9" name="Google Shape;999;p36"/>
          <p:cNvSpPr txBox="1"/>
          <p:nvPr/>
        </p:nvSpPr>
        <p:spPr>
          <a:xfrm>
            <a:off x="190215" y="3171716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 White, Beam Dynamics W 17th May 10:30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0" name="Google Shape;1000;p36"/>
          <p:cNvSpPr txBox="1"/>
          <p:nvPr/>
        </p:nvSpPr>
        <p:spPr>
          <a:xfrm>
            <a:off x="2281634" y="6387690"/>
            <a:ext cx="54060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Krasnykh, Beam Dynamics W 17th May 16:10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1" name="Google Shape;1001;p3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90215" y="3661594"/>
            <a:ext cx="3949543" cy="2243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3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7601" y="5889208"/>
            <a:ext cx="2447925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3" name="Google Shape;1003;p3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60789" y="4634503"/>
            <a:ext cx="2442062" cy="1753187"/>
          </a:xfrm>
          <a:prstGeom prst="rect">
            <a:avLst/>
          </a:prstGeom>
          <a:noFill/>
          <a:ln>
            <a:noFill/>
          </a:ln>
        </p:spPr>
      </p:pic>
      <p:sp>
        <p:nvSpPr>
          <p:cNvPr id="1004" name="Google Shape;1004;p36"/>
          <p:cNvSpPr/>
          <p:nvPr/>
        </p:nvSpPr>
        <p:spPr>
          <a:xfrm>
            <a:off x="3917092" y="3978876"/>
            <a:ext cx="222666" cy="85261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p36"/>
          <p:cNvSpPr txBox="1"/>
          <p:nvPr/>
        </p:nvSpPr>
        <p:spPr>
          <a:xfrm>
            <a:off x="4156600" y="4227649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 Kickers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p36"/>
          <p:cNvSpPr txBox="1"/>
          <p:nvPr/>
        </p:nvSpPr>
        <p:spPr>
          <a:xfrm>
            <a:off x="642079" y="3452536"/>
            <a:ext cx="3390438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Alignment and DFS Studies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Google Shape;1012;p3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           Table of Parameters</a:t>
            </a:r>
            <a:endParaRPr/>
          </a:p>
        </p:txBody>
      </p:sp>
      <p:sp>
        <p:nvSpPr>
          <p:cNvPr id="1013" name="Google Shape;1013;p3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  <p:sp>
        <p:nvSpPr>
          <p:cNvPr id="1014" name="Google Shape;1014;p3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1015" name="Google Shape;101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100" y="1105600"/>
            <a:ext cx="10553699" cy="4945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6" name="Google Shape;1016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16760" y="1774424"/>
            <a:ext cx="4117365" cy="4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Acknowledgements</a:t>
            </a:r>
            <a:endParaRPr/>
          </a:p>
        </p:txBody>
      </p:sp>
      <p:sp>
        <p:nvSpPr>
          <p:cNvPr id="475" name="Google Shape;475;p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476" name="Google Shape;476;p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477" name="Google Shape;477;p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Additional Contributors</a:t>
            </a:r>
            <a:endParaRPr/>
          </a:p>
        </p:txBody>
      </p:sp>
      <p:sp>
        <p:nvSpPr>
          <p:cNvPr id="478" name="Google Shape;478;p3"/>
          <p:cNvSpPr txBox="1">
            <a:spLocks noGrp="1"/>
          </p:cNvSpPr>
          <p:nvPr>
            <p:ph type="body" idx="2"/>
          </p:nvPr>
        </p:nvSpPr>
        <p:spPr>
          <a:xfrm>
            <a:off x="8933800" y="1534625"/>
            <a:ext cx="24201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Mitchell Schneider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Charlotte Whener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Gordon Bowden 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Andy Haase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Julian Merrick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Bob Conley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000"/>
              <a:t>Radiabeam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Cici Hanna</a:t>
            </a:r>
            <a:endParaRPr sz="100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000"/>
          </a:p>
        </p:txBody>
      </p:sp>
      <p:pic>
        <p:nvPicPr>
          <p:cNvPr id="479" name="Google Shape;479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65249" y="3034850"/>
            <a:ext cx="3734449" cy="374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225" y="959075"/>
            <a:ext cx="3910400" cy="4897152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3"/>
          <p:cNvSpPr txBox="1"/>
          <p:nvPr/>
        </p:nvSpPr>
        <p:spPr>
          <a:xfrm>
            <a:off x="3173900" y="5987525"/>
            <a:ext cx="5504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More Details Here (Follow, Endorse, Collaborate): </a:t>
            </a:r>
            <a:endParaRPr sz="18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sng" strike="noStrike" cap="non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https://indico.slac.stanford.edu/event/7155/</a:t>
            </a:r>
            <a:r>
              <a:rPr lang="en-US"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  </a:t>
            </a:r>
            <a:endParaRPr sz="18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C3   Cool Copper Collider</a:t>
            </a:r>
            <a:endParaRPr/>
          </a:p>
        </p:txBody>
      </p:sp>
      <p:sp>
        <p:nvSpPr>
          <p:cNvPr id="488" name="Google Shape;488;p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489" name="Google Shape;489;p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Snowmass</a:t>
            </a:r>
            <a:endParaRPr/>
          </a:p>
        </p:txBody>
      </p:sp>
      <p:sp>
        <p:nvSpPr>
          <p:cNvPr id="490" name="Google Shape;490;p4"/>
          <p:cNvSpPr txBox="1">
            <a:spLocks noGrp="1"/>
          </p:cNvSpPr>
          <p:nvPr>
            <p:ph type="body" idx="2"/>
          </p:nvPr>
        </p:nvSpPr>
        <p:spPr>
          <a:xfrm>
            <a:off x="800099" y="1100925"/>
            <a:ext cx="5122925" cy="4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700"/>
              <a:t>C</a:t>
            </a:r>
            <a:r>
              <a:rPr lang="en-US" sz="1700" baseline="30000"/>
              <a:t>3</a:t>
            </a:r>
            <a:r>
              <a:rPr lang="en-US" sz="1700"/>
              <a:t> is based on a new rf technology</a:t>
            </a:r>
            <a:endParaRPr sz="1700"/>
          </a:p>
          <a:p>
            <a:pPr marL="74295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700"/>
              <a:t>Dramatically improving efficiency and breakdown rate</a:t>
            </a:r>
            <a:endParaRPr sz="1700"/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700"/>
              <a:t>Distributed power to each cavity from a common RF manifold</a:t>
            </a:r>
            <a:endParaRPr sz="1700"/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700"/>
              <a:t>Operation at cryogenic temperatures (LN</a:t>
            </a:r>
            <a:r>
              <a:rPr lang="en-US" sz="1700" baseline="-25000"/>
              <a:t>2</a:t>
            </a:r>
            <a:r>
              <a:rPr lang="en-US" sz="1700"/>
              <a:t> ~80</a:t>
            </a:r>
            <a:r>
              <a:rPr lang="en-US" sz="1700">
                <a:solidFill>
                  <a:schemeClr val="lt1"/>
                </a:solidFill>
              </a:rPr>
              <a:t>-</a:t>
            </a:r>
            <a:r>
              <a:rPr lang="en-US" sz="1700"/>
              <a:t>K)</a:t>
            </a:r>
            <a:endParaRPr sz="1700"/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700"/>
              <a:t>Robust operations at high gradient: 120 MeV/m</a:t>
            </a:r>
            <a:endParaRPr sz="1700"/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700"/>
              <a:t>Scalable to multi-TeV operation</a:t>
            </a:r>
            <a:endParaRPr sz="17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700"/>
          </a:p>
        </p:txBody>
      </p:sp>
      <p:pic>
        <p:nvPicPr>
          <p:cNvPr id="491" name="Google Shape;49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4"/>
          <p:cNvSpPr/>
          <p:nvPr/>
        </p:nvSpPr>
        <p:spPr>
          <a:xfrm>
            <a:off x="130300" y="6253925"/>
            <a:ext cx="5507700" cy="462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3" name="Google Shape;49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550" y="4305300"/>
            <a:ext cx="5056250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92823" y="4254374"/>
            <a:ext cx="4624800" cy="239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73399" y="1505948"/>
            <a:ext cx="5715800" cy="2341397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4"/>
          <p:cNvSpPr txBox="1"/>
          <p:nvPr/>
        </p:nvSpPr>
        <p:spPr>
          <a:xfrm>
            <a:off x="130300" y="3844200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High Gradient Operation at 150 MV/m</a:t>
            </a:r>
            <a:endParaRPr sz="19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7" name="Google Shape;497;p4"/>
          <p:cNvSpPr txBox="1"/>
          <p:nvPr/>
        </p:nvSpPr>
        <p:spPr>
          <a:xfrm>
            <a:off x="197500" y="6315075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Cryogenic Operation at X-band</a:t>
            </a:r>
            <a:endParaRPr sz="19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8" name="Google Shape;498;p4"/>
          <p:cNvSpPr txBox="1"/>
          <p:nvPr/>
        </p:nvSpPr>
        <p:spPr>
          <a:xfrm>
            <a:off x="6344649" y="975885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en-US" sz="1900" b="1" i="0" u="none" strike="noStrike" cap="none" baseline="30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Prototype One Meter Structure</a:t>
            </a:r>
            <a:endParaRPr sz="19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9" name="Google Shape;499;p4"/>
          <p:cNvSpPr txBox="1"/>
          <p:nvPr/>
        </p:nvSpPr>
        <p:spPr>
          <a:xfrm>
            <a:off x="5809250" y="3876375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High power Test at Radiabeam (C-band)</a:t>
            </a:r>
            <a:endParaRPr sz="19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Tunnel Layout for Main Linac 250/550 GeV CoM</a:t>
            </a:r>
            <a:endParaRPr/>
          </a:p>
        </p:txBody>
      </p:sp>
      <p:sp>
        <p:nvSpPr>
          <p:cNvPr id="506" name="Google Shape;506;p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507" name="Google Shape;507;p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508" name="Google Shape;508;p5"/>
          <p:cNvSpPr txBox="1">
            <a:spLocks noGrp="1"/>
          </p:cNvSpPr>
          <p:nvPr>
            <p:ph type="body" idx="2"/>
          </p:nvPr>
        </p:nvSpPr>
        <p:spPr>
          <a:xfrm>
            <a:off x="800100" y="1153750"/>
            <a:ext cx="10553700" cy="48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Need to optimize tunnel layout – first study looked at 9.5 m inner diameter in order to match ILC costing model</a:t>
            </a:r>
            <a:endParaRPr/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Must minimize diameter to reduce cost and construction time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Surface site (cut/cover) provides interesting alternative – concerns with length of site for future upgrade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sp>
        <p:nvSpPr>
          <p:cNvPr id="509" name="Google Shape;509;p5"/>
          <p:cNvSpPr txBox="1"/>
          <p:nvPr/>
        </p:nvSpPr>
        <p:spPr>
          <a:xfrm>
            <a:off x="7790650" y="20135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Usable Tunnel Width - 9.5 m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(Same tunnel width as ILC)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0" name="Google Shape;51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5700" y="2629183"/>
            <a:ext cx="4209900" cy="383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100" y="2505400"/>
            <a:ext cx="5939451" cy="3723999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5"/>
          <p:cNvSpPr txBox="1"/>
          <p:nvPr/>
        </p:nvSpPr>
        <p:spPr>
          <a:xfrm>
            <a:off x="2239275" y="20135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Cryomodule Unit - 9 m 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(630 MeV/1 GeV )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Google Shape;51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241" y="3310129"/>
            <a:ext cx="10984670" cy="3537278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           Accelerator Complex</a:t>
            </a:r>
            <a:endParaRPr/>
          </a:p>
        </p:txBody>
      </p:sp>
      <p:sp>
        <p:nvSpPr>
          <p:cNvPr id="520" name="Google Shape;520;p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521" name="Google Shape;521;p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Snowmass</a:t>
            </a:r>
            <a:endParaRPr/>
          </a:p>
        </p:txBody>
      </p:sp>
      <p:sp>
        <p:nvSpPr>
          <p:cNvPr id="522" name="Google Shape;522;p6"/>
          <p:cNvSpPr txBox="1">
            <a:spLocks noGrp="1"/>
          </p:cNvSpPr>
          <p:nvPr>
            <p:ph type="body" idx="2"/>
          </p:nvPr>
        </p:nvSpPr>
        <p:spPr>
          <a:xfrm>
            <a:off x="800100" y="1030476"/>
            <a:ext cx="11391900" cy="2406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000"/>
              <a:t>8 km footprint for 250/550 GeV CoM </a:t>
            </a:r>
            <a:r>
              <a:rPr lang="en-US" sz="2000">
                <a:solidFill>
                  <a:schemeClr val="dk1"/>
                </a:solidFill>
              </a:rPr>
              <a:t>⟹</a:t>
            </a:r>
            <a:r>
              <a:rPr lang="en-US" sz="2000"/>
              <a:t> 70/120 MeV/m</a:t>
            </a:r>
            <a:endParaRPr sz="20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/>
              <a:t>7 km footprint at 155 MeV/m for 550 GeV CoM – present Fermilab site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000"/>
              <a:t>Large portions of accelerator complex compatible between LC technologies </a:t>
            </a:r>
            <a:endParaRPr sz="20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/>
              <a:t>Beam delivery / IP modified from ILC (1.5 km for 550 GeV CoM)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/>
              <a:t>Compatible w/ ILC-like detector</a:t>
            </a:r>
            <a:endParaRPr sz="20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000"/>
              <a:t>Damping rings and injectors to be optimized with CLIC as baseline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2000"/>
          </a:p>
        </p:txBody>
      </p:sp>
      <p:pic>
        <p:nvPicPr>
          <p:cNvPr id="523" name="Google Shape;52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6"/>
          <p:cNvSpPr txBox="1"/>
          <p:nvPr/>
        </p:nvSpPr>
        <p:spPr>
          <a:xfrm>
            <a:off x="91440" y="4215316"/>
            <a:ext cx="5220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6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Parameters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6"/>
          <p:cNvSpPr txBox="1"/>
          <p:nvPr/>
        </p:nvSpPr>
        <p:spPr>
          <a:xfrm>
            <a:off x="4623693" y="3269396"/>
            <a:ext cx="388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600" b="1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- 8 km Footprint for 250/550 GeV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6" name="Google Shape;526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5409" y="4562391"/>
            <a:ext cx="3245887" cy="228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73545" y="5576256"/>
            <a:ext cx="2794598" cy="1172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          Technical Timeline for 250/550 GeV CoM </a:t>
            </a:r>
            <a:endParaRPr/>
          </a:p>
        </p:txBody>
      </p:sp>
      <p:sp>
        <p:nvSpPr>
          <p:cNvPr id="534" name="Google Shape;534;p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535" name="Google Shape;535;p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536" name="Google Shape;536;p7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>
                <a:solidFill>
                  <a:schemeClr val="dk1"/>
                </a:solidFill>
              </a:rPr>
              <a:t>Technically limited timeline developed through the Snowmass process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b="1"/>
              <a:t>Energy upgrade in parallel to operation with installation of additional RF power sources</a:t>
            </a: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pic>
        <p:nvPicPr>
          <p:cNvPr id="537" name="Google Shape;53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38650" y="6147265"/>
            <a:ext cx="2625850" cy="80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0100" y="2072640"/>
            <a:ext cx="10553702" cy="4117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5" name="Google Shape;545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2725" y="1345700"/>
            <a:ext cx="4969275" cy="2899842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Accelerator Design and Challenges</a:t>
            </a:r>
            <a:endParaRPr/>
          </a:p>
        </p:txBody>
      </p:sp>
      <p:sp>
        <p:nvSpPr>
          <p:cNvPr id="547" name="Google Shape;547;p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548" name="Google Shape;548;p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549" name="Google Shape;549;p8"/>
          <p:cNvSpPr txBox="1"/>
          <p:nvPr/>
        </p:nvSpPr>
        <p:spPr>
          <a:xfrm>
            <a:off x="8433170" y="1118483"/>
            <a:ext cx="3155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Cryomodule Concept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8"/>
          <p:cNvSpPr txBox="1"/>
          <p:nvPr/>
        </p:nvSpPr>
        <p:spPr>
          <a:xfrm>
            <a:off x="7222720" y="4238858"/>
            <a:ext cx="3155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Vibration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8"/>
          <p:cNvSpPr txBox="1">
            <a:spLocks noGrp="1"/>
          </p:cNvSpPr>
          <p:nvPr>
            <p:ph type="body" idx="2"/>
          </p:nvPr>
        </p:nvSpPr>
        <p:spPr>
          <a:xfrm>
            <a:off x="800100" y="1118475"/>
            <a:ext cx="6764400" cy="4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Accelerator Design 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Engineering and design of prototype cryomodule underway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900"/>
              <a:t>Focused on challenges identified with community through Snowmass (all underway)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Gradient – Scaling up to meter scale cryogenic tests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Vibrations – Measurements with full thermal load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Alignment – Working towards raft prototype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Cryogenics – Two-phase flow simulations to full flow tests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Damping – Materials, design and simulation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Beam Loading and Stability - Thermionic beam test</a:t>
            </a:r>
            <a:endParaRPr sz="190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Scalability – Cryomodules and integration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sz="1900"/>
          </a:p>
        </p:txBody>
      </p:sp>
      <p:pic>
        <p:nvPicPr>
          <p:cNvPr id="552" name="Google Shape;55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24290" y="3754580"/>
            <a:ext cx="2029510" cy="3103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AC Interior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AC Interior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3643</Words>
  <Application>Microsoft Macintosh PowerPoint</Application>
  <PresentationFormat>Widescreen</PresentationFormat>
  <Paragraphs>736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Calibri</vt:lpstr>
      <vt:lpstr>Arial</vt:lpstr>
      <vt:lpstr>Lato</vt:lpstr>
      <vt:lpstr>Brush Script MT</vt:lpstr>
      <vt:lpstr>SLAC Covers/Title Slides</vt:lpstr>
      <vt:lpstr>SLAC Interior Slides</vt:lpstr>
      <vt:lpstr>SLAC Interior Slides</vt:lpstr>
      <vt:lpstr>C3: What is to be done?  </vt:lpstr>
      <vt:lpstr>PowerPoint Presentation</vt:lpstr>
      <vt:lpstr>Outline</vt:lpstr>
      <vt:lpstr>Acknowledgements</vt:lpstr>
      <vt:lpstr>C3   Cool Copper Collider</vt:lpstr>
      <vt:lpstr>Tunnel Layout for Main Linac 250/550 GeV CoM</vt:lpstr>
      <vt:lpstr>           Accelerator Complex</vt:lpstr>
      <vt:lpstr>          Technical Timeline for 250/550 GeV CoM </vt:lpstr>
      <vt:lpstr>Accelerator Design and Challenges</vt:lpstr>
      <vt:lpstr>C3 Demonstration R&amp;D Plan</vt:lpstr>
      <vt:lpstr>The Complete C3 Demonstrator</vt:lpstr>
      <vt:lpstr>C3 Demonstration R&amp;D Plan</vt:lpstr>
      <vt:lpstr>Power Consumption and Sustainability</vt:lpstr>
      <vt:lpstr>RF Design to High Gradient and High Power Testing</vt:lpstr>
      <vt:lpstr>Alignment and Vibrations</vt:lpstr>
      <vt:lpstr>RF Power Requirements and Cryogenics</vt:lpstr>
      <vt:lpstr>Gaussian Detuning Provides Required 1st Band Dipole Suppression for Subsequent Bunch, Damping Also Needed</vt:lpstr>
      <vt:lpstr>Distributed Coupling Structures Provide Natural Path to Implement Detuning and Damping of Higher Order Modes  </vt:lpstr>
      <vt:lpstr>Implementation of Slot Damping</vt:lpstr>
      <vt:lpstr>Upgrade Options</vt:lpstr>
      <vt:lpstr>Detector R&amp;D topics</vt:lpstr>
      <vt:lpstr>ILC Update Program Related to C3 </vt:lpstr>
      <vt:lpstr>Conclusions</vt:lpstr>
      <vt:lpstr>Questions?</vt:lpstr>
      <vt:lpstr>Additional Material</vt:lpstr>
      <vt:lpstr>Synergies with Future Colliders</vt:lpstr>
      <vt:lpstr>Further Cavity Optimization Possible</vt:lpstr>
      <vt:lpstr>Global Contributions</vt:lpstr>
      <vt:lpstr>Full Parameters</vt:lpstr>
      <vt:lpstr>Cryomodule Design and Alignment</vt:lpstr>
      <vt:lpstr>Requirements for a High Energy e+e- Linear Collider</vt:lpstr>
      <vt:lpstr>Breakthrough in the Performance of RF Accelerators</vt:lpstr>
      <vt:lpstr>Cryo-Copper: Enabling Efficient High-Gradient Operation </vt:lpstr>
      <vt:lpstr>Beam Format and Detector Design Requirements</vt:lpstr>
      <vt:lpstr>Why 550 GeV?</vt:lpstr>
      <vt:lpstr>One note on polarization</vt:lpstr>
      <vt:lpstr>Implementation of Slot Damping</vt:lpstr>
      <vt:lpstr>           Accelerator Complex</vt:lpstr>
      <vt:lpstr>           Table of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C3: What is to be done?  </dc:title>
  <dc:creator>Nanni, Emilio Alessandro</dc:creator>
  <cp:lastModifiedBy>Nanni, Emilio Alessandro</cp:lastModifiedBy>
  <cp:revision>1</cp:revision>
  <dcterms:modified xsi:type="dcterms:W3CDTF">2023-06-08T13:32:28Z</dcterms:modified>
</cp:coreProperties>
</file>