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86" r:id="rId2"/>
    <p:sldId id="258" r:id="rId3"/>
    <p:sldId id="257" r:id="rId4"/>
    <p:sldId id="261" r:id="rId5"/>
    <p:sldId id="262" r:id="rId6"/>
    <p:sldId id="267" r:id="rId7"/>
    <p:sldId id="288" r:id="rId8"/>
    <p:sldId id="289" r:id="rId9"/>
    <p:sldId id="268" r:id="rId10"/>
    <p:sldId id="290" r:id="rId11"/>
    <p:sldId id="269" r:id="rId12"/>
    <p:sldId id="266" r:id="rId13"/>
    <p:sldId id="270" r:id="rId14"/>
    <p:sldId id="263" r:id="rId15"/>
    <p:sldId id="264" r:id="rId16"/>
    <p:sldId id="285" r:id="rId17"/>
    <p:sldId id="284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89" d="100"/>
          <a:sy n="89" d="100"/>
        </p:scale>
        <p:origin x="3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4D332-059A-48AF-BEF8-984F95AFE1CB}" type="datetimeFigureOut">
              <a:rPr lang="fr-FR" smtClean="0"/>
              <a:t>01/12/2022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58F89-A502-4494-8616-CCBF3C8428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472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93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44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640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42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864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8579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173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426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276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927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59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E1F20-0FA9-4441-A6FF-71F02DBB93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096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progress</a:t>
            </a:r>
            <a:r>
              <a:rPr lang="fr-FR" dirty="0" smtClean="0"/>
              <a:t> in TPC R&amp;D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err="1" smtClean="0"/>
              <a:t>Work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 </a:t>
            </a:r>
            <a:r>
              <a:rPr lang="fr-FR" dirty="0" err="1" smtClean="0"/>
              <a:t>along</a:t>
            </a:r>
            <a:r>
              <a:rPr lang="fr-FR" dirty="0" smtClean="0"/>
              <a:t> the </a:t>
            </a:r>
            <a:r>
              <a:rPr lang="fr-FR" dirty="0" err="1" smtClean="0"/>
              <a:t>lines</a:t>
            </a:r>
            <a:r>
              <a:rPr lang="fr-FR" dirty="0" smtClean="0"/>
              <a:t> </a:t>
            </a:r>
            <a:r>
              <a:rPr lang="fr-FR" dirty="0" err="1" smtClean="0"/>
              <a:t>discussed</a:t>
            </a:r>
            <a:r>
              <a:rPr lang="fr-FR" dirty="0" smtClean="0"/>
              <a:t> at the ECFA workshop at DESY on </a:t>
            </a:r>
            <a:r>
              <a:rPr lang="fr-FR" dirty="0" err="1" smtClean="0"/>
              <a:t>adapting</a:t>
            </a:r>
            <a:r>
              <a:rPr lang="fr-FR" dirty="0" smtClean="0"/>
              <a:t> to FCC or CEPC conditions. </a:t>
            </a:r>
          </a:p>
          <a:p>
            <a:pPr marL="0" indent="0">
              <a:buNone/>
            </a:pPr>
            <a:r>
              <a:rPr lang="fr-FR" dirty="0" smtClean="0"/>
              <a:t>K. </a:t>
            </a:r>
            <a:r>
              <a:rPr lang="fr-FR" dirty="0" err="1" smtClean="0"/>
              <a:t>Fujii</a:t>
            </a:r>
            <a:r>
              <a:rPr lang="fr-FR" dirty="0" smtClean="0"/>
              <a:t>, D. Jeans and S. Ganjour are </a:t>
            </a:r>
            <a:r>
              <a:rPr lang="fr-FR" dirty="0" err="1" smtClean="0"/>
              <a:t>re-visiting</a:t>
            </a:r>
            <a:r>
              <a:rPr lang="fr-FR" dirty="0" smtClean="0"/>
              <a:t> the </a:t>
            </a:r>
            <a:r>
              <a:rPr lang="fr-FR" dirty="0" err="1" smtClean="0"/>
              <a:t>distortion</a:t>
            </a:r>
            <a:r>
              <a:rPr lang="fr-FR" dirty="0" smtClean="0"/>
              <a:t> </a:t>
            </a:r>
            <a:r>
              <a:rPr lang="fr-FR" dirty="0" err="1" smtClean="0"/>
              <a:t>estimates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New background </a:t>
            </a:r>
            <a:r>
              <a:rPr lang="fr-FR" dirty="0" err="1" smtClean="0"/>
              <a:t>calculations</a:t>
            </a:r>
            <a:r>
              <a:rPr lang="fr-FR" dirty="0" smtClean="0"/>
              <a:t> at the Z are in </a:t>
            </a:r>
            <a:r>
              <a:rPr lang="fr-FR" dirty="0" err="1" smtClean="0"/>
              <a:t>progress</a:t>
            </a:r>
            <a:endParaRPr lang="fr-FR" dirty="0" smtClean="0"/>
          </a:p>
          <a:p>
            <a:pPr lvl="1"/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r>
              <a:rPr lang="fr-FR" dirty="0" smtClean="0"/>
              <a:t> at the France-</a:t>
            </a:r>
            <a:r>
              <a:rPr lang="fr-FR" dirty="0" err="1" smtClean="0"/>
              <a:t>Italy</a:t>
            </a:r>
            <a:r>
              <a:rPr lang="fr-FR" dirty="0" smtClean="0"/>
              <a:t> FCC workshop in Lyon. </a:t>
            </a:r>
          </a:p>
          <a:p>
            <a:pPr lvl="1"/>
            <a:r>
              <a:rPr lang="fr-FR" dirty="0" smtClean="0"/>
              <a:t>Watch the </a:t>
            </a:r>
            <a:r>
              <a:rPr lang="fr-FR" dirty="0" err="1" smtClean="0"/>
              <a:t>next</a:t>
            </a:r>
            <a:r>
              <a:rPr lang="fr-FR" dirty="0" smtClean="0"/>
              <a:t> FCC workshop in </a:t>
            </a:r>
            <a:r>
              <a:rPr lang="fr-FR" dirty="0" err="1" smtClean="0"/>
              <a:t>January</a:t>
            </a:r>
            <a:r>
              <a:rPr lang="fr-FR" dirty="0" smtClean="0"/>
              <a:t> in </a:t>
            </a:r>
            <a:r>
              <a:rPr lang="fr-FR" dirty="0" err="1" smtClean="0"/>
              <a:t>Cracow</a:t>
            </a:r>
            <a:endParaRPr lang="fr-FR" dirty="0" smtClean="0"/>
          </a:p>
          <a:p>
            <a:r>
              <a:rPr lang="fr-FR" dirty="0" err="1" smtClean="0"/>
              <a:t>Particle</a:t>
            </a:r>
            <a:r>
              <a:rPr lang="fr-FR" dirty="0" smtClean="0"/>
              <a:t> ID </a:t>
            </a:r>
            <a:r>
              <a:rPr lang="fr-FR" dirty="0" err="1" smtClean="0"/>
              <a:t>is</a:t>
            </a:r>
            <a:r>
              <a:rPr lang="fr-FR" dirty="0" smtClean="0"/>
              <a:t> best </a:t>
            </a:r>
            <a:r>
              <a:rPr lang="fr-FR" dirty="0" err="1" smtClean="0"/>
              <a:t>done</a:t>
            </a:r>
            <a:r>
              <a:rPr lang="fr-FR" dirty="0" smtClean="0"/>
              <a:t> by </a:t>
            </a:r>
            <a:r>
              <a:rPr lang="fr-FR" dirty="0" err="1" smtClean="0"/>
              <a:t>combining</a:t>
            </a:r>
            <a:r>
              <a:rPr lang="fr-FR" dirty="0" smtClean="0"/>
              <a:t> </a:t>
            </a:r>
            <a:r>
              <a:rPr lang="fr-FR" dirty="0" err="1" smtClean="0"/>
              <a:t>dE</a:t>
            </a:r>
            <a:r>
              <a:rPr lang="fr-FR" dirty="0" smtClean="0"/>
              <a:t>/dx and time-of-flight</a:t>
            </a:r>
          </a:p>
          <a:p>
            <a:r>
              <a:rPr lang="fr-FR" dirty="0" smtClean="0"/>
              <a:t>Synergies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TPCs</a:t>
            </a:r>
            <a:r>
              <a:rPr lang="fr-FR" dirty="0" smtClean="0"/>
              <a:t> have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exploited</a:t>
            </a:r>
            <a:r>
              <a:rPr lang="fr-FR" dirty="0" smtClean="0"/>
              <a:t>. ALICE GEM-TPC </a:t>
            </a:r>
            <a:r>
              <a:rPr lang="fr-FR" dirty="0" err="1" smtClean="0"/>
              <a:t>is</a:t>
            </a:r>
            <a:r>
              <a:rPr lang="fr-FR" dirty="0" smtClean="0"/>
              <a:t> about to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taking</a:t>
            </a:r>
            <a:r>
              <a:rPr lang="fr-FR" dirty="0" smtClean="0"/>
              <a:t> data and T2K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half-way</a:t>
            </a:r>
            <a:r>
              <a:rPr lang="fr-FR" dirty="0" smtClean="0"/>
              <a:t> </a:t>
            </a:r>
            <a:r>
              <a:rPr lang="fr-FR" dirty="0" err="1" smtClean="0"/>
              <a:t>characterizing</a:t>
            </a:r>
            <a:r>
              <a:rPr lang="fr-FR" dirty="0" smtClean="0"/>
              <a:t> and </a:t>
            </a:r>
            <a:r>
              <a:rPr lang="fr-FR" dirty="0" err="1" smtClean="0"/>
              <a:t>constructing</a:t>
            </a:r>
            <a:r>
              <a:rPr lang="fr-FR" dirty="0" smtClean="0"/>
              <a:t> </a:t>
            </a:r>
            <a:r>
              <a:rPr lang="fr-FR" dirty="0" err="1" smtClean="0"/>
              <a:t>elements</a:t>
            </a:r>
            <a:r>
              <a:rPr lang="fr-FR" dirty="0" smtClean="0"/>
              <a:t>. BELLE 2 </a:t>
            </a:r>
            <a:r>
              <a:rPr lang="fr-FR" dirty="0" err="1" smtClean="0"/>
              <a:t>experience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worth</a:t>
            </a:r>
            <a:r>
              <a:rPr lang="fr-FR" dirty="0" smtClean="0"/>
              <a:t> </a:t>
            </a:r>
            <a:r>
              <a:rPr lang="fr-FR" dirty="0" err="1" smtClean="0"/>
              <a:t>exploiting</a:t>
            </a:r>
            <a:r>
              <a:rPr lang="fr-FR" dirty="0" smtClean="0"/>
              <a:t>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24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10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750" y="301925"/>
            <a:ext cx="8746178" cy="593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94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71" y="541597"/>
            <a:ext cx="6155868" cy="4898501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6306339" y="810228"/>
            <a:ext cx="5696607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Resulting</a:t>
            </a:r>
            <a:r>
              <a:rPr lang="fr-FR" sz="2400" dirty="0" smtClean="0"/>
              <a:t> maximum </a:t>
            </a:r>
            <a:r>
              <a:rPr lang="fr-FR" sz="2400" dirty="0" err="1" smtClean="0"/>
              <a:t>distortions</a:t>
            </a:r>
            <a:r>
              <a:rPr lang="fr-FR" sz="2400" dirty="0" smtClean="0"/>
              <a:t> at Z pole for IBF=5 :</a:t>
            </a:r>
          </a:p>
          <a:p>
            <a:r>
              <a:rPr lang="fr-FR" sz="2400" dirty="0" smtClean="0"/>
              <a:t>~1200 µm (</a:t>
            </a:r>
            <a:r>
              <a:rPr lang="fr-FR" sz="2400" dirty="0" err="1" smtClean="0"/>
              <a:t>preliminary</a:t>
            </a:r>
            <a:r>
              <a:rPr lang="fr-FR" sz="2400" dirty="0" smtClean="0"/>
              <a:t>, </a:t>
            </a:r>
            <a:r>
              <a:rPr lang="fr-FR" sz="2400" dirty="0" err="1" smtClean="0"/>
              <a:t>does</a:t>
            </a:r>
            <a:r>
              <a:rPr lang="fr-FR" sz="2400" dirty="0" smtClean="0"/>
              <a:t> not </a:t>
            </a:r>
            <a:r>
              <a:rPr lang="fr-FR" sz="2400" dirty="0" err="1" smtClean="0"/>
              <a:t>include</a:t>
            </a:r>
            <a:r>
              <a:rPr lang="fr-FR" sz="2400" dirty="0" smtClean="0"/>
              <a:t> </a:t>
            </a:r>
            <a:r>
              <a:rPr lang="fr-FR" sz="2400" dirty="0" err="1" smtClean="0"/>
              <a:t>beam</a:t>
            </a:r>
            <a:r>
              <a:rPr lang="fr-FR" sz="2400" dirty="0" err="1"/>
              <a:t>-</a:t>
            </a:r>
            <a:r>
              <a:rPr lang="fr-FR" sz="2400" dirty="0" err="1" smtClean="0"/>
              <a:t>induced</a:t>
            </a:r>
            <a:r>
              <a:rPr lang="fr-FR" sz="2400" dirty="0" smtClean="0"/>
              <a:t> background)</a:t>
            </a:r>
          </a:p>
          <a:p>
            <a:r>
              <a:rPr lang="fr-FR" sz="2400" dirty="0" smtClean="0"/>
              <a:t>(100 µm if IBF </a:t>
            </a:r>
            <a:r>
              <a:rPr lang="fr-FR" sz="2400" dirty="0" err="1" smtClean="0"/>
              <a:t>can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fully</a:t>
            </a:r>
            <a:r>
              <a:rPr lang="fr-FR" sz="2400" dirty="0" smtClean="0"/>
              <a:t> </a:t>
            </a:r>
            <a:r>
              <a:rPr lang="fr-FR" sz="2400" dirty="0" err="1" smtClean="0"/>
              <a:t>suppressed</a:t>
            </a:r>
            <a:r>
              <a:rPr lang="fr-FR" sz="2400" dirty="0" smtClean="0"/>
              <a:t>…)</a:t>
            </a:r>
          </a:p>
          <a:p>
            <a:endParaRPr lang="fr-FR" sz="2400" dirty="0"/>
          </a:p>
          <a:p>
            <a:r>
              <a:rPr lang="fr-FR" sz="2400" dirty="0" smtClean="0"/>
              <a:t>Can </a:t>
            </a:r>
            <a:r>
              <a:rPr lang="fr-FR" sz="2400" dirty="0" err="1" smtClean="0"/>
              <a:t>it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corrected</a:t>
            </a:r>
            <a:r>
              <a:rPr lang="fr-FR" sz="2400" dirty="0" smtClean="0"/>
              <a:t> for? </a:t>
            </a:r>
          </a:p>
          <a:p>
            <a:r>
              <a:rPr lang="fr-FR" sz="2400" dirty="0" err="1" smtClean="0"/>
              <a:t>Only</a:t>
            </a:r>
            <a:r>
              <a:rPr lang="fr-FR" sz="2400" dirty="0" smtClean="0"/>
              <a:t> on </a:t>
            </a:r>
            <a:r>
              <a:rPr lang="fr-FR" sz="2400" dirty="0" err="1" smtClean="0"/>
              <a:t>average</a:t>
            </a:r>
            <a:r>
              <a:rPr lang="fr-FR" sz="2400" dirty="0" smtClean="0"/>
              <a:t>, or the charge must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locally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measured</a:t>
            </a:r>
            <a:r>
              <a:rPr lang="fr-FR" sz="2400" dirty="0" smtClean="0"/>
              <a:t>. This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difficult</a:t>
            </a:r>
            <a:r>
              <a:rPr lang="fr-FR" sz="2400" dirty="0" smtClean="0"/>
              <a:t>, as the micro-</a:t>
            </a:r>
            <a:r>
              <a:rPr lang="fr-FR" sz="2400" dirty="0" err="1" smtClean="0"/>
              <a:t>curlers</a:t>
            </a:r>
            <a:r>
              <a:rPr lang="fr-FR" sz="2400" dirty="0" smtClean="0"/>
              <a:t> </a:t>
            </a:r>
            <a:r>
              <a:rPr lang="fr-FR" sz="2400" dirty="0" err="1" smtClean="0"/>
              <a:t>saturate</a:t>
            </a:r>
            <a:r>
              <a:rPr lang="fr-FR" sz="2400" dirty="0" smtClean="0"/>
              <a:t> the </a:t>
            </a:r>
            <a:r>
              <a:rPr lang="fr-FR" sz="2400" dirty="0" err="1" smtClean="0"/>
              <a:t>amplifiers</a:t>
            </a:r>
            <a:r>
              <a:rPr lang="fr-FR" sz="2400" dirty="0" smtClean="0"/>
              <a:t>. </a:t>
            </a:r>
          </a:p>
          <a:p>
            <a:endParaRPr lang="fr-FR" sz="2400" dirty="0"/>
          </a:p>
          <a:p>
            <a:r>
              <a:rPr lang="fr-FR" sz="2400" dirty="0" err="1" smtClean="0"/>
              <a:t>Maybe</a:t>
            </a:r>
            <a:r>
              <a:rPr lang="fr-FR" sz="2400" dirty="0" smtClean="0"/>
              <a:t> </a:t>
            </a:r>
            <a:r>
              <a:rPr lang="fr-FR" sz="2400" dirty="0" err="1" smtClean="0"/>
              <a:t>only</a:t>
            </a:r>
            <a:r>
              <a:rPr lang="fr-FR" sz="2400" dirty="0" smtClean="0"/>
              <a:t> </a:t>
            </a:r>
            <a:r>
              <a:rPr lang="fr-FR" sz="2400" dirty="0" err="1" smtClean="0"/>
              <a:t>way</a:t>
            </a:r>
            <a:r>
              <a:rPr lang="fr-FR" sz="2400" dirty="0" smtClean="0"/>
              <a:t>, in </a:t>
            </a:r>
            <a:r>
              <a:rPr lang="fr-FR" sz="2400" dirty="0" err="1" smtClean="0"/>
              <a:t>Gridpix</a:t>
            </a:r>
            <a:r>
              <a:rPr lang="fr-FR" sz="2400" dirty="0" smtClean="0"/>
              <a:t>, </a:t>
            </a:r>
            <a:r>
              <a:rPr lang="fr-FR" sz="2400" dirty="0" err="1" smtClean="0"/>
              <a:t>using</a:t>
            </a:r>
            <a:r>
              <a:rPr lang="fr-FR" sz="2400" dirty="0" smtClean="0"/>
              <a:t> the </a:t>
            </a:r>
            <a:r>
              <a:rPr lang="fr-FR" sz="2400" dirty="0" err="1" smtClean="0"/>
              <a:t>segmented</a:t>
            </a:r>
            <a:r>
              <a:rPr lang="fr-FR" sz="2400" dirty="0" smtClean="0"/>
              <a:t> </a:t>
            </a:r>
            <a:r>
              <a:rPr lang="fr-FR" sz="2400" dirty="0" err="1" smtClean="0"/>
              <a:t>mesh</a:t>
            </a:r>
            <a:r>
              <a:rPr lang="fr-FR" sz="2400" dirty="0" smtClean="0"/>
              <a:t> of the chips : monitor the </a:t>
            </a:r>
            <a:r>
              <a:rPr lang="fr-FR" sz="2400" dirty="0" err="1" smtClean="0"/>
              <a:t>mesh</a:t>
            </a:r>
            <a:r>
              <a:rPr lang="fr-FR" sz="2400" dirty="0" smtClean="0"/>
              <a:t> </a:t>
            </a:r>
            <a:r>
              <a:rPr lang="fr-FR" sz="2400" dirty="0" err="1" smtClean="0"/>
              <a:t>current</a:t>
            </a:r>
            <a:r>
              <a:rPr lang="fr-FR" sz="2400" dirty="0" smtClean="0"/>
              <a:t> of </a:t>
            </a:r>
            <a:r>
              <a:rPr lang="fr-FR" sz="2400" dirty="0" err="1" smtClean="0"/>
              <a:t>each</a:t>
            </a:r>
            <a:r>
              <a:rPr lang="fr-FR" sz="2400" dirty="0" smtClean="0"/>
              <a:t> chip. </a:t>
            </a:r>
          </a:p>
          <a:p>
            <a:r>
              <a:rPr lang="fr-FR" dirty="0" smtClean="0"/>
              <a:t> 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60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190816" cy="760689"/>
          </a:xfrm>
        </p:spPr>
        <p:txBody>
          <a:bodyPr/>
          <a:lstStyle/>
          <a:p>
            <a:r>
              <a:rPr lang="fr-FR" dirty="0" smtClean="0"/>
              <a:t>Pair production background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106631" y="2255561"/>
            <a:ext cx="179294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ILC 250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236075" y="2323753"/>
            <a:ext cx="179294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FCC 91.2 </a:t>
            </a:r>
            <a:r>
              <a:rPr lang="fr-FR" dirty="0" err="1" smtClean="0"/>
              <a:t>GeV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7447" y="152231"/>
            <a:ext cx="3402957" cy="266268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750" y="2813152"/>
            <a:ext cx="4866073" cy="357682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921763" y="1148760"/>
            <a:ext cx="6391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Studied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GUINEA-PIG MC (ILC, D. </a:t>
            </a:r>
            <a:r>
              <a:rPr lang="fr-FR" dirty="0" err="1" smtClean="0"/>
              <a:t>Schulte</a:t>
            </a:r>
            <a:r>
              <a:rPr lang="fr-FR" dirty="0" smtClean="0"/>
              <a:t> 2003, A. Vogel 2007) and GUINEA PIG++  (FCC, E. Perez 2019, A. </a:t>
            </a:r>
            <a:r>
              <a:rPr lang="fr-FR" dirty="0" err="1" smtClean="0"/>
              <a:t>Ciarma</a:t>
            </a:r>
            <a:r>
              <a:rPr lang="fr-FR" dirty="0" smtClean="0"/>
              <a:t> 2022)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201" y="2693085"/>
            <a:ext cx="4122744" cy="396972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361765" y="2255561"/>
            <a:ext cx="187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B=3.5 T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983506" y="2974248"/>
            <a:ext cx="187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B=2 T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ILD Conveners meeting 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275-2F98-424C-BDAE-8F249254FC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12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640238" cy="950509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Charge </a:t>
            </a:r>
            <a:r>
              <a:rPr lang="fr-FR" dirty="0" err="1" smtClean="0"/>
              <a:t>spreading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in T2K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291" y="2542087"/>
            <a:ext cx="8374534" cy="359430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00177" y="1579030"/>
            <a:ext cx="6373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Waveforms</a:t>
            </a:r>
            <a:r>
              <a:rPr lang="fr-FR" dirty="0" smtClean="0"/>
              <a:t> of a pad and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neighbours</a:t>
            </a:r>
            <a:r>
              <a:rPr lang="fr-FR" dirty="0" smtClean="0"/>
              <a:t> are </a:t>
            </a:r>
            <a:r>
              <a:rPr lang="fr-FR" dirty="0" err="1" smtClean="0"/>
              <a:t>simultaneously</a:t>
            </a:r>
            <a:r>
              <a:rPr lang="fr-FR" dirty="0" smtClean="0"/>
              <a:t> </a:t>
            </a:r>
            <a:r>
              <a:rPr lang="fr-FR" dirty="0" err="1" smtClean="0"/>
              <a:t>fitted</a:t>
            </a:r>
            <a:r>
              <a:rPr lang="fr-FR" dirty="0" smtClean="0"/>
              <a:t> to </a:t>
            </a:r>
            <a:r>
              <a:rPr lang="fr-FR" dirty="0" err="1" smtClean="0"/>
              <a:t>extract</a:t>
            </a:r>
            <a:r>
              <a:rPr lang="fr-FR" dirty="0" smtClean="0"/>
              <a:t> RC and amplitude. This </a:t>
            </a:r>
            <a:r>
              <a:rPr lang="fr-FR" dirty="0" err="1" smtClean="0"/>
              <a:t>allows</a:t>
            </a:r>
            <a:r>
              <a:rPr lang="fr-FR" dirty="0" smtClean="0"/>
              <a:t> to </a:t>
            </a:r>
            <a:r>
              <a:rPr lang="fr-FR" dirty="0" err="1" smtClean="0"/>
              <a:t>determine</a:t>
            </a:r>
            <a:r>
              <a:rPr lang="fr-FR" dirty="0" smtClean="0"/>
              <a:t> RC </a:t>
            </a:r>
            <a:r>
              <a:rPr lang="fr-FR" dirty="0" err="1" smtClean="0"/>
              <a:t>maps</a:t>
            </a:r>
            <a:r>
              <a:rPr lang="fr-FR" dirty="0" smtClean="0"/>
              <a:t> and gain </a:t>
            </a:r>
            <a:r>
              <a:rPr lang="fr-FR" dirty="0" err="1" smtClean="0"/>
              <a:t>maps</a:t>
            </a:r>
            <a:r>
              <a:rPr lang="fr-FR" dirty="0" smtClean="0"/>
              <a:t> for </a:t>
            </a:r>
            <a:r>
              <a:rPr lang="fr-FR" dirty="0" err="1" smtClean="0"/>
              <a:t>each</a:t>
            </a:r>
            <a:r>
              <a:rPr lang="fr-FR" dirty="0" smtClean="0"/>
              <a:t> ERAM module (</a:t>
            </a:r>
            <a:r>
              <a:rPr lang="fr-FR" dirty="0" err="1"/>
              <a:t>E</a:t>
            </a:r>
            <a:r>
              <a:rPr lang="fr-FR" dirty="0" err="1" smtClean="0"/>
              <a:t>ncapsulated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Anode </a:t>
            </a:r>
            <a:r>
              <a:rPr lang="fr-FR" dirty="0" err="1" smtClean="0"/>
              <a:t>Micromegas</a:t>
            </a:r>
            <a:r>
              <a:rPr lang="fr-FR" dirty="0" smtClean="0"/>
              <a:t>) 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8399162" y="6099621"/>
            <a:ext cx="3203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7030A0"/>
                </a:solidFill>
              </a:rPr>
              <a:t>S. Joshi, S. Hassani, J.-F. Laporte</a:t>
            </a:r>
            <a:endParaRPr lang="fr-FR" b="1" dirty="0">
              <a:solidFill>
                <a:srgbClr val="7030A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3660" y="305204"/>
            <a:ext cx="4908155" cy="239487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646" y="3056934"/>
            <a:ext cx="1969746" cy="233018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822634" y="5414544"/>
            <a:ext cx="1956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X-ray test </a:t>
            </a:r>
            <a:r>
              <a:rPr lang="fr-FR" dirty="0" err="1" smtClean="0"/>
              <a:t>bench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732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Pad size : from pixel (digital TPC) to pad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7662" y="1954973"/>
            <a:ext cx="2338086" cy="231763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7914" y="1598845"/>
            <a:ext cx="7867006" cy="3986166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H="1" flipV="1">
            <a:off x="4572000" y="5647764"/>
            <a:ext cx="1613647" cy="89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6584276" y="5656728"/>
            <a:ext cx="2214281" cy="89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840940" y="5647764"/>
            <a:ext cx="126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Pixel TPC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211808" y="5683622"/>
            <a:ext cx="126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Pad TPC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9807388" y="5432612"/>
            <a:ext cx="14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7030A0"/>
                </a:solidFill>
              </a:rPr>
              <a:t>Uli</a:t>
            </a:r>
            <a:r>
              <a:rPr lang="fr-FR" dirty="0" smtClean="0">
                <a:solidFill>
                  <a:srgbClr val="7030A0"/>
                </a:solidFill>
              </a:rPr>
              <a:t> Einhaus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9443" y="4768334"/>
            <a:ext cx="34145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1600" dirty="0">
                <a:latin typeface="Arial" panose="020B0604020202020204" pitchFamily="34" charset="0"/>
              </a:rPr>
              <a:t>Y. Aoki </a:t>
            </a:r>
            <a:r>
              <a:rPr lang="da-DK" sz="1600" i="1" dirty="0">
                <a:latin typeface="Arial" panose="020B0604020202020204" pitchFamily="34" charset="0"/>
              </a:rPr>
              <a:t>et al </a:t>
            </a:r>
            <a:r>
              <a:rPr lang="da-DK" sz="1600" dirty="0">
                <a:latin typeface="Arial" panose="020B0604020202020204" pitchFamily="34" charset="0"/>
              </a:rPr>
              <a:t>2022 </a:t>
            </a:r>
            <a:r>
              <a:rPr lang="da-DK" sz="1600" i="1" dirty="0">
                <a:latin typeface="Arial" panose="020B0604020202020204" pitchFamily="34" charset="0"/>
              </a:rPr>
              <a:t>JINST </a:t>
            </a:r>
            <a:r>
              <a:rPr lang="da-DK" sz="1600" b="1" dirty="0">
                <a:latin typeface="Arial" panose="020B0604020202020204" pitchFamily="34" charset="0"/>
              </a:rPr>
              <a:t>17 </a:t>
            </a:r>
            <a:r>
              <a:rPr lang="da-DK" sz="1600" dirty="0">
                <a:latin typeface="Arial" panose="020B0604020202020204" pitchFamily="34" charset="0"/>
              </a:rPr>
              <a:t>P11027</a:t>
            </a:r>
            <a:endParaRPr lang="fr-FR" sz="16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840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903" y="284102"/>
            <a:ext cx="8067591" cy="591357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964344" y="5385618"/>
            <a:ext cx="1337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>
                <a:solidFill>
                  <a:srgbClr val="7030A0"/>
                </a:solidFill>
              </a:rPr>
              <a:t>Manqi </a:t>
            </a:r>
            <a:r>
              <a:rPr lang="fr-FR" dirty="0" err="1" smtClean="0">
                <a:solidFill>
                  <a:srgbClr val="7030A0"/>
                </a:solidFill>
              </a:rPr>
              <a:t>Ruan</a:t>
            </a:r>
            <a:endParaRPr lang="fr-FR" dirty="0" smtClean="0">
              <a:solidFill>
                <a:srgbClr val="7030A0"/>
              </a:solidFill>
            </a:endParaRPr>
          </a:p>
          <a:p>
            <a:pPr algn="r"/>
            <a:r>
              <a:rPr lang="fr-FR" dirty="0" smtClean="0">
                <a:solidFill>
                  <a:srgbClr val="7030A0"/>
                </a:solidFill>
              </a:rPr>
              <a:t>ILD meeting</a:t>
            </a:r>
          </a:p>
          <a:p>
            <a:pPr algn="r"/>
            <a:r>
              <a:rPr lang="fr-FR" dirty="0" smtClean="0">
                <a:solidFill>
                  <a:srgbClr val="7030A0"/>
                </a:solidFill>
              </a:rPr>
              <a:t>10/2022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284102"/>
            <a:ext cx="3594903" cy="1325563"/>
          </a:xfrm>
        </p:spPr>
        <p:txBody>
          <a:bodyPr/>
          <a:lstStyle/>
          <a:p>
            <a:r>
              <a:rPr lang="fr-FR" dirty="0" smtClean="0"/>
              <a:t>Use of Time-of-flight for </a:t>
            </a:r>
            <a:r>
              <a:rPr lang="fr-FR" dirty="0" err="1" smtClean="0"/>
              <a:t>PId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403427" y="1657067"/>
            <a:ext cx="27880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/>
              <a:t>10 </a:t>
            </a:r>
            <a:r>
              <a:rPr lang="fr-FR" sz="2000" dirty="0" err="1"/>
              <a:t>ps</a:t>
            </a:r>
            <a:r>
              <a:rPr lang="fr-FR" sz="2000" dirty="0"/>
              <a:t> </a:t>
            </a:r>
            <a:r>
              <a:rPr lang="fr-FR" sz="2000" dirty="0" err="1" smtClean="0"/>
              <a:t>resolution</a:t>
            </a:r>
            <a:r>
              <a:rPr lang="fr-FR" sz="2000" dirty="0" smtClean="0"/>
              <a:t> </a:t>
            </a:r>
            <a:r>
              <a:rPr lang="fr-FR" sz="2000" dirty="0" err="1"/>
              <a:t>can</a:t>
            </a:r>
            <a:r>
              <a:rPr lang="fr-FR" sz="2000" dirty="0"/>
              <a:t>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envisaged</a:t>
            </a:r>
            <a:r>
              <a:rPr lang="fr-FR" sz="2000" dirty="0"/>
              <a:t> from Si </a:t>
            </a:r>
            <a:r>
              <a:rPr lang="fr-FR" sz="2000" dirty="0" err="1" smtClean="0"/>
              <a:t>envelope</a:t>
            </a:r>
            <a:r>
              <a:rPr lang="fr-FR" sz="2000" dirty="0" smtClean="0"/>
              <a:t> </a:t>
            </a:r>
            <a:r>
              <a:rPr lang="fr-FR" sz="2000" dirty="0"/>
              <a:t>and </a:t>
            </a:r>
            <a:r>
              <a:rPr lang="fr-FR" sz="2000" dirty="0" err="1"/>
              <a:t>could</a:t>
            </a:r>
            <a:r>
              <a:rPr lang="fr-FR" sz="2000" dirty="0"/>
              <a:t> </a:t>
            </a:r>
            <a:r>
              <a:rPr lang="fr-FR" sz="2000" dirty="0" err="1"/>
              <a:t>provide</a:t>
            </a:r>
            <a:r>
              <a:rPr lang="fr-FR" sz="2000" dirty="0"/>
              <a:t> pi-K </a:t>
            </a:r>
            <a:r>
              <a:rPr lang="fr-FR" sz="2000" dirty="0" err="1"/>
              <a:t>separation</a:t>
            </a:r>
            <a:r>
              <a:rPr lang="fr-FR" sz="2000" dirty="0"/>
              <a:t> at up to 20 </a:t>
            </a:r>
            <a:r>
              <a:rPr lang="fr-FR" sz="2000" dirty="0" err="1"/>
              <a:t>GeV</a:t>
            </a:r>
            <a:r>
              <a:rPr lang="fr-FR" sz="2000" dirty="0"/>
              <a:t>/c</a:t>
            </a:r>
            <a:r>
              <a:rPr lang="fr-FR" sz="2000" dirty="0" smtClean="0"/>
              <a:t>.</a:t>
            </a:r>
          </a:p>
          <a:p>
            <a:endParaRPr lang="fr-FR" sz="2000" dirty="0" smtClean="0"/>
          </a:p>
          <a:p>
            <a:r>
              <a:rPr lang="fr-FR" sz="2000" dirty="0" smtClean="0"/>
              <a:t>(</a:t>
            </a:r>
            <a:r>
              <a:rPr lang="fr-FR" sz="2000" dirty="0" err="1" smtClean="0"/>
              <a:t>here</a:t>
            </a:r>
            <a:r>
              <a:rPr lang="fr-FR" sz="2000" dirty="0" smtClean="0"/>
              <a:t> plots for 50ps</a:t>
            </a:r>
            <a:r>
              <a:rPr lang="fr-FR" sz="2000" dirty="0" smtClean="0"/>
              <a:t>)</a:t>
            </a:r>
          </a:p>
          <a:p>
            <a:endParaRPr lang="fr-FR" sz="2000" dirty="0"/>
          </a:p>
          <a:p>
            <a:r>
              <a:rPr lang="fr-FR" sz="2000" dirty="0" err="1" smtClean="0"/>
              <a:t>See</a:t>
            </a:r>
            <a:r>
              <a:rPr lang="fr-FR" sz="2000" dirty="0" smtClean="0"/>
              <a:t> </a:t>
            </a:r>
            <a:r>
              <a:rPr lang="fr-FR" sz="2000" dirty="0" err="1" smtClean="0"/>
              <a:t>also</a:t>
            </a:r>
            <a:r>
              <a:rPr lang="fr-FR" sz="2000" dirty="0" smtClean="0"/>
              <a:t> Bohdan </a:t>
            </a:r>
            <a:r>
              <a:rPr lang="fr-FR" sz="2000" dirty="0" err="1" smtClean="0"/>
              <a:t>Dudar</a:t>
            </a:r>
            <a:r>
              <a:rPr lang="fr-FR" sz="2000" dirty="0" smtClean="0"/>
              <a:t> (ILD software and </a:t>
            </a:r>
            <a:r>
              <a:rPr lang="fr-FR" sz="2000" dirty="0" err="1" smtClean="0"/>
              <a:t>analysis</a:t>
            </a:r>
            <a:r>
              <a:rPr lang="fr-FR" sz="2000" dirty="0" smtClean="0"/>
              <a:t> meeting, 11/2022) </a:t>
            </a:r>
            <a:endParaRPr lang="fr-FR" sz="20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187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16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564776"/>
            <a:ext cx="7103639" cy="532772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9448799" y="5892505"/>
            <a:ext cx="138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R. </a:t>
            </a:r>
            <a:r>
              <a:rPr lang="fr-FR" dirty="0" err="1" smtClean="0">
                <a:solidFill>
                  <a:srgbClr val="7030A0"/>
                </a:solidFill>
              </a:rPr>
              <a:t>Aleksan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99247" y="1299882"/>
            <a:ext cx="3245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SEPARATION POWER</a:t>
            </a:r>
          </a:p>
          <a:p>
            <a:r>
              <a:rPr lang="fr-FR" dirty="0" err="1" smtClean="0"/>
              <a:t>Combined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3021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2475"/>
          </a:xfrm>
        </p:spPr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293962"/>
            <a:ext cx="10515600" cy="5062388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The use of a TPC at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colliders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new R&amp;D </a:t>
            </a:r>
            <a:r>
              <a:rPr lang="fr-FR" dirty="0" err="1" smtClean="0"/>
              <a:t>work</a:t>
            </a:r>
            <a:endParaRPr lang="fr-FR" dirty="0"/>
          </a:p>
          <a:p>
            <a:pPr lvl="1"/>
            <a:r>
              <a:rPr lang="fr-FR" dirty="0" err="1" smtClean="0"/>
              <a:t>Recent</a:t>
            </a:r>
            <a:r>
              <a:rPr lang="fr-FR" dirty="0" smtClean="0"/>
              <a:t> and </a:t>
            </a:r>
            <a:r>
              <a:rPr lang="fr-FR" dirty="0" err="1" smtClean="0"/>
              <a:t>ongoing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show </a:t>
            </a:r>
            <a:r>
              <a:rPr lang="fr-FR" dirty="0" err="1" smtClean="0"/>
              <a:t>that</a:t>
            </a:r>
            <a:r>
              <a:rPr lang="fr-FR" dirty="0" smtClean="0"/>
              <a:t> running a TPC at the Z pole and at the 2 10</a:t>
            </a:r>
            <a:r>
              <a:rPr lang="fr-FR" baseline="30000" dirty="0" smtClean="0"/>
              <a:t>36</a:t>
            </a:r>
            <a:r>
              <a:rPr lang="fr-FR" dirty="0" smtClean="0"/>
              <a:t> cm</a:t>
            </a:r>
            <a:r>
              <a:rPr lang="fr-FR" baseline="30000" dirty="0" smtClean="0"/>
              <a:t>-2</a:t>
            </a:r>
            <a:r>
              <a:rPr lang="fr-FR" dirty="0" smtClean="0"/>
              <a:t>s</a:t>
            </a:r>
            <a:r>
              <a:rPr lang="fr-FR" baseline="30000" dirty="0" smtClean="0"/>
              <a:t>-1 </a:t>
            </a:r>
            <a:r>
              <a:rPr lang="fr-FR" dirty="0" err="1" smtClean="0"/>
              <a:t>luminosity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 </a:t>
            </a:r>
            <a:r>
              <a:rPr lang="fr-FR" dirty="0" err="1" smtClean="0"/>
              <a:t>because</a:t>
            </a:r>
            <a:r>
              <a:rPr lang="fr-FR" dirty="0" smtClean="0"/>
              <a:t> of positive ions </a:t>
            </a:r>
            <a:r>
              <a:rPr lang="fr-FR" dirty="0" err="1" smtClean="0"/>
              <a:t>creating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Real-time and </a:t>
            </a:r>
            <a:r>
              <a:rPr lang="fr-FR" dirty="0" err="1" smtClean="0"/>
              <a:t>localized</a:t>
            </a:r>
            <a:r>
              <a:rPr lang="fr-FR" dirty="0" smtClean="0"/>
              <a:t> </a:t>
            </a:r>
            <a:r>
              <a:rPr lang="fr-FR" dirty="0" err="1" smtClean="0"/>
              <a:t>ionization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prove</a:t>
            </a:r>
            <a:r>
              <a:rPr lang="fr-FR" dirty="0" smtClean="0"/>
              <a:t> </a:t>
            </a:r>
            <a:r>
              <a:rPr lang="fr-FR" dirty="0" err="1" smtClean="0"/>
              <a:t>necessary</a:t>
            </a:r>
            <a:r>
              <a:rPr lang="fr-FR" dirty="0" smtClean="0"/>
              <a:t> for </a:t>
            </a:r>
            <a:r>
              <a:rPr lang="fr-FR" dirty="0" err="1" smtClean="0"/>
              <a:t>correcting</a:t>
            </a:r>
            <a:r>
              <a:rPr lang="fr-FR" dirty="0" smtClean="0"/>
              <a:t> for </a:t>
            </a:r>
            <a:r>
              <a:rPr lang="fr-FR" dirty="0" err="1" smtClean="0"/>
              <a:t>distortions</a:t>
            </a:r>
            <a:r>
              <a:rPr lang="fr-FR" dirty="0" smtClean="0"/>
              <a:t>  </a:t>
            </a:r>
          </a:p>
          <a:p>
            <a:pPr lvl="1"/>
            <a:r>
              <a:rPr lang="fr-FR" dirty="0" err="1" smtClean="0"/>
              <a:t>Ultimate</a:t>
            </a:r>
            <a:r>
              <a:rPr lang="fr-FR" dirty="0" smtClean="0"/>
              <a:t> ion </a:t>
            </a:r>
            <a:r>
              <a:rPr lang="fr-FR" dirty="0" err="1" smtClean="0"/>
              <a:t>backflow</a:t>
            </a:r>
            <a:r>
              <a:rPr lang="fr-FR" dirty="0" smtClean="0"/>
              <a:t> suppression </a:t>
            </a:r>
            <a:r>
              <a:rPr lang="fr-FR" dirty="0" err="1" smtClean="0"/>
              <a:t>is</a:t>
            </a:r>
            <a:r>
              <a:rPr lang="fr-FR" dirty="0" smtClean="0"/>
              <a:t> essential</a:t>
            </a:r>
          </a:p>
          <a:p>
            <a:pPr lvl="1"/>
            <a:r>
              <a:rPr lang="fr-FR" dirty="0" smtClean="0"/>
              <a:t>Power </a:t>
            </a:r>
            <a:r>
              <a:rPr lang="fr-FR" dirty="0" err="1" smtClean="0"/>
              <a:t>consumption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source of a </a:t>
            </a:r>
            <a:r>
              <a:rPr lang="fr-FR" dirty="0" err="1" smtClean="0"/>
              <a:t>problem</a:t>
            </a:r>
            <a:r>
              <a:rPr lang="fr-FR" dirty="0" smtClean="0"/>
              <a:t> if power </a:t>
            </a:r>
            <a:r>
              <a:rPr lang="fr-FR" dirty="0" err="1" smtClean="0"/>
              <a:t>pulsing</a:t>
            </a:r>
            <a:r>
              <a:rPr lang="fr-FR" dirty="0" smtClean="0"/>
              <a:t> not possible :</a:t>
            </a:r>
            <a:r>
              <a:rPr lang="fr-FR" dirty="0" err="1" smtClean="0"/>
              <a:t>cooling</a:t>
            </a:r>
            <a:endParaRPr lang="fr-FR" dirty="0" smtClean="0"/>
          </a:p>
          <a:p>
            <a:pPr lvl="1"/>
            <a:r>
              <a:rPr lang="fr-FR" dirty="0" smtClean="0"/>
              <a:t>Machine background </a:t>
            </a:r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revisited</a:t>
            </a:r>
            <a:r>
              <a:rPr lang="fr-FR" dirty="0" smtClean="0"/>
              <a:t> at all </a:t>
            </a:r>
            <a:r>
              <a:rPr lang="fr-FR" dirty="0" err="1" smtClean="0"/>
              <a:t>energies</a:t>
            </a:r>
            <a:endParaRPr lang="fr-FR" dirty="0" smtClean="0"/>
          </a:p>
          <a:p>
            <a:pPr lvl="1"/>
            <a:r>
              <a:rPr lang="fr-FR" dirty="0" err="1" smtClean="0"/>
              <a:t>Gas</a:t>
            </a:r>
            <a:r>
              <a:rPr lang="fr-FR" dirty="0" smtClean="0"/>
              <a:t> </a:t>
            </a:r>
            <a:r>
              <a:rPr lang="fr-FR" dirty="0" err="1" smtClean="0"/>
              <a:t>choice</a:t>
            </a:r>
            <a:r>
              <a:rPr lang="fr-FR" dirty="0" smtClean="0"/>
              <a:t>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revisited</a:t>
            </a:r>
            <a:r>
              <a:rPr lang="fr-FR" dirty="0" smtClean="0"/>
              <a:t> and </a:t>
            </a:r>
            <a:r>
              <a:rPr lang="fr-FR" dirty="0" err="1" smtClean="0"/>
              <a:t>several</a:t>
            </a:r>
            <a:r>
              <a:rPr lang="fr-FR" dirty="0" smtClean="0"/>
              <a:t> options have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considered</a:t>
            </a:r>
            <a:endParaRPr lang="fr-FR" dirty="0"/>
          </a:p>
          <a:p>
            <a:pPr lvl="1"/>
            <a:r>
              <a:rPr lang="fr-FR" dirty="0" err="1" smtClean="0"/>
              <a:t>Including</a:t>
            </a:r>
            <a:r>
              <a:rPr lang="fr-FR" dirty="0" smtClean="0"/>
              <a:t> </a:t>
            </a:r>
            <a:r>
              <a:rPr lang="fr-FR" dirty="0" err="1" smtClean="0"/>
              <a:t>precise</a:t>
            </a:r>
            <a:r>
              <a:rPr lang="fr-FR" dirty="0" smtClean="0"/>
              <a:t> timing in the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helpful</a:t>
            </a:r>
            <a:r>
              <a:rPr lang="fr-FR" dirty="0" smtClean="0"/>
              <a:t> at </a:t>
            </a:r>
            <a:r>
              <a:rPr lang="fr-FR" dirty="0" err="1" smtClean="0"/>
              <a:t>moderate</a:t>
            </a:r>
            <a:r>
              <a:rPr lang="fr-FR" dirty="0" smtClean="0"/>
              <a:t> </a:t>
            </a:r>
            <a:r>
              <a:rPr lang="fr-FR" dirty="0" err="1" smtClean="0"/>
              <a:t>momentum</a:t>
            </a:r>
            <a:endParaRPr lang="fr-FR" dirty="0" smtClean="0"/>
          </a:p>
          <a:p>
            <a:pPr lvl="1"/>
            <a:r>
              <a:rPr lang="fr-FR" dirty="0" smtClean="0"/>
              <a:t>The limitation of the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at 2T (</a:t>
            </a:r>
            <a:r>
              <a:rPr lang="fr-FR" dirty="0" err="1" smtClean="0"/>
              <a:t>required</a:t>
            </a:r>
            <a:r>
              <a:rPr lang="fr-FR" dirty="0" smtClean="0"/>
              <a:t> for high </a:t>
            </a:r>
            <a:r>
              <a:rPr lang="fr-FR" dirty="0" err="1" smtClean="0"/>
              <a:t>luminosity</a:t>
            </a:r>
            <a:r>
              <a:rPr lang="fr-FR" dirty="0" smtClean="0"/>
              <a:t>) </a:t>
            </a:r>
            <a:r>
              <a:rPr lang="fr-FR" dirty="0" err="1" smtClean="0"/>
              <a:t>is</a:t>
            </a:r>
            <a:r>
              <a:rPr lang="fr-FR" dirty="0" smtClean="0"/>
              <a:t> not good for </a:t>
            </a:r>
            <a:r>
              <a:rPr lang="fr-FR" dirty="0" err="1" smtClean="0"/>
              <a:t>momentum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(</a:t>
            </a:r>
            <a:r>
              <a:rPr lang="fr-FR" dirty="0" err="1" smtClean="0"/>
              <a:t>plays</a:t>
            </a:r>
            <a:r>
              <a:rPr lang="fr-FR" dirty="0" smtClean="0"/>
              <a:t> on </a:t>
            </a:r>
            <a:r>
              <a:rPr lang="fr-FR" dirty="0" err="1" smtClean="0"/>
              <a:t>sagitta</a:t>
            </a:r>
            <a:r>
              <a:rPr lang="fr-FR" dirty="0" smtClean="0"/>
              <a:t> and diffusion) </a:t>
            </a:r>
            <a:endParaRPr lang="fr-FR" dirty="0"/>
          </a:p>
          <a:p>
            <a:r>
              <a:rPr lang="fr-FR" dirty="0"/>
              <a:t>I</a:t>
            </a:r>
            <a:r>
              <a:rPr lang="fr-FR" dirty="0" smtClean="0"/>
              <a:t>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 to </a:t>
            </a:r>
            <a:r>
              <a:rPr lang="fr-FR" dirty="0" err="1" smtClean="0"/>
              <a:t>optimize</a:t>
            </a:r>
            <a:r>
              <a:rPr lang="fr-FR" dirty="0" smtClean="0"/>
              <a:t> a detector </a:t>
            </a:r>
            <a:r>
              <a:rPr lang="fr-FR" dirty="0" err="1" smtClean="0"/>
              <a:t>both</a:t>
            </a:r>
            <a:r>
              <a:rPr lang="fr-FR" dirty="0" smtClean="0"/>
              <a:t> for EW-</a:t>
            </a:r>
            <a:r>
              <a:rPr lang="fr-FR" dirty="0" err="1" smtClean="0"/>
              <a:t>heavy</a:t>
            </a:r>
            <a:r>
              <a:rPr lang="fr-FR" dirty="0" smtClean="0"/>
              <a:t> </a:t>
            </a:r>
            <a:r>
              <a:rPr lang="fr-FR" dirty="0" err="1" smtClean="0"/>
              <a:t>flavour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and for HZ and </a:t>
            </a:r>
            <a:r>
              <a:rPr lang="fr-FR" dirty="0" err="1" smtClean="0"/>
              <a:t>ttbar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personal</a:t>
            </a:r>
            <a:r>
              <a:rPr lang="fr-FR" dirty="0" smtClean="0"/>
              <a:t> opinion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smtClean="0"/>
              <a:t> essential </a:t>
            </a:r>
            <a:r>
              <a:rPr lang="fr-FR" dirty="0" smtClean="0"/>
              <a:t>to </a:t>
            </a:r>
            <a:r>
              <a:rPr lang="fr-FR" dirty="0" err="1" smtClean="0"/>
              <a:t>recognize</a:t>
            </a:r>
            <a:r>
              <a:rPr lang="fr-FR" dirty="0" smtClean="0"/>
              <a:t> the </a:t>
            </a:r>
            <a:r>
              <a:rPr lang="fr-FR" dirty="0" err="1" smtClean="0"/>
              <a:t>complementarity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a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 smtClean="0"/>
              <a:t> from the Z pole to HZ and a </a:t>
            </a: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 smtClean="0"/>
              <a:t> at the </a:t>
            </a:r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energies</a:t>
            </a:r>
            <a:r>
              <a:rPr lang="fr-FR" dirty="0" smtClean="0"/>
              <a:t> : HZ to </a:t>
            </a:r>
            <a:r>
              <a:rPr lang="fr-FR" dirty="0" err="1" smtClean="0"/>
              <a:t>ttbar</a:t>
            </a:r>
            <a:r>
              <a:rPr lang="fr-FR" dirty="0" smtClean="0"/>
              <a:t> and </a:t>
            </a:r>
            <a:r>
              <a:rPr lang="fr-FR" dirty="0" err="1" smtClean="0"/>
              <a:t>above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704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7534"/>
          </a:xfrm>
        </p:spPr>
        <p:txBody>
          <a:bodyPr/>
          <a:lstStyle/>
          <a:p>
            <a:r>
              <a:rPr lang="fr-FR" dirty="0" err="1" smtClean="0"/>
              <a:t>Tracking</a:t>
            </a:r>
            <a:r>
              <a:rPr lang="fr-FR" dirty="0" smtClean="0"/>
              <a:t> at an EW/</a:t>
            </a:r>
            <a:r>
              <a:rPr lang="fr-FR" dirty="0" err="1" smtClean="0"/>
              <a:t>Higgs</a:t>
            </a:r>
            <a:r>
              <a:rPr lang="fr-FR" dirty="0" smtClean="0"/>
              <a:t>/top </a:t>
            </a:r>
            <a:r>
              <a:rPr lang="fr-FR" dirty="0" err="1" smtClean="0"/>
              <a:t>factory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027764"/>
            <a:ext cx="10652185" cy="5408895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At the Z pole and </a:t>
            </a:r>
            <a:r>
              <a:rPr lang="fr-FR" dirty="0" err="1" smtClean="0"/>
              <a:t>beyond</a:t>
            </a:r>
            <a:r>
              <a:rPr lang="fr-FR" dirty="0" smtClean="0"/>
              <a:t>, </a:t>
            </a:r>
            <a:r>
              <a:rPr lang="fr-FR" dirty="0" err="1" smtClean="0"/>
              <a:t>particle</a:t>
            </a:r>
            <a:r>
              <a:rPr lang="fr-FR" dirty="0" smtClean="0"/>
              <a:t> ID </a:t>
            </a:r>
            <a:r>
              <a:rPr lang="fr-FR" dirty="0" err="1" smtClean="0"/>
              <a:t>is</a:t>
            </a:r>
            <a:r>
              <a:rPr lang="fr-FR" dirty="0" smtClean="0"/>
              <a:t> an essential </a:t>
            </a:r>
            <a:r>
              <a:rPr lang="fr-FR" dirty="0" err="1" smtClean="0"/>
              <a:t>ingredient</a:t>
            </a:r>
            <a:r>
              <a:rPr lang="fr-FR" dirty="0" smtClean="0"/>
              <a:t>, for </a:t>
            </a:r>
            <a:r>
              <a:rPr lang="fr-FR" dirty="0" err="1" smtClean="0"/>
              <a:t>tagging</a:t>
            </a:r>
            <a:r>
              <a:rPr lang="fr-FR" dirty="0" smtClean="0"/>
              <a:t> and </a:t>
            </a:r>
            <a:r>
              <a:rPr lang="fr-FR" dirty="0" err="1" smtClean="0"/>
              <a:t>studies</a:t>
            </a:r>
            <a:r>
              <a:rPr lang="fr-FR" dirty="0" smtClean="0"/>
              <a:t> of Heavy </a:t>
            </a:r>
            <a:r>
              <a:rPr lang="fr-FR" dirty="0" err="1" smtClean="0"/>
              <a:t>Flavours</a:t>
            </a:r>
            <a:r>
              <a:rPr lang="fr-FR" dirty="0" smtClean="0"/>
              <a:t> (</a:t>
            </a:r>
            <a:r>
              <a:rPr lang="fr-FR" dirty="0" err="1" smtClean="0"/>
              <a:t>together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an excellent vertex </a:t>
            </a:r>
            <a:r>
              <a:rPr lang="fr-FR" dirty="0" err="1" smtClean="0"/>
              <a:t>detection</a:t>
            </a:r>
            <a:r>
              <a:rPr lang="fr-FR" dirty="0" smtClean="0"/>
              <a:t>)</a:t>
            </a:r>
          </a:p>
          <a:p>
            <a:r>
              <a:rPr lang="fr-FR" dirty="0" smtClean="0"/>
              <a:t>A TPC </a:t>
            </a:r>
            <a:r>
              <a:rPr lang="fr-FR" dirty="0" err="1" smtClean="0"/>
              <a:t>ideally</a:t>
            </a:r>
            <a:r>
              <a:rPr lang="fr-FR" dirty="0" smtClean="0"/>
              <a:t> combines </a:t>
            </a:r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measurement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material</a:t>
            </a:r>
            <a:r>
              <a:rPr lang="fr-FR" dirty="0" smtClean="0"/>
              <a:t> budget, </a:t>
            </a:r>
            <a:r>
              <a:rPr lang="fr-FR" dirty="0" err="1" smtClean="0"/>
              <a:t>allowing</a:t>
            </a:r>
            <a:r>
              <a:rPr lang="fr-FR" dirty="0" smtClean="0"/>
              <a:t> a </a:t>
            </a:r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of the </a:t>
            </a:r>
            <a:r>
              <a:rPr lang="fr-FR" dirty="0" err="1" smtClean="0"/>
              <a:t>tracks</a:t>
            </a:r>
            <a:r>
              <a:rPr lang="fr-FR" dirty="0" smtClean="0"/>
              <a:t>. A </a:t>
            </a:r>
            <a:r>
              <a:rPr lang="fr-FR" dirty="0" err="1" smtClean="0"/>
              <a:t>strong</a:t>
            </a:r>
            <a:r>
              <a:rPr lang="fr-FR" dirty="0" smtClean="0"/>
              <a:t>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aligned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TPC drift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r>
              <a:rPr lang="fr-FR" dirty="0" smtClean="0"/>
              <a:t> diffusion and </a:t>
            </a:r>
            <a:r>
              <a:rPr lang="fr-FR" dirty="0" err="1" smtClean="0"/>
              <a:t>allows</a:t>
            </a:r>
            <a:r>
              <a:rPr lang="fr-FR" dirty="0" smtClean="0"/>
              <a:t>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momentum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Together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silicon</a:t>
            </a:r>
            <a:r>
              <a:rPr lang="fr-FR" dirty="0" smtClean="0"/>
              <a:t> (vertex) detectors,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the excellent performance in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to </a:t>
            </a:r>
            <a:r>
              <a:rPr lang="fr-FR" dirty="0" err="1" smtClean="0"/>
              <a:t>extract</a:t>
            </a:r>
            <a:r>
              <a:rPr lang="fr-FR" dirty="0" smtClean="0"/>
              <a:t> the Z </a:t>
            </a:r>
            <a:r>
              <a:rPr lang="fr-FR" dirty="0" err="1" smtClean="0"/>
              <a:t>recoil</a:t>
            </a:r>
            <a:r>
              <a:rPr lang="fr-FR" dirty="0" smtClean="0"/>
              <a:t> </a:t>
            </a:r>
            <a:r>
              <a:rPr lang="fr-FR" dirty="0" err="1" smtClean="0"/>
              <a:t>peak</a:t>
            </a:r>
            <a:r>
              <a:rPr lang="fr-FR" dirty="0" smtClean="0"/>
              <a:t> to tag </a:t>
            </a:r>
            <a:r>
              <a:rPr lang="fr-FR" dirty="0" err="1" smtClean="0"/>
              <a:t>Higgses</a:t>
            </a:r>
            <a:r>
              <a:rPr lang="fr-FR" dirty="0" smtClean="0"/>
              <a:t> in a model-</a:t>
            </a:r>
            <a:r>
              <a:rPr lang="fr-FR" dirty="0" err="1" smtClean="0"/>
              <a:t>independent</a:t>
            </a:r>
            <a:r>
              <a:rPr lang="fr-FR" dirty="0" smtClean="0"/>
              <a:t> and </a:t>
            </a:r>
            <a:r>
              <a:rPr lang="fr-FR" dirty="0" err="1" smtClean="0"/>
              <a:t>unbiased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endParaRPr lang="fr-FR" dirty="0" smtClean="0"/>
          </a:p>
          <a:p>
            <a:r>
              <a:rPr lang="fr-FR" dirty="0" smtClean="0"/>
              <a:t>TPC </a:t>
            </a:r>
            <a:r>
              <a:rPr lang="fr-FR" dirty="0" err="1" smtClean="0"/>
              <a:t>is</a:t>
            </a:r>
            <a:r>
              <a:rPr lang="fr-FR" dirty="0" smtClean="0"/>
              <a:t> the main </a:t>
            </a:r>
            <a:r>
              <a:rPr lang="fr-FR" dirty="0" err="1" smtClean="0"/>
              <a:t>tracker</a:t>
            </a:r>
            <a:r>
              <a:rPr lang="fr-FR" dirty="0" smtClean="0"/>
              <a:t> for the ILD detector concept. At ILC, </a:t>
            </a:r>
            <a:r>
              <a:rPr lang="fr-FR" dirty="0" err="1" smtClean="0"/>
              <a:t>it</a:t>
            </a:r>
            <a:r>
              <a:rPr lang="fr-FR" dirty="0" smtClean="0"/>
              <a:t> profits from a </a:t>
            </a:r>
            <a:r>
              <a:rPr lang="fr-FR" dirty="0" err="1" smtClean="0"/>
              <a:t>beam</a:t>
            </a:r>
            <a:r>
              <a:rPr lang="fr-FR" dirty="0" smtClean="0"/>
              <a:t> time structure </a:t>
            </a:r>
            <a:r>
              <a:rPr lang="fr-FR" dirty="0" err="1" smtClean="0"/>
              <a:t>allowing</a:t>
            </a:r>
            <a:r>
              <a:rPr lang="fr-FR" dirty="0" smtClean="0"/>
              <a:t> power </a:t>
            </a:r>
            <a:r>
              <a:rPr lang="fr-FR" dirty="0" err="1" smtClean="0"/>
              <a:t>switching</a:t>
            </a:r>
            <a:r>
              <a:rPr lang="fr-FR" dirty="0" smtClean="0"/>
              <a:t> and </a:t>
            </a:r>
            <a:r>
              <a:rPr lang="fr-FR" dirty="0" err="1" smtClean="0"/>
              <a:t>gating</a:t>
            </a:r>
            <a:r>
              <a:rPr lang="fr-FR" dirty="0" smtClean="0"/>
              <a:t>. ILD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considering</a:t>
            </a:r>
            <a:r>
              <a:rPr lang="fr-FR" dirty="0" smtClean="0"/>
              <a:t> </a:t>
            </a:r>
            <a:r>
              <a:rPr lang="fr-FR" dirty="0" err="1" smtClean="0"/>
              <a:t>adapting</a:t>
            </a:r>
            <a:r>
              <a:rPr lang="fr-FR" dirty="0" smtClean="0"/>
              <a:t> the concept in case a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built</a:t>
            </a:r>
            <a:r>
              <a:rPr lang="fr-FR" dirty="0" smtClean="0"/>
              <a:t> first.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961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TPC R&amp;D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50496"/>
            <a:ext cx="10515600" cy="5157880"/>
          </a:xfrm>
        </p:spPr>
        <p:txBody>
          <a:bodyPr>
            <a:normAutofit/>
          </a:bodyPr>
          <a:lstStyle/>
          <a:p>
            <a:r>
              <a:rPr lang="fr-FR" dirty="0" smtClean="0"/>
              <a:t>All the R&amp;D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carried</a:t>
            </a:r>
            <a:r>
              <a:rPr lang="fr-FR" dirty="0" smtClean="0"/>
              <a:t> out </a:t>
            </a:r>
            <a:r>
              <a:rPr lang="fr-FR" dirty="0" err="1" smtClean="0"/>
              <a:t>within</a:t>
            </a:r>
            <a:r>
              <a:rPr lang="fr-FR" dirty="0" smtClean="0"/>
              <a:t> the LCTPC collaboration (</a:t>
            </a:r>
            <a:r>
              <a:rPr lang="fr-FR" dirty="0" err="1" smtClean="0"/>
              <a:t>spokesperson</a:t>
            </a:r>
            <a:r>
              <a:rPr lang="fr-FR" dirty="0" smtClean="0"/>
              <a:t> Jochen </a:t>
            </a:r>
            <a:r>
              <a:rPr lang="fr-FR" dirty="0" err="1" smtClean="0"/>
              <a:t>Kaminski</a:t>
            </a:r>
            <a:r>
              <a:rPr lang="fr-FR" dirty="0" smtClean="0"/>
              <a:t>) </a:t>
            </a:r>
          </a:p>
          <a:p>
            <a:r>
              <a:rPr lang="fr-FR" dirty="0" smtClean="0"/>
              <a:t>France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mainly</a:t>
            </a:r>
            <a:r>
              <a:rPr lang="fr-FR" dirty="0" smtClean="0"/>
              <a:t> </a:t>
            </a:r>
            <a:r>
              <a:rPr lang="fr-FR" dirty="0" err="1" smtClean="0"/>
              <a:t>involved</a:t>
            </a:r>
            <a:r>
              <a:rPr lang="fr-FR" dirty="0" smtClean="0"/>
              <a:t> in the </a:t>
            </a:r>
            <a:r>
              <a:rPr lang="fr-FR" dirty="0" err="1" smtClean="0"/>
              <a:t>Micromegas</a:t>
            </a:r>
            <a:r>
              <a:rPr lang="fr-FR" dirty="0" smtClean="0"/>
              <a:t> pad </a:t>
            </a:r>
            <a:r>
              <a:rPr lang="fr-FR" dirty="0" err="1" smtClean="0"/>
              <a:t>readout</a:t>
            </a:r>
            <a:r>
              <a:rPr lang="fr-FR" dirty="0" smtClean="0"/>
              <a:t> option</a:t>
            </a:r>
          </a:p>
          <a:p>
            <a:r>
              <a:rPr lang="fr-FR" dirty="0" smtClean="0"/>
              <a:t>There are </a:t>
            </a:r>
            <a:r>
              <a:rPr lang="fr-FR" dirty="0" err="1" smtClean="0"/>
              <a:t>also</a:t>
            </a:r>
            <a:r>
              <a:rPr lang="fr-FR" dirty="0" smtClean="0"/>
              <a:t> GEM pad options (Germany and </a:t>
            </a:r>
            <a:r>
              <a:rPr lang="fr-FR" dirty="0" err="1" smtClean="0"/>
              <a:t>Japan</a:t>
            </a:r>
            <a:r>
              <a:rPr lang="fr-FR" dirty="0" smtClean="0"/>
              <a:t>) and </a:t>
            </a:r>
            <a:r>
              <a:rPr lang="fr-FR" dirty="0" err="1" smtClean="0"/>
              <a:t>Micromegas</a:t>
            </a:r>
            <a:r>
              <a:rPr lang="fr-FR" dirty="0" smtClean="0"/>
              <a:t> pixels (digital </a:t>
            </a:r>
            <a:r>
              <a:rPr lang="fr-FR" dirty="0" err="1" smtClean="0"/>
              <a:t>readout</a:t>
            </a:r>
            <a:r>
              <a:rPr lang="fr-FR" dirty="0" smtClean="0"/>
              <a:t>, </a:t>
            </a:r>
            <a:r>
              <a:rPr lang="fr-FR" dirty="0" err="1" smtClean="0"/>
              <a:t>Nikhef</a:t>
            </a:r>
            <a:r>
              <a:rPr lang="fr-FR" dirty="0" smtClean="0"/>
              <a:t> and Bonn, and </a:t>
            </a:r>
            <a:r>
              <a:rPr lang="fr-FR" dirty="0" err="1" smtClean="0"/>
              <a:t>formerly</a:t>
            </a:r>
            <a:r>
              <a:rPr lang="fr-FR" dirty="0" smtClean="0"/>
              <a:t> Saclay and Freiburg). All the options are </a:t>
            </a:r>
            <a:r>
              <a:rPr lang="fr-FR" dirty="0" err="1" smtClean="0"/>
              <a:t>tested</a:t>
            </a:r>
            <a:r>
              <a:rPr lang="fr-FR" dirty="0" smtClean="0"/>
              <a:t> at the DESY </a:t>
            </a:r>
            <a:r>
              <a:rPr lang="fr-FR" dirty="0" err="1" smtClean="0"/>
              <a:t>beam</a:t>
            </a:r>
            <a:r>
              <a:rPr lang="fr-FR" dirty="0" smtClean="0"/>
              <a:t> test </a:t>
            </a:r>
            <a:r>
              <a:rPr lang="fr-FR" dirty="0" err="1" smtClean="0"/>
              <a:t>facility</a:t>
            </a:r>
            <a:r>
              <a:rPr lang="fr-FR" dirty="0" smtClean="0"/>
              <a:t>, </a:t>
            </a:r>
            <a:r>
              <a:rPr lang="fr-FR" dirty="0" err="1" smtClean="0"/>
              <a:t>using</a:t>
            </a:r>
            <a:r>
              <a:rPr lang="fr-FR" dirty="0" smtClean="0"/>
              <a:t> a large </a:t>
            </a:r>
            <a:r>
              <a:rPr lang="fr-FR" dirty="0" err="1" smtClean="0"/>
              <a:t>field</a:t>
            </a:r>
            <a:r>
              <a:rPr lang="fr-FR" dirty="0" smtClean="0"/>
              <a:t> cage, </a:t>
            </a:r>
            <a:r>
              <a:rPr lang="fr-FR" dirty="0" err="1" smtClean="0"/>
              <a:t>common</a:t>
            </a:r>
            <a:r>
              <a:rPr lang="fr-FR" dirty="0" smtClean="0"/>
              <a:t> </a:t>
            </a:r>
            <a:r>
              <a:rPr lang="fr-FR" dirty="0" err="1" smtClean="0"/>
              <a:t>gas</a:t>
            </a:r>
            <a:r>
              <a:rPr lang="fr-FR" dirty="0" smtClean="0"/>
              <a:t> system, </a:t>
            </a:r>
            <a:r>
              <a:rPr lang="fr-FR" dirty="0" err="1" smtClean="0"/>
              <a:t>cosmic</a:t>
            </a:r>
            <a:r>
              <a:rPr lang="fr-FR" dirty="0" smtClean="0"/>
              <a:t>-ray and </a:t>
            </a:r>
            <a:r>
              <a:rPr lang="fr-FR" dirty="0" err="1" smtClean="0"/>
              <a:t>beam</a:t>
            </a:r>
            <a:r>
              <a:rPr lang="fr-FR" dirty="0" smtClean="0"/>
              <a:t> trigger, power supplies </a:t>
            </a:r>
          </a:p>
          <a:p>
            <a:r>
              <a:rPr lang="fr-FR" dirty="0" err="1" smtClean="0"/>
              <a:t>Beside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dedicated</a:t>
            </a:r>
            <a:r>
              <a:rPr lang="fr-FR" dirty="0" smtClean="0"/>
              <a:t> R&amp;D, </a:t>
            </a:r>
            <a:r>
              <a:rPr lang="fr-FR" dirty="0" err="1" smtClean="0"/>
              <a:t>lessons</a:t>
            </a:r>
            <a:r>
              <a:rPr lang="fr-FR" dirty="0" smtClean="0"/>
              <a:t> are </a:t>
            </a:r>
            <a:r>
              <a:rPr lang="fr-FR" dirty="0" err="1" smtClean="0"/>
              <a:t>learnt</a:t>
            </a:r>
            <a:r>
              <a:rPr lang="fr-FR" dirty="0" smtClean="0"/>
              <a:t> from </a:t>
            </a:r>
            <a:r>
              <a:rPr lang="fr-FR" dirty="0" err="1" smtClean="0"/>
              <a:t>experiments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, 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TPCs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similar</a:t>
            </a:r>
            <a:r>
              <a:rPr lang="fr-FR" dirty="0" smtClean="0"/>
              <a:t> techniques </a:t>
            </a:r>
            <a:r>
              <a:rPr lang="fr-FR" dirty="0" err="1" smtClean="0"/>
              <a:t>issued</a:t>
            </a:r>
            <a:r>
              <a:rPr lang="fr-FR" dirty="0" smtClean="0"/>
              <a:t> from </a:t>
            </a:r>
            <a:r>
              <a:rPr lang="fr-FR" dirty="0" err="1" smtClean="0"/>
              <a:t>e+e</a:t>
            </a:r>
            <a:r>
              <a:rPr lang="fr-FR" dirty="0" smtClean="0"/>
              <a:t>- </a:t>
            </a:r>
            <a:r>
              <a:rPr lang="fr-FR" dirty="0" err="1" smtClean="0"/>
              <a:t>collider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: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ALICE</a:t>
            </a:r>
            <a:r>
              <a:rPr lang="fr-FR" dirty="0" smtClean="0"/>
              <a:t> at LHC (</a:t>
            </a:r>
            <a:r>
              <a:rPr lang="fr-FR" dirty="0" err="1" smtClean="0"/>
              <a:t>GEMs</a:t>
            </a:r>
            <a:r>
              <a:rPr lang="fr-FR" dirty="0" smtClean="0"/>
              <a:t>), </a:t>
            </a:r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T2K/ND280</a:t>
            </a:r>
            <a:r>
              <a:rPr lang="fr-FR" dirty="0" smtClean="0"/>
              <a:t> at J-PARC (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/>
              <a:t>)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321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8899"/>
          </a:xfrm>
        </p:spPr>
        <p:txBody>
          <a:bodyPr/>
          <a:lstStyle/>
          <a:p>
            <a:r>
              <a:rPr lang="fr-FR" dirty="0" err="1" smtClean="0"/>
              <a:t>Gas</a:t>
            </a:r>
            <a:r>
              <a:rPr lang="fr-FR" dirty="0" smtClean="0"/>
              <a:t> </a:t>
            </a:r>
            <a:r>
              <a:rPr lang="fr-FR" dirty="0" err="1" smtClean="0"/>
              <a:t>choice</a:t>
            </a:r>
            <a:r>
              <a:rPr lang="fr-FR" dirty="0" smtClean="0"/>
              <a:t>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revisited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144307"/>
            <a:ext cx="10515600" cy="5005482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Base </a:t>
            </a:r>
            <a:r>
              <a:rPr lang="fr-FR" dirty="0" err="1" smtClean="0"/>
              <a:t>gas</a:t>
            </a:r>
            <a:r>
              <a:rPr lang="fr-FR" dirty="0" smtClean="0"/>
              <a:t> : </a:t>
            </a:r>
          </a:p>
          <a:p>
            <a:pPr lvl="1"/>
            <a:r>
              <a:rPr lang="fr-FR" dirty="0" smtClean="0"/>
              <a:t>Ar for </a:t>
            </a:r>
            <a:r>
              <a:rPr lang="fr-FR" dirty="0" err="1" smtClean="0"/>
              <a:t>largest</a:t>
            </a:r>
            <a:r>
              <a:rPr lang="fr-FR" dirty="0" smtClean="0"/>
              <a:t> </a:t>
            </a:r>
            <a:r>
              <a:rPr lang="fr-FR" dirty="0" err="1" smtClean="0"/>
              <a:t>ionization</a:t>
            </a:r>
            <a:r>
              <a:rPr lang="fr-FR" dirty="0" smtClean="0"/>
              <a:t> : 97 e-ion pairs in ~35-40 clusters</a:t>
            </a:r>
          </a:p>
          <a:p>
            <a:pPr lvl="1"/>
            <a:r>
              <a:rPr lang="fr-FR" dirty="0" smtClean="0"/>
              <a:t>He for </a:t>
            </a:r>
            <a:r>
              <a:rPr lang="fr-FR" dirty="0" err="1" smtClean="0"/>
              <a:t>well</a:t>
            </a:r>
            <a:r>
              <a:rPr lang="fr-FR" dirty="0" err="1"/>
              <a:t>-</a:t>
            </a:r>
            <a:r>
              <a:rPr lang="fr-FR" dirty="0" err="1" smtClean="0"/>
              <a:t>separated</a:t>
            </a:r>
            <a:r>
              <a:rPr lang="fr-FR" dirty="0" smtClean="0"/>
              <a:t> clusters (but </a:t>
            </a:r>
            <a:r>
              <a:rPr lang="fr-FR" dirty="0" err="1" smtClean="0"/>
              <a:t>cannot</a:t>
            </a:r>
            <a:r>
              <a:rPr lang="fr-FR" dirty="0" smtClean="0"/>
              <a:t> set </a:t>
            </a:r>
            <a:r>
              <a:rPr lang="fr-FR" dirty="0" err="1" smtClean="0"/>
              <a:t>field</a:t>
            </a:r>
            <a:r>
              <a:rPr lang="fr-FR" dirty="0" smtClean="0"/>
              <a:t> to the maximum drift </a:t>
            </a:r>
            <a:r>
              <a:rPr lang="fr-FR" dirty="0" err="1" smtClean="0"/>
              <a:t>velocity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 err="1" smtClean="0"/>
              <a:t>Additional</a:t>
            </a:r>
            <a:r>
              <a:rPr lang="fr-FR" dirty="0" smtClean="0"/>
              <a:t> </a:t>
            </a:r>
            <a:r>
              <a:rPr lang="fr-FR" dirty="0" err="1" smtClean="0"/>
              <a:t>gases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Isobutane</a:t>
            </a:r>
            <a:r>
              <a:rPr lang="fr-FR" dirty="0"/>
              <a:t> </a:t>
            </a:r>
            <a:r>
              <a:rPr lang="fr-FR" dirty="0" smtClean="0"/>
              <a:t>: </a:t>
            </a:r>
            <a:r>
              <a:rPr lang="fr-FR" dirty="0" err="1" smtClean="0"/>
              <a:t>quencher</a:t>
            </a:r>
            <a:r>
              <a:rPr lang="fr-FR" dirty="0" smtClean="0"/>
              <a:t>, </a:t>
            </a:r>
            <a:r>
              <a:rPr lang="fr-FR" dirty="0" err="1" smtClean="0"/>
              <a:t>cuts</a:t>
            </a:r>
            <a:r>
              <a:rPr lang="fr-FR" dirty="0" smtClean="0"/>
              <a:t> </a:t>
            </a:r>
            <a:r>
              <a:rPr lang="fr-FR" dirty="0" err="1" smtClean="0"/>
              <a:t>UVs</a:t>
            </a:r>
            <a:r>
              <a:rPr lang="fr-FR" dirty="0" smtClean="0"/>
              <a:t> to </a:t>
            </a:r>
            <a:r>
              <a:rPr lang="fr-FR" dirty="0" err="1" smtClean="0"/>
              <a:t>avoid</a:t>
            </a:r>
            <a:r>
              <a:rPr lang="fr-FR" dirty="0" smtClean="0"/>
              <a:t> avalanche propagation, but sensitive to neutrons</a:t>
            </a:r>
          </a:p>
          <a:p>
            <a:pPr lvl="1"/>
            <a:r>
              <a:rPr lang="fr-FR" dirty="0" smtClean="0"/>
              <a:t>CF4 : </a:t>
            </a:r>
            <a:r>
              <a:rPr lang="fr-FR" dirty="0" err="1" smtClean="0"/>
              <a:t>increases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 drift </a:t>
            </a:r>
            <a:r>
              <a:rPr lang="fr-FR" dirty="0" err="1" smtClean="0"/>
              <a:t>velocity</a:t>
            </a:r>
            <a:r>
              <a:rPr lang="fr-FR" dirty="0" smtClean="0"/>
              <a:t> and </a:t>
            </a:r>
            <a:r>
              <a:rPr lang="fr-FR" dirty="0" err="1" smtClean="0"/>
              <a:t>reduces</a:t>
            </a:r>
            <a:r>
              <a:rPr lang="fr-FR" dirty="0" smtClean="0"/>
              <a:t> diffusion in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/>
              <a:t> </a:t>
            </a:r>
            <a:r>
              <a:rPr lang="fr-FR" dirty="0" smtClean="0"/>
              <a:t>by a factor of ~10 at 3.5 T and   ~5 at 2T. </a:t>
            </a:r>
          </a:p>
          <a:p>
            <a:pPr lvl="1"/>
            <a:r>
              <a:rPr lang="fr-FR" dirty="0" err="1" smtClean="0"/>
              <a:t>Low</a:t>
            </a:r>
            <a:r>
              <a:rPr lang="fr-FR" dirty="0" smtClean="0"/>
              <a:t> e </a:t>
            </a:r>
            <a:r>
              <a:rPr lang="fr-FR" dirty="0" err="1" smtClean="0"/>
              <a:t>attachment</a:t>
            </a:r>
            <a:r>
              <a:rPr lang="fr-FR" dirty="0" smtClean="0"/>
              <a:t> (</a:t>
            </a:r>
            <a:r>
              <a:rPr lang="fr-FR" dirty="0" err="1" smtClean="0"/>
              <a:t>keep</a:t>
            </a:r>
            <a:r>
              <a:rPr lang="fr-FR" dirty="0" smtClean="0"/>
              <a:t> O</a:t>
            </a:r>
            <a:r>
              <a:rPr lang="fr-FR" baseline="-25000" dirty="0" smtClean="0"/>
              <a:t>2</a:t>
            </a:r>
            <a:r>
              <a:rPr lang="fr-FR" dirty="0" smtClean="0"/>
              <a:t> and H</a:t>
            </a:r>
            <a:r>
              <a:rPr lang="fr-FR" baseline="-25000" dirty="0" smtClean="0"/>
              <a:t>2</a:t>
            </a:r>
            <a:r>
              <a:rPr lang="fr-FR" dirty="0" smtClean="0"/>
              <a:t>O </a:t>
            </a:r>
            <a:r>
              <a:rPr lang="fr-FR" dirty="0" err="1" smtClean="0"/>
              <a:t>below</a:t>
            </a:r>
            <a:r>
              <a:rPr lang="fr-FR" dirty="0" smtClean="0"/>
              <a:t> ~10 ppm to drift over </a:t>
            </a:r>
            <a:r>
              <a:rPr lang="fr-FR" dirty="0"/>
              <a:t>2m) </a:t>
            </a:r>
            <a:r>
              <a:rPr lang="fr-FR" dirty="0" err="1"/>
              <a:t>velocity</a:t>
            </a:r>
            <a:r>
              <a:rPr lang="fr-FR" dirty="0" smtClean="0"/>
              <a:t>)</a:t>
            </a:r>
          </a:p>
          <a:p>
            <a:pPr lvl="1"/>
            <a:endParaRPr lang="fr-FR" dirty="0"/>
          </a:p>
          <a:p>
            <a:r>
              <a:rPr lang="fr-FR" dirty="0" smtClean="0"/>
              <a:t>T2K </a:t>
            </a:r>
            <a:r>
              <a:rPr lang="fr-FR" dirty="0" err="1" smtClean="0"/>
              <a:t>gas</a:t>
            </a:r>
            <a:r>
              <a:rPr lang="fr-FR" dirty="0" smtClean="0"/>
              <a:t> Ar:CF4:Isobutane 95:3:2 </a:t>
            </a:r>
            <a:r>
              <a:rPr lang="fr-FR" dirty="0" err="1" smtClean="0"/>
              <a:t>satisfies</a:t>
            </a:r>
            <a:r>
              <a:rPr lang="fr-FR" dirty="0" smtClean="0"/>
              <a:t> all </a:t>
            </a:r>
            <a:r>
              <a:rPr lang="fr-FR" dirty="0" err="1" smtClean="0"/>
              <a:t>requirements</a:t>
            </a:r>
            <a:r>
              <a:rPr lang="fr-FR" dirty="0" smtClean="0"/>
              <a:t> for a TPC, but CF4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forbidden</a:t>
            </a:r>
            <a:r>
              <a:rPr lang="fr-FR" dirty="0" smtClean="0"/>
              <a:t> in future. </a:t>
            </a:r>
            <a:r>
              <a:rPr lang="fr-FR" dirty="0" err="1" smtClean="0"/>
              <a:t>Recirculating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sufficient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97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Distortions</a:t>
            </a:r>
            <a:r>
              <a:rPr lang="fr-FR" dirty="0" smtClean="0"/>
              <a:t> from positive 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21590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Ions </a:t>
            </a:r>
            <a:r>
              <a:rPr lang="fr-FR" dirty="0" err="1" smtClean="0"/>
              <a:t>drifting</a:t>
            </a:r>
            <a:r>
              <a:rPr lang="fr-FR" dirty="0" smtClean="0"/>
              <a:t> in the </a:t>
            </a:r>
            <a:r>
              <a:rPr lang="fr-FR" dirty="0" err="1" smtClean="0"/>
              <a:t>gas</a:t>
            </a:r>
            <a:r>
              <a:rPr lang="fr-FR" dirty="0" smtClean="0"/>
              <a:t> are </a:t>
            </a:r>
            <a:r>
              <a:rPr lang="fr-FR" dirty="0" err="1" smtClean="0"/>
              <a:t>very</a:t>
            </a:r>
            <a:r>
              <a:rPr lang="fr-FR" dirty="0" smtClean="0"/>
              <a:t> slow (</a:t>
            </a:r>
            <a:r>
              <a:rPr lang="fr-FR" dirty="0" err="1" smtClean="0"/>
              <a:t>typically</a:t>
            </a:r>
            <a:r>
              <a:rPr lang="fr-FR" dirty="0" smtClean="0"/>
              <a:t> a few m/s)</a:t>
            </a:r>
          </a:p>
          <a:p>
            <a:r>
              <a:rPr lang="fr-FR" dirty="0" err="1" smtClean="0"/>
              <a:t>Primary</a:t>
            </a:r>
            <a:r>
              <a:rPr lang="fr-FR" dirty="0" smtClean="0"/>
              <a:t> ions from </a:t>
            </a:r>
            <a:r>
              <a:rPr lang="fr-FR" dirty="0" err="1" smtClean="0"/>
              <a:t>ionization</a:t>
            </a:r>
            <a:r>
              <a:rPr lang="fr-FR" dirty="0" smtClean="0"/>
              <a:t> in the </a:t>
            </a:r>
            <a:r>
              <a:rPr lang="fr-FR" dirty="0" err="1" smtClean="0"/>
              <a:t>gas</a:t>
            </a:r>
            <a:r>
              <a:rPr lang="fr-FR" dirty="0" smtClean="0"/>
              <a:t> (from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track</a:t>
            </a:r>
            <a:r>
              <a:rPr lang="fr-FR" dirty="0" smtClean="0"/>
              <a:t> of from machine background) or </a:t>
            </a:r>
            <a:r>
              <a:rPr lang="fr-FR" dirty="0" err="1" smtClean="0"/>
              <a:t>secondary</a:t>
            </a:r>
            <a:r>
              <a:rPr lang="fr-FR" dirty="0" smtClean="0"/>
              <a:t> ions from the amplification back-</a:t>
            </a:r>
            <a:r>
              <a:rPr lang="fr-FR" dirty="0" err="1" smtClean="0"/>
              <a:t>flowing</a:t>
            </a:r>
            <a:r>
              <a:rPr lang="fr-FR" dirty="0" smtClean="0"/>
              <a:t> in the drift </a:t>
            </a:r>
            <a:r>
              <a:rPr lang="fr-FR" dirty="0" err="1" smtClean="0"/>
              <a:t>region</a:t>
            </a:r>
            <a:r>
              <a:rPr lang="fr-FR" dirty="0" smtClean="0"/>
              <a:t>, drift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slowly</a:t>
            </a:r>
            <a:r>
              <a:rPr lang="fr-FR" dirty="0" smtClean="0"/>
              <a:t>, </a:t>
            </a:r>
            <a:r>
              <a:rPr lang="fr-FR" dirty="0" err="1" smtClean="0"/>
              <a:t>producing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charge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distorts</a:t>
            </a:r>
            <a:r>
              <a:rPr lang="fr-FR" dirty="0" smtClean="0"/>
              <a:t> the </a:t>
            </a:r>
            <a:r>
              <a:rPr lang="fr-FR" dirty="0" err="1" smtClean="0"/>
              <a:t>trajectories</a:t>
            </a:r>
            <a:r>
              <a:rPr lang="fr-FR" dirty="0" smtClean="0"/>
              <a:t> of the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drifting</a:t>
            </a:r>
            <a:r>
              <a:rPr lang="fr-FR" dirty="0" smtClean="0"/>
              <a:t> from the </a:t>
            </a:r>
            <a:r>
              <a:rPr lang="fr-FR" dirty="0" err="1" smtClean="0"/>
              <a:t>tracks</a:t>
            </a:r>
            <a:r>
              <a:rPr lang="fr-FR" dirty="0"/>
              <a:t> </a:t>
            </a:r>
            <a:r>
              <a:rPr lang="fr-FR" dirty="0" smtClean="0"/>
              <a:t>by </a:t>
            </a:r>
            <a:r>
              <a:rPr lang="fr-FR" dirty="0" err="1" smtClean="0"/>
              <a:t>creating</a:t>
            </a:r>
            <a:r>
              <a:rPr lang="fr-FR" dirty="0" smtClean="0"/>
              <a:t> a transverse component to the drift </a:t>
            </a:r>
            <a:r>
              <a:rPr lang="fr-FR" dirty="0" err="1" smtClean="0"/>
              <a:t>field</a:t>
            </a:r>
            <a:endParaRPr lang="fr-FR" dirty="0" smtClean="0"/>
          </a:p>
          <a:p>
            <a:r>
              <a:rPr lang="fr-FR" dirty="0" err="1" smtClean="0"/>
              <a:t>Calculated</a:t>
            </a:r>
            <a:r>
              <a:rPr lang="fr-FR" dirty="0" smtClean="0"/>
              <a:t> in 2011 by D. </a:t>
            </a:r>
            <a:r>
              <a:rPr lang="fr-FR" dirty="0" err="1" smtClean="0"/>
              <a:t>Arai</a:t>
            </a:r>
            <a:r>
              <a:rPr lang="fr-FR" dirty="0" smtClean="0"/>
              <a:t> and K. </a:t>
            </a:r>
            <a:r>
              <a:rPr lang="fr-FR" dirty="0" err="1" smtClean="0"/>
              <a:t>Fujii</a:t>
            </a:r>
            <a:r>
              <a:rPr lang="fr-FR" dirty="0" smtClean="0"/>
              <a:t> : </a:t>
            </a:r>
          </a:p>
          <a:p>
            <a:r>
              <a:rPr lang="fr-FR" dirty="0" smtClean="0"/>
              <a:t>2022 : New </a:t>
            </a:r>
            <a:r>
              <a:rPr lang="fr-FR" dirty="0" err="1" smtClean="0"/>
              <a:t>calculation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, </a:t>
            </a:r>
            <a:r>
              <a:rPr lang="fr-FR" dirty="0" err="1" smtClean="0"/>
              <a:t>adapt</a:t>
            </a:r>
            <a:r>
              <a:rPr lang="fr-FR" dirty="0" smtClean="0"/>
              <a:t> to Z pole </a:t>
            </a:r>
          </a:p>
          <a:p>
            <a:pPr marL="0" indent="0">
              <a:buNone/>
            </a:pPr>
            <a:r>
              <a:rPr lang="fr-FR" dirty="0" smtClean="0"/>
              <a:t>(K. </a:t>
            </a:r>
            <a:r>
              <a:rPr lang="fr-FR" dirty="0" err="1" smtClean="0"/>
              <a:t>Fujii</a:t>
            </a:r>
            <a:r>
              <a:rPr lang="fr-FR" dirty="0" smtClean="0"/>
              <a:t>, S. Ganjour, Mingrui Zhao…)</a:t>
            </a:r>
          </a:p>
          <a:p>
            <a:pPr marL="0" indent="0">
              <a:buNone/>
            </a:pPr>
            <a:r>
              <a:rPr lang="fr-FR" dirty="0" smtClean="0"/>
              <a:t>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1003" y="4081979"/>
            <a:ext cx="2373875" cy="231060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667848" y="5888550"/>
            <a:ext cx="361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Simulation by M. </a:t>
            </a:r>
            <a:r>
              <a:rPr lang="fr-FR" dirty="0" err="1" smtClean="0"/>
              <a:t>Killenberg</a:t>
            </a:r>
            <a:r>
              <a:rPr lang="fr-FR" dirty="0" smtClean="0"/>
              <a:t> (2009)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71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803" y="571361"/>
            <a:ext cx="5297346" cy="413602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562846" y="1469985"/>
            <a:ext cx="4583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Case of FFC or CEPC at Z pole : </a:t>
            </a:r>
            <a:r>
              <a:rPr lang="fr-FR" sz="2400" dirty="0" err="1" smtClean="0"/>
              <a:t>almost</a:t>
            </a:r>
            <a:r>
              <a:rPr lang="fr-FR" sz="2400" dirty="0" smtClean="0"/>
              <a:t> </a:t>
            </a:r>
            <a:r>
              <a:rPr lang="fr-FR" sz="2400" dirty="0" err="1" smtClean="0"/>
              <a:t>continuous</a:t>
            </a:r>
            <a:r>
              <a:rPr lang="fr-FR" sz="2400" dirty="0" smtClean="0"/>
              <a:t> set of </a:t>
            </a:r>
            <a:r>
              <a:rPr lang="fr-FR" sz="2400" dirty="0" err="1" smtClean="0"/>
              <a:t>disks</a:t>
            </a:r>
            <a:r>
              <a:rPr lang="fr-FR" sz="2400" dirty="0" smtClean="0"/>
              <a:t>. </a:t>
            </a:r>
            <a:endParaRPr lang="fr-FR" sz="2400" dirty="0"/>
          </a:p>
        </p:txBody>
      </p:sp>
      <p:sp>
        <p:nvSpPr>
          <p:cNvPr id="6" name="Rectangle 5"/>
          <p:cNvSpPr/>
          <p:nvPr/>
        </p:nvSpPr>
        <p:spPr>
          <a:xfrm>
            <a:off x="532435" y="5386049"/>
            <a:ext cx="11659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https://agenda.linearcollider.org/event/5504/</a:t>
            </a:r>
            <a:r>
              <a:rPr lang="fr-FR" dirty="0"/>
              <a:t>contributions/24543/</a:t>
            </a:r>
            <a:r>
              <a:rPr lang="fr-FR" dirty="0" err="1"/>
              <a:t>attachments</a:t>
            </a:r>
            <a:r>
              <a:rPr lang="fr-FR" dirty="0"/>
              <a:t>/20144/31818/PositiveionEffects-kf.pdf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8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9660"/>
          </a:xfrm>
        </p:spPr>
        <p:txBody>
          <a:bodyPr>
            <a:noAutofit/>
          </a:bodyPr>
          <a:lstStyle/>
          <a:p>
            <a:r>
              <a:rPr lang="fr-FR" sz="3600" dirty="0" smtClean="0"/>
              <a:t>Daniel Jeans </a:t>
            </a:r>
            <a:r>
              <a:rPr lang="fr-FR" sz="3600" dirty="0" err="1" smtClean="0"/>
              <a:t>studied</a:t>
            </a:r>
            <a:r>
              <a:rPr lang="fr-FR" sz="3600" dirty="0"/>
              <a:t> </a:t>
            </a:r>
            <a:r>
              <a:rPr lang="fr-FR" sz="3600" dirty="0" err="1" smtClean="0"/>
              <a:t>primary</a:t>
            </a:r>
            <a:r>
              <a:rPr lang="fr-FR" sz="3600" dirty="0" smtClean="0"/>
              <a:t> ion </a:t>
            </a:r>
            <a:r>
              <a:rPr lang="fr-FR" sz="3600" dirty="0" err="1" smtClean="0"/>
              <a:t>density</a:t>
            </a:r>
            <a:r>
              <a:rPr lang="fr-FR" sz="3600" dirty="0" smtClean="0"/>
              <a:t> from Z </a:t>
            </a:r>
            <a:r>
              <a:rPr lang="fr-FR" sz="3600" dirty="0" err="1" smtClean="0"/>
              <a:t>events</a:t>
            </a:r>
            <a:endParaRPr lang="fr-FR" sz="36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7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457865" y="854015"/>
            <a:ext cx="6357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Presented</a:t>
            </a:r>
            <a:r>
              <a:rPr lang="fr-FR" dirty="0" smtClean="0"/>
              <a:t> one </a:t>
            </a:r>
            <a:r>
              <a:rPr lang="fr-FR" dirty="0" err="1" smtClean="0"/>
              <a:t>week</a:t>
            </a:r>
            <a:r>
              <a:rPr lang="fr-FR" dirty="0" smtClean="0"/>
              <a:t> </a:t>
            </a:r>
            <a:r>
              <a:rPr lang="fr-FR" dirty="0" err="1" smtClean="0"/>
              <a:t>ago</a:t>
            </a:r>
            <a:r>
              <a:rPr lang="fr-FR" dirty="0" smtClean="0"/>
              <a:t> in Software meeting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914401" y="2340957"/>
            <a:ext cx="23205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ILD detector but B=2T</a:t>
            </a:r>
          </a:p>
          <a:p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Keep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low-pT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tracks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, but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only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from Z (no machine background)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238" y="1223346"/>
            <a:ext cx="8641464" cy="5133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33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8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31" y="483080"/>
            <a:ext cx="11636937" cy="523623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90113" y="5337186"/>
            <a:ext cx="1621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D. Jeans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7781027" y="565833"/>
            <a:ext cx="348507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dirty="0"/>
              <a:t>b</a:t>
            </a:r>
            <a:r>
              <a:rPr lang="fr-FR" sz="2400" dirty="0" smtClean="0"/>
              <a:t>ack-</a:t>
            </a:r>
            <a:r>
              <a:rPr lang="fr-FR" sz="2400" dirty="0" err="1" smtClean="0"/>
              <a:t>flowing</a:t>
            </a:r>
            <a:r>
              <a:rPr lang="fr-FR" sz="2400" dirty="0" smtClean="0"/>
              <a:t> ions (IBF=1)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61563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546" y="442506"/>
            <a:ext cx="8148577" cy="5861966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 flipH="1">
            <a:off x="8912506" y="5058137"/>
            <a:ext cx="1689904" cy="648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10093123" y="4224759"/>
            <a:ext cx="17940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Fluctuations of charge </a:t>
            </a:r>
            <a:r>
              <a:rPr lang="fr-FR" dirty="0" err="1" smtClean="0"/>
              <a:t>density</a:t>
            </a:r>
            <a:r>
              <a:rPr lang="fr-FR" dirty="0" smtClean="0"/>
              <a:t> due to </a:t>
            </a:r>
            <a:r>
              <a:rPr lang="fr-FR" dirty="0" err="1" smtClean="0"/>
              <a:t>curlers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8426370" y="277792"/>
            <a:ext cx="3240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Corresponds to 1 ion drift time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84519" y="4965539"/>
            <a:ext cx="1701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K. </a:t>
            </a:r>
            <a:r>
              <a:rPr lang="fr-FR" dirty="0" err="1" smtClean="0">
                <a:solidFill>
                  <a:srgbClr val="7030A0"/>
                </a:solidFill>
              </a:rPr>
              <a:t>Fujii</a:t>
            </a:r>
            <a:r>
              <a:rPr lang="fr-FR" dirty="0" smtClean="0">
                <a:solidFill>
                  <a:srgbClr val="7030A0"/>
                </a:solidFill>
              </a:rPr>
              <a:t>, </a:t>
            </a:r>
            <a:r>
              <a:rPr lang="fr-FR" dirty="0" err="1" smtClean="0">
                <a:solidFill>
                  <a:srgbClr val="7030A0"/>
                </a:solidFill>
              </a:rPr>
              <a:t>preliminary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1/12/2022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ILD Conveners meeting 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E1F20-0FA9-4441-A6FF-71F02DBB93D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12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1247</Words>
  <Application>Microsoft Office PowerPoint</Application>
  <PresentationFormat>Grand écran</PresentationFormat>
  <Paragraphs>147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Thème Office</vt:lpstr>
      <vt:lpstr>Recent progress in TPC R&amp;D</vt:lpstr>
      <vt:lpstr>Tracking at an EW/Higgs/top factory</vt:lpstr>
      <vt:lpstr>TPC R&amp;D</vt:lpstr>
      <vt:lpstr>Gas choice has to be revisited</vt:lpstr>
      <vt:lpstr>Distortions from positive ions</vt:lpstr>
      <vt:lpstr>Présentation PowerPoint</vt:lpstr>
      <vt:lpstr>Daniel Jeans studied primary ion density from Z events</vt:lpstr>
      <vt:lpstr>Présentation PowerPoint</vt:lpstr>
      <vt:lpstr>Présentation PowerPoint</vt:lpstr>
      <vt:lpstr>Présentation PowerPoint</vt:lpstr>
      <vt:lpstr>Présentation PowerPoint</vt:lpstr>
      <vt:lpstr>Pair production background</vt:lpstr>
      <vt:lpstr>Charge spreading studies in T2K</vt:lpstr>
      <vt:lpstr>Pad size : from pixel (digital TPC) to pad</vt:lpstr>
      <vt:lpstr>Use of Time-of-flight for PId</vt:lpstr>
      <vt:lpstr>Présentation PowerPoint</vt:lpstr>
      <vt:lpstr>Conclusion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R&amp;D and Particle Identification</dc:title>
  <dc:creator>Colas Paul</dc:creator>
  <cp:lastModifiedBy>Colas Paul</cp:lastModifiedBy>
  <cp:revision>63</cp:revision>
  <dcterms:created xsi:type="dcterms:W3CDTF">2022-11-17T18:02:12Z</dcterms:created>
  <dcterms:modified xsi:type="dcterms:W3CDTF">2022-12-01T09:19:16Z</dcterms:modified>
</cp:coreProperties>
</file>