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56" r:id="rId5"/>
    <p:sldId id="352" r:id="rId6"/>
    <p:sldId id="355" r:id="rId7"/>
    <p:sldId id="360" r:id="rId8"/>
    <p:sldId id="362" r:id="rId9"/>
    <p:sldId id="361" r:id="rId10"/>
    <p:sldId id="363" r:id="rId11"/>
    <p:sldId id="364" r:id="rId12"/>
    <p:sldId id="33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cIntosh, Peter (STFC,DL,AST)" userId="e92e805f-5c75-43b3-ba50-cd74b1e05943" providerId="ADAL" clId="{84618640-653B-40EC-9ED8-E59621A3753A}"/>
    <pc:docChg chg="modSld">
      <pc:chgData name="McIntosh, Peter (STFC,DL,AST)" userId="e92e805f-5c75-43b3-ba50-cd74b1e05943" providerId="ADAL" clId="{84618640-653B-40EC-9ED8-E59621A3753A}" dt="2022-11-30T13:57:59.500" v="11" actId="20577"/>
      <pc:docMkLst>
        <pc:docMk/>
      </pc:docMkLst>
      <pc:sldChg chg="modSp mod">
        <pc:chgData name="McIntosh, Peter (STFC,DL,AST)" userId="e92e805f-5c75-43b3-ba50-cd74b1e05943" providerId="ADAL" clId="{84618640-653B-40EC-9ED8-E59621A3753A}" dt="2022-11-30T13:57:59.500" v="11" actId="20577"/>
        <pc:sldMkLst>
          <pc:docMk/>
          <pc:sldMk cId="4147418313" sldId="352"/>
        </pc:sldMkLst>
        <pc:graphicFrameChg chg="modGraphic">
          <ac:chgData name="McIntosh, Peter (STFC,DL,AST)" userId="e92e805f-5c75-43b3-ba50-cd74b1e05943" providerId="ADAL" clId="{84618640-653B-40EC-9ED8-E59621A3753A}" dt="2022-11-30T13:57:59.500" v="11" actId="20577"/>
          <ac:graphicFrameMkLst>
            <pc:docMk/>
            <pc:sldMk cId="4147418313" sldId="352"/>
            <ac:graphicFrameMk id="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30/11/2022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30/11/2022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30/11/2022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30/11/2022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30/11/2022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WG2 SRF: WP3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Down Selection Preparation Meeting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89" y="3785616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Peter McIntosh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30</a:t>
            </a:r>
            <a:r>
              <a:rPr lang="en-GB" sz="3000" baseline="30000" dirty="0">
                <a:solidFill>
                  <a:srgbClr val="0070C0"/>
                </a:solidFill>
              </a:rPr>
              <a:t>th</a:t>
            </a:r>
            <a:r>
              <a:rPr lang="en-GB" sz="3000" dirty="0">
                <a:solidFill>
                  <a:srgbClr val="0070C0"/>
                </a:solidFill>
              </a:rPr>
              <a:t> November 2022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 for WP3 Down Selection Preparation Meeting (GMT)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19589"/>
              </p:ext>
            </p:extLst>
          </p:nvPr>
        </p:nvGraphicFramePr>
        <p:xfrm>
          <a:off x="886353" y="1523718"/>
          <a:ext cx="10433813" cy="38480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730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4522216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3940874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1209993">
                  <a:extLst>
                    <a:ext uri="{9D8B030D-6E8A-4147-A177-3AD203B41FA5}">
                      <a16:colId xmlns:a16="http://schemas.microsoft.com/office/drawing/2014/main" val="3627803698"/>
                    </a:ext>
                  </a:extLst>
                </a:gridCol>
              </a:tblGrid>
              <a:tr h="381251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800" b="1" dirty="0"/>
                        <a:t>Friday 21</a:t>
                      </a:r>
                      <a:r>
                        <a:rPr lang="en-GB" sz="1800" b="1" baseline="30000" dirty="0"/>
                        <a:t>st</a:t>
                      </a:r>
                      <a:r>
                        <a:rPr lang="en-GB" sz="1800" b="1" dirty="0"/>
                        <a:t> October 2022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62493836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14:30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Introduction and Remit for the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r>
                        <a:rPr lang="en-GB" sz="1800" dirty="0"/>
                        <a:t>14:35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IDT Perspective for the CC Developments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Shin Michizono</a:t>
                      </a: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971406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Assessment of cavity parameters (review collated table)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solidFill>
                            <a:schemeClr val="accent5"/>
                          </a:solidFill>
                        </a:rPr>
                        <a:t>Peter McIntosh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092707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down-selection process and criteria to be clarified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Open 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50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7140161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Format for the review, i.e. duration, location, reviewers, expectation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Kirk Yamamoto/Peter McIntosh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5511666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15:50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Conclusion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Peter McIntosh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15:55</a:t>
                      </a:r>
                      <a:endParaRPr lang="en-GB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Meeting close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6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and Remit for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9"/>
            <a:ext cx="11038841" cy="461204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600" dirty="0"/>
              <a:t>Assess and compare CC EM designs, finally optimised: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Cavity,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HOMs,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Couplers (input and HOM),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 err="1"/>
              <a:t>Multipacting</a:t>
            </a:r>
            <a:r>
              <a:rPr lang="en-GB" sz="3200" dirty="0"/>
              <a:t>,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Pressure stability and tuning,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Fabrication - </a:t>
            </a:r>
            <a:r>
              <a:rPr lang="en-GB" sz="3200" dirty="0">
                <a:solidFill>
                  <a:srgbClr val="FF0000"/>
                </a:solidFill>
              </a:rPr>
              <a:t>Sheet/Ingot/Mixed, Nb material required,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Cryomodule integration compliance with specification,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3200" dirty="0">
                <a:solidFill>
                  <a:srgbClr val="FF0000"/>
                </a:solidFill>
              </a:rPr>
              <a:t>Anything else – level of design detail - bare/dressed?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600" b="1" dirty="0">
                <a:solidFill>
                  <a:srgbClr val="FF0000"/>
                </a:solidFill>
              </a:rPr>
              <a:t>WP3 meeting to review and agree criteria in Nov/Dec (today).</a:t>
            </a:r>
            <a:endParaRPr lang="en-GB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4C1753-208A-4875-BE6C-161691B9B359}"/>
              </a:ext>
            </a:extLst>
          </p:cNvPr>
          <p:cNvSpPr txBox="1"/>
          <p:nvPr/>
        </p:nvSpPr>
        <p:spPr>
          <a:xfrm>
            <a:off x="7142480" y="6323256"/>
            <a:ext cx="4677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Identified from WP3 Design Review Meeting #3 </a:t>
            </a:r>
          </a:p>
        </p:txBody>
      </p:sp>
    </p:spTree>
    <p:extLst>
      <p:ext uri="{BB962C8B-B14F-4D97-AF65-F5344CB8AC3E}">
        <p14:creationId xmlns:p14="http://schemas.microsoft.com/office/powerpoint/2010/main" val="345029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FB05-714B-4575-A78F-0D83B01F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Next Stage WP3 CC Preparations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77815-1D38-4849-9B0C-43114A3E6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1" y="1290918"/>
            <a:ext cx="11663680" cy="486883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What alignment is needed with ILC IDT processes – timescales likely?</a:t>
            </a:r>
            <a:r>
              <a:rPr lang="en-GB" sz="3200" b="1" dirty="0">
                <a:solidFill>
                  <a:srgbClr val="FF0000"/>
                </a:solidFill>
              </a:rPr>
              <a:t> (Spring 2023?)</a:t>
            </a:r>
            <a:endParaRPr lang="en-GB" sz="3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/>
              <a:t>Context for a proposed down-selection review: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Terms of reference to be developed/agreed.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Specialist membership – who defines/invites?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FF0000"/>
                </a:solidFill>
              </a:rPr>
              <a:t>IDT output anticipated and when?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>
                <a:solidFill>
                  <a:srgbClr val="FF0000"/>
                </a:solidFill>
              </a:rPr>
              <a:t>Additional Design Review #4 at end Jan 23 – review progress and provide any additional convergence required.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3200" dirty="0">
                <a:solidFill>
                  <a:srgbClr val="FF0000"/>
                </a:solidFill>
              </a:rPr>
              <a:t>Down selection review ideally before end Mar 23.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3305F-C89A-44FD-9F23-145B72B8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90B337-9543-4361-B70E-8D2EAF015367}"/>
              </a:ext>
            </a:extLst>
          </p:cNvPr>
          <p:cNvSpPr txBox="1"/>
          <p:nvPr/>
        </p:nvSpPr>
        <p:spPr>
          <a:xfrm>
            <a:off x="7426960" y="6316907"/>
            <a:ext cx="4582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(From WP3 Design Review #3 discussions) </a:t>
            </a:r>
          </a:p>
        </p:txBody>
      </p:sp>
    </p:spTree>
    <p:extLst>
      <p:ext uri="{BB962C8B-B14F-4D97-AF65-F5344CB8AC3E}">
        <p14:creationId xmlns:p14="http://schemas.microsoft.com/office/powerpoint/2010/main" val="1440521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036FF-49D7-406B-8EA2-000473123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IDT Perspectives </a:t>
            </a:r>
            <a:r>
              <a:rPr lang="en-GB" sz="3600" dirty="0"/>
              <a:t>for the CC Developments (Shin)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F09FE-0388-4E93-A3BD-134FBD41A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6E709-E393-4811-8101-2FA4D3A34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5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FB05-714B-4575-A78F-0D83B01F3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370"/>
            <a:ext cx="10515600" cy="764428"/>
          </a:xfrm>
        </p:spPr>
        <p:txBody>
          <a:bodyPr>
            <a:normAutofit/>
          </a:bodyPr>
          <a:lstStyle/>
          <a:p>
            <a:r>
              <a:rPr lang="en-GB" dirty="0"/>
              <a:t>Cavity Parameter Review (v16)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3305F-C89A-44FD-9F23-145B72B8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13F5982-B8F6-4743-ABF1-5045CFBEC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204715"/>
              </p:ext>
            </p:extLst>
          </p:nvPr>
        </p:nvGraphicFramePr>
        <p:xfrm>
          <a:off x="966070" y="744476"/>
          <a:ext cx="10219653" cy="6027564"/>
        </p:xfrm>
        <a:graphic>
          <a:graphicData uri="http://schemas.openxmlformats.org/drawingml/2006/table">
            <a:tbl>
              <a:tblPr/>
              <a:tblGrid>
                <a:gridCol w="1492009">
                  <a:extLst>
                    <a:ext uri="{9D8B030D-6E8A-4147-A177-3AD203B41FA5}">
                      <a16:colId xmlns:a16="http://schemas.microsoft.com/office/drawing/2014/main" val="3134950589"/>
                    </a:ext>
                  </a:extLst>
                </a:gridCol>
                <a:gridCol w="955433">
                  <a:extLst>
                    <a:ext uri="{9D8B030D-6E8A-4147-A177-3AD203B41FA5}">
                      <a16:colId xmlns:a16="http://schemas.microsoft.com/office/drawing/2014/main" val="381877008"/>
                    </a:ext>
                  </a:extLst>
                </a:gridCol>
                <a:gridCol w="637692">
                  <a:extLst>
                    <a:ext uri="{9D8B030D-6E8A-4147-A177-3AD203B41FA5}">
                      <a16:colId xmlns:a16="http://schemas.microsoft.com/office/drawing/2014/main" val="3205692522"/>
                    </a:ext>
                  </a:extLst>
                </a:gridCol>
                <a:gridCol w="1111873">
                  <a:extLst>
                    <a:ext uri="{9D8B030D-6E8A-4147-A177-3AD203B41FA5}">
                      <a16:colId xmlns:a16="http://schemas.microsoft.com/office/drawing/2014/main" val="533414505"/>
                    </a:ext>
                  </a:extLst>
                </a:gridCol>
                <a:gridCol w="1864022">
                  <a:extLst>
                    <a:ext uri="{9D8B030D-6E8A-4147-A177-3AD203B41FA5}">
                      <a16:colId xmlns:a16="http://schemas.microsoft.com/office/drawing/2014/main" val="3493519483"/>
                    </a:ext>
                  </a:extLst>
                </a:gridCol>
                <a:gridCol w="1504298">
                  <a:extLst>
                    <a:ext uri="{9D8B030D-6E8A-4147-A177-3AD203B41FA5}">
                      <a16:colId xmlns:a16="http://schemas.microsoft.com/office/drawing/2014/main" val="3492969576"/>
                    </a:ext>
                  </a:extLst>
                </a:gridCol>
                <a:gridCol w="907484">
                  <a:extLst>
                    <a:ext uri="{9D8B030D-6E8A-4147-A177-3AD203B41FA5}">
                      <a16:colId xmlns:a16="http://schemas.microsoft.com/office/drawing/2014/main" val="877395191"/>
                    </a:ext>
                  </a:extLst>
                </a:gridCol>
                <a:gridCol w="632232">
                  <a:extLst>
                    <a:ext uri="{9D8B030D-6E8A-4147-A177-3AD203B41FA5}">
                      <a16:colId xmlns:a16="http://schemas.microsoft.com/office/drawing/2014/main" val="3730390867"/>
                    </a:ext>
                  </a:extLst>
                </a:gridCol>
                <a:gridCol w="1114610">
                  <a:extLst>
                    <a:ext uri="{9D8B030D-6E8A-4147-A177-3AD203B41FA5}">
                      <a16:colId xmlns:a16="http://schemas.microsoft.com/office/drawing/2014/main" val="2280373387"/>
                    </a:ext>
                  </a:extLst>
                </a:gridCol>
              </a:tblGrid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Elliptical/Racetrack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Notes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WOW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QMIR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Nomenclature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480993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frequency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GHz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492216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GHz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593536"/>
                  </a:ext>
                </a:extLst>
              </a:tr>
              <a:tr h="1385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Longitudinal HOM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2.396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GHz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666889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Transverse HOM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2.0885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Vertical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2.299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GHz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160105"/>
                  </a:ext>
                </a:extLst>
              </a:tr>
              <a:tr h="1423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Assume Et* = Vt/lambda/2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clarify eqtn (JD)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593437"/>
                  </a:ext>
                </a:extLst>
              </a:tr>
              <a:tr h="1423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Assume Et* = Vt/lambda/2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mT/(MV/m)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819591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No ports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mT/(MV/m)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058412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129.54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130.9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647644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440.4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Circuit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454.3 acc. def.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328017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7830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5.70×10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What is assumption for Rs? 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59446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l-GR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Assumptions for Rs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446379"/>
                  </a:ext>
                </a:extLst>
              </a:tr>
              <a:tr h="2385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per cavity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Computed as total </a:t>
                      </a:r>
                      <a:r>
                        <a:rPr lang="en-GB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Vcc</a:t>
                      </a:r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required for 125 GeV crabbing divided by number of cavities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 max 1.48 nominal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862944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Below 45 MV/m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 max 41.6 nominal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MV/m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2282327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endParaRPr lang="en-GB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53.9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Below 80 mT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79.8 max 73.8 nominal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571244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This is a requirement, not a DQW parameter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0870545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No. of cavities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786977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Cavity Length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927537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Flange-flange Cavity Length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Mech Eng needed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751019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cells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467692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Diameter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5314834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Aperture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8273511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FPC Q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1.5×10</a:t>
                      </a:r>
                      <a:r>
                        <a:rPr lang="en-GB" sz="9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0.5 mm max offset, 50 Hz detuning, Vt = 1.48 MV per cavity for 500 GeV beam crabbing 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3e6 with 0.5mm offset &amp; 200Hz shift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1.00E+06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assumptions used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693148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Bandwidth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0.0867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kHz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752397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Input Power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5939547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Longitudinal Kick Factor k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V/pC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13119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Horizontal Kick Factor k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 w/o 1.3GHz, 36.2 w/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V/pC/m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926938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Vertical Kick Factor k</a:t>
                      </a:r>
                      <a:r>
                        <a:rPr lang="en-GB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15.6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0.05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V/pC/m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259277"/>
                  </a:ext>
                </a:extLst>
              </a:tr>
              <a:tr h="1346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Stored Energy W 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0.0037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Assume Q0 = 1e10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 nominal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0.2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Assume E</a:t>
                      </a:r>
                      <a:r>
                        <a:rPr lang="fr-FR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 MV/m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47179"/>
                  </a:ext>
                </a:extLst>
              </a:tr>
              <a:tr h="2385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 impedance (Longitudinal)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29.1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 filter and damper design optimization ongoing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031157"/>
                  </a:ext>
                </a:extLst>
              </a:tr>
              <a:tr h="2385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 impedance (Transverse)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22.8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 filter and damper design optimization ongoing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4.87 vertical 3.65 horizontal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  <a:r>
                        <a:rPr lang="el-G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Ω/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587898"/>
                  </a:ext>
                </a:extLst>
              </a:tr>
              <a:tr h="11927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3 multipole pararameters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840354"/>
                  </a:ext>
                </a:extLst>
              </a:tr>
              <a:tr h="2385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 material quantity (Kg)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1.79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Mech Eng needed. Only hollow cavity body and beam ports, no flanges.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50.2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31596"/>
                  </a:ext>
                </a:extLst>
              </a:tr>
              <a:tr h="3578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 material sheet/ingot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ingot and tubes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Ingot for main body: 100 mm x 120 mm x 130 mm. Sheets or ingot for ports. 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Further Mech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needed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sheet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ingot, Ø100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602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71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036FF-49D7-406B-8EA2-000473123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The down-selection process and criteria to clarify (Open)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F09FE-0388-4E93-A3BD-134FBD41A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6E709-E393-4811-8101-2FA4D3A34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42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036FF-49D7-406B-8EA2-000473123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Format for the review, i.e. duration, location, reviewers, expectation (Kirk/Peter)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F09FE-0388-4E93-A3BD-134FBD41A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 terms of reference to be approved.</a:t>
            </a:r>
          </a:p>
          <a:p>
            <a:r>
              <a:rPr lang="en-GB" dirty="0"/>
              <a:t>Reviewers to be identified and solicited (regional representation).</a:t>
            </a:r>
          </a:p>
          <a:p>
            <a:r>
              <a:rPr lang="en-GB" dirty="0"/>
              <a:t>Review date to be confirmed (before end-Mar23).</a:t>
            </a:r>
          </a:p>
          <a:p>
            <a:r>
              <a:rPr lang="en-GB" dirty="0"/>
              <a:t>Location to be agreed (in-person/remote).</a:t>
            </a:r>
          </a:p>
          <a:p>
            <a:r>
              <a:rPr lang="en-GB" dirty="0"/>
              <a:t>Review output to clarified.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6E709-E393-4811-8101-2FA4D3A34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917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MANY THANKS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2E73A6-C43D-42FE-8EC8-12530FCAB8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B6612C-36C4-4024-90AB-1DF4025868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2121F2-0F83-4A91-982F-3775784CD7F1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3305b838-c34c-4bc5-a224-1b5d53e55c3e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5229</TotalTime>
  <Words>957</Words>
  <Application>Microsoft Office PowerPoint</Application>
  <PresentationFormat>Widescreen</PresentationFormat>
  <Paragraphs>366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WG2 SRF: WP3 Crab Cavities Down Selection Preparation Meeting </vt:lpstr>
      <vt:lpstr>Agenda for WP3 Down Selection Preparation Meeting (GMT)</vt:lpstr>
      <vt:lpstr>Introduction and Remit for Discussion</vt:lpstr>
      <vt:lpstr>Next Stage WP3 CC Preparations</vt:lpstr>
      <vt:lpstr>IDT Perspectives for the CC Developments (Shin)</vt:lpstr>
      <vt:lpstr>Cavity Parameter Review (v16)</vt:lpstr>
      <vt:lpstr>The down-selection process and criteria to clarify (Open)</vt:lpstr>
      <vt:lpstr>Format for the review, i.e. duration, location, reviewers, expectation (Kirk/Peter)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334</cp:revision>
  <dcterms:created xsi:type="dcterms:W3CDTF">2021-02-20T08:35:06Z</dcterms:created>
  <dcterms:modified xsi:type="dcterms:W3CDTF">2022-11-30T13:58:01Z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