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430" r:id="rId3"/>
    <p:sldId id="431" r:id="rId4"/>
    <p:sldId id="432" r:id="rId5"/>
    <p:sldId id="433" r:id="rId6"/>
    <p:sldId id="426" r:id="rId7"/>
    <p:sldId id="425" r:id="rId8"/>
    <p:sldId id="429" r:id="rId9"/>
    <p:sldId id="434" r:id="rId10"/>
    <p:sldId id="348" r:id="rId11"/>
    <p:sldId id="349" r:id="rId12"/>
    <p:sldId id="350" r:id="rId13"/>
    <p:sldId id="427" r:id="rId14"/>
    <p:sldId id="428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  <p:cmAuthor id="2" name="山本 康史" initials="山本" lastIdx="1" clrIdx="1">
    <p:extLst>
      <p:ext uri="{19B8F6BF-5375-455C-9EA6-DF929625EA0E}">
        <p15:presenceInfo xmlns:p15="http://schemas.microsoft.com/office/powerpoint/2012/main" userId="761d810f7ffa07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9966"/>
    <a:srgbClr val="FF99CC"/>
    <a:srgbClr val="FF00FF"/>
    <a:srgbClr val="66CCFF"/>
    <a:srgbClr val="CCFF99"/>
    <a:srgbClr val="9999FF"/>
    <a:srgbClr val="DEEBF7"/>
    <a:srgbClr val="339933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06/Dec/2022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33rd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tif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979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05755" y="2071075"/>
            <a:ext cx="7380489" cy="2169627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Possibility of supply of Nb material (Kirk)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Renewed CM design to be produced (Kirk)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99FF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99FF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962852"/>
            <a:ext cx="1219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Posen, L. Monaco, 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Geng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Laxdal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List, D.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Stapnes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Burrows,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7278"/>
            <a:ext cx="9141619" cy="6057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1: SRF Cavity</a:t>
            </a:r>
          </a:p>
          <a:p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(Scoping the Industrial-Production Readiness)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DE5513-DCEB-48F2-89C2-8A3E0DA24C4A}"/>
              </a:ext>
            </a:extLst>
          </p:cNvPr>
          <p:cNvSpPr txBox="1"/>
          <p:nvPr/>
        </p:nvSpPr>
        <p:spPr>
          <a:xfrm>
            <a:off x="1598804" y="954057"/>
            <a:ext cx="5719196" cy="205440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Research with single-cell cavities to establish the best production process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Advanced Nb sheet production method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Advanced surface treatment recipe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Globally common design compatible with High Pressure Gas Safety (HPGS) regulation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24 nine-cell cavities are to be developed for industrial-production readiness</a:t>
            </a:r>
            <a:endParaRPr lang="en-US" altLang="ja-JP" sz="12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8 cavities (4 / batch) in each region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Production process optimized in each region encouraged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RF performance/success yield to be examined (at least including 2</a:t>
            </a:r>
            <a:r>
              <a:rPr lang="en-US" altLang="ja-JP" sz="1350" baseline="30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nd</a:t>
            </a: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pass)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3</a:t>
            </a:r>
            <a:r>
              <a:rPr lang="en-US" altLang="ja-JP" sz="1200" baseline="30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rd</a:t>
            </a: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pass to be examined if effective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B64076D-1F91-033E-5188-20AA2583F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4704" y="3208959"/>
            <a:ext cx="3113256" cy="195376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表 10">
            <a:extLst>
              <a:ext uri="{FF2B5EF4-FFF2-40B4-BE49-F238E27FC236}">
                <a16:creationId xmlns:a16="http://schemas.microsoft.com/office/drawing/2014/main" id="{51193731-B928-6D98-B9B0-F0E7ED3E6D50}"/>
              </a:ext>
            </a:extLst>
          </p:cNvPr>
          <p:cNvGraphicFramePr>
            <a:graphicFrameLocks noGrp="1"/>
          </p:cNvGraphicFramePr>
          <p:nvPr/>
        </p:nvGraphicFramePr>
        <p:xfrm>
          <a:off x="7432156" y="1570634"/>
          <a:ext cx="3161040" cy="960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0260">
                  <a:extLst>
                    <a:ext uri="{9D8B030D-6E8A-4147-A177-3AD203B41FA5}">
                      <a16:colId xmlns:a16="http://schemas.microsoft.com/office/drawing/2014/main" val="2223904680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1200475034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3980444251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228323909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cavities to be produced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012593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Americas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Europe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JP/Asia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053542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single-cell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0173154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nine-cell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(+ 12)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81720763"/>
                  </a:ext>
                </a:extLst>
              </a:tr>
            </a:tbl>
          </a:graphicData>
        </a:graphic>
      </p:graphicFrame>
      <p:pic>
        <p:nvPicPr>
          <p:cNvPr id="17" name="図 16">
            <a:extLst>
              <a:ext uri="{FF2B5EF4-FFF2-40B4-BE49-F238E27FC236}">
                <a16:creationId xmlns:a16="http://schemas.microsoft.com/office/drawing/2014/main" id="{B3807BBF-9B3B-754E-A2A0-C203BBF7EC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471" y="5585259"/>
            <a:ext cx="747512" cy="63360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B2A44BC8-2D78-8F0A-4A05-0E52C0E5D8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8289" y="3446606"/>
            <a:ext cx="2342897" cy="1757172"/>
          </a:xfrm>
          <a:prstGeom prst="rect">
            <a:avLst/>
          </a:prstGeom>
        </p:spPr>
      </p:pic>
      <p:pic>
        <p:nvPicPr>
          <p:cNvPr id="19" name="Picture 150" descr="TESLA cavity 20100627_top_B">
            <a:extLst>
              <a:ext uri="{FF2B5EF4-FFF2-40B4-BE49-F238E27FC236}">
                <a16:creationId xmlns:a16="http://schemas.microsoft.com/office/drawing/2014/main" id="{DB7F5C68-F87D-AED4-6C42-3AEE36345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1170" y="5653929"/>
            <a:ext cx="2547900" cy="424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下矢印 17">
            <a:extLst>
              <a:ext uri="{FF2B5EF4-FFF2-40B4-BE49-F238E27FC236}">
                <a16:creationId xmlns:a16="http://schemas.microsoft.com/office/drawing/2014/main" id="{3EE2BA98-400E-5CDC-D899-03CE78B9DE0A}"/>
              </a:ext>
            </a:extLst>
          </p:cNvPr>
          <p:cNvSpPr/>
          <p:nvPr/>
        </p:nvSpPr>
        <p:spPr>
          <a:xfrm>
            <a:off x="9025880" y="2941035"/>
            <a:ext cx="142775" cy="1991532"/>
          </a:xfrm>
          <a:prstGeom prst="down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27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60293B-06DB-4B96-8DA1-4A5A3104C5EC}"/>
              </a:ext>
            </a:extLst>
          </p:cNvPr>
          <p:cNvSpPr txBox="1"/>
          <p:nvPr/>
        </p:nvSpPr>
        <p:spPr>
          <a:xfrm>
            <a:off x="8012181" y="2697613"/>
            <a:ext cx="2208379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Material/Sub-component</a:t>
            </a:r>
            <a:endParaRPr lang="ja-JP" altLang="en-US" sz="135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B60860-97CE-B379-C2A2-FFBA107943F0}"/>
              </a:ext>
            </a:extLst>
          </p:cNvPr>
          <p:cNvSpPr txBox="1"/>
          <p:nvPr/>
        </p:nvSpPr>
        <p:spPr>
          <a:xfrm>
            <a:off x="8342597" y="3798301"/>
            <a:ext cx="1593706" cy="30008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Cavity Production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31A46CF-A772-7D07-E58E-B9A3014ECEA5}"/>
              </a:ext>
            </a:extLst>
          </p:cNvPr>
          <p:cNvSpPr txBox="1"/>
          <p:nvPr/>
        </p:nvSpPr>
        <p:spPr>
          <a:xfrm>
            <a:off x="8392492" y="4345978"/>
            <a:ext cx="1484702" cy="30008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Surface Process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FDD710F-6E01-DF52-0355-61760F560A28}"/>
              </a:ext>
            </a:extLst>
          </p:cNvPr>
          <p:cNvSpPr txBox="1"/>
          <p:nvPr/>
        </p:nvSpPr>
        <p:spPr>
          <a:xfrm>
            <a:off x="8481133" y="4932569"/>
            <a:ext cx="1370888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Vertical Test =</a:t>
            </a:r>
          </a:p>
          <a:p>
            <a:r>
              <a:rPr lang="en-US" altLang="ja-JP" sz="1350" dirty="0"/>
              <a:t>Cavity RF Test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6FE1C8B-B72B-D5FF-BDEB-CA18B416EE5E}"/>
              </a:ext>
            </a:extLst>
          </p:cNvPr>
          <p:cNvSpPr txBox="1"/>
          <p:nvPr/>
        </p:nvSpPr>
        <p:spPr>
          <a:xfrm>
            <a:off x="8155315" y="3232611"/>
            <a:ext cx="1928733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QA of Material/Sub-C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2C86FA-56E0-6DE9-DA0E-9BB1FE1CB3A1}"/>
              </a:ext>
            </a:extLst>
          </p:cNvPr>
          <p:cNvSpPr txBox="1"/>
          <p:nvPr/>
        </p:nvSpPr>
        <p:spPr>
          <a:xfrm>
            <a:off x="8347769" y="5603359"/>
            <a:ext cx="1507144" cy="300082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process</a:t>
            </a:r>
            <a:endParaRPr lang="ja-JP" alt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日付プレースホルダー 3">
            <a:extLst>
              <a:ext uri="{FF2B5EF4-FFF2-40B4-BE49-F238E27FC236}">
                <a16:creationId xmlns:a16="http://schemas.microsoft.com/office/drawing/2014/main" id="{276C4BD2-02B1-8F8E-06E3-A9595A832A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フッター プレースホルダー 4">
            <a:extLst>
              <a:ext uri="{FF2B5EF4-FFF2-40B4-BE49-F238E27FC236}">
                <a16:creationId xmlns:a16="http://schemas.microsoft.com/office/drawing/2014/main" id="{F1B1B2A7-074B-9E99-BF5D-B93058CDA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スライド番号プレースホルダー 5">
            <a:extLst>
              <a:ext uri="{FF2B5EF4-FFF2-40B4-BE49-F238E27FC236}">
                <a16:creationId xmlns:a16="http://schemas.microsoft.com/office/drawing/2014/main" id="{513B5F6E-BB19-4886-9C32-8D41DFAB7FBA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B7F25B-AEA0-0AED-2F7E-2655C3AB1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411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CC77177-0F9C-4F6D-8D01-3D1A72E23CC2}"/>
              </a:ext>
            </a:extLst>
          </p:cNvPr>
          <p:cNvSpPr txBox="1"/>
          <p:nvPr/>
        </p:nvSpPr>
        <p:spPr>
          <a:xfrm>
            <a:off x="1750475" y="887105"/>
            <a:ext cx="8691051" cy="50783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Unify cryomodule (CM) design with ancillaries, based on globally common drawings and data-base</a:t>
            </a:r>
            <a:endParaRPr lang="en-US" altLang="ja-JP" sz="12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Establish globally compatible safety design to be approved by HPGS regulations individually authorized in each region.</a:t>
            </a:r>
          </a:p>
        </p:txBody>
      </p:sp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-2259"/>
            <a:ext cx="9141619" cy="5850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2: Cryomodule (CM) design</a:t>
            </a:r>
          </a:p>
          <a:p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(Scoping the CM Global Transfer and Performance Assurance)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1806DC57-E67D-16A2-C5D9-C2B4880EE9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8176" y="1769895"/>
            <a:ext cx="2349434" cy="2087725"/>
          </a:xfrm>
          <a:prstGeom prst="rect">
            <a:avLst/>
          </a:prstGeom>
        </p:spPr>
      </p:pic>
      <p:pic>
        <p:nvPicPr>
          <p:cNvPr id="17" name="Content Placeholder 5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52493DBC-3806-AA94-92ED-84BABEC329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680" y="1914956"/>
            <a:ext cx="3254830" cy="1821295"/>
          </a:xfrm>
          <a:prstGeom prst="rect">
            <a:avLst/>
          </a:prstGeom>
        </p:spPr>
      </p:pic>
      <p:pic>
        <p:nvPicPr>
          <p:cNvPr id="13" name="Content Placeholder 8" descr="A picture containing music, purple, bassoon&#10;&#10;Description automatically generated">
            <a:extLst>
              <a:ext uri="{FF2B5EF4-FFF2-40B4-BE49-F238E27FC236}">
                <a16:creationId xmlns:a16="http://schemas.microsoft.com/office/drawing/2014/main" id="{68AEA70E-A7CA-65AF-1A47-638B59FF9D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251298" y="2170670"/>
            <a:ext cx="2887043" cy="1412282"/>
          </a:xfrm>
          <a:prstGeom prst="rect">
            <a:avLst/>
          </a:prstGeom>
        </p:spPr>
      </p:pic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6F1181DB-17EA-0E3B-EE78-072BD9A82759}"/>
              </a:ext>
            </a:extLst>
          </p:cNvPr>
          <p:cNvGraphicFramePr>
            <a:graphicFrameLocks noGrp="1"/>
          </p:cNvGraphicFramePr>
          <p:nvPr/>
        </p:nvGraphicFramePr>
        <p:xfrm>
          <a:off x="2478156" y="4539765"/>
          <a:ext cx="7357440" cy="1435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7157">
                  <a:extLst>
                    <a:ext uri="{9D8B030D-6E8A-4147-A177-3AD203B41FA5}">
                      <a16:colId xmlns:a16="http://schemas.microsoft.com/office/drawing/2014/main" val="792913908"/>
                    </a:ext>
                  </a:extLst>
                </a:gridCol>
                <a:gridCol w="1631563">
                  <a:extLst>
                    <a:ext uri="{9D8B030D-6E8A-4147-A177-3AD203B41FA5}">
                      <a16:colId xmlns:a16="http://schemas.microsoft.com/office/drawing/2014/main" val="2624557942"/>
                    </a:ext>
                  </a:extLst>
                </a:gridCol>
                <a:gridCol w="1839360">
                  <a:extLst>
                    <a:ext uri="{9D8B030D-6E8A-4147-A177-3AD203B41FA5}">
                      <a16:colId xmlns:a16="http://schemas.microsoft.com/office/drawing/2014/main" val="2621808678"/>
                    </a:ext>
                  </a:extLst>
                </a:gridCol>
                <a:gridCol w="1839360">
                  <a:extLst>
                    <a:ext uri="{9D8B030D-6E8A-4147-A177-3AD203B41FA5}">
                      <a16:colId xmlns:a16="http://schemas.microsoft.com/office/drawing/2014/main" val="1891038012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Americas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Europe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Japan/Asia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028453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tech. design base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LELS-II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Euro-XFEL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ILC-TDR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0546978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HPGS regulation base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ASME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TÜV and EN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JP-HPGS act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03924526"/>
                  </a:ext>
                </a:extLst>
              </a:tr>
              <a:tr h="429322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01531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ILC CM design </a:t>
                      </a:r>
                      <a:endParaRPr kumimoji="1" lang="ja-JP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Common CM design globally adaptable to HPGS regulation in any regions   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378428"/>
                  </a:ext>
                </a:extLst>
              </a:tr>
            </a:tbl>
          </a:graphicData>
        </a:graphic>
      </p:graphicFrame>
      <p:sp>
        <p:nvSpPr>
          <p:cNvPr id="4" name="右中かっこ 3">
            <a:extLst>
              <a:ext uri="{FF2B5EF4-FFF2-40B4-BE49-F238E27FC236}">
                <a16:creationId xmlns:a16="http://schemas.microsoft.com/office/drawing/2014/main" id="{A3E27D12-1AF1-E11A-F95E-4E3175424F38}"/>
              </a:ext>
            </a:extLst>
          </p:cNvPr>
          <p:cNvSpPr/>
          <p:nvPr/>
        </p:nvSpPr>
        <p:spPr>
          <a:xfrm rot="5400000">
            <a:off x="6948182" y="3474082"/>
            <a:ext cx="273845" cy="4151657"/>
          </a:xfrm>
          <a:prstGeom prst="rightBrace">
            <a:avLst>
              <a:gd name="adj1" fmla="val 40001"/>
              <a:gd name="adj2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6301D5-2950-E9A6-4EC6-35A864B73838}"/>
              </a:ext>
            </a:extLst>
          </p:cNvPr>
          <p:cNvSpPr txBox="1"/>
          <p:nvPr/>
        </p:nvSpPr>
        <p:spPr>
          <a:xfrm>
            <a:off x="4303478" y="2650264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 string 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BBE4AB-9EB3-100E-4BF7-FE87D942C3C1}"/>
              </a:ext>
            </a:extLst>
          </p:cNvPr>
          <p:cNvSpPr txBox="1"/>
          <p:nvPr/>
        </p:nvSpPr>
        <p:spPr>
          <a:xfrm>
            <a:off x="4633758" y="3189922"/>
            <a:ext cx="182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Ancillaries:</a:t>
            </a:r>
          </a:p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SC mag., tuners, couplers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A0457E81-B863-257F-0F15-F20A303665C7}"/>
              </a:ext>
            </a:extLst>
          </p:cNvPr>
          <p:cNvCxnSpPr/>
          <p:nvPr/>
        </p:nvCxnSpPr>
        <p:spPr>
          <a:xfrm flipV="1">
            <a:off x="5295899" y="2858014"/>
            <a:ext cx="0" cy="498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5BD7368-A2B7-993F-9BB4-575C80EA2C2C}"/>
              </a:ext>
            </a:extLst>
          </p:cNvPr>
          <p:cNvCxnSpPr>
            <a:cxnSpLocks/>
          </p:cNvCxnSpPr>
          <p:nvPr/>
        </p:nvCxnSpPr>
        <p:spPr>
          <a:xfrm flipV="1">
            <a:off x="5548929" y="2979319"/>
            <a:ext cx="180533" cy="406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EEFFDBC7-1928-D2DD-5CA8-491217058CB2}"/>
              </a:ext>
            </a:extLst>
          </p:cNvPr>
          <p:cNvCxnSpPr>
            <a:cxnSpLocks/>
          </p:cNvCxnSpPr>
          <p:nvPr/>
        </p:nvCxnSpPr>
        <p:spPr>
          <a:xfrm flipV="1">
            <a:off x="5910073" y="3100623"/>
            <a:ext cx="72419" cy="252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EFD7030-51FA-F9F4-ED08-2A23E7044F21}"/>
              </a:ext>
            </a:extLst>
          </p:cNvPr>
          <p:cNvSpPr txBox="1"/>
          <p:nvPr/>
        </p:nvSpPr>
        <p:spPr>
          <a:xfrm>
            <a:off x="7716655" y="3385943"/>
            <a:ext cx="17139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outlook with vacuum vessel 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日付プレースホルダー 3">
            <a:extLst>
              <a:ext uri="{FF2B5EF4-FFF2-40B4-BE49-F238E27FC236}">
                <a16:creationId xmlns:a16="http://schemas.microsoft.com/office/drawing/2014/main" id="{917A8748-2342-A36C-88B3-9DCB89EF4E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フッター プレースホルダー 4">
            <a:extLst>
              <a:ext uri="{FF2B5EF4-FFF2-40B4-BE49-F238E27FC236}">
                <a16:creationId xmlns:a16="http://schemas.microsoft.com/office/drawing/2014/main" id="{A3A24D16-1A2D-8672-2745-6221ECE5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スライド番号プレースホルダー 5">
            <a:extLst>
              <a:ext uri="{FF2B5EF4-FFF2-40B4-BE49-F238E27FC236}">
                <a16:creationId xmlns:a16="http://schemas.microsoft.com/office/drawing/2014/main" id="{54CF4697-2305-2680-A495-C94C2754410A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215043-CDBA-97CC-075F-D70D08874C71}"/>
              </a:ext>
            </a:extLst>
          </p:cNvPr>
          <p:cNvSpPr txBox="1"/>
          <p:nvPr/>
        </p:nvSpPr>
        <p:spPr>
          <a:xfrm>
            <a:off x="209793" y="327480"/>
            <a:ext cx="2628412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will produce first CM!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5D3D728-E3A9-C5B0-A959-75662E447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719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0B30C003-2E53-4A14-823F-DA9BE4E487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329" y="1877923"/>
            <a:ext cx="4762847" cy="999834"/>
          </a:xfrm>
          <a:prstGeom prst="rect">
            <a:avLst/>
          </a:prstGeom>
        </p:spPr>
      </p:pic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1"/>
            <a:ext cx="9141619" cy="5329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3: Crab Cavity Development with down-selection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1A7038-860D-44B8-AB52-C1E53EA446C5}"/>
              </a:ext>
            </a:extLst>
          </p:cNvPr>
          <p:cNvSpPr txBox="1"/>
          <p:nvPr/>
        </p:nvSpPr>
        <p:spPr>
          <a:xfrm>
            <a:off x="1633633" y="669114"/>
            <a:ext cx="4942716" cy="138499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RF property simulation to optimize cavity design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Pre-down-selection to choose two primary candidates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Development and evaluation of two prototype cavities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Demonstration of synchronized operation with two prototypes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Down-selection to choose final cavity design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Cryomodule design based on final cavity design</a:t>
            </a: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95F6D02B-F2D3-48F3-8409-8AE919F26339}"/>
              </a:ext>
            </a:extLst>
          </p:cNvPr>
          <p:cNvGraphicFramePr>
            <a:graphicFrameLocks noGrp="1"/>
          </p:cNvGraphicFramePr>
          <p:nvPr/>
        </p:nvGraphicFramePr>
        <p:xfrm>
          <a:off x="1709010" y="2789500"/>
          <a:ext cx="4110492" cy="33993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5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45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3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Item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6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Recent specification (after TDR)</a:t>
                      </a:r>
                      <a:endParaRPr lang="ja-JP" sz="1600" b="1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 GeV (e</a:t>
                      </a:r>
                      <a:r>
                        <a:rPr lang="en-US" sz="120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Crossing angle</a:t>
                      </a:r>
                      <a:endParaRPr lang="ja-JP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r>
                        <a:rPr lang="en-US" sz="1200" b="1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mrad</a:t>
                      </a:r>
                      <a:endParaRPr lang="ja-JP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Installation site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14 m from IP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848520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repetition rate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altLang="ja-JP" sz="1200" kern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 Hz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551949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Bunch train length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727 </a:t>
                      </a:r>
                      <a:r>
                        <a:rPr lang="el-GR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sec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5464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Bunch spacing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554 </a:t>
                      </a:r>
                      <a:r>
                        <a:rPr lang="en-US" altLang="ja-JP" sz="1200" dirty="0" err="1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nsec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0083708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Operational temp</a:t>
                      </a: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erature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 K (?)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47866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frequency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1.3/3.9 GHz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kick voltage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1.845/0.615 MV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29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Relative RF phase jitter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0.023/0.069 deg rms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(49 fs rms)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F1467DC-4820-4E98-AD58-71E048F27112}"/>
              </a:ext>
            </a:extLst>
          </p:cNvPr>
          <p:cNvSpPr txBox="1"/>
          <p:nvPr/>
        </p:nvSpPr>
        <p:spPr>
          <a:xfrm>
            <a:off x="7399584" y="1574553"/>
            <a:ext cx="223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two beamline distance</a:t>
            </a:r>
          </a:p>
          <a:p>
            <a:r>
              <a:rPr lang="en-US" altLang="ja-JP" sz="1200" dirty="0"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14.049m x 0.014rad = </a:t>
            </a:r>
            <a:r>
              <a:rPr lang="en-US" altLang="ja-JP" sz="1600" b="1" dirty="0">
                <a:solidFill>
                  <a:srgbClr val="FF0000"/>
                </a:solidFill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197mm</a:t>
            </a:r>
            <a:endParaRPr lang="ja-JP" altLang="en-US" sz="1200" b="1" dirty="0">
              <a:solidFill>
                <a:srgbClr val="FF0000"/>
              </a:solidFill>
              <a:latin typeface="Times New Roman" panose="02020603050405020304" pitchFamily="18" charset="0"/>
              <a:ea typeface="MS UI Gothic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EC02DEC-22A3-FFB6-7B2E-B6E68C4717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3086" y="2877758"/>
            <a:ext cx="4181330" cy="3068345"/>
          </a:xfrm>
          <a:prstGeom prst="rect">
            <a:avLst/>
          </a:prstGeom>
        </p:spPr>
      </p:pic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EF754057-FD32-9189-C1B5-4F804D68CB5E}"/>
              </a:ext>
            </a:extLst>
          </p:cNvPr>
          <p:cNvCxnSpPr>
            <a:cxnSpLocks/>
          </p:cNvCxnSpPr>
          <p:nvPr/>
        </p:nvCxnSpPr>
        <p:spPr>
          <a:xfrm flipH="1" flipV="1">
            <a:off x="9037545" y="2518719"/>
            <a:ext cx="383241" cy="35903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日付プレースホルダー 3">
            <a:extLst>
              <a:ext uri="{FF2B5EF4-FFF2-40B4-BE49-F238E27FC236}">
                <a16:creationId xmlns:a16="http://schemas.microsoft.com/office/drawing/2014/main" id="{39B94B82-F3F3-4C89-8801-DF8E0A5446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フッター プレースホルダー 4">
            <a:extLst>
              <a:ext uri="{FF2B5EF4-FFF2-40B4-BE49-F238E27FC236}">
                <a16:creationId xmlns:a16="http://schemas.microsoft.com/office/drawing/2014/main" id="{69FF7524-EF10-544C-40AD-D6B4C1696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スライド番号プレースホルダー 5">
            <a:extLst>
              <a:ext uri="{FF2B5EF4-FFF2-40B4-BE49-F238E27FC236}">
                <a16:creationId xmlns:a16="http://schemas.microsoft.com/office/drawing/2014/main" id="{8FE520B8-CBA0-AABD-DD5F-5E04BE458E98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B3BD58D-A4F6-1F61-6D72-85610CF25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771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1565255E-9241-7FDD-D6E7-FFFD85324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93" y="3065685"/>
            <a:ext cx="4983847" cy="2714722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requests related to SRF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814233" y="777281"/>
            <a:ext cx="105635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KEK has enough budget from next FY, we’d like to start cavity/CM production as soon as possible.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Then, we have to decide the design of cavity/CM including tuner/coupler/magnet.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Currently, we have two change requests related to tuner/helium tank and position of current lead box for Q-mag.</a:t>
            </a:r>
          </a:p>
          <a:p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92F842A9-B38C-5836-9A74-ADA1073F7C7D}"/>
              </a:ext>
            </a:extLst>
          </p:cNvPr>
          <p:cNvSpPr txBox="1"/>
          <p:nvPr/>
        </p:nvSpPr>
        <p:spPr>
          <a:xfrm>
            <a:off x="1530457" y="5955532"/>
            <a:ext cx="2667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LCLS II (HE)/FNAL’s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highlight>
                  <a:srgbClr val="FFFF00"/>
                </a:highligh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N=320 units+ 180units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EB84357-4E8D-9EA2-FA60-B0C37F29D3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645" y="3252958"/>
            <a:ext cx="5950047" cy="3254866"/>
          </a:xfrm>
          <a:prstGeom prst="rect">
            <a:avLst/>
          </a:prstGeom>
        </p:spPr>
      </p:pic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83379A6D-2A39-2090-3838-8F4B6C6604A3}"/>
              </a:ext>
            </a:extLst>
          </p:cNvPr>
          <p:cNvSpPr/>
          <p:nvPr/>
        </p:nvSpPr>
        <p:spPr>
          <a:xfrm>
            <a:off x="303996" y="1874520"/>
            <a:ext cx="5120640" cy="960336"/>
          </a:xfrm>
          <a:prstGeom prst="wedgeRoundRectCallout">
            <a:avLst>
              <a:gd name="adj1" fmla="val -20238"/>
              <a:gd name="adj2" fmla="val 8201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LCLS-II tuner has worked with high reliability, 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there is no experience in pulsed mode operation.</a:t>
            </a:r>
          </a:p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to check this with </a:t>
            </a:r>
            <a:r>
              <a:rPr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CM.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14EB8183-53A8-5C82-1A22-ED8D98E5FF1F}"/>
              </a:ext>
            </a:extLst>
          </p:cNvPr>
          <p:cNvSpPr/>
          <p:nvPr/>
        </p:nvSpPr>
        <p:spPr>
          <a:xfrm>
            <a:off x="5840880" y="1776968"/>
            <a:ext cx="6221579" cy="1278652"/>
          </a:xfrm>
          <a:prstGeom prst="wedgeRoundRectCallout">
            <a:avLst>
              <a:gd name="adj1" fmla="val -19748"/>
              <a:gd name="adj2" fmla="val 66338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 design is already completed, but we have to design outside components, that is, waveguide system, pumping system for power coupler, current lead box, etc. </a:t>
            </a:r>
          </a:p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more detailed drawing.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467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Conclusion/Suggestion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798267" y="2459504"/>
            <a:ext cx="105954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ly, it’s difficult to submit these change requests before cavity/CM production.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CM test and more detailed drawing completed, we will/can submit the change request.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I’d like to obtain your agreement on this policy including the cavity/CM design within this year.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like to check the 3D model developed by FNAL/KEK, I can provide to the SRF group.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113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Possibility of supply of Nb material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2000968" y="917424"/>
            <a:ext cx="81900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KEK, we are thinking of a possibility to supply Nb material to EU and US.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e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arly next year, we will start to make a document to purchase them.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have an interest in use of MG, we can provide more information.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表 6">
            <a:extLst>
              <a:ext uri="{FF2B5EF4-FFF2-40B4-BE49-F238E27FC236}">
                <a16:creationId xmlns:a16="http://schemas.microsoft.com/office/drawing/2014/main" id="{039A635F-3235-1F84-E65B-AD4865A38E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671619"/>
              </p:ext>
            </p:extLst>
          </p:nvPr>
        </p:nvGraphicFramePr>
        <p:xfrm>
          <a:off x="1645652" y="2922958"/>
          <a:ext cx="8900694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3449">
                  <a:extLst>
                    <a:ext uri="{9D8B030D-6E8A-4147-A177-3AD203B41FA5}">
                      <a16:colId xmlns:a16="http://schemas.microsoft.com/office/drawing/2014/main" val="3600999041"/>
                    </a:ext>
                  </a:extLst>
                </a:gridCol>
                <a:gridCol w="1483449">
                  <a:extLst>
                    <a:ext uri="{9D8B030D-6E8A-4147-A177-3AD203B41FA5}">
                      <a16:colId xmlns:a16="http://schemas.microsoft.com/office/drawing/2014/main" val="659010747"/>
                    </a:ext>
                  </a:extLst>
                </a:gridCol>
                <a:gridCol w="1483449">
                  <a:extLst>
                    <a:ext uri="{9D8B030D-6E8A-4147-A177-3AD203B41FA5}">
                      <a16:colId xmlns:a16="http://schemas.microsoft.com/office/drawing/2014/main" val="1157234225"/>
                    </a:ext>
                  </a:extLst>
                </a:gridCol>
                <a:gridCol w="1483449">
                  <a:extLst>
                    <a:ext uri="{9D8B030D-6E8A-4147-A177-3AD203B41FA5}">
                      <a16:colId xmlns:a16="http://schemas.microsoft.com/office/drawing/2014/main" val="3821200856"/>
                    </a:ext>
                  </a:extLst>
                </a:gridCol>
                <a:gridCol w="1483449">
                  <a:extLst>
                    <a:ext uri="{9D8B030D-6E8A-4147-A177-3AD203B41FA5}">
                      <a16:colId xmlns:a16="http://schemas.microsoft.com/office/drawing/2014/main" val="2799271189"/>
                    </a:ext>
                  </a:extLst>
                </a:gridCol>
                <a:gridCol w="1483449">
                  <a:extLst>
                    <a:ext uri="{9D8B030D-6E8A-4147-A177-3AD203B41FA5}">
                      <a16:colId xmlns:a16="http://schemas.microsoft.com/office/drawing/2014/main" val="29397576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cavities to be produced in each region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875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1-cell cavity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9-cell cavity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Crab cavity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8266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FG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FG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1626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Japan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633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Europe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(x 2)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9990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Americas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692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163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タイトル 1">
            <a:extLst>
              <a:ext uri="{FF2B5EF4-FFF2-40B4-BE49-F238E27FC236}">
                <a16:creationId xmlns:a16="http://schemas.microsoft.com/office/drawing/2014/main" id="{1433D6DD-9373-44B1-1937-6F10F3740D5A}"/>
              </a:ext>
            </a:extLst>
          </p:cNvPr>
          <p:cNvSpPr txBox="1">
            <a:spLocks/>
          </p:cNvSpPr>
          <p:nvPr/>
        </p:nvSpPr>
        <p:spPr>
          <a:xfrm>
            <a:off x="1" y="114291"/>
            <a:ext cx="8090218" cy="4289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Manufacture methods of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Large-Grain / Medium-Grain Nb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discs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/>
              <a:ea typeface="游ゴシック Light" panose="020B0300000000000000" pitchFamily="50" charset="-128"/>
              <a:cs typeface="+mj-cs"/>
            </a:endParaRPr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FA199161-D117-6598-DF5F-66A4EA1AA6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4020" y="673487"/>
            <a:ext cx="2087902" cy="2189796"/>
          </a:xfrm>
          <a:prstGeom prst="rect">
            <a:avLst/>
          </a:prstGeom>
        </p:spPr>
      </p:pic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D153314-EC5D-C17C-4C40-53BFE8E65B1A}"/>
              </a:ext>
            </a:extLst>
          </p:cNvPr>
          <p:cNvSpPr/>
          <p:nvPr/>
        </p:nvSpPr>
        <p:spPr>
          <a:xfrm>
            <a:off x="538516" y="1475038"/>
            <a:ext cx="1861669" cy="2832565"/>
          </a:xfrm>
          <a:prstGeom prst="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9" name="円柱 48">
            <a:extLst>
              <a:ext uri="{FF2B5EF4-FFF2-40B4-BE49-F238E27FC236}">
                <a16:creationId xmlns:a16="http://schemas.microsoft.com/office/drawing/2014/main" id="{D136758A-4C01-F598-BFA5-CB71A8D61A8E}"/>
              </a:ext>
            </a:extLst>
          </p:cNvPr>
          <p:cNvSpPr/>
          <p:nvPr/>
        </p:nvSpPr>
        <p:spPr>
          <a:xfrm>
            <a:off x="1122251" y="3024875"/>
            <a:ext cx="744794" cy="1023094"/>
          </a:xfrm>
          <a:prstGeom prst="can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756DDFF0-B6F6-B50E-3C2F-080292210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8822" y="644284"/>
            <a:ext cx="1824250" cy="1700183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D8F1D8C-1FB6-A1FA-9E89-5E77C69DAA7A}"/>
              </a:ext>
            </a:extLst>
          </p:cNvPr>
          <p:cNvSpPr txBox="1"/>
          <p:nvPr/>
        </p:nvSpPr>
        <p:spPr>
          <a:xfrm>
            <a:off x="2894784" y="831392"/>
            <a:ext cx="2388473" cy="369332"/>
          </a:xfrm>
          <a:prstGeom prst="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Direct slice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of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LG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ingot</a:t>
            </a:r>
          </a:p>
        </p:txBody>
      </p:sp>
      <p:sp>
        <p:nvSpPr>
          <p:cNvPr id="52" name="右矢印 23">
            <a:extLst>
              <a:ext uri="{FF2B5EF4-FFF2-40B4-BE49-F238E27FC236}">
                <a16:creationId xmlns:a16="http://schemas.microsoft.com/office/drawing/2014/main" id="{68C5A203-C1EA-9311-4712-4ED2101D4962}"/>
              </a:ext>
            </a:extLst>
          </p:cNvPr>
          <p:cNvSpPr/>
          <p:nvPr/>
        </p:nvSpPr>
        <p:spPr>
          <a:xfrm>
            <a:off x="2448981" y="4422863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3" name="右矢印 32">
            <a:extLst>
              <a:ext uri="{FF2B5EF4-FFF2-40B4-BE49-F238E27FC236}">
                <a16:creationId xmlns:a16="http://schemas.microsoft.com/office/drawing/2014/main" id="{46B69AC0-720B-EE8A-629E-D641D6C57BC1}"/>
              </a:ext>
            </a:extLst>
          </p:cNvPr>
          <p:cNvSpPr/>
          <p:nvPr/>
        </p:nvSpPr>
        <p:spPr>
          <a:xfrm>
            <a:off x="4927521" y="1739395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4" name="右矢印 33">
            <a:extLst>
              <a:ext uri="{FF2B5EF4-FFF2-40B4-BE49-F238E27FC236}">
                <a16:creationId xmlns:a16="http://schemas.microsoft.com/office/drawing/2014/main" id="{B4A4D41F-5106-ACDB-E3E9-6547971DFEDF}"/>
              </a:ext>
            </a:extLst>
          </p:cNvPr>
          <p:cNvSpPr/>
          <p:nvPr/>
        </p:nvSpPr>
        <p:spPr>
          <a:xfrm>
            <a:off x="7670896" y="1414144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0ADB760-90F3-DB05-557B-91C91C935DD6}"/>
              </a:ext>
            </a:extLst>
          </p:cNvPr>
          <p:cNvSpPr txBox="1"/>
          <p:nvPr/>
        </p:nvSpPr>
        <p:spPr>
          <a:xfrm>
            <a:off x="6776899" y="784359"/>
            <a:ext cx="769583" cy="33855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Ingot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　　　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9B22E69-C052-CA47-DBC2-DFF21D7B8C25}"/>
              </a:ext>
            </a:extLst>
          </p:cNvPr>
          <p:cNvSpPr txBox="1"/>
          <p:nvPr/>
        </p:nvSpPr>
        <p:spPr>
          <a:xfrm>
            <a:off x="5803313" y="2226547"/>
            <a:ext cx="1465422" cy="584775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Slicing image by wire-saw</a:t>
            </a:r>
            <a:endParaRPr kumimoji="0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423CE82-2375-21E5-5FEF-2F7F1C43E515}"/>
              </a:ext>
            </a:extLst>
          </p:cNvPr>
          <p:cNvSpPr txBox="1"/>
          <p:nvPr/>
        </p:nvSpPr>
        <p:spPr>
          <a:xfrm>
            <a:off x="755597" y="4402035"/>
            <a:ext cx="1520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Niobium ingot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(Raw material)</a:t>
            </a:r>
            <a:endParaRPr kumimoji="0" lang="ja-JP" altLang="en-US" sz="1600" dirty="0">
              <a:solidFill>
                <a:prstClr val="black"/>
              </a:solidFill>
              <a:latin typeface="Tahoma" panose="020B060403050404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19E9DE23-D10B-A125-8C0B-30B98C2A250D}"/>
              </a:ext>
            </a:extLst>
          </p:cNvPr>
          <p:cNvCxnSpPr>
            <a:cxnSpLocks/>
          </p:cNvCxnSpPr>
          <p:nvPr/>
        </p:nvCxnSpPr>
        <p:spPr>
          <a:xfrm>
            <a:off x="2494141" y="2882463"/>
            <a:ext cx="8512999" cy="1897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pic>
        <p:nvPicPr>
          <p:cNvPr id="59" name="図 58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BCF5C6D4-1832-CBF9-6750-82D06A4078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5" t="69238" r="12676" b="5971"/>
          <a:stretch/>
        </p:blipFill>
        <p:spPr>
          <a:xfrm>
            <a:off x="755597" y="1630188"/>
            <a:ext cx="1520353" cy="1042137"/>
          </a:xfrm>
          <a:prstGeom prst="rect">
            <a:avLst/>
          </a:prstGeom>
        </p:spPr>
      </p:pic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E3EDD56-E4DF-3292-5CDA-49BE27F114C1}"/>
              </a:ext>
            </a:extLst>
          </p:cNvPr>
          <p:cNvSpPr txBox="1"/>
          <p:nvPr/>
        </p:nvSpPr>
        <p:spPr>
          <a:xfrm>
            <a:off x="884703" y="1065014"/>
            <a:ext cx="1169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Nb melting</a:t>
            </a:r>
            <a:endParaRPr kumimoji="0" lang="ja-JP" altLang="en-US" sz="1600" dirty="0">
              <a:solidFill>
                <a:prstClr val="black"/>
              </a:solidFill>
              <a:latin typeface="Tahom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1" name="Flowchart: Direct Access Storage 5">
            <a:extLst>
              <a:ext uri="{FF2B5EF4-FFF2-40B4-BE49-F238E27FC236}">
                <a16:creationId xmlns:a16="http://schemas.microsoft.com/office/drawing/2014/main" id="{B1EF8C35-C704-5DC8-BE9D-A6ED212D2E55}"/>
              </a:ext>
            </a:extLst>
          </p:cNvPr>
          <p:cNvSpPr/>
          <p:nvPr/>
        </p:nvSpPr>
        <p:spPr>
          <a:xfrm>
            <a:off x="4638482" y="4433055"/>
            <a:ext cx="759505" cy="344270"/>
          </a:xfrm>
          <a:prstGeom prst="flowChartMagneticDrum">
            <a:avLst/>
          </a:prstGeom>
          <a:solidFill>
            <a:srgbClr val="44546A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0377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Flowchart: Direct Access Storage 5">
            <a:extLst>
              <a:ext uri="{FF2B5EF4-FFF2-40B4-BE49-F238E27FC236}">
                <a16:creationId xmlns:a16="http://schemas.microsoft.com/office/drawing/2014/main" id="{17630A0E-2699-0610-BE80-77F51309239F}"/>
              </a:ext>
            </a:extLst>
          </p:cNvPr>
          <p:cNvSpPr/>
          <p:nvPr/>
        </p:nvSpPr>
        <p:spPr>
          <a:xfrm>
            <a:off x="2911198" y="4341584"/>
            <a:ext cx="1112128" cy="537784"/>
          </a:xfrm>
          <a:prstGeom prst="flowChartMagneticDrum">
            <a:avLst/>
          </a:prstGeom>
          <a:solidFill>
            <a:srgbClr val="44546A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0377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4DC875C9-580F-1120-4EC0-2F1DC981F199}"/>
              </a:ext>
            </a:extLst>
          </p:cNvPr>
          <p:cNvSpPr txBox="1"/>
          <p:nvPr/>
        </p:nvSpPr>
        <p:spPr>
          <a:xfrm>
            <a:off x="3492245" y="2232406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1400" dirty="0">
                <a:solidFill>
                  <a:prstClr val="black"/>
                </a:solidFill>
                <a:latin typeface="Helvetica" pitchFamily="2" charset="0"/>
              </a:rPr>
              <a:t>Ingot, as it is</a:t>
            </a:r>
            <a:endParaRPr lang="ja-JP" altLang="en-US" sz="1400" dirty="0">
              <a:solidFill>
                <a:prstClr val="black"/>
              </a:solidFill>
              <a:latin typeface="Helvetica" pitchFamily="2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D5DDA0F-3C20-6093-2C71-13EE386AA55D}"/>
              </a:ext>
            </a:extLst>
          </p:cNvPr>
          <p:cNvSpPr txBox="1"/>
          <p:nvPr/>
        </p:nvSpPr>
        <p:spPr>
          <a:xfrm>
            <a:off x="3745277" y="4978290"/>
            <a:ext cx="126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1400" dirty="0">
                <a:solidFill>
                  <a:srgbClr val="FF0000"/>
                </a:solidFill>
                <a:latin typeface="Helvetica" pitchFamily="2" charset="0"/>
              </a:rPr>
              <a:t>Ingot, forged </a:t>
            </a:r>
          </a:p>
          <a:p>
            <a:pPr defTabSz="457200"/>
            <a:r>
              <a:rPr lang="en-US" altLang="ja-JP" sz="1400" dirty="0">
                <a:solidFill>
                  <a:srgbClr val="FF0000"/>
                </a:solidFill>
                <a:latin typeface="Helvetica" pitchFamily="2" charset="0"/>
              </a:rPr>
              <a:t>and annealed</a:t>
            </a:r>
            <a:endParaRPr lang="ja-JP" altLang="en-US" sz="1400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0C45EAD-26B6-9BEF-B3B4-3F01120EA628}"/>
              </a:ext>
            </a:extLst>
          </p:cNvPr>
          <p:cNvSpPr txBox="1"/>
          <p:nvPr/>
        </p:nvSpPr>
        <p:spPr>
          <a:xfrm>
            <a:off x="3312897" y="3467514"/>
            <a:ext cx="2506396" cy="369332"/>
          </a:xfrm>
          <a:prstGeom prst="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Direct slice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of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MG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ingot</a:t>
            </a:r>
          </a:p>
        </p:txBody>
      </p:sp>
      <p:sp>
        <p:nvSpPr>
          <p:cNvPr id="66" name="右矢印 32">
            <a:extLst>
              <a:ext uri="{FF2B5EF4-FFF2-40B4-BE49-F238E27FC236}">
                <a16:creationId xmlns:a16="http://schemas.microsoft.com/office/drawing/2014/main" id="{B33703AC-5842-D676-C4BA-AC25C818DF81}"/>
              </a:ext>
            </a:extLst>
          </p:cNvPr>
          <p:cNvSpPr/>
          <p:nvPr/>
        </p:nvSpPr>
        <p:spPr>
          <a:xfrm>
            <a:off x="5543197" y="4422605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170419E8-8902-6285-B641-90962AB08D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4255" y="3509959"/>
            <a:ext cx="2087902" cy="2189796"/>
          </a:xfrm>
          <a:prstGeom prst="rect">
            <a:avLst/>
          </a:prstGeom>
        </p:spPr>
      </p:pic>
      <p:sp>
        <p:nvSpPr>
          <p:cNvPr id="68" name="右矢印 33">
            <a:extLst>
              <a:ext uri="{FF2B5EF4-FFF2-40B4-BE49-F238E27FC236}">
                <a16:creationId xmlns:a16="http://schemas.microsoft.com/office/drawing/2014/main" id="{86AC5ED6-5B3F-6218-D32B-C2609B8FCA10}"/>
              </a:ext>
            </a:extLst>
          </p:cNvPr>
          <p:cNvSpPr/>
          <p:nvPr/>
        </p:nvSpPr>
        <p:spPr>
          <a:xfrm>
            <a:off x="8160315" y="4223270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4195942-20C0-4B02-DB13-51D58F76A5E0}"/>
              </a:ext>
            </a:extLst>
          </p:cNvPr>
          <p:cNvSpPr txBox="1"/>
          <p:nvPr/>
        </p:nvSpPr>
        <p:spPr>
          <a:xfrm>
            <a:off x="7311804" y="3661571"/>
            <a:ext cx="830403" cy="33855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Ingot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　　　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C1911CE-CE29-8E70-F4B7-47623FC09D19}"/>
              </a:ext>
            </a:extLst>
          </p:cNvPr>
          <p:cNvSpPr txBox="1"/>
          <p:nvPr/>
        </p:nvSpPr>
        <p:spPr>
          <a:xfrm>
            <a:off x="6348237" y="5177005"/>
            <a:ext cx="1465422" cy="584775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Slicing image by wire-saw</a:t>
            </a:r>
            <a:endParaRPr kumimoji="0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71" name="図 70" descr="座る, 写真, ウニ が含まれている画像&#10;&#10;自動的に生成された説明">
            <a:extLst>
              <a:ext uri="{FF2B5EF4-FFF2-40B4-BE49-F238E27FC236}">
                <a16:creationId xmlns:a16="http://schemas.microsoft.com/office/drawing/2014/main" id="{0DA3CC11-B2C7-DE7B-62E3-179D036C40B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4" t="3384" r="7207" b="5352"/>
          <a:stretch/>
        </p:blipFill>
        <p:spPr>
          <a:xfrm>
            <a:off x="8752999" y="3357835"/>
            <a:ext cx="2225133" cy="1935044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4683921-C962-E0CF-D7A2-A54190DF42BB}"/>
              </a:ext>
            </a:extLst>
          </p:cNvPr>
          <p:cNvSpPr txBox="1"/>
          <p:nvPr/>
        </p:nvSpPr>
        <p:spPr>
          <a:xfrm>
            <a:off x="8410874" y="2350117"/>
            <a:ext cx="25405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ja-JP" sz="1600" b="1" dirty="0">
                <a:solidFill>
                  <a:prstClr val="black"/>
                </a:solidFill>
                <a:latin typeface="Helvetica" pitchFamily="2" charset="0"/>
              </a:rPr>
              <a:t>Large Grain (LG) Disc</a:t>
            </a:r>
          </a:p>
          <a:p>
            <a:pPr algn="ctr" defTabSz="457200"/>
            <a:r>
              <a:rPr kumimoji="0" lang="en-US" altLang="ja-JP" sz="1400" b="1" dirty="0">
                <a:solidFill>
                  <a:srgbClr val="0070C0"/>
                </a:solidFill>
                <a:latin typeface="Helvetica" pitchFamily="2" charset="0"/>
              </a:rPr>
              <a:t>Grain Size &gt;&gt; 1 cm</a:t>
            </a:r>
            <a:endParaRPr lang="ja-JP" altLang="en-US" sz="1400" b="1" dirty="0">
              <a:solidFill>
                <a:srgbClr val="0070C0"/>
              </a:solidFill>
              <a:latin typeface="Helvetica" pitchFamily="2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BF9FAD7-FE1F-0A88-608D-ADAF6F4B0441}"/>
              </a:ext>
            </a:extLst>
          </p:cNvPr>
          <p:cNvSpPr txBox="1"/>
          <p:nvPr/>
        </p:nvSpPr>
        <p:spPr>
          <a:xfrm>
            <a:off x="8535225" y="5322781"/>
            <a:ext cx="264547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kumimoji="0" lang="en-US" altLang="ja-JP" sz="1600" b="1" dirty="0">
                <a:solidFill>
                  <a:srgbClr val="00B050"/>
                </a:solidFill>
                <a:latin typeface="Helvetica" pitchFamily="2" charset="0"/>
              </a:rPr>
              <a:t>A New Approach:</a:t>
            </a:r>
          </a:p>
          <a:p>
            <a:pPr algn="ctr" defTabSz="457200"/>
            <a:r>
              <a:rPr kumimoji="0" lang="en-US" altLang="ja-JP" sz="1600" b="1" dirty="0">
                <a:solidFill>
                  <a:srgbClr val="FF0000"/>
                </a:solidFill>
                <a:latin typeface="Helvetica" pitchFamily="2" charset="0"/>
              </a:rPr>
              <a:t>Medium</a:t>
            </a:r>
            <a:r>
              <a:rPr lang="en-US" altLang="ja-JP" sz="1600" b="1" dirty="0">
                <a:solidFill>
                  <a:srgbClr val="FF0000"/>
                </a:solidFill>
                <a:latin typeface="Helvetica" pitchFamily="2" charset="0"/>
              </a:rPr>
              <a:t> Grain (MG) Disc</a:t>
            </a:r>
          </a:p>
          <a:p>
            <a:pPr algn="ctr" defTabSz="457200"/>
            <a:r>
              <a:rPr kumimoji="0" lang="en-US" altLang="ja-JP" sz="1400" dirty="0">
                <a:solidFill>
                  <a:srgbClr val="0070C0"/>
                </a:solidFill>
                <a:latin typeface="Helvetica" pitchFamily="2" charset="0"/>
              </a:rPr>
              <a:t>Grain Size </a:t>
            </a:r>
            <a:r>
              <a:rPr kumimoji="0" lang="en-US" altLang="ja-JP" sz="1400" b="1" dirty="0">
                <a:solidFill>
                  <a:srgbClr val="0070C0"/>
                </a:solidFill>
                <a:latin typeface="Helvetica" pitchFamily="2" charset="0"/>
              </a:rPr>
              <a:t>&lt; 1 mm</a:t>
            </a:r>
            <a:endParaRPr lang="ja-JP" altLang="en-US" sz="1400" b="1" dirty="0">
              <a:solidFill>
                <a:srgbClr val="0070C0"/>
              </a:solidFill>
              <a:latin typeface="Helvetica" pitchFamily="2" charset="0"/>
            </a:endParaRPr>
          </a:p>
        </p:txBody>
      </p:sp>
      <p:pic>
        <p:nvPicPr>
          <p:cNvPr id="74" name="図 73">
            <a:extLst>
              <a:ext uri="{FF2B5EF4-FFF2-40B4-BE49-F238E27FC236}">
                <a16:creationId xmlns:a16="http://schemas.microsoft.com/office/drawing/2014/main" id="{503D42B6-5C82-28EF-E0E3-200F336E34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8696" y="4605188"/>
            <a:ext cx="727737" cy="55399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74BE5494-2D60-394B-3498-CF969A83A480}"/>
              </a:ext>
            </a:extLst>
          </p:cNvPr>
          <p:cNvCxnSpPr>
            <a:cxnSpLocks/>
            <a:stCxn id="76" idx="2"/>
          </p:cNvCxnSpPr>
          <p:nvPr/>
        </p:nvCxnSpPr>
        <p:spPr>
          <a:xfrm>
            <a:off x="10326764" y="4342317"/>
            <a:ext cx="817076" cy="429011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F6F20B7-79BA-E9AB-532A-EA120ED2DF7F}"/>
              </a:ext>
            </a:extLst>
          </p:cNvPr>
          <p:cNvSpPr/>
          <p:nvPr/>
        </p:nvSpPr>
        <p:spPr>
          <a:xfrm>
            <a:off x="10263703" y="4236068"/>
            <a:ext cx="126122" cy="1062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CA570BE9-F5F6-1D99-EDC9-B0993F1F4D24}"/>
              </a:ext>
            </a:extLst>
          </p:cNvPr>
          <p:cNvSpPr txBox="1"/>
          <p:nvPr/>
        </p:nvSpPr>
        <p:spPr>
          <a:xfrm>
            <a:off x="538516" y="6123652"/>
            <a:ext cx="11134672" cy="646331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* The “Nb forged ingot” technology originated by </a:t>
            </a: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itchFamily="2" charset="0"/>
              </a:rPr>
              <a:t>ATI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, and SRF (GHz) cavities planned to be fabricated and RF tested by </a:t>
            </a: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KEK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 and </a:t>
            </a:r>
            <a:r>
              <a:rPr kumimoji="0" lang="en-US" altLang="ja-JP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JLab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, to qualify this approach, in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 collaboration of  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ATI, ODU/BSCE, </a:t>
            </a:r>
            <a:r>
              <a:rPr kumimoji="0" lang="en-US" altLang="ja-JP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JLab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</a:rPr>
              <a:t>, and KEK.</a:t>
            </a:r>
            <a:endParaRPr kumimoji="0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itchFamily="2" charset="0"/>
            </a:endParaRPr>
          </a:p>
        </p:txBody>
      </p:sp>
      <p:sp>
        <p:nvSpPr>
          <p:cNvPr id="78" name="コンテンツ プレースホルダー 2">
            <a:extLst>
              <a:ext uri="{FF2B5EF4-FFF2-40B4-BE49-F238E27FC236}">
                <a16:creationId xmlns:a16="http://schemas.microsoft.com/office/drawing/2014/main" id="{74EADAB4-4D74-6D20-25DC-DBDE5ABDADA9}"/>
              </a:ext>
            </a:extLst>
          </p:cNvPr>
          <p:cNvSpPr txBox="1">
            <a:spLocks/>
          </p:cNvSpPr>
          <p:nvPr/>
        </p:nvSpPr>
        <p:spPr>
          <a:xfrm>
            <a:off x="2723247" y="2978302"/>
            <a:ext cx="8108870" cy="290576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</p:spPr>
        <p:txBody>
          <a:bodyPr anchor="ctr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游ゴシック" panose="020B0400000000000000" pitchFamily="50" charset="-128"/>
                <a:cs typeface="+mn-cs"/>
              </a:rPr>
              <a:t>Aiming for clean, mechanically stable, and cost-effective SRF cavity production.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itchFamily="2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9" name="右矢印 23">
            <a:extLst>
              <a:ext uri="{FF2B5EF4-FFF2-40B4-BE49-F238E27FC236}">
                <a16:creationId xmlns:a16="http://schemas.microsoft.com/office/drawing/2014/main" id="{7A6AF322-F557-F184-7B81-85C7A19DBD24}"/>
              </a:ext>
            </a:extLst>
          </p:cNvPr>
          <p:cNvSpPr/>
          <p:nvPr/>
        </p:nvSpPr>
        <p:spPr>
          <a:xfrm>
            <a:off x="4164139" y="4425033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0" name="Flowchart: Direct Access Storage 5">
            <a:extLst>
              <a:ext uri="{FF2B5EF4-FFF2-40B4-BE49-F238E27FC236}">
                <a16:creationId xmlns:a16="http://schemas.microsoft.com/office/drawing/2014/main" id="{C33800CE-E50C-24C0-BA5B-E5C467CAE673}"/>
              </a:ext>
            </a:extLst>
          </p:cNvPr>
          <p:cNvSpPr/>
          <p:nvPr/>
        </p:nvSpPr>
        <p:spPr>
          <a:xfrm>
            <a:off x="3732991" y="1786959"/>
            <a:ext cx="759505" cy="344270"/>
          </a:xfrm>
          <a:prstGeom prst="flowChartMagneticDrum">
            <a:avLst/>
          </a:prstGeom>
          <a:solidFill>
            <a:srgbClr val="44546A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20377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1" name="右矢印 32">
            <a:extLst>
              <a:ext uri="{FF2B5EF4-FFF2-40B4-BE49-F238E27FC236}">
                <a16:creationId xmlns:a16="http://schemas.microsoft.com/office/drawing/2014/main" id="{45B36ACE-689D-C938-4D48-76E94277D209}"/>
              </a:ext>
            </a:extLst>
          </p:cNvPr>
          <p:cNvSpPr/>
          <p:nvPr/>
        </p:nvSpPr>
        <p:spPr>
          <a:xfrm>
            <a:off x="2843235" y="1802964"/>
            <a:ext cx="352834" cy="364504"/>
          </a:xfrm>
          <a:prstGeom prst="rightArrow">
            <a:avLst/>
          </a:prstGeom>
          <a:gradFill rotWithShape="1">
            <a:gsLst>
              <a:gs pos="0">
                <a:srgbClr val="4472C4">
                  <a:lumMod val="110000"/>
                  <a:satMod val="105000"/>
                  <a:tint val="67000"/>
                </a:srgbClr>
              </a:gs>
              <a:gs pos="50000">
                <a:srgbClr val="4472C4">
                  <a:lumMod val="105000"/>
                  <a:satMod val="103000"/>
                  <a:tint val="73000"/>
                </a:srgbClr>
              </a:gs>
              <a:gs pos="100000">
                <a:srgbClr val="4472C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3303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46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734D1EFF-F28D-D178-DAF7-BF141F139D48}"/>
              </a:ext>
            </a:extLst>
          </p:cNvPr>
          <p:cNvSpPr txBox="1"/>
          <p:nvPr/>
        </p:nvSpPr>
        <p:spPr>
          <a:xfrm>
            <a:off x="10678310" y="1498552"/>
            <a:ext cx="746808" cy="369332"/>
          </a:xfrm>
          <a:prstGeom prst="rect">
            <a:avLst/>
          </a:prstGeom>
          <a:solidFill>
            <a:srgbClr val="FFFF00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LG Nb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243873FE-FFA0-E622-14DE-68C2D865BE6A}"/>
              </a:ext>
            </a:extLst>
          </p:cNvPr>
          <p:cNvSpPr txBox="1"/>
          <p:nvPr/>
        </p:nvSpPr>
        <p:spPr>
          <a:xfrm>
            <a:off x="11077224" y="3869350"/>
            <a:ext cx="851515" cy="369332"/>
          </a:xfrm>
          <a:prstGeom prst="rect">
            <a:avLst/>
          </a:prstGeom>
          <a:solidFill>
            <a:srgbClr val="FFFF00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MG Nb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B98341D8-DC3F-5A41-7143-9F7BED42447E}"/>
              </a:ext>
            </a:extLst>
          </p:cNvPr>
          <p:cNvSpPr txBox="1"/>
          <p:nvPr/>
        </p:nvSpPr>
        <p:spPr>
          <a:xfrm>
            <a:off x="10151329" y="142325"/>
            <a:ext cx="1851789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Saeki-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291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353188A6-FF90-1773-5A97-F71D57ABBDA7}"/>
              </a:ext>
            </a:extLst>
          </p:cNvPr>
          <p:cNvGrpSpPr/>
          <p:nvPr/>
        </p:nvGrpSpPr>
        <p:grpSpPr>
          <a:xfrm>
            <a:off x="6288979" y="1887337"/>
            <a:ext cx="2686148" cy="3688128"/>
            <a:chOff x="5725944" y="1990261"/>
            <a:chExt cx="2745990" cy="3773970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E2F8B2C9-08E8-4879-3B41-890A7FD00A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97522" y="2341367"/>
              <a:ext cx="2474412" cy="3363284"/>
            </a:xfrm>
            <a:prstGeom prst="rect">
              <a:avLst/>
            </a:prstGeom>
          </p:spPr>
        </p:pic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47A4050D-705F-6644-9BD3-50C1954FBDA6}"/>
                </a:ext>
              </a:extLst>
            </p:cNvPr>
            <p:cNvSpPr txBox="1"/>
            <p:nvPr/>
          </p:nvSpPr>
          <p:spPr>
            <a:xfrm>
              <a:off x="7160166" y="3465168"/>
              <a:ext cx="1165520" cy="2299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</a:rPr>
                <a:t>E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</a:rPr>
                <a:t>dge</a:t>
              </a: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</a:rPr>
                <a:t>Mid. Radius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95AA0CB0-BF69-8455-DF40-D8CA288F50AE}"/>
                </a:ext>
              </a:extLst>
            </p:cNvPr>
            <p:cNvSpPr txBox="1"/>
            <p:nvPr/>
          </p:nvSpPr>
          <p:spPr>
            <a:xfrm>
              <a:off x="5725944" y="1990261"/>
              <a:ext cx="1542358" cy="314941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</a:rPr>
                <a:t>0.02 inch ( 50 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</a:rPr>
                <a:t>m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</a:rPr>
                <a:t>m)</a:t>
              </a:r>
            </a:p>
          </p:txBody>
        </p:sp>
        <p:cxnSp>
          <p:nvCxnSpPr>
            <p:cNvPr id="38" name="直線矢印コネクタ 37">
              <a:extLst>
                <a:ext uri="{FF2B5EF4-FFF2-40B4-BE49-F238E27FC236}">
                  <a16:creationId xmlns:a16="http://schemas.microsoft.com/office/drawing/2014/main" id="{6993166C-8D7C-B1DD-2594-192B4480FE78}"/>
                </a:ext>
              </a:extLst>
            </p:cNvPr>
            <p:cNvCxnSpPr>
              <a:cxnSpLocks/>
            </p:cNvCxnSpPr>
            <p:nvPr/>
          </p:nvCxnSpPr>
          <p:spPr>
            <a:xfrm>
              <a:off x="6091744" y="2389493"/>
              <a:ext cx="56573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headEnd type="arrow" w="med" len="med"/>
              <a:tailEnd type="arrow" w="med" len="med"/>
            </a:ln>
            <a:effectLst/>
          </p:spPr>
        </p:cxnSp>
      </p:grpSp>
      <p:sp>
        <p:nvSpPr>
          <p:cNvPr id="39" name="タイトル 1">
            <a:extLst>
              <a:ext uri="{FF2B5EF4-FFF2-40B4-BE49-F238E27FC236}">
                <a16:creationId xmlns:a16="http://schemas.microsoft.com/office/drawing/2014/main" id="{8DCA697F-6216-7AFC-B1E2-45C8BC40BDAD}"/>
              </a:ext>
            </a:extLst>
          </p:cNvPr>
          <p:cNvSpPr txBox="1">
            <a:spLocks/>
          </p:cNvSpPr>
          <p:nvPr/>
        </p:nvSpPr>
        <p:spPr>
          <a:xfrm>
            <a:off x="1457313" y="73445"/>
            <a:ext cx="5355378" cy="8279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 pitchFamily="2" charset="0"/>
                <a:ea typeface="游ゴシック Light" panose="020B0300000000000000" pitchFamily="50" charset="-128"/>
                <a:cs typeface="+mj-cs"/>
              </a:rPr>
              <a:t>MG-Nb demonstration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 pitchFamily="2" charset="0"/>
                <a:ea typeface="游ゴシック Light" panose="020B0300000000000000" pitchFamily="50" charset="-128"/>
                <a:cs typeface="+mj-cs"/>
              </a:rPr>
              <a:t>by</a:t>
            </a:r>
            <a:b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 pitchFamily="2" charset="0"/>
                <a:ea typeface="游ゴシック Light" panose="020B0300000000000000" pitchFamily="50" charset="-128"/>
                <a:cs typeface="+mj-cs"/>
              </a:rPr>
            </a:b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 pitchFamily="2" charset="0"/>
                <a:ea typeface="游ゴシック Light" panose="020B0300000000000000" pitchFamily="50" charset="-128"/>
                <a:cs typeface="+mj-cs"/>
              </a:rPr>
              <a:t>1.3 GHz SRF Cavity at KEK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 pitchFamily="2" charset="0"/>
              <a:ea typeface="游ゴシック Light" panose="020B0300000000000000" pitchFamily="50" charset="-128"/>
              <a:cs typeface="+mj-cs"/>
            </a:endParaRPr>
          </a:p>
        </p:txBody>
      </p:sp>
      <p:sp>
        <p:nvSpPr>
          <p:cNvPr id="40" name="コンテンツ プレースホルダー 2">
            <a:extLst>
              <a:ext uri="{FF2B5EF4-FFF2-40B4-BE49-F238E27FC236}">
                <a16:creationId xmlns:a16="http://schemas.microsoft.com/office/drawing/2014/main" id="{11F45E75-4EBB-48AB-9BDD-3571E9EFB818}"/>
              </a:ext>
            </a:extLst>
          </p:cNvPr>
          <p:cNvSpPr txBox="1">
            <a:spLocks/>
          </p:cNvSpPr>
          <p:nvPr/>
        </p:nvSpPr>
        <p:spPr>
          <a:xfrm>
            <a:off x="1619443" y="1315336"/>
            <a:ext cx="2620975" cy="296877"/>
          </a:xfrm>
          <a:prstGeom prst="rect">
            <a:avLst/>
          </a:prstGeom>
          <a:solidFill>
            <a:srgbClr val="E1FFDF"/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1D50A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1600">
                <a:latin typeface="Helvetica" pitchFamily="2" charset="0"/>
              </a:rPr>
              <a:t>“</a:t>
            </a:r>
            <a:r>
              <a:rPr lang="en-US" altLang="ja-JP" sz="1600" b="1">
                <a:latin typeface="Helvetica" pitchFamily="2" charset="0"/>
              </a:rPr>
              <a:t>Nb RRR</a:t>
            </a:r>
            <a:r>
              <a:rPr lang="en-US" altLang="ja-JP" sz="1600">
                <a:latin typeface="Helvetica" pitchFamily="2" charset="0"/>
              </a:rPr>
              <a:t>” Billet, annealed</a:t>
            </a:r>
            <a:endParaRPr lang="ja-JP" altLang="en-US" sz="1600">
              <a:latin typeface="Helvetica" pitchFamily="2" charset="0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647AF6C9-8A37-7011-B22B-8DE1A87EA5CD}"/>
              </a:ext>
            </a:extLst>
          </p:cNvPr>
          <p:cNvGrpSpPr/>
          <p:nvPr/>
        </p:nvGrpSpPr>
        <p:grpSpPr>
          <a:xfrm flipH="1">
            <a:off x="4247629" y="1060262"/>
            <a:ext cx="2952578" cy="641108"/>
            <a:chOff x="-1167379" y="3452856"/>
            <a:chExt cx="5778718" cy="1269951"/>
          </a:xfrm>
          <a:noFill/>
        </p:grpSpPr>
        <p:pic>
          <p:nvPicPr>
            <p:cNvPr id="42" name="Picture 9">
              <a:extLst>
                <a:ext uri="{FF2B5EF4-FFF2-40B4-BE49-F238E27FC236}">
                  <a16:creationId xmlns:a16="http://schemas.microsoft.com/office/drawing/2014/main" id="{764130C3-0029-0169-B4E8-99B3121507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7060" y="3979857"/>
              <a:ext cx="3724275" cy="74295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</p:spPr>
        </p:pic>
        <p:sp>
          <p:nvSpPr>
            <p:cNvPr id="43" name="TextBox 13">
              <a:extLst>
                <a:ext uri="{FF2B5EF4-FFF2-40B4-BE49-F238E27FC236}">
                  <a16:creationId xmlns:a16="http://schemas.microsoft.com/office/drawing/2014/main" id="{31A09B1E-6BA4-AF9B-C152-792DB09FF81D}"/>
                </a:ext>
              </a:extLst>
            </p:cNvPr>
            <p:cNvSpPr txBox="1"/>
            <p:nvPr/>
          </p:nvSpPr>
          <p:spPr>
            <a:xfrm>
              <a:off x="-1167379" y="3452856"/>
              <a:ext cx="5778718" cy="6096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defTabSz="152830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itchFamily="2" charset="0"/>
                </a:rPr>
                <a:t>Sample location from forged ingot</a:t>
              </a:r>
            </a:p>
          </p:txBody>
        </p:sp>
        <p:cxnSp>
          <p:nvCxnSpPr>
            <p:cNvPr id="44" name="Straight Connector 17">
              <a:extLst>
                <a:ext uri="{FF2B5EF4-FFF2-40B4-BE49-F238E27FC236}">
                  <a16:creationId xmlns:a16="http://schemas.microsoft.com/office/drawing/2014/main" id="{6B58488B-6588-2181-B31E-46881707FD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98950" y="3938859"/>
              <a:ext cx="1" cy="597897"/>
            </a:xfrm>
            <a:prstGeom prst="line">
              <a:avLst/>
            </a:prstGeom>
            <a:grpFill/>
            <a:ln w="635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2F234CC-74BE-4307-94DF-D4F88FFFCD34}"/>
              </a:ext>
            </a:extLst>
          </p:cNvPr>
          <p:cNvSpPr txBox="1"/>
          <p:nvPr/>
        </p:nvSpPr>
        <p:spPr>
          <a:xfrm>
            <a:off x="6690434" y="5517241"/>
            <a:ext cx="2241318" cy="800219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Grain Size: 0.2 ~ 0.3 mm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itchFamily="2" charset="0"/>
              </a:rPr>
              <a:t>Mechanical stability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itchFamily="2" charset="0"/>
              </a:rPr>
              <a:t>may be expected </a:t>
            </a:r>
            <a:endParaRPr kumimoji="0" lang="ja-JP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etica" pitchFamily="2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4149FE08-B8E1-8EB9-1A34-EE97AFCEA449}"/>
              </a:ext>
            </a:extLst>
          </p:cNvPr>
          <p:cNvSpPr txBox="1"/>
          <p:nvPr/>
        </p:nvSpPr>
        <p:spPr>
          <a:xfrm>
            <a:off x="10122501" y="655086"/>
            <a:ext cx="1325619" cy="307777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Courtesy: </a:t>
            </a: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itchFamily="2" charset="0"/>
              </a:rPr>
              <a:t>ATI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 </a:t>
            </a:r>
            <a:endParaRPr kumimoji="0" lang="ja-JP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</a:endParaRPr>
          </a:p>
        </p:txBody>
      </p:sp>
      <p:graphicFrame>
        <p:nvGraphicFramePr>
          <p:cNvPr id="47" name="表 17">
            <a:extLst>
              <a:ext uri="{FF2B5EF4-FFF2-40B4-BE49-F238E27FC236}">
                <a16:creationId xmlns:a16="http://schemas.microsoft.com/office/drawing/2014/main" id="{C9122E33-0E97-1F08-D72A-C2C16C33C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759474"/>
              </p:ext>
            </p:extLst>
          </p:nvPr>
        </p:nvGraphicFramePr>
        <p:xfrm>
          <a:off x="1320509" y="1699874"/>
          <a:ext cx="4843822" cy="4369939"/>
        </p:xfrm>
        <a:graphic>
          <a:graphicData uri="http://schemas.openxmlformats.org/drawingml/2006/table">
            <a:tbl>
              <a:tblPr firstRow="1" bandRow="1"/>
              <a:tblGrid>
                <a:gridCol w="1762404">
                  <a:extLst>
                    <a:ext uri="{9D8B030D-6E8A-4147-A177-3AD203B41FA5}">
                      <a16:colId xmlns:a16="http://schemas.microsoft.com/office/drawing/2014/main" val="2223256943"/>
                    </a:ext>
                  </a:extLst>
                </a:gridCol>
                <a:gridCol w="1534498">
                  <a:extLst>
                    <a:ext uri="{9D8B030D-6E8A-4147-A177-3AD203B41FA5}">
                      <a16:colId xmlns:a16="http://schemas.microsoft.com/office/drawing/2014/main" val="2333977839"/>
                    </a:ext>
                  </a:extLst>
                </a:gridCol>
                <a:gridCol w="1546920">
                  <a:extLst>
                    <a:ext uri="{9D8B030D-6E8A-4147-A177-3AD203B41FA5}">
                      <a16:colId xmlns:a16="http://schemas.microsoft.com/office/drawing/2014/main" val="519161344"/>
                    </a:ext>
                  </a:extLst>
                </a:gridCol>
              </a:tblGrid>
              <a:tr h="92067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Parameters</a:t>
                      </a:r>
                      <a:endParaRPr kumimoji="1" lang="ja-JP" altLang="en-US" sz="140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Nb sheet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FG</a:t>
                      </a:r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) 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(Spec. Eu-XFEL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as Reference)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rgbClr val="FFFF00"/>
                          </a:solidFill>
                        </a:rPr>
                        <a:t>Nb forged ingot </a:t>
                      </a:r>
                      <a:r>
                        <a:rPr kumimoji="1" lang="en-US" altLang="ja-JP" sz="1400" dirty="0">
                          <a:solidFill>
                            <a:srgbClr val="FFFF00"/>
                          </a:solidFill>
                        </a:rPr>
                        <a:t>(</a:t>
                      </a:r>
                      <a:r>
                        <a:rPr kumimoji="1" lang="en-US" altLang="ja-JP" sz="1600" dirty="0">
                          <a:solidFill>
                            <a:srgbClr val="FFFF00"/>
                          </a:solidFill>
                        </a:rPr>
                        <a:t>MG</a:t>
                      </a:r>
                      <a:r>
                        <a:rPr kumimoji="1" lang="en-US" altLang="ja-JP" sz="1400" dirty="0">
                          <a:solidFill>
                            <a:srgbClr val="FFFF00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rgbClr val="FFFF00"/>
                          </a:solidFill>
                        </a:rPr>
                        <a:t>Measured</a:t>
                      </a:r>
                    </a:p>
                    <a:p>
                      <a:pPr algn="ctr"/>
                      <a:endParaRPr kumimoji="1" lang="ja-JP" alt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173152"/>
                  </a:ext>
                </a:extLst>
              </a:tr>
              <a:tr h="89097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b="1" dirty="0"/>
                        <a:t>RRR</a:t>
                      </a:r>
                      <a:endParaRPr kumimoji="1" lang="ja-JP" altLang="en-US" sz="1800" b="1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kumimoji="1" lang="en-US" altLang="ja-JP" sz="1800" baseline="-25000" dirty="0">
                          <a:solidFill>
                            <a:schemeClr val="tx1"/>
                          </a:solidFill>
                        </a:rPr>
                        <a:t>RT</a:t>
                      </a:r>
                      <a:r>
                        <a:rPr kumimoji="1" lang="en-US" altLang="ja-JP" sz="1800" baseline="0" dirty="0">
                          <a:solidFill>
                            <a:schemeClr val="tx1"/>
                          </a:solidFill>
                        </a:rPr>
                        <a:t>/R</a:t>
                      </a:r>
                      <a:r>
                        <a:rPr kumimoji="1" lang="en-US" altLang="ja-JP" sz="1800" baseline="-25000" dirty="0">
                          <a:solidFill>
                            <a:schemeClr val="tx1"/>
                          </a:solidFill>
                        </a:rPr>
                        <a:t>4.2K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≥ 300 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baseline="0" dirty="0">
                          <a:solidFill>
                            <a:srgbClr val="0070C0"/>
                          </a:solidFill>
                        </a:rPr>
                        <a:t>R</a:t>
                      </a:r>
                      <a:r>
                        <a:rPr kumimoji="1" lang="en-US" altLang="ja-JP" sz="1800" baseline="-25000" dirty="0">
                          <a:solidFill>
                            <a:srgbClr val="0070C0"/>
                          </a:solidFill>
                        </a:rPr>
                        <a:t>RT</a:t>
                      </a:r>
                      <a:r>
                        <a:rPr kumimoji="1" lang="en-US" altLang="ja-JP" sz="1800" baseline="0" dirty="0">
                          <a:solidFill>
                            <a:srgbClr val="0070C0"/>
                          </a:solidFill>
                        </a:rPr>
                        <a:t>/R</a:t>
                      </a:r>
                      <a:r>
                        <a:rPr kumimoji="1" lang="en-US" altLang="ja-JP" sz="1800" baseline="-25000" dirty="0">
                          <a:solidFill>
                            <a:srgbClr val="0070C0"/>
                          </a:solidFill>
                        </a:rPr>
                        <a:t>TC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rgbClr val="0070C0"/>
                          </a:solidFill>
                        </a:rPr>
                        <a:t>450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rgbClr val="0070C0"/>
                          </a:solidFill>
                        </a:rPr>
                        <a:t>523</a:t>
                      </a:r>
                      <a:endParaRPr kumimoji="1" lang="ja-JP" altLang="en-US" sz="180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457813"/>
                  </a:ext>
                </a:extLst>
              </a:tr>
              <a:tr h="4257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Re-crystallization</a:t>
                      </a:r>
                      <a:endParaRPr kumimoji="1" lang="ja-JP" altLang="en-US" sz="140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100 %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rgbClr val="0070C0"/>
                          </a:solidFill>
                        </a:rPr>
                        <a:t>100 %</a:t>
                      </a:r>
                      <a:endParaRPr kumimoji="1" lang="ja-JP" altLang="en-US" sz="180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950355"/>
                  </a:ext>
                </a:extLst>
              </a:tr>
              <a:tr h="50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600" b="1" dirty="0"/>
                        <a:t>Grain size </a:t>
                      </a:r>
                      <a:r>
                        <a:rPr kumimoji="1" lang="en-US" altLang="ja-JP" sz="1400" dirty="0"/>
                        <a:t>(ASTM)</a:t>
                      </a:r>
                    </a:p>
                    <a:p>
                      <a:r>
                        <a:rPr kumimoji="1" lang="en-US" altLang="ja-JP" sz="1400" dirty="0"/>
                        <a:t>Edge, Mid., Center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4 ~ 6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rgbClr val="0070C0"/>
                          </a:solidFill>
                        </a:rPr>
                        <a:t>2 , 1,  1.5</a:t>
                      </a:r>
                      <a:endParaRPr kumimoji="1" lang="ja-JP" altLang="en-US" sz="180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0550567"/>
                  </a:ext>
                </a:extLst>
              </a:tr>
              <a:tr h="62368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600" b="1" dirty="0"/>
                        <a:t>Grain size </a:t>
                      </a:r>
                      <a:r>
                        <a:rPr kumimoji="1" lang="en-US" altLang="ja-JP" sz="1400" dirty="0"/>
                        <a:t>(mm)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Edge, Mid., Center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 &lt; 0.05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</a:rPr>
                        <a:t>0.2, 0.25, 0.21</a:t>
                      </a:r>
                      <a:endParaRPr kumimoji="1" lang="ja-JP" altLang="en-US" sz="160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811142"/>
                  </a:ext>
                </a:extLst>
              </a:tr>
              <a:tr h="4257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/>
                        <a:t>Y.S.-0.2%  (RT)</a:t>
                      </a:r>
                      <a:endParaRPr kumimoji="1" lang="ja-JP" altLang="en-US" sz="180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≥ 50 MPa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rgbClr val="FF0000"/>
                          </a:solidFill>
                        </a:rPr>
                        <a:t>61 MPa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69856"/>
                  </a:ext>
                </a:extLst>
              </a:tr>
              <a:tr h="4257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/>
                        <a:t>T.S. (RT)</a:t>
                      </a:r>
                      <a:endParaRPr kumimoji="1" lang="ja-JP" altLang="en-US" sz="180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≥ 140 MPa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>
                          <a:solidFill>
                            <a:srgbClr val="FF0000"/>
                          </a:solidFill>
                        </a:rPr>
                        <a:t>141 MPa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063482"/>
                  </a:ext>
                </a:extLst>
              </a:tr>
            </a:tbl>
          </a:graphicData>
        </a:graphic>
      </p:graphicFrame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ACC40E7-7F46-A09E-0D38-FF16274138AD}"/>
              </a:ext>
            </a:extLst>
          </p:cNvPr>
          <p:cNvGrpSpPr/>
          <p:nvPr/>
        </p:nvGrpSpPr>
        <p:grpSpPr>
          <a:xfrm>
            <a:off x="9473376" y="4276125"/>
            <a:ext cx="1105508" cy="1429396"/>
            <a:chOff x="7665797" y="4226152"/>
            <a:chExt cx="1105508" cy="1429396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8237696-0F03-D80D-029C-88E0A483BD8A}"/>
                </a:ext>
              </a:extLst>
            </p:cNvPr>
            <p:cNvGrpSpPr/>
            <p:nvPr/>
          </p:nvGrpSpPr>
          <p:grpSpPr>
            <a:xfrm>
              <a:off x="7685903" y="4226152"/>
              <a:ext cx="1085402" cy="1013113"/>
              <a:chOff x="6990730" y="3377381"/>
              <a:chExt cx="916187" cy="807990"/>
            </a:xfrm>
          </p:grpSpPr>
          <p:sp>
            <p:nvSpPr>
              <p:cNvPr id="54" name="円/楕円 15">
                <a:extLst>
                  <a:ext uri="{FF2B5EF4-FFF2-40B4-BE49-F238E27FC236}">
                    <a16:creationId xmlns:a16="http://schemas.microsoft.com/office/drawing/2014/main" id="{3B0D46EF-EEF3-61A1-3F95-DC57978E56E8}"/>
                  </a:ext>
                </a:extLst>
              </p:cNvPr>
              <p:cNvSpPr/>
              <p:nvPr/>
            </p:nvSpPr>
            <p:spPr>
              <a:xfrm>
                <a:off x="6990730" y="3377381"/>
                <a:ext cx="916187" cy="807990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35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7E9DCC2D-D70C-9A15-0602-2827B8A58189}"/>
                  </a:ext>
                </a:extLst>
              </p:cNvPr>
              <p:cNvSpPr/>
              <p:nvPr/>
            </p:nvSpPr>
            <p:spPr>
              <a:xfrm>
                <a:off x="7388931" y="3422229"/>
                <a:ext cx="96012" cy="77123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35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6A6E23D3-A025-E45A-F443-DF78FD5EDFC4}"/>
                  </a:ext>
                </a:extLst>
              </p:cNvPr>
              <p:cNvSpPr/>
              <p:nvPr/>
            </p:nvSpPr>
            <p:spPr>
              <a:xfrm>
                <a:off x="7388931" y="3596164"/>
                <a:ext cx="96012" cy="77123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3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rPr>
                  <a:t>_</a:t>
                </a:r>
                <a:endParaRPr kumimoji="0" lang="ja-JP" altLang="en-US" sz="135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C5C2889E-819F-04FA-8C35-551871ABA753}"/>
                </a:ext>
              </a:extLst>
            </p:cNvPr>
            <p:cNvCxnSpPr/>
            <p:nvPr/>
          </p:nvCxnSpPr>
          <p:spPr>
            <a:xfrm>
              <a:off x="7677844" y="5559575"/>
              <a:ext cx="1093461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0070C0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59E200B1-EEE0-E738-764F-2470DCD0C9E0}"/>
                </a:ext>
              </a:extLst>
            </p:cNvPr>
            <p:cNvSpPr txBox="1"/>
            <p:nvPr/>
          </p:nvSpPr>
          <p:spPr>
            <a:xfrm>
              <a:off x="7795408" y="5295498"/>
              <a:ext cx="9172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</a:rPr>
                <a:t>260 mm </a:t>
              </a:r>
              <a:r>
                <a:rPr kumimoji="0" lang="en-US" altLang="ja-JP" sz="14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</a:rPr>
                <a:t>f</a:t>
              </a:r>
              <a:endParaRPr kumimoji="0" lang="ja-JP" altLang="en-US" sz="14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</a:endParaRPr>
            </a:p>
          </p:txBody>
        </p: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55245D6D-EB42-E918-B2FD-8B989904E084}"/>
                </a:ext>
              </a:extLst>
            </p:cNvPr>
            <p:cNvCxnSpPr>
              <a:cxnSpLocks/>
            </p:cNvCxnSpPr>
            <p:nvPr/>
          </p:nvCxnSpPr>
          <p:spPr>
            <a:xfrm>
              <a:off x="7665797" y="4946850"/>
              <a:ext cx="0" cy="68113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64753671-86BE-97F6-B7F4-7165B1646C3E}"/>
                </a:ext>
              </a:extLst>
            </p:cNvPr>
            <p:cNvCxnSpPr>
              <a:cxnSpLocks/>
            </p:cNvCxnSpPr>
            <p:nvPr/>
          </p:nvCxnSpPr>
          <p:spPr>
            <a:xfrm>
              <a:off x="8771305" y="4974409"/>
              <a:ext cx="0" cy="68113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miter lim="800000"/>
            </a:ln>
            <a:effectLst/>
          </p:spPr>
        </p:cxnSp>
      </p:grp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830BD642-D74D-3E66-B408-ABD5F9FFA694}"/>
              </a:ext>
            </a:extLst>
          </p:cNvPr>
          <p:cNvCxnSpPr>
            <a:cxnSpLocks/>
          </p:cNvCxnSpPr>
          <p:nvPr/>
        </p:nvCxnSpPr>
        <p:spPr>
          <a:xfrm flipH="1" flipV="1">
            <a:off x="8709993" y="3730738"/>
            <a:ext cx="1139131" cy="641104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dash"/>
            <a:miter lim="800000"/>
            <a:headEnd type="none" w="med" len="med"/>
            <a:tailEnd type="triangle" w="med" len="med"/>
          </a:ln>
          <a:effectLst/>
        </p:spPr>
      </p:cxn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A871A59-FCE5-6189-52A8-99091C60843D}"/>
              </a:ext>
            </a:extLst>
          </p:cNvPr>
          <p:cNvGrpSpPr/>
          <p:nvPr/>
        </p:nvGrpSpPr>
        <p:grpSpPr>
          <a:xfrm>
            <a:off x="9414109" y="2230457"/>
            <a:ext cx="1273541" cy="1645949"/>
            <a:chOff x="7591655" y="2271236"/>
            <a:chExt cx="1273541" cy="1645949"/>
          </a:xfrm>
        </p:grpSpPr>
        <p:pic>
          <p:nvPicPr>
            <p:cNvPr id="59" name="図 58" descr="屋内, テーブル, 座る, 木製 が含まれている画像&#10;&#10;自動的に生成された説明">
              <a:extLst>
                <a:ext uri="{FF2B5EF4-FFF2-40B4-BE49-F238E27FC236}">
                  <a16:creationId xmlns:a16="http://schemas.microsoft.com/office/drawing/2014/main" id="{EA19A0E9-D7F1-C928-3B5D-79D77FBABC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91655" y="2271236"/>
              <a:ext cx="1273541" cy="1349567"/>
            </a:xfrm>
            <a:prstGeom prst="rect">
              <a:avLst/>
            </a:prstGeom>
          </p:spPr>
        </p:pic>
        <p:pic>
          <p:nvPicPr>
            <p:cNvPr id="60" name="Picture 10">
              <a:extLst>
                <a:ext uri="{FF2B5EF4-FFF2-40B4-BE49-F238E27FC236}">
                  <a16:creationId xmlns:a16="http://schemas.microsoft.com/office/drawing/2014/main" id="{EFE218C2-923A-70CD-BCD4-37C69A078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31597" y="3694776"/>
              <a:ext cx="472051" cy="222409"/>
            </a:xfrm>
            <a:prstGeom prst="rect">
              <a:avLst/>
            </a:prstGeom>
          </p:spPr>
        </p:pic>
      </p:grp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F6F46308-79E7-7CA2-2DB2-058473C1F92E}"/>
              </a:ext>
            </a:extLst>
          </p:cNvPr>
          <p:cNvCxnSpPr>
            <a:cxnSpLocks/>
          </p:cNvCxnSpPr>
          <p:nvPr/>
        </p:nvCxnSpPr>
        <p:spPr>
          <a:xfrm flipH="1">
            <a:off x="8832067" y="4645778"/>
            <a:ext cx="1017057" cy="345237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dash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102CB28-7DC7-1B77-07CB-953D87F8A874}"/>
              </a:ext>
            </a:extLst>
          </p:cNvPr>
          <p:cNvSpPr txBox="1"/>
          <p:nvPr/>
        </p:nvSpPr>
        <p:spPr>
          <a:xfrm>
            <a:off x="7573019" y="1296791"/>
            <a:ext cx="405993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2000" dirty="0">
                <a:solidFill>
                  <a:srgbClr val="FF0000"/>
                </a:solidFill>
                <a:latin typeface="Calibri" panose="020F0502020204030204"/>
              </a:rPr>
              <a:t>MG-Nb</a:t>
            </a:r>
            <a:r>
              <a:rPr lang="en-US" altLang="ja-JP" sz="2000" dirty="0">
                <a:solidFill>
                  <a:prstClr val="black"/>
                </a:solidFill>
                <a:latin typeface="Calibri" panose="020F0502020204030204"/>
              </a:rPr>
              <a:t>: Good mechanical uniformity</a:t>
            </a:r>
            <a:endParaRPr lang="ja-JP" altLang="en-US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0D90354C-9689-C229-4910-609B34FCC4B8}"/>
              </a:ext>
            </a:extLst>
          </p:cNvPr>
          <p:cNvSpPr txBox="1"/>
          <p:nvPr/>
        </p:nvSpPr>
        <p:spPr>
          <a:xfrm>
            <a:off x="10151329" y="142325"/>
            <a:ext cx="1851789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Saeki-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図 16" descr="グラフ, 散布図&#10;&#10;自動的に生成された説明">
            <a:extLst>
              <a:ext uri="{FF2B5EF4-FFF2-40B4-BE49-F238E27FC236}">
                <a16:creationId xmlns:a16="http://schemas.microsoft.com/office/drawing/2014/main" id="{88BCAF2F-E073-8406-ADB5-A975C3AD2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4" y="1652873"/>
            <a:ext cx="5995516" cy="4496637"/>
          </a:xfrm>
          <a:prstGeom prst="rect">
            <a:avLst/>
          </a:prstGeom>
        </p:spPr>
      </p:pic>
      <p:pic>
        <p:nvPicPr>
          <p:cNvPr id="18" name="図 17" descr="テキスト, 手紙&#10;&#10;自動的に生成された説明">
            <a:extLst>
              <a:ext uri="{FF2B5EF4-FFF2-40B4-BE49-F238E27FC236}">
                <a16:creationId xmlns:a16="http://schemas.microsoft.com/office/drawing/2014/main" id="{5618B82F-240E-17DC-0777-0453021AD6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3" t="17143" r="3040" b="44468"/>
          <a:stretch/>
        </p:blipFill>
        <p:spPr>
          <a:xfrm>
            <a:off x="5911544" y="3610312"/>
            <a:ext cx="6178498" cy="1906674"/>
          </a:xfrm>
          <a:prstGeom prst="rect">
            <a:avLst/>
          </a:prstGeom>
        </p:spPr>
      </p:pic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5F5F2B6C-D85B-074F-49AE-A0A99B714FD1}"/>
              </a:ext>
            </a:extLst>
          </p:cNvPr>
          <p:cNvSpPr/>
          <p:nvPr/>
        </p:nvSpPr>
        <p:spPr>
          <a:xfrm>
            <a:off x="5975549" y="4629150"/>
            <a:ext cx="5119715" cy="84107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CA174BF-D8BD-9D0E-0DC3-63D1146FA3D4}"/>
              </a:ext>
            </a:extLst>
          </p:cNvPr>
          <p:cNvSpPr txBox="1"/>
          <p:nvPr/>
        </p:nvSpPr>
        <p:spPr>
          <a:xfrm>
            <a:off x="5770531" y="5683827"/>
            <a:ext cx="55832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b="1" dirty="0">
                <a:solidFill>
                  <a:prstClr val="black"/>
                </a:solidFill>
                <a:latin typeface="Calibri" panose="020F0502020204030204"/>
              </a:rPr>
              <a:t>Two</a:t>
            </a:r>
            <a:r>
              <a:rPr lang="en-US" altLang="ja-JP" b="1" dirty="0">
                <a:solidFill>
                  <a:srgbClr val="FF0000"/>
                </a:solidFill>
                <a:latin typeface="Calibri" panose="020F0502020204030204"/>
              </a:rPr>
              <a:t> MG-Nb single-cell cavities </a:t>
            </a:r>
            <a:r>
              <a:rPr lang="en-US" altLang="ja-JP" b="1" dirty="0">
                <a:solidFill>
                  <a:prstClr val="black"/>
                </a:solidFill>
                <a:latin typeface="Calibri" panose="020F0502020204030204"/>
              </a:rPr>
              <a:t>have reached </a:t>
            </a:r>
            <a:r>
              <a:rPr lang="en-US" altLang="ja-JP" b="1" dirty="0">
                <a:solidFill>
                  <a:srgbClr val="FF0000"/>
                </a:solidFill>
                <a:latin typeface="Calibri" panose="020F0502020204030204"/>
              </a:rPr>
              <a:t>&gt; 35 MV/m</a:t>
            </a:r>
            <a:endParaRPr lang="ja-JP" altLang="en-US" b="1" dirty="0">
              <a:solidFill>
                <a:srgbClr val="FF0000"/>
              </a:solidFill>
              <a:latin typeface="Calibri" panose="020F0502020204030204"/>
            </a:endParaRPr>
          </a:p>
        </p:txBody>
      </p:sp>
      <p:pic>
        <p:nvPicPr>
          <p:cNvPr id="21" name="図 20" descr="屋内 が含まれている画像&#10;&#10;自動的に生成された説明">
            <a:extLst>
              <a:ext uri="{FF2B5EF4-FFF2-40B4-BE49-F238E27FC236}">
                <a16:creationId xmlns:a16="http://schemas.microsoft.com/office/drawing/2014/main" id="{1AEFE1FC-CAD7-BD95-A03A-41963A91C4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704" t="63196" r="1035"/>
          <a:stretch/>
        </p:blipFill>
        <p:spPr>
          <a:xfrm>
            <a:off x="7485490" y="1374664"/>
            <a:ext cx="3727956" cy="2132228"/>
          </a:xfrm>
          <a:prstGeom prst="rect">
            <a:avLst/>
          </a:prstGeom>
        </p:spPr>
      </p:pic>
      <p:sp>
        <p:nvSpPr>
          <p:cNvPr id="22" name="タイトル 1">
            <a:extLst>
              <a:ext uri="{FF2B5EF4-FFF2-40B4-BE49-F238E27FC236}">
                <a16:creationId xmlns:a16="http://schemas.microsoft.com/office/drawing/2014/main" id="{80080B63-9A4B-D990-56C2-F89BF12CA7FB}"/>
              </a:ext>
            </a:extLst>
          </p:cNvPr>
          <p:cNvSpPr txBox="1">
            <a:spLocks/>
          </p:cNvSpPr>
          <p:nvPr/>
        </p:nvSpPr>
        <p:spPr>
          <a:xfrm>
            <a:off x="2628900" y="1344078"/>
            <a:ext cx="4735286" cy="7338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Results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of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MG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single-cell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cavities.</a:t>
            </a:r>
            <a:b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</a:b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R18, R18b (vs. R9 / FG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single-cell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1D50A1"/>
                </a:solidFill>
                <a:effectLst/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cavity).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1D50A1"/>
              </a:solidFill>
              <a:effectLst/>
              <a:uLnTx/>
              <a:uFillTx/>
              <a:latin typeface="Calibri Light" panose="020F0302020204030204"/>
              <a:ea typeface="游ゴシック Light" panose="020B0300000000000000" pitchFamily="50" charset="-128"/>
              <a:cs typeface="+mj-cs"/>
            </a:endParaRPr>
          </a:p>
        </p:txBody>
      </p:sp>
      <p:sp>
        <p:nvSpPr>
          <p:cNvPr id="23" name="タイトル 1">
            <a:extLst>
              <a:ext uri="{FF2B5EF4-FFF2-40B4-BE49-F238E27FC236}">
                <a16:creationId xmlns:a16="http://schemas.microsoft.com/office/drawing/2014/main" id="{C981E0DA-DF57-AE9D-6F4B-8607D1476265}"/>
              </a:ext>
            </a:extLst>
          </p:cNvPr>
          <p:cNvSpPr txBox="1">
            <a:spLocks/>
          </p:cNvSpPr>
          <p:nvPr/>
        </p:nvSpPr>
        <p:spPr>
          <a:xfrm>
            <a:off x="186000" y="408408"/>
            <a:ext cx="7836720" cy="6001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200" kern="1200">
                <a:solidFill>
                  <a:srgbClr val="1D50A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4400" b="1" dirty="0">
                <a:solidFill>
                  <a:srgbClr val="00B050"/>
                </a:solidFill>
                <a:latin typeface="Calibri Light" panose="020F0302020204030204"/>
              </a:rPr>
              <a:t>MG</a:t>
            </a:r>
            <a:r>
              <a:rPr lang="en-US" altLang="ja-JP" sz="4400" dirty="0">
                <a:solidFill>
                  <a:prstClr val="black"/>
                </a:solidFill>
                <a:latin typeface="Calibri Light" panose="020F0302020204030204"/>
              </a:rPr>
              <a:t>-Nb</a:t>
            </a:r>
            <a:r>
              <a:rPr lang="ja-JP" altLang="en-US" sz="44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en-US" altLang="ja-JP" sz="4400" dirty="0">
                <a:solidFill>
                  <a:prstClr val="black"/>
                </a:solidFill>
                <a:latin typeface="Calibri Light" panose="020F0302020204030204"/>
              </a:rPr>
              <a:t>material</a:t>
            </a:r>
            <a:r>
              <a:rPr lang="ja-JP" altLang="en-US" sz="4400" dirty="0">
                <a:solidFill>
                  <a:prstClr val="black"/>
                </a:solidFill>
                <a:latin typeface="Calibri Light" panose="020F0302020204030204"/>
              </a:rPr>
              <a:t> （</a:t>
            </a:r>
            <a:r>
              <a:rPr lang="en-US" altLang="ja-JP" sz="4400" dirty="0">
                <a:solidFill>
                  <a:srgbClr val="FF0000"/>
                </a:solidFill>
                <a:latin typeface="Calibri Light" panose="020F0302020204030204"/>
              </a:rPr>
              <a:t>High</a:t>
            </a:r>
            <a:r>
              <a:rPr lang="en-US" altLang="ja-JP" sz="4400" dirty="0">
                <a:solidFill>
                  <a:prstClr val="black"/>
                </a:solidFill>
                <a:latin typeface="Calibri Light" panose="020F0302020204030204"/>
              </a:rPr>
              <a:t>-RRR, </a:t>
            </a:r>
            <a:r>
              <a:rPr lang="en-US" altLang="ja-JP" sz="4400" dirty="0">
                <a:solidFill>
                  <a:srgbClr val="00B0F0"/>
                </a:solidFill>
                <a:latin typeface="Calibri Light" panose="020F0302020204030204"/>
              </a:rPr>
              <a:t>Low</a:t>
            </a:r>
            <a:r>
              <a:rPr lang="en-US" altLang="ja-JP" sz="4400" dirty="0">
                <a:solidFill>
                  <a:prstClr val="black"/>
                </a:solidFill>
                <a:latin typeface="Calibri Light" panose="020F0302020204030204"/>
              </a:rPr>
              <a:t>-Ta</a:t>
            </a:r>
            <a:r>
              <a:rPr lang="ja-JP" altLang="en-US" sz="4400" dirty="0">
                <a:solidFill>
                  <a:prstClr val="black"/>
                </a:solidFill>
                <a:latin typeface="Calibri Light" panose="020F0302020204030204"/>
              </a:rPr>
              <a:t>）　</a:t>
            </a:r>
            <a:endParaRPr lang="ja-JP" altLang="en-US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AC9244A1-D82D-E1CD-8AA1-3B72FD6195BA}"/>
              </a:ext>
            </a:extLst>
          </p:cNvPr>
          <p:cNvSpPr/>
          <p:nvPr/>
        </p:nvSpPr>
        <p:spPr>
          <a:xfrm>
            <a:off x="346442" y="313038"/>
            <a:ext cx="1490596" cy="600164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994A336-C3C6-CC5F-DB03-82E1A8196F8F}"/>
              </a:ext>
            </a:extLst>
          </p:cNvPr>
          <p:cNvCxnSpPr>
            <a:cxnSpLocks/>
          </p:cNvCxnSpPr>
          <p:nvPr/>
        </p:nvCxnSpPr>
        <p:spPr>
          <a:xfrm>
            <a:off x="4444561" y="3270422"/>
            <a:ext cx="0" cy="233733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headEnd type="none"/>
            <a:tailEnd type="none"/>
          </a:ln>
          <a:effectLst/>
        </p:spPr>
      </p:cxnSp>
      <p:sp>
        <p:nvSpPr>
          <p:cNvPr id="26" name="矢印: 右 25">
            <a:extLst>
              <a:ext uri="{FF2B5EF4-FFF2-40B4-BE49-F238E27FC236}">
                <a16:creationId xmlns:a16="http://schemas.microsoft.com/office/drawing/2014/main" id="{71A3AA42-0203-908D-082A-26817D07679E}"/>
              </a:ext>
            </a:extLst>
          </p:cNvPr>
          <p:cNvSpPr/>
          <p:nvPr/>
        </p:nvSpPr>
        <p:spPr>
          <a:xfrm>
            <a:off x="4457007" y="4054421"/>
            <a:ext cx="320936" cy="286920"/>
          </a:xfrm>
          <a:prstGeom prst="right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6B27A80-93C4-1475-A87D-D8369A04FF74}"/>
              </a:ext>
            </a:extLst>
          </p:cNvPr>
          <p:cNvSpPr txBox="1"/>
          <p:nvPr/>
        </p:nvSpPr>
        <p:spPr>
          <a:xfrm>
            <a:off x="3798799" y="3559698"/>
            <a:ext cx="112492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altLang="ja-JP" dirty="0">
                <a:solidFill>
                  <a:srgbClr val="FF0000"/>
                </a:solidFill>
                <a:latin typeface="Calibri" panose="020F0502020204030204"/>
              </a:rPr>
              <a:t>&gt;35MV/m</a:t>
            </a:r>
            <a:endParaRPr lang="ja-JP" altLang="en-US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B0708B7-5484-A8C8-4F5C-2E4E0F8B31D4}"/>
              </a:ext>
            </a:extLst>
          </p:cNvPr>
          <p:cNvSpPr txBox="1"/>
          <p:nvPr/>
        </p:nvSpPr>
        <p:spPr>
          <a:xfrm>
            <a:off x="10151329" y="142325"/>
            <a:ext cx="1851789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Saeki-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81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for SRF Five-year plan at KEK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1153267" y="1046937"/>
            <a:ext cx="9885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Michizono-san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Akira Yamamoto-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Kirk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discussed internally the SRF five-year plan at KEK.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plan follows the time-critical WPs discussed with the WG2/SRF group.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WP-prime 2, we will produce </a:t>
            </a:r>
            <a:r>
              <a:rPr kumimoji="1"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 for ILC.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Also, we will construct the infrastructure related to helium refrigerator, CM assembly/test area, etc.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表 13">
            <a:extLst>
              <a:ext uri="{FF2B5EF4-FFF2-40B4-BE49-F238E27FC236}">
                <a16:creationId xmlns:a16="http://schemas.microsoft.com/office/drawing/2014/main" id="{7A1D1C80-24D0-520D-0EF4-68137BABB0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287962"/>
              </p:ext>
            </p:extLst>
          </p:nvPr>
        </p:nvGraphicFramePr>
        <p:xfrm>
          <a:off x="1355089" y="2865119"/>
          <a:ext cx="9481821" cy="2992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86">
                  <a:extLst>
                    <a:ext uri="{9D8B030D-6E8A-4147-A177-3AD203B41FA5}">
                      <a16:colId xmlns:a16="http://schemas.microsoft.com/office/drawing/2014/main" val="53390744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19034844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3760195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577328038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5733354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386381048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 Five-year plan at KEK (currently prospect)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47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F.Y.2024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F.Y.2025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F.Y.2026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F.Y.2027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2641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Infrastructure @COI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719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Infrastructure @CFF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55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production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Nb material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96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test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R&amp;D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R&amp;D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622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production/assembly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449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test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473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87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750576"/>
              </p:ext>
            </p:extLst>
          </p:nvPr>
        </p:nvGraphicFramePr>
        <p:xfrm>
          <a:off x="2" y="1085851"/>
          <a:ext cx="12191998" cy="1859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06/Dec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Possibility of supply of Nb material, “Renewed” CM design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72741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20/Dec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32663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 of Dec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 plan will be fixed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13074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15~19/May/2023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LCWS2023 @SLAC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30709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25~30/Jun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SRF2023 @Grand Rapids, MI, US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500914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schedule and recent progress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977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Questions/Suggestions/Comments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-1" y="920621"/>
            <a:ext cx="12192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material is available for HPGS?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KEK, we have done some tests related to mechanical property at low temperature. Then, we think it’s available, but we need more tests to pass our HPGS.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68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06/Dec/2022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33rd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3013502"/>
            <a:ext cx="1219199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Backup slides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27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83017</TotalTime>
  <Words>1567</Words>
  <Application>Microsoft Office PowerPoint</Application>
  <PresentationFormat>ワイド画面</PresentationFormat>
  <Paragraphs>304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6" baseType="lpstr">
      <vt:lpstr>游ゴシック</vt:lpstr>
      <vt:lpstr>游ゴシック Light</vt:lpstr>
      <vt:lpstr>Arial</vt:lpstr>
      <vt:lpstr>Arial Rounded MT Bold</vt:lpstr>
      <vt:lpstr>Calibri</vt:lpstr>
      <vt:lpstr>Calibri Light</vt:lpstr>
      <vt:lpstr>Helvetica</vt:lpstr>
      <vt:lpstr>Symbol</vt:lpstr>
      <vt:lpstr>Tahoma</vt:lpstr>
      <vt:lpstr>Times New Roman</vt:lpstr>
      <vt:lpstr>Wingdings</vt:lpstr>
      <vt:lpstr>Office テーマ</vt:lpstr>
      <vt:lpstr>33rd Meeting of SRF 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YAMAMOTO Yasuchika</cp:lastModifiedBy>
  <cp:revision>2390</cp:revision>
  <cp:lastPrinted>2020-11-23T15:37:09Z</cp:lastPrinted>
  <dcterms:created xsi:type="dcterms:W3CDTF">2020-09-27T07:10:37Z</dcterms:created>
  <dcterms:modified xsi:type="dcterms:W3CDTF">2022-12-06T14:28:18Z</dcterms:modified>
</cp:coreProperties>
</file>