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99" r:id="rId2"/>
    <p:sldId id="303" r:id="rId3"/>
    <p:sldId id="301" r:id="rId4"/>
    <p:sldId id="304" r:id="rId5"/>
    <p:sldId id="306" r:id="rId6"/>
    <p:sldId id="302" r:id="rId7"/>
    <p:sldId id="307" r:id="rId8"/>
    <p:sldId id="308" r:id="rId9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N" initials="n" lastIdx="28" clrIdx="0">
    <p:extLst>
      <p:ext uri="{19B8F6BF-5375-455C-9EA6-DF929625EA0E}">
        <p15:presenceInfo xmlns:p15="http://schemas.microsoft.com/office/powerpoint/2012/main" userId="NN" providerId="None"/>
      </p:ext>
    </p:extLst>
  </p:cmAuthor>
  <p:cmAuthor id="2" name="2-M.Miyai" initials="mm" lastIdx="7" clrIdx="1">
    <p:extLst>
      <p:ext uri="{19B8F6BF-5375-455C-9EA6-DF929625EA0E}">
        <p15:presenceInfo xmlns:p15="http://schemas.microsoft.com/office/powerpoint/2012/main" userId="2-M.Miyai" providerId="None"/>
      </p:ext>
    </p:extLst>
  </p:cmAuthor>
  <p:cmAuthor id="3" name="kekuser" initials="k" lastIdx="20" clrIdx="2">
    <p:extLst>
      <p:ext uri="{19B8F6BF-5375-455C-9EA6-DF929625EA0E}">
        <p15:presenceInfo xmlns:p15="http://schemas.microsoft.com/office/powerpoint/2012/main" userId="kekuser" providerId="None"/>
      </p:ext>
    </p:extLst>
  </p:cmAuthor>
  <p:cmAuthor id="4" name="仁井田　長剛" initials="仁井田　長剛" lastIdx="1" clrIdx="3">
    <p:extLst>
      <p:ext uri="{19B8F6BF-5375-455C-9EA6-DF929625EA0E}">
        <p15:presenceInfo xmlns:p15="http://schemas.microsoft.com/office/powerpoint/2012/main" userId="仁井田　長剛" providerId="None"/>
      </p:ext>
    </p:extLst>
  </p:cmAuthor>
  <p:cmAuthor id="5" name="仁井田　長剛" initials="仁井田　長剛 [2]" lastIdx="1" clrIdx="4">
    <p:extLst>
      <p:ext uri="{19B8F6BF-5375-455C-9EA6-DF929625EA0E}">
        <p15:presenceInfo xmlns:p15="http://schemas.microsoft.com/office/powerpoint/2012/main" userId="S-1-5-21-3382372685-3878137098-2203517414-37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0" autoAdjust="0"/>
    <p:restoredTop sz="90338" autoAdjust="0"/>
  </p:normalViewPr>
  <p:slideViewPr>
    <p:cSldViewPr snapToGrid="0">
      <p:cViewPr varScale="1">
        <p:scale>
          <a:sx n="50" d="100"/>
          <a:sy n="50" d="100"/>
        </p:scale>
        <p:origin x="902" y="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6B96CD-336F-4C78-B030-A8195E312A20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47601E-79CF-4C1C-9F48-DBB72E1BA9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6769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7601E-79CF-4C1C-9F48-DBB72E1BA95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02266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7601E-79CF-4C1C-9F48-DBB72E1BA95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5252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7601E-79CF-4C1C-9F48-DBB72E1BA95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5930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7601E-79CF-4C1C-9F48-DBB72E1BA951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30309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7601E-79CF-4C1C-9F48-DBB72E1BA951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72644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7601E-79CF-4C1C-9F48-DBB72E1BA951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79536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7601E-79CF-4C1C-9F48-DBB72E1BA951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9540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7601E-79CF-4C1C-9F48-DBB72E1BA951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2507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0634-C960-46E7-ADE0-FE3A66473150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2D977-6AEE-4EC9-91F1-4FE897B15E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4765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0634-C960-46E7-ADE0-FE3A66473150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2D977-6AEE-4EC9-91F1-4FE897B15E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0071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0634-C960-46E7-ADE0-FE3A66473150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2D977-6AEE-4EC9-91F1-4FE897B15E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5617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0634-C960-46E7-ADE0-FE3A66473150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2D977-6AEE-4EC9-91F1-4FE897B15E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4506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0634-C960-46E7-ADE0-FE3A66473150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2D977-6AEE-4EC9-91F1-4FE897B15E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366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0634-C960-46E7-ADE0-FE3A66473150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2D977-6AEE-4EC9-91F1-4FE897B15E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0305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0634-C960-46E7-ADE0-FE3A66473150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2D977-6AEE-4EC9-91F1-4FE897B15E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8516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0634-C960-46E7-ADE0-FE3A66473150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2D977-6AEE-4EC9-91F1-4FE897B15E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1509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0634-C960-46E7-ADE0-FE3A66473150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2D977-6AEE-4EC9-91F1-4FE897B15E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6754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0634-C960-46E7-ADE0-FE3A66473150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2D977-6AEE-4EC9-91F1-4FE897B15E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641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0634-C960-46E7-ADE0-FE3A66473150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2D977-6AEE-4EC9-91F1-4FE897B15E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7682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30634-C960-46E7-ADE0-FE3A66473150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2D977-6AEE-4EC9-91F1-4FE897B15E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7934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urbanhotel.co.jp/guestroom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2.kek.jp/rso/Access/pdf/HanedaAirport.pdf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www2.kek.jp/rso/Access/pdf/KEK_Center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11" Type="http://schemas.openxmlformats.org/officeDocument/2006/relationships/hyperlink" Target="https://www.google.com/maps/dir/Narita+International+Airport+(NRT),+1-1+Furugome,+Narita,+Chiba/Tsukuba+Center,+1+Chome+Azuma,+Tsukuba,+Ibaraki/@35.9049631,139.8005143,10z/data=!3m1!4b1!4m14!4m13!1m5!1m1!1s0x6022f379d1bd3757:0xd56e29a162771aa1!2m2!1d140.3928501!2d35.7719867!1m5!1m1!1s0x60220c62eb427a33:0x1beb79ad8194617c!2m2!1d140.1124947!2d36.0824469!3e3?hl=en" TargetMode="External"/><Relationship Id="rId5" Type="http://schemas.openxmlformats.org/officeDocument/2006/relationships/image" Target="../media/image3.jpg"/><Relationship Id="rId10" Type="http://schemas.openxmlformats.org/officeDocument/2006/relationships/hyperlink" Target="https://www2.kek.jp/rso/Access/pdf/NaritaAirport.pdf" TargetMode="External"/><Relationship Id="rId4" Type="http://schemas.openxmlformats.org/officeDocument/2006/relationships/image" Target="../media/image2.jpg"/><Relationship Id="rId9" Type="http://schemas.openxmlformats.org/officeDocument/2006/relationships/hyperlink" Target="https://www.google.com/maps/dir/Haneda+Airport+(HND),+Hanedakuko,+Ota+City,+Tokyo/Tsukuba+Center,+1-ch%C5%8Dme+Azuma,+Tsukuba,+Ibaraki+305-0031/@35.8140477,139.6523305,10z/data=!3m1!4b1!4m14!4m13!1m5!1m1!1s0x6018640ba43192e3:0xd32c3a9d146f8df!2m2!1d139.7798386!2d35.5493932!1m5!1m1!1s0x60220c62eb427a33:0x1beb79ad8194617c!2m2!1d140.1124947!2d36.0824469!3e3?hl=en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i-promo@ml.post.kek.jp" TargetMode="External"/><Relationship Id="rId4" Type="http://schemas.openxmlformats.org/officeDocument/2006/relationships/hyperlink" Target="mailto:yasuchika.yamamoto@kek.j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/>
          <p:cNvCxnSpPr/>
          <p:nvPr/>
        </p:nvCxnSpPr>
        <p:spPr>
          <a:xfrm>
            <a:off x="66675" y="6199775"/>
            <a:ext cx="120300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295" y="90143"/>
            <a:ext cx="12041688" cy="1157036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altLang="ja-JP" sz="2800" b="1" u="sng" dirty="0">
                <a:solidFill>
                  <a:schemeClr val="bg1"/>
                </a:solidFill>
                <a:latin typeface="+mn-lt"/>
              </a:rPr>
              <a:t>Logistic Prep Status for</a:t>
            </a:r>
            <a:r>
              <a:rPr lang="ja-JP" altLang="en-US" sz="2800" b="1" u="sng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altLang="ja-JP" sz="2800" b="1" u="sng" dirty="0">
                <a:solidFill>
                  <a:schemeClr val="bg1"/>
                </a:solidFill>
                <a:latin typeface="+mn-lt"/>
              </a:rPr>
              <a:t>ILC Crab Cavity Down-selection Review </a:t>
            </a:r>
            <a:endParaRPr kumimoji="1" lang="ja-JP" altLang="en-US" sz="2800" b="1" u="sng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3079" y="6199775"/>
            <a:ext cx="2065229" cy="737242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2D977-6AEE-4EC9-91F1-4FE897B15E75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79295" y="1403753"/>
            <a:ext cx="12041688" cy="46394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000" dirty="0"/>
              <a:t>Venue:</a:t>
            </a:r>
          </a:p>
          <a:p>
            <a:r>
              <a:rPr lang="en-US" altLang="ja-JP" sz="2000" dirty="0"/>
              <a:t> -Blocked “Large Conference Room” in 1F, Building 2 inside KEK, Tsukuba Campus </a:t>
            </a:r>
          </a:p>
          <a:p>
            <a:r>
              <a:rPr lang="en-US" altLang="ja-JP" sz="2000" dirty="0"/>
              <a:t> </a:t>
            </a:r>
          </a:p>
          <a:p>
            <a:r>
              <a:rPr lang="en-US" altLang="ja-JP" sz="2000" dirty="0"/>
              <a:t>Accommodation: </a:t>
            </a:r>
          </a:p>
          <a:p>
            <a:r>
              <a:rPr lang="en-US" altLang="ja-JP" sz="2000" dirty="0"/>
              <a:t> -Blocked 20 rooms(w/bathroom) in KEK Dorm, Tsukuba Campus from Apr. 3</a:t>
            </a:r>
            <a:r>
              <a:rPr lang="en-US" altLang="ja-JP" sz="2000" baseline="30000" dirty="0"/>
              <a:t>rd</a:t>
            </a:r>
            <a:r>
              <a:rPr lang="en-US" altLang="ja-JP" sz="2000" dirty="0"/>
              <a:t>  to 8</a:t>
            </a:r>
            <a:r>
              <a:rPr lang="en-US" altLang="ja-JP" sz="2000" baseline="30000" dirty="0"/>
              <a:t>th</a:t>
            </a:r>
            <a:endParaRPr lang="en-US" altLang="ja-JP" sz="2000" dirty="0"/>
          </a:p>
          <a:p>
            <a:r>
              <a:rPr lang="en-US" altLang="ja-JP" sz="2000" dirty="0"/>
              <a:t> -Blocked 20</a:t>
            </a:r>
            <a:r>
              <a:rPr lang="ja-JP" altLang="en-US" sz="2000" dirty="0"/>
              <a:t> </a:t>
            </a:r>
            <a:r>
              <a:rPr lang="en-US" altLang="ja-JP" sz="2000" dirty="0"/>
              <a:t>rooms hotel outside of KEK: Urban Hotel </a:t>
            </a:r>
            <a:r>
              <a:rPr lang="en-US" altLang="ja-JP" sz="1800" u="sng" kern="100" dirty="0">
                <a:solidFill>
                  <a:srgbClr val="0563C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  <a:hlinkClick r:id="rId4"/>
              </a:rPr>
              <a:t>https://www.urbanhotel.co.jp/guestroom/</a:t>
            </a:r>
            <a:endParaRPr lang="ja-JP" altLang="ja-JP" sz="1800" kern="100" dirty="0">
              <a:effectLst/>
              <a:latin typeface="游ゴシック" panose="020B0400000000000000" pitchFamily="50" charset="-128"/>
              <a:ea typeface="游ゴシック" panose="020B0400000000000000" pitchFamily="50" charset="-128"/>
              <a:cs typeface="Courier New" panose="02070309020205020404" pitchFamily="49" charset="0"/>
            </a:endParaRPr>
          </a:p>
          <a:p>
            <a:endParaRPr lang="en-US" altLang="ja-JP" sz="2000" dirty="0"/>
          </a:p>
          <a:p>
            <a:r>
              <a:rPr lang="en-US" altLang="ja-JP" sz="2000" dirty="0"/>
              <a:t>Meals: </a:t>
            </a:r>
          </a:p>
          <a:p>
            <a:r>
              <a:rPr lang="en-US" altLang="ja-JP" sz="2000" dirty="0"/>
              <a:t> -Breakfast: Prior reservation needed to be served inside the Campus (or Grocery Store op 8:30)</a:t>
            </a:r>
          </a:p>
          <a:p>
            <a:r>
              <a:rPr lang="en-US" altLang="ja-JP" sz="2000" dirty="0"/>
              <a:t> -Lunch: KEK may prepare “Obento”  JP style lunch box (Cafeteria and Cafe available)</a:t>
            </a:r>
          </a:p>
          <a:p>
            <a:r>
              <a:rPr lang="en-US" altLang="ja-JP" sz="2000" dirty="0"/>
              <a:t> -Dinner: Invitational dinner will be hosted by KEK for one night </a:t>
            </a:r>
          </a:p>
          <a:p>
            <a:r>
              <a:rPr lang="ja-JP" altLang="en-US" sz="2000" dirty="0"/>
              <a:t>　　　　 </a:t>
            </a:r>
            <a:r>
              <a:rPr lang="en-US" altLang="ja-JP" sz="2000" dirty="0"/>
              <a:t>Cafeteria and Cafe available inside the Campus available</a:t>
            </a:r>
            <a:r>
              <a:rPr lang="ja-JP" altLang="en-US" sz="2000" dirty="0"/>
              <a:t> </a:t>
            </a:r>
            <a:r>
              <a:rPr lang="en-US" altLang="ja-JP" sz="2000" dirty="0"/>
              <a:t>for other nights</a:t>
            </a:r>
          </a:p>
          <a:p>
            <a:endParaRPr lang="en-US" altLang="ja-JP" sz="2000" dirty="0"/>
          </a:p>
          <a:p>
            <a:r>
              <a:rPr lang="en-US" altLang="ja-JP" sz="2000" dirty="0"/>
              <a:t>Coffee Break:</a:t>
            </a:r>
          </a:p>
          <a:p>
            <a:r>
              <a:rPr lang="en-US" altLang="ja-JP" sz="2000" dirty="0"/>
              <a:t>  -KEK will prepare beverage and snacks for the three days</a:t>
            </a:r>
          </a:p>
        </p:txBody>
      </p:sp>
    </p:spTree>
    <p:extLst>
      <p:ext uri="{BB962C8B-B14F-4D97-AF65-F5344CB8AC3E}">
        <p14:creationId xmlns:p14="http://schemas.microsoft.com/office/powerpoint/2010/main" val="3706786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/>
          <p:cNvCxnSpPr/>
          <p:nvPr/>
        </p:nvCxnSpPr>
        <p:spPr>
          <a:xfrm>
            <a:off x="66675" y="6199775"/>
            <a:ext cx="120300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295" y="90143"/>
            <a:ext cx="12041688" cy="1157036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altLang="ja-JP" sz="2800" b="1" u="sng" dirty="0">
                <a:solidFill>
                  <a:schemeClr val="bg1"/>
                </a:solidFill>
                <a:latin typeface="+mn-lt"/>
              </a:rPr>
              <a:t>Logistic Prep Status for</a:t>
            </a:r>
            <a:r>
              <a:rPr lang="ja-JP" altLang="en-US" sz="2800" b="1" u="sng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altLang="ja-JP" sz="2800" b="1" u="sng" dirty="0">
                <a:solidFill>
                  <a:schemeClr val="bg1"/>
                </a:solidFill>
                <a:latin typeface="+mn-lt"/>
              </a:rPr>
              <a:t>ILC Crab Cavity Down-selection Review </a:t>
            </a:r>
            <a:endParaRPr kumimoji="1" lang="ja-JP" altLang="en-US" sz="2800" b="1" u="sng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3079" y="6199775"/>
            <a:ext cx="2065229" cy="737242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2D977-6AEE-4EC9-91F1-4FE897B15E75}" type="slidenum">
              <a:rPr kumimoji="1" lang="ja-JP" altLang="en-US" smtClean="0"/>
              <a:t>2</a:t>
            </a:fld>
            <a:endParaRPr kumimoji="1" lang="ja-JP" altLang="en-US"/>
          </a:p>
        </p:txBody>
      </p:sp>
      <p:pic>
        <p:nvPicPr>
          <p:cNvPr id="9" name="図 8" descr="マップ&#10;&#10;自動的に生成された説明">
            <a:extLst>
              <a:ext uri="{FF2B5EF4-FFF2-40B4-BE49-F238E27FC236}">
                <a16:creationId xmlns:a16="http://schemas.microsoft.com/office/drawing/2014/main" id="{6B57FEC9-A7F4-26EE-B8FB-D20FD0E1713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55" y="1463040"/>
            <a:ext cx="4882287" cy="4611049"/>
          </a:xfrm>
          <a:prstGeom prst="rect">
            <a:avLst/>
          </a:prstGeom>
        </p:spPr>
      </p:pic>
      <p:pic>
        <p:nvPicPr>
          <p:cNvPr id="21" name="図 20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2A4CCB01-CC39-71FB-0A56-1B179A552C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1725" y="4942475"/>
            <a:ext cx="2105025" cy="1257300"/>
          </a:xfrm>
          <a:prstGeom prst="rect">
            <a:avLst/>
          </a:prstGeom>
        </p:spPr>
      </p:pic>
      <p:pic>
        <p:nvPicPr>
          <p:cNvPr id="23" name="図 22" descr="マップ&#10;&#10;自動的に生成された説明">
            <a:extLst>
              <a:ext uri="{FF2B5EF4-FFF2-40B4-BE49-F238E27FC236}">
                <a16:creationId xmlns:a16="http://schemas.microsoft.com/office/drawing/2014/main" id="{6FE83304-522B-6ED4-8749-1AFF575167E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941" y="1447359"/>
            <a:ext cx="4546784" cy="4611050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D6CE957C-FD74-48A6-6430-CBE7986A625A}"/>
              </a:ext>
            </a:extLst>
          </p:cNvPr>
          <p:cNvSpPr txBox="1"/>
          <p:nvPr/>
        </p:nvSpPr>
        <p:spPr>
          <a:xfrm>
            <a:off x="1341783" y="5536095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HND</a:t>
            </a:r>
            <a:endParaRPr kumimoji="1" lang="ja-JP" altLang="en-US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67D3E8E-709E-6D77-226F-DCFEECDBFE4F}"/>
              </a:ext>
            </a:extLst>
          </p:cNvPr>
          <p:cNvSpPr txBox="1"/>
          <p:nvPr/>
        </p:nvSpPr>
        <p:spPr>
          <a:xfrm>
            <a:off x="4606725" y="3998843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NRT</a:t>
            </a:r>
            <a:endParaRPr kumimoji="1" lang="ja-JP" altLang="en-US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95DB1842-BB08-5030-6F4E-1C936B870B8C}"/>
              </a:ext>
            </a:extLst>
          </p:cNvPr>
          <p:cNvSpPr txBox="1"/>
          <p:nvPr/>
        </p:nvSpPr>
        <p:spPr>
          <a:xfrm>
            <a:off x="2927432" y="1577008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KEK</a:t>
            </a:r>
            <a:endParaRPr kumimoji="1" lang="ja-JP" altLang="en-US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C8A8A64-4D79-48D4-99DD-6723708DD939}"/>
              </a:ext>
            </a:extLst>
          </p:cNvPr>
          <p:cNvSpPr txBox="1"/>
          <p:nvPr/>
        </p:nvSpPr>
        <p:spPr>
          <a:xfrm>
            <a:off x="6729957" y="5360971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Tsukuba Center</a:t>
            </a:r>
            <a:endParaRPr kumimoji="1" lang="ja-JP" altLang="en-US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D1EBA71-779A-8BCA-BD89-6FB5CA6A8FD1}"/>
              </a:ext>
            </a:extLst>
          </p:cNvPr>
          <p:cNvSpPr txBox="1"/>
          <p:nvPr/>
        </p:nvSpPr>
        <p:spPr>
          <a:xfrm>
            <a:off x="7198821" y="1392342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KEK</a:t>
            </a:r>
            <a:endParaRPr kumimoji="1" lang="ja-JP" altLang="en-US" dirty="0"/>
          </a:p>
        </p:txBody>
      </p:sp>
      <p:sp>
        <p:nvSpPr>
          <p:cNvPr id="36" name="矢印: 右 35">
            <a:extLst>
              <a:ext uri="{FF2B5EF4-FFF2-40B4-BE49-F238E27FC236}">
                <a16:creationId xmlns:a16="http://schemas.microsoft.com/office/drawing/2014/main" id="{9B37C55D-0B43-1ABC-7AEA-473F8CC877B1}"/>
              </a:ext>
            </a:extLst>
          </p:cNvPr>
          <p:cNvSpPr/>
          <p:nvPr/>
        </p:nvSpPr>
        <p:spPr>
          <a:xfrm rot="14997821">
            <a:off x="6004774" y="3406798"/>
            <a:ext cx="3761767" cy="1851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E1F32500-AF22-509D-327E-4D4441B6C971}"/>
              </a:ext>
            </a:extLst>
          </p:cNvPr>
          <p:cNvSpPr txBox="1"/>
          <p:nvPr/>
        </p:nvSpPr>
        <p:spPr>
          <a:xfrm>
            <a:off x="7930558" y="2782669"/>
            <a:ext cx="22392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&lt;Bus&gt; 20min</a:t>
            </a:r>
          </a:p>
          <a:p>
            <a:r>
              <a:rPr lang="en-US" altLang="ja-JP" sz="1800" dirty="0">
                <a:solidFill>
                  <a:srgbClr val="0563C1"/>
                </a:solidFill>
                <a:effectLst/>
                <a:latin typeface="游ゴシック" panose="020B0400000000000000" pitchFamily="50" charset="-128"/>
                <a:cs typeface="Times New Roman" panose="02020603050405020304" pitchFamily="18" charset="0"/>
                <a:hlinkClick r:id="rId7"/>
              </a:rPr>
              <a:t>Link to Timetable</a:t>
            </a:r>
            <a:endParaRPr lang="en-US" altLang="ja-JP" sz="1800" dirty="0">
              <a:solidFill>
                <a:srgbClr val="0563C1"/>
              </a:solidFill>
              <a:effectLst/>
              <a:latin typeface="游ゴシック" panose="020B04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59276549-AE64-9F40-19E8-1B1888BAF17F}"/>
              </a:ext>
            </a:extLst>
          </p:cNvPr>
          <p:cNvSpPr txBox="1"/>
          <p:nvPr/>
        </p:nvSpPr>
        <p:spPr>
          <a:xfrm>
            <a:off x="2022644" y="4246860"/>
            <a:ext cx="23298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&lt;Bus&gt; 110min</a:t>
            </a:r>
          </a:p>
          <a:p>
            <a:r>
              <a:rPr lang="en-US" altLang="ja-JP" sz="1800" dirty="0">
                <a:solidFill>
                  <a:srgbClr val="0563C1"/>
                </a:solidFill>
                <a:effectLst/>
                <a:latin typeface="游ゴシック" panose="020B0400000000000000" pitchFamily="50" charset="-128"/>
                <a:cs typeface="Times New Roman" panose="02020603050405020304" pitchFamily="18" charset="0"/>
                <a:hlinkClick r:id="rId8"/>
              </a:rPr>
              <a:t>Link to Timetable</a:t>
            </a:r>
            <a:endParaRPr lang="en-US" altLang="ja-JP" sz="1800" dirty="0">
              <a:solidFill>
                <a:srgbClr val="0563C1"/>
              </a:solidFill>
              <a:effectLst/>
              <a:latin typeface="游ゴシック" panose="020B0400000000000000" pitchFamily="50" charset="-128"/>
              <a:cs typeface="Times New Roman" panose="02020603050405020304" pitchFamily="18" charset="0"/>
            </a:endParaRPr>
          </a:p>
          <a:p>
            <a:r>
              <a:rPr kumimoji="1" lang="en-US" altLang="ja-JP" dirty="0"/>
              <a:t>&lt;Train&gt; 110min</a:t>
            </a:r>
          </a:p>
          <a:p>
            <a:r>
              <a:rPr lang="en-US" altLang="ja-JP" sz="1800" u="sng" kern="100" dirty="0">
                <a:solidFill>
                  <a:srgbClr val="0563C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  <a:hlinkClick r:id="rId9"/>
              </a:rPr>
              <a:t>Link to Google Map</a:t>
            </a:r>
            <a:endParaRPr lang="ja-JP" altLang="ja-JP" sz="1800" kern="100" dirty="0">
              <a:effectLst/>
              <a:latin typeface="游ゴシック" panose="020B0400000000000000" pitchFamily="50" charset="-128"/>
              <a:ea typeface="游ゴシック" panose="020B0400000000000000" pitchFamily="50" charset="-128"/>
              <a:cs typeface="Courier New" panose="02070309020205020404" pitchFamily="49" charset="0"/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8AB38D85-215B-57F1-0828-149772D4ED1F}"/>
              </a:ext>
            </a:extLst>
          </p:cNvPr>
          <p:cNvSpPr/>
          <p:nvPr/>
        </p:nvSpPr>
        <p:spPr>
          <a:xfrm>
            <a:off x="2463755" y="1442094"/>
            <a:ext cx="1466936" cy="1333186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15C52BD-EA94-31D8-ECA5-2BCED5AF9C94}"/>
              </a:ext>
            </a:extLst>
          </p:cNvPr>
          <p:cNvSpPr txBox="1"/>
          <p:nvPr/>
        </p:nvSpPr>
        <p:spPr>
          <a:xfrm>
            <a:off x="3102677" y="2060308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Tsukuba Center</a:t>
            </a:r>
            <a:endParaRPr kumimoji="1" lang="ja-JP" altLang="en-US" dirty="0"/>
          </a:p>
        </p:txBody>
      </p:sp>
      <p:sp>
        <p:nvSpPr>
          <p:cNvPr id="5" name="矢印: 右 4">
            <a:extLst>
              <a:ext uri="{FF2B5EF4-FFF2-40B4-BE49-F238E27FC236}">
                <a16:creationId xmlns:a16="http://schemas.microsoft.com/office/drawing/2014/main" id="{1B280326-5B1D-8CB0-F8AD-A01C8F0C9BA0}"/>
              </a:ext>
            </a:extLst>
          </p:cNvPr>
          <p:cNvSpPr/>
          <p:nvPr/>
        </p:nvSpPr>
        <p:spPr>
          <a:xfrm>
            <a:off x="4263293" y="1466868"/>
            <a:ext cx="1103601" cy="5998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59CC0151-DE38-2F2C-D4E2-FAFD4C84B67B}"/>
              </a:ext>
            </a:extLst>
          </p:cNvPr>
          <p:cNvSpPr/>
          <p:nvPr/>
        </p:nvSpPr>
        <p:spPr>
          <a:xfrm>
            <a:off x="5476930" y="1263249"/>
            <a:ext cx="4484689" cy="4936523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0B808503-0D2A-069E-95B3-FC20EC6A893D}"/>
              </a:ext>
            </a:extLst>
          </p:cNvPr>
          <p:cNvSpPr txBox="1"/>
          <p:nvPr/>
        </p:nvSpPr>
        <p:spPr>
          <a:xfrm>
            <a:off x="3900817" y="2451371"/>
            <a:ext cx="23850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&lt;Bus&gt; 60min</a:t>
            </a:r>
          </a:p>
          <a:p>
            <a:r>
              <a:rPr lang="en-US" altLang="ja-JP" sz="1800" dirty="0">
                <a:solidFill>
                  <a:srgbClr val="0563C1"/>
                </a:solidFill>
                <a:effectLst/>
                <a:latin typeface="游ゴシック" panose="020B0400000000000000" pitchFamily="50" charset="-128"/>
                <a:cs typeface="Times New Roman" panose="02020603050405020304" pitchFamily="18" charset="0"/>
                <a:hlinkClick r:id="rId10"/>
              </a:rPr>
              <a:t>Link to Timetable</a:t>
            </a:r>
            <a:endParaRPr lang="en-US" altLang="ja-JP" sz="1800" dirty="0">
              <a:solidFill>
                <a:srgbClr val="0563C1"/>
              </a:solidFill>
              <a:effectLst/>
              <a:latin typeface="游ゴシック" panose="020B0400000000000000" pitchFamily="50" charset="-128"/>
              <a:cs typeface="Times New Roman" panose="02020603050405020304" pitchFamily="18" charset="0"/>
            </a:endParaRPr>
          </a:p>
          <a:p>
            <a:r>
              <a:rPr kumimoji="1" lang="en-US" altLang="ja-JP" dirty="0"/>
              <a:t>&lt;Train&gt; 100min</a:t>
            </a:r>
          </a:p>
          <a:p>
            <a:r>
              <a:rPr lang="en-US" altLang="ja-JP" sz="1800" u="sng" kern="100" dirty="0">
                <a:solidFill>
                  <a:srgbClr val="0563C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  <a:hlinkClick r:id="rId11"/>
              </a:rPr>
              <a:t>Link to Google Map</a:t>
            </a:r>
            <a:endParaRPr lang="ja-JP" altLang="ja-JP" sz="1800" kern="100" dirty="0">
              <a:effectLst/>
              <a:latin typeface="游ゴシック" panose="020B0400000000000000" pitchFamily="50" charset="-128"/>
              <a:ea typeface="游ゴシック" panose="020B0400000000000000" pitchFamily="50" charset="-128"/>
              <a:cs typeface="Courier New" panose="02070309020205020404" pitchFamily="49" charset="0"/>
            </a:endParaRPr>
          </a:p>
        </p:txBody>
      </p:sp>
      <p:sp>
        <p:nvSpPr>
          <p:cNvPr id="33" name="矢印: 右 32">
            <a:extLst>
              <a:ext uri="{FF2B5EF4-FFF2-40B4-BE49-F238E27FC236}">
                <a16:creationId xmlns:a16="http://schemas.microsoft.com/office/drawing/2014/main" id="{A554D04E-DA1B-AFF6-E05F-7286CE4C7DF5}"/>
              </a:ext>
            </a:extLst>
          </p:cNvPr>
          <p:cNvSpPr/>
          <p:nvPr/>
        </p:nvSpPr>
        <p:spPr>
          <a:xfrm rot="17872221">
            <a:off x="448667" y="3896222"/>
            <a:ext cx="3416489" cy="1634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矢印: 右 33">
            <a:extLst>
              <a:ext uri="{FF2B5EF4-FFF2-40B4-BE49-F238E27FC236}">
                <a16:creationId xmlns:a16="http://schemas.microsoft.com/office/drawing/2014/main" id="{4CD44BEE-95FD-7D32-65E5-A0B42144A60B}"/>
              </a:ext>
            </a:extLst>
          </p:cNvPr>
          <p:cNvSpPr/>
          <p:nvPr/>
        </p:nvSpPr>
        <p:spPr>
          <a:xfrm rot="14251121">
            <a:off x="2818635" y="3232055"/>
            <a:ext cx="1908005" cy="1579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矢印: 右 6">
            <a:extLst>
              <a:ext uri="{FF2B5EF4-FFF2-40B4-BE49-F238E27FC236}">
                <a16:creationId xmlns:a16="http://schemas.microsoft.com/office/drawing/2014/main" id="{C3C21847-F009-9FD8-E325-FCE8AC7B60C0}"/>
              </a:ext>
            </a:extLst>
          </p:cNvPr>
          <p:cNvSpPr/>
          <p:nvPr/>
        </p:nvSpPr>
        <p:spPr>
          <a:xfrm rot="14997821">
            <a:off x="6201112" y="3866045"/>
            <a:ext cx="3013292" cy="2093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2E996083-6D86-E027-67F6-AE8CB076F70B}"/>
              </a:ext>
            </a:extLst>
          </p:cNvPr>
          <p:cNvSpPr txBox="1"/>
          <p:nvPr/>
        </p:nvSpPr>
        <p:spPr>
          <a:xfrm>
            <a:off x="5809696" y="1989058"/>
            <a:ext cx="1473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Urban Hotel</a:t>
            </a:r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D6A002C-B0FB-1710-EEC3-7294F2F5A7E4}"/>
              </a:ext>
            </a:extLst>
          </p:cNvPr>
          <p:cNvSpPr txBox="1"/>
          <p:nvPr/>
        </p:nvSpPr>
        <p:spPr>
          <a:xfrm>
            <a:off x="5801165" y="3644937"/>
            <a:ext cx="18806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&lt;Bus&gt; 20min</a:t>
            </a:r>
          </a:p>
          <a:p>
            <a:r>
              <a:rPr lang="en-US" altLang="ja-JP" dirty="0"/>
              <a:t>Hotel Shuttle bus available upon reservation</a:t>
            </a:r>
            <a:endParaRPr kumimoji="1" lang="en-US" altLang="ja-JP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1509DC8-4754-5EFC-743D-D88EBA419C8E}"/>
              </a:ext>
            </a:extLst>
          </p:cNvPr>
          <p:cNvSpPr txBox="1"/>
          <p:nvPr/>
        </p:nvSpPr>
        <p:spPr>
          <a:xfrm>
            <a:off x="7857306" y="1399000"/>
            <a:ext cx="42012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From Urban Hotel to KEK</a:t>
            </a:r>
          </a:p>
          <a:p>
            <a:r>
              <a:rPr lang="en-US" altLang="ja-JP" dirty="0"/>
              <a:t>&lt;Walk&gt; 25 min</a:t>
            </a:r>
          </a:p>
          <a:p>
            <a:r>
              <a:rPr lang="en-US" altLang="ja-JP" dirty="0"/>
              <a:t>Hotel Shuttle Bus &amp; KEK Official Bus maybe available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D022875-B634-0918-CABE-E6E2DFB80934}"/>
              </a:ext>
            </a:extLst>
          </p:cNvPr>
          <p:cNvSpPr txBox="1"/>
          <p:nvPr/>
        </p:nvSpPr>
        <p:spPr>
          <a:xfrm>
            <a:off x="8437967" y="3991421"/>
            <a:ext cx="36205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&lt;Taxi&gt; 3,000 JPY (25 USD)</a:t>
            </a:r>
          </a:p>
          <a:p>
            <a:r>
              <a:rPr lang="en-US" altLang="ja-JP" dirty="0"/>
              <a:t>A</a:t>
            </a:r>
            <a:r>
              <a:rPr kumimoji="1" lang="en-US" altLang="ja-JP" dirty="0"/>
              <a:t>lways available at Tsukuba Center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75455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/>
          <p:cNvCxnSpPr/>
          <p:nvPr/>
        </p:nvCxnSpPr>
        <p:spPr>
          <a:xfrm>
            <a:off x="66675" y="6199775"/>
            <a:ext cx="120300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295" y="90143"/>
            <a:ext cx="12041688" cy="1157036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altLang="ja-JP" sz="2800" b="1" u="sng" dirty="0">
                <a:solidFill>
                  <a:schemeClr val="bg1"/>
                </a:solidFill>
                <a:latin typeface="+mn-lt"/>
              </a:rPr>
              <a:t>Logistic Prep Status for</a:t>
            </a:r>
            <a:r>
              <a:rPr lang="ja-JP" altLang="en-US" sz="2800" b="1" u="sng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altLang="ja-JP" sz="2800" b="1" u="sng" dirty="0">
                <a:solidFill>
                  <a:schemeClr val="bg1"/>
                </a:solidFill>
                <a:latin typeface="+mn-lt"/>
              </a:rPr>
              <a:t>ILC Crab Cavity Down-selection Review </a:t>
            </a:r>
            <a:endParaRPr kumimoji="1" lang="ja-JP" altLang="en-US" sz="2800" b="1" u="sng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3079" y="6199775"/>
            <a:ext cx="2065229" cy="737242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2D977-6AEE-4EC9-91F1-4FE897B15E75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99B05F78-2C30-6EE7-33B6-B8A52B86E46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8031"/>
          <a:stretch/>
        </p:blipFill>
        <p:spPr>
          <a:xfrm>
            <a:off x="3623503" y="1391556"/>
            <a:ext cx="3981257" cy="4808219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6169944D-9413-44C9-F5D4-498FB60BA3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911" y="1391556"/>
            <a:ext cx="3072357" cy="4696511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E1A377B3-918B-8535-769C-6A3AC1160F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12600" y="1676400"/>
            <a:ext cx="1770489" cy="4138251"/>
          </a:xfrm>
          <a:prstGeom prst="rect">
            <a:avLst/>
          </a:prstGeom>
        </p:spPr>
      </p:pic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DF09213D-BC6F-9340-57E2-319458024935}"/>
              </a:ext>
            </a:extLst>
          </p:cNvPr>
          <p:cNvSpPr/>
          <p:nvPr/>
        </p:nvSpPr>
        <p:spPr>
          <a:xfrm>
            <a:off x="5471160" y="4754880"/>
            <a:ext cx="1466936" cy="133318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5FF23FE3-8D8C-D65E-1F7A-2B02B3B544A4}"/>
              </a:ext>
            </a:extLst>
          </p:cNvPr>
          <p:cNvSpPr/>
          <p:nvPr/>
        </p:nvSpPr>
        <p:spPr>
          <a:xfrm>
            <a:off x="5614131" y="3194569"/>
            <a:ext cx="1466936" cy="133318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3576983C-C4A8-1534-CB0E-A72EBC0F738A}"/>
              </a:ext>
            </a:extLst>
          </p:cNvPr>
          <p:cNvSpPr/>
          <p:nvPr/>
        </p:nvSpPr>
        <p:spPr>
          <a:xfrm>
            <a:off x="3598717" y="1503265"/>
            <a:ext cx="1466936" cy="133318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E33E21EA-CBC8-A171-3E32-7190A7003F4C}"/>
              </a:ext>
            </a:extLst>
          </p:cNvPr>
          <p:cNvSpPr/>
          <p:nvPr/>
        </p:nvSpPr>
        <p:spPr>
          <a:xfrm>
            <a:off x="1845089" y="4431117"/>
            <a:ext cx="1466936" cy="1333186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4962F7B7-4FDC-FDE6-830D-203BEF4D31AF}"/>
              </a:ext>
            </a:extLst>
          </p:cNvPr>
          <p:cNvSpPr/>
          <p:nvPr/>
        </p:nvSpPr>
        <p:spPr>
          <a:xfrm>
            <a:off x="3426858" y="1243796"/>
            <a:ext cx="4484689" cy="5112554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矢印: 右 5">
            <a:extLst>
              <a:ext uri="{FF2B5EF4-FFF2-40B4-BE49-F238E27FC236}">
                <a16:creationId xmlns:a16="http://schemas.microsoft.com/office/drawing/2014/main" id="{B9EB1D87-6A72-FF28-DBCA-FEC20C4186F0}"/>
              </a:ext>
            </a:extLst>
          </p:cNvPr>
          <p:cNvSpPr/>
          <p:nvPr/>
        </p:nvSpPr>
        <p:spPr>
          <a:xfrm>
            <a:off x="3116474" y="4730542"/>
            <a:ext cx="1103601" cy="5998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吹き出し: 線 17">
            <a:extLst>
              <a:ext uri="{FF2B5EF4-FFF2-40B4-BE49-F238E27FC236}">
                <a16:creationId xmlns:a16="http://schemas.microsoft.com/office/drawing/2014/main" id="{1DE429EC-6917-4585-D3D3-5BB31DE414E0}"/>
              </a:ext>
            </a:extLst>
          </p:cNvPr>
          <p:cNvSpPr/>
          <p:nvPr/>
        </p:nvSpPr>
        <p:spPr>
          <a:xfrm>
            <a:off x="5283102" y="1950592"/>
            <a:ext cx="4629727" cy="327990"/>
          </a:xfrm>
          <a:prstGeom prst="borderCallout1">
            <a:avLst>
              <a:gd name="adj1" fmla="val 55114"/>
              <a:gd name="adj2" fmla="val -390"/>
              <a:gd name="adj3" fmla="val 130682"/>
              <a:gd name="adj4" fmla="val -22876"/>
            </a:avLst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Venue: “Large Conf. Room”1F, Building 2</a:t>
            </a:r>
            <a:endParaRPr kumimoji="1" lang="ja-JP" altLang="en-US" dirty="0"/>
          </a:p>
        </p:txBody>
      </p:sp>
      <p:sp>
        <p:nvSpPr>
          <p:cNvPr id="19" name="吹き出し: 線 18">
            <a:extLst>
              <a:ext uri="{FF2B5EF4-FFF2-40B4-BE49-F238E27FC236}">
                <a16:creationId xmlns:a16="http://schemas.microsoft.com/office/drawing/2014/main" id="{CBE86F8C-5DE6-075C-681E-3E39BBC2DE25}"/>
              </a:ext>
            </a:extLst>
          </p:cNvPr>
          <p:cNvSpPr/>
          <p:nvPr/>
        </p:nvSpPr>
        <p:spPr>
          <a:xfrm>
            <a:off x="7447073" y="3216653"/>
            <a:ext cx="2519318" cy="979820"/>
          </a:xfrm>
          <a:prstGeom prst="borderCallout1">
            <a:avLst>
              <a:gd name="adj1" fmla="val 52083"/>
              <a:gd name="adj2" fmla="val -1232"/>
              <a:gd name="adj3" fmla="val 91288"/>
              <a:gd name="adj4" fmla="val -42207"/>
            </a:avLst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Cafeteria </a:t>
            </a:r>
          </a:p>
          <a:p>
            <a:pPr algn="ctr"/>
            <a:r>
              <a:rPr kumimoji="1" lang="en-US" altLang="ja-JP" dirty="0"/>
              <a:t>Cafe</a:t>
            </a:r>
          </a:p>
          <a:p>
            <a:pPr algn="ctr"/>
            <a:r>
              <a:rPr lang="en-US" altLang="ja-JP" dirty="0"/>
              <a:t>Grocery Store</a:t>
            </a:r>
          </a:p>
        </p:txBody>
      </p:sp>
      <p:sp>
        <p:nvSpPr>
          <p:cNvPr id="20" name="吹き出し: 線 19">
            <a:extLst>
              <a:ext uri="{FF2B5EF4-FFF2-40B4-BE49-F238E27FC236}">
                <a16:creationId xmlns:a16="http://schemas.microsoft.com/office/drawing/2014/main" id="{3BFD0F3B-8DD9-9C93-D79F-EA0FE89E6ABB}"/>
              </a:ext>
            </a:extLst>
          </p:cNvPr>
          <p:cNvSpPr/>
          <p:nvPr/>
        </p:nvSpPr>
        <p:spPr>
          <a:xfrm>
            <a:off x="7117810" y="4933715"/>
            <a:ext cx="2519318" cy="327990"/>
          </a:xfrm>
          <a:prstGeom prst="borderCallout1">
            <a:avLst>
              <a:gd name="adj1" fmla="val 52083"/>
              <a:gd name="adj2" fmla="val -1232"/>
              <a:gd name="adj3" fmla="val 91288"/>
              <a:gd name="adj4" fmla="val -42207"/>
            </a:avLst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KEK Dorm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76559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295" y="90143"/>
            <a:ext cx="12041688" cy="1157036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altLang="ja-JP" sz="2800" b="1" u="sng" dirty="0">
                <a:solidFill>
                  <a:schemeClr val="bg1"/>
                </a:solidFill>
                <a:latin typeface="+mn-lt"/>
              </a:rPr>
              <a:t>Logistic Prep Status for</a:t>
            </a:r>
            <a:r>
              <a:rPr lang="ja-JP" altLang="en-US" sz="2800" b="1" u="sng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altLang="ja-JP" sz="2800" b="1" u="sng" dirty="0">
                <a:solidFill>
                  <a:schemeClr val="bg1"/>
                </a:solidFill>
                <a:latin typeface="+mn-lt"/>
              </a:rPr>
              <a:t>ILC Crab Cavity Down-selection Review </a:t>
            </a:r>
            <a:endParaRPr kumimoji="1" lang="ja-JP" altLang="en-US" sz="2800" b="1" u="sng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3079" y="6199775"/>
            <a:ext cx="2065229" cy="737242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2D977-6AEE-4EC9-91F1-4FE897B15E75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  <p:pic>
        <p:nvPicPr>
          <p:cNvPr id="9" name="図 8" descr="部屋に備えているベッドルーム&#10;&#10;自動的に生成された説明">
            <a:extLst>
              <a:ext uri="{FF2B5EF4-FFF2-40B4-BE49-F238E27FC236}">
                <a16:creationId xmlns:a16="http://schemas.microsoft.com/office/drawing/2014/main" id="{3431BDD0-271D-D5AE-14A0-5FDF049E745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46642"/>
            <a:ext cx="4411673" cy="2286211"/>
          </a:xfrm>
          <a:prstGeom prst="rect">
            <a:avLst/>
          </a:prstGeom>
        </p:spPr>
      </p:pic>
      <p:pic>
        <p:nvPicPr>
          <p:cNvPr id="21" name="図 20" descr="ホテルのベッドルーム&#10;&#10;自動的に生成された説明">
            <a:extLst>
              <a:ext uri="{FF2B5EF4-FFF2-40B4-BE49-F238E27FC236}">
                <a16:creationId xmlns:a16="http://schemas.microsoft.com/office/drawing/2014/main" id="{50205E7F-C772-8CAC-6C3B-FAA4E609325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40"/>
          <a:stretch/>
        </p:blipFill>
        <p:spPr>
          <a:xfrm>
            <a:off x="6692784" y="1874520"/>
            <a:ext cx="4661016" cy="2472298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0D5FD74-1754-70AC-0298-6C6D148E3AF3}"/>
              </a:ext>
            </a:extLst>
          </p:cNvPr>
          <p:cNvSpPr txBox="1"/>
          <p:nvPr/>
        </p:nvSpPr>
        <p:spPr>
          <a:xfrm>
            <a:off x="1990157" y="1376183"/>
            <a:ext cx="1669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KEK Dorm</a:t>
            </a:r>
            <a:endParaRPr kumimoji="1" lang="ja-JP" altLang="en-US" sz="240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86E7D24-0B3E-1CDA-CDEF-E854D7856037}"/>
              </a:ext>
            </a:extLst>
          </p:cNvPr>
          <p:cNvSpPr txBox="1"/>
          <p:nvPr/>
        </p:nvSpPr>
        <p:spPr>
          <a:xfrm>
            <a:off x="8088432" y="1376183"/>
            <a:ext cx="19030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U</a:t>
            </a:r>
            <a:r>
              <a:rPr lang="en-US" altLang="ja-JP" sz="2400" dirty="0"/>
              <a:t>rban Hotel</a:t>
            </a:r>
            <a:endParaRPr kumimoji="1" lang="ja-JP" altLang="en-US" sz="2400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1916D32-81B3-1F21-0CE7-5CAA5822CDA6}"/>
              </a:ext>
            </a:extLst>
          </p:cNvPr>
          <p:cNvSpPr txBox="1"/>
          <p:nvPr/>
        </p:nvSpPr>
        <p:spPr>
          <a:xfrm>
            <a:off x="79295" y="4433980"/>
            <a:ext cx="6151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https://www2.kek.jp/uskek/eng/visiting/dormitory.html</a:t>
            </a:r>
            <a:endParaRPr kumimoji="1"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DD5B20B2-3122-FA46-BCCC-8897462C8450}"/>
              </a:ext>
            </a:extLst>
          </p:cNvPr>
          <p:cNvSpPr txBox="1"/>
          <p:nvPr/>
        </p:nvSpPr>
        <p:spPr>
          <a:xfrm>
            <a:off x="7067550" y="4418740"/>
            <a:ext cx="61493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https://www.urbanhotel.co.jp/english/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4A851C8-BD75-56B1-E9AC-89456D2E3DB6}"/>
              </a:ext>
            </a:extLst>
          </p:cNvPr>
          <p:cNvSpPr txBox="1"/>
          <p:nvPr/>
        </p:nvSpPr>
        <p:spPr>
          <a:xfrm>
            <a:off x="1075388" y="5004439"/>
            <a:ext cx="39372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Rate: 3,000 JPY/night max</a:t>
            </a:r>
          </a:p>
          <a:p>
            <a:r>
              <a:rPr kumimoji="1" lang="en-US" altLang="ja-JP" sz="2400" dirty="0"/>
              <a:t>No</a:t>
            </a:r>
            <a:r>
              <a:rPr lang="en-US" altLang="ja-JP" sz="2400" dirty="0"/>
              <a:t> breakfast included</a:t>
            </a:r>
          </a:p>
          <a:p>
            <a:r>
              <a:rPr kumimoji="1" lang="en-US" altLang="ja-JP" sz="2400" dirty="0"/>
              <a:t>-&gt;23 USD if 130 JPY/USD</a:t>
            </a:r>
            <a:endParaRPr kumimoji="1" lang="ja-JP" altLang="en-US" sz="2400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51CDFDC9-F143-6BB3-ABAE-105AEC413223}"/>
              </a:ext>
            </a:extLst>
          </p:cNvPr>
          <p:cNvSpPr txBox="1"/>
          <p:nvPr/>
        </p:nvSpPr>
        <p:spPr>
          <a:xfrm>
            <a:off x="6377742" y="5004439"/>
            <a:ext cx="56284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Rate: </a:t>
            </a:r>
            <a:r>
              <a:rPr lang="ja-JP" altLang="en-US" sz="2400" dirty="0"/>
              <a:t> </a:t>
            </a:r>
            <a:r>
              <a:rPr lang="en-US" altLang="ja-JP" sz="2400" dirty="0"/>
              <a:t>8,870 JPY/night w/ breakfast</a:t>
            </a:r>
          </a:p>
          <a:p>
            <a:r>
              <a:rPr lang="en-US" altLang="ja-JP" sz="2400" dirty="0"/>
              <a:t>           7,900 JPY/night w/o breakfast</a:t>
            </a:r>
          </a:p>
          <a:p>
            <a:r>
              <a:rPr lang="en-US" altLang="ja-JP" sz="2400" dirty="0"/>
              <a:t>          -</a:t>
            </a:r>
            <a:r>
              <a:rPr kumimoji="1" lang="en-US" altLang="ja-JP" sz="2400" dirty="0"/>
              <a:t>&gt; </a:t>
            </a:r>
            <a:r>
              <a:rPr lang="en-US" altLang="ja-JP" sz="2400" dirty="0"/>
              <a:t>68 - 60 USD if 130 JPY/USD </a:t>
            </a:r>
          </a:p>
        </p:txBody>
      </p:sp>
    </p:spTree>
    <p:extLst>
      <p:ext uri="{BB962C8B-B14F-4D97-AF65-F5344CB8AC3E}">
        <p14:creationId xmlns:p14="http://schemas.microsoft.com/office/powerpoint/2010/main" val="502397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/>
          <p:cNvCxnSpPr/>
          <p:nvPr/>
        </p:nvCxnSpPr>
        <p:spPr>
          <a:xfrm>
            <a:off x="66675" y="6199775"/>
            <a:ext cx="120300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295" y="90143"/>
            <a:ext cx="12041688" cy="1157036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altLang="ja-JP" sz="2800" b="1" u="sng" dirty="0">
                <a:solidFill>
                  <a:schemeClr val="bg1"/>
                </a:solidFill>
                <a:latin typeface="+mn-lt"/>
              </a:rPr>
              <a:t>Logistic Prep Status for</a:t>
            </a:r>
            <a:r>
              <a:rPr lang="ja-JP" altLang="en-US" sz="2800" b="1" u="sng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altLang="ja-JP" sz="2800" b="1" u="sng" dirty="0">
                <a:solidFill>
                  <a:schemeClr val="bg1"/>
                </a:solidFill>
                <a:latin typeface="+mn-lt"/>
              </a:rPr>
              <a:t>ILC Crab Cavity Down-selection Review </a:t>
            </a:r>
            <a:endParaRPr kumimoji="1" lang="ja-JP" altLang="en-US" sz="2800" b="1" u="sng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3079" y="6199775"/>
            <a:ext cx="2065229" cy="737242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2D977-6AEE-4EC9-91F1-4FE897B15E75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79295" y="1403753"/>
            <a:ext cx="12017455" cy="46394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400" kern="100" dirty="0">
                <a:effectLst/>
                <a:ea typeface="游ゴシック" panose="020B0400000000000000" pitchFamily="50" charset="-128"/>
                <a:cs typeface="Courier New" panose="02070309020205020404" pitchFamily="49" charset="0"/>
              </a:rPr>
              <a:t>&lt;Cafeteria&gt; </a:t>
            </a:r>
            <a:r>
              <a:rPr lang="ja-JP" altLang="ja-JP" sz="2400" kern="100" dirty="0">
                <a:effectLst/>
                <a:ea typeface="游ゴシック" panose="020B0400000000000000" pitchFamily="50" charset="-128"/>
                <a:cs typeface="Courier New" panose="02070309020205020404" pitchFamily="49" charset="0"/>
              </a:rPr>
              <a:t>【</a:t>
            </a:r>
            <a:r>
              <a:rPr lang="en-US" altLang="ja-JP" sz="2400" kern="100" dirty="0">
                <a:effectLst/>
                <a:ea typeface="游ゴシック" panose="020B0400000000000000" pitchFamily="50" charset="-128"/>
                <a:cs typeface="Courier New" panose="02070309020205020404" pitchFamily="49" charset="0"/>
              </a:rPr>
              <a:t>open only on weekdays</a:t>
            </a:r>
            <a:r>
              <a:rPr lang="ja-JP" altLang="ja-JP" sz="2400" kern="100" dirty="0">
                <a:effectLst/>
                <a:ea typeface="游ゴシック" panose="020B0400000000000000" pitchFamily="50" charset="-128"/>
                <a:cs typeface="Courier New" panose="02070309020205020404" pitchFamily="49" charset="0"/>
              </a:rPr>
              <a:t>】</a:t>
            </a:r>
          </a:p>
          <a:p>
            <a:r>
              <a:rPr lang="ja-JP" altLang="ja-JP" sz="2400" kern="100" dirty="0">
                <a:effectLst/>
                <a:ea typeface="游ゴシック" panose="020B0400000000000000" pitchFamily="50" charset="-128"/>
                <a:cs typeface="Courier New" panose="02070309020205020404" pitchFamily="49" charset="0"/>
              </a:rPr>
              <a:t>○</a:t>
            </a:r>
            <a:r>
              <a:rPr lang="en-US" altLang="ja-JP" sz="2400" kern="100" dirty="0">
                <a:effectLst/>
                <a:ea typeface="游ゴシック" panose="020B0400000000000000" pitchFamily="50" charset="-128"/>
                <a:cs typeface="Courier New" panose="02070309020205020404" pitchFamily="49" charset="0"/>
              </a:rPr>
              <a:t>Lunch 11:30 to 13:30 (weekdays)</a:t>
            </a:r>
            <a:endParaRPr lang="ja-JP" altLang="ja-JP" sz="2400" kern="100" dirty="0">
              <a:effectLst/>
              <a:ea typeface="游ゴシック" panose="020B0400000000000000" pitchFamily="50" charset="-128"/>
              <a:cs typeface="Courier New" panose="02070309020205020404" pitchFamily="49" charset="0"/>
            </a:endParaRPr>
          </a:p>
          <a:p>
            <a:r>
              <a:rPr lang="ja-JP" altLang="ja-JP" sz="2400" kern="100" dirty="0">
                <a:effectLst/>
                <a:ea typeface="游ゴシック" panose="020B0400000000000000" pitchFamily="50" charset="-128"/>
                <a:cs typeface="Courier New" panose="02070309020205020404" pitchFamily="49" charset="0"/>
              </a:rPr>
              <a:t>○</a:t>
            </a:r>
            <a:r>
              <a:rPr lang="en-US" altLang="ja-JP" sz="2400" kern="100" dirty="0">
                <a:effectLst/>
                <a:ea typeface="游ゴシック" panose="020B0400000000000000" pitchFamily="50" charset="-128"/>
                <a:cs typeface="Courier New" panose="02070309020205020404" pitchFamily="49" charset="0"/>
              </a:rPr>
              <a:t>Dinner 17:30 to 18:30</a:t>
            </a:r>
          </a:p>
          <a:p>
            <a:r>
              <a:rPr lang="en-US" altLang="ja-JP" sz="2400" kern="100" dirty="0">
                <a:ea typeface="游ゴシック" panose="020B0400000000000000" pitchFamily="50" charset="-128"/>
                <a:cs typeface="Courier New" panose="02070309020205020404" pitchFamily="49" charset="0"/>
              </a:rPr>
              <a:t>  </a:t>
            </a:r>
            <a:r>
              <a:rPr lang="en-US" altLang="ja-JP" sz="2400" kern="100" dirty="0">
                <a:effectLst/>
                <a:ea typeface="游ゴシック" panose="020B0400000000000000" pitchFamily="50" charset="-128"/>
                <a:cs typeface="Courier New" panose="02070309020205020404" pitchFamily="49" charset="0"/>
              </a:rPr>
              <a:t> (Tue, Wed, and Thu only. </a:t>
            </a:r>
            <a:r>
              <a:rPr lang="en-US" altLang="ja-JP" sz="2400" b="1" i="1" u="sng" kern="100" dirty="0">
                <a:effectLst/>
                <a:ea typeface="游ゴシック" panose="020B0400000000000000" pitchFamily="50" charset="-128"/>
                <a:cs typeface="Courier New" panose="02070309020205020404" pitchFamily="49" charset="0"/>
              </a:rPr>
              <a:t>Closed on Mon</a:t>
            </a:r>
            <a:r>
              <a:rPr lang="en-US" altLang="ja-JP" sz="2400" i="1" u="sng" kern="100" dirty="0">
                <a:effectLst/>
                <a:ea typeface="游ゴシック" panose="020B0400000000000000" pitchFamily="50" charset="-128"/>
                <a:cs typeface="Courier New" panose="02070309020205020404" pitchFamily="49" charset="0"/>
              </a:rPr>
              <a:t> </a:t>
            </a:r>
            <a:r>
              <a:rPr lang="en-US" altLang="ja-JP" sz="2400" kern="100" dirty="0">
                <a:effectLst/>
                <a:ea typeface="游ゴシック" panose="020B0400000000000000" pitchFamily="50" charset="-128"/>
                <a:cs typeface="Courier New" panose="02070309020205020404" pitchFamily="49" charset="0"/>
              </a:rPr>
              <a:t>and Fri)</a:t>
            </a:r>
          </a:p>
          <a:p>
            <a:r>
              <a:rPr lang="en-US" altLang="ja-JP" sz="2400" kern="100" dirty="0">
                <a:ea typeface="游ゴシック" panose="020B0400000000000000" pitchFamily="50" charset="-128"/>
                <a:cs typeface="Courier New" panose="02070309020205020404" pitchFamily="49" charset="0"/>
              </a:rPr>
              <a:t>   (-&gt; closest outside restaurant is approx. 2km (approx. 20 min walk)) </a:t>
            </a:r>
            <a:endParaRPr lang="ja-JP" altLang="ja-JP" sz="2400" kern="100" dirty="0">
              <a:effectLst/>
              <a:ea typeface="游ゴシック" panose="020B0400000000000000" pitchFamily="50" charset="-128"/>
              <a:cs typeface="Courier New" panose="02070309020205020404" pitchFamily="49" charset="0"/>
            </a:endParaRPr>
          </a:p>
          <a:p>
            <a:r>
              <a:rPr lang="en-US" altLang="ja-JP" sz="2400" kern="100" dirty="0">
                <a:effectLst/>
                <a:ea typeface="游ゴシック" panose="020B0400000000000000" pitchFamily="50" charset="-128"/>
                <a:cs typeface="Courier New" panose="02070309020205020404" pitchFamily="49" charset="0"/>
              </a:rPr>
              <a:t> </a:t>
            </a:r>
            <a:endParaRPr lang="ja-JP" altLang="ja-JP" sz="2400" kern="100" dirty="0">
              <a:effectLst/>
              <a:ea typeface="游ゴシック" panose="020B0400000000000000" pitchFamily="50" charset="-128"/>
              <a:cs typeface="Courier New" panose="02070309020205020404" pitchFamily="49" charset="0"/>
            </a:endParaRPr>
          </a:p>
          <a:p>
            <a:r>
              <a:rPr lang="en-US" altLang="ja-JP" sz="2400" kern="100" dirty="0">
                <a:effectLst/>
                <a:ea typeface="游ゴシック" panose="020B0400000000000000" pitchFamily="50" charset="-128"/>
                <a:cs typeface="Courier New" panose="02070309020205020404" pitchFamily="49" charset="0"/>
              </a:rPr>
              <a:t>&lt;Cafe&gt; </a:t>
            </a:r>
            <a:r>
              <a:rPr lang="ja-JP" altLang="ja-JP" sz="2400" kern="100" dirty="0">
                <a:effectLst/>
                <a:ea typeface="游ゴシック" panose="020B0400000000000000" pitchFamily="50" charset="-128"/>
                <a:cs typeface="Courier New" panose="02070309020205020404" pitchFamily="49" charset="0"/>
              </a:rPr>
              <a:t>【</a:t>
            </a:r>
            <a:r>
              <a:rPr lang="en-US" altLang="ja-JP" sz="2400" kern="100" dirty="0">
                <a:effectLst/>
                <a:ea typeface="游ゴシック" panose="020B0400000000000000" pitchFamily="50" charset="-128"/>
                <a:cs typeface="Courier New" panose="02070309020205020404" pitchFamily="49" charset="0"/>
              </a:rPr>
              <a:t>open only on weekdays</a:t>
            </a:r>
            <a:r>
              <a:rPr lang="ja-JP" altLang="ja-JP" sz="2400" kern="100" dirty="0">
                <a:effectLst/>
                <a:ea typeface="游ゴシック" panose="020B0400000000000000" pitchFamily="50" charset="-128"/>
                <a:cs typeface="Courier New" panose="02070309020205020404" pitchFamily="49" charset="0"/>
              </a:rPr>
              <a:t>】</a:t>
            </a:r>
          </a:p>
          <a:p>
            <a:r>
              <a:rPr lang="ja-JP" altLang="ja-JP" sz="2400" kern="100" dirty="0">
                <a:effectLst/>
                <a:ea typeface="游ゴシック" panose="020B0400000000000000" pitchFamily="50" charset="-128"/>
                <a:cs typeface="Courier New" panose="02070309020205020404" pitchFamily="49" charset="0"/>
              </a:rPr>
              <a:t>〇</a:t>
            </a:r>
            <a:r>
              <a:rPr lang="en-US" altLang="ja-JP" sz="2400" kern="100" dirty="0">
                <a:effectLst/>
                <a:ea typeface="游ゴシック" panose="020B0400000000000000" pitchFamily="50" charset="-128"/>
                <a:cs typeface="Courier New" panose="02070309020205020404" pitchFamily="49" charset="0"/>
              </a:rPr>
              <a:t>Lunch 11:30 to 14:00</a:t>
            </a:r>
            <a:endParaRPr lang="ja-JP" altLang="ja-JP" sz="2400" kern="100" dirty="0">
              <a:effectLst/>
              <a:ea typeface="游ゴシック" panose="020B0400000000000000" pitchFamily="50" charset="-128"/>
              <a:cs typeface="Courier New" panose="02070309020205020404" pitchFamily="49" charset="0"/>
            </a:endParaRPr>
          </a:p>
          <a:p>
            <a:r>
              <a:rPr lang="en-US" altLang="ja-JP" sz="2400" kern="100" dirty="0">
                <a:effectLst/>
                <a:ea typeface="游ゴシック" panose="020B0400000000000000" pitchFamily="50" charset="-128"/>
                <a:cs typeface="Courier New" panose="02070309020205020404" pitchFamily="49" charset="0"/>
              </a:rPr>
              <a:t> </a:t>
            </a:r>
            <a:endParaRPr lang="ja-JP" altLang="ja-JP" sz="2400" kern="100" dirty="0">
              <a:effectLst/>
              <a:ea typeface="游ゴシック" panose="020B0400000000000000" pitchFamily="50" charset="-128"/>
              <a:cs typeface="Courier New" panose="02070309020205020404" pitchFamily="49" charset="0"/>
            </a:endParaRPr>
          </a:p>
          <a:p>
            <a:r>
              <a:rPr lang="en-US" altLang="ja-JP" sz="2400" kern="100" dirty="0">
                <a:effectLst/>
                <a:ea typeface="游ゴシック" panose="020B0400000000000000" pitchFamily="50" charset="-128"/>
                <a:cs typeface="Courier New" panose="02070309020205020404" pitchFamily="49" charset="0"/>
              </a:rPr>
              <a:t>&lt;</a:t>
            </a:r>
            <a:r>
              <a:rPr lang="en-US" altLang="ja-JP" sz="2400" dirty="0"/>
              <a:t>Grocery Store</a:t>
            </a:r>
            <a:r>
              <a:rPr lang="en-US" altLang="ja-JP" sz="2400" kern="100" dirty="0">
                <a:effectLst/>
                <a:ea typeface="游ゴシック" panose="020B0400000000000000" pitchFamily="50" charset="-128"/>
                <a:cs typeface="Courier New" panose="02070309020205020404" pitchFamily="49" charset="0"/>
              </a:rPr>
              <a:t>&gt; </a:t>
            </a:r>
            <a:r>
              <a:rPr lang="ja-JP" altLang="ja-JP" sz="2400" kern="100" dirty="0">
                <a:effectLst/>
                <a:ea typeface="游ゴシック" panose="020B0400000000000000" pitchFamily="50" charset="-128"/>
                <a:cs typeface="Courier New" panose="02070309020205020404" pitchFamily="49" charset="0"/>
              </a:rPr>
              <a:t>【</a:t>
            </a:r>
            <a:r>
              <a:rPr lang="en-US" altLang="ja-JP" sz="2400" kern="100" dirty="0">
                <a:effectLst/>
                <a:ea typeface="游ゴシック" panose="020B0400000000000000" pitchFamily="50" charset="-128"/>
                <a:cs typeface="Courier New" panose="02070309020205020404" pitchFamily="49" charset="0"/>
              </a:rPr>
              <a:t>open only on weekdays</a:t>
            </a:r>
            <a:r>
              <a:rPr lang="ja-JP" altLang="ja-JP" sz="2400" kern="100" dirty="0">
                <a:effectLst/>
                <a:ea typeface="游ゴシック" panose="020B0400000000000000" pitchFamily="50" charset="-128"/>
                <a:cs typeface="Courier New" panose="02070309020205020404" pitchFamily="49" charset="0"/>
              </a:rPr>
              <a:t>】</a:t>
            </a:r>
          </a:p>
          <a:p>
            <a:r>
              <a:rPr lang="ja-JP" altLang="ja-JP" sz="2400" kern="100" dirty="0">
                <a:effectLst/>
                <a:ea typeface="游ゴシック" panose="020B0400000000000000" pitchFamily="50" charset="-128"/>
                <a:cs typeface="Courier New" panose="02070309020205020404" pitchFamily="49" charset="0"/>
              </a:rPr>
              <a:t>〇</a:t>
            </a:r>
            <a:r>
              <a:rPr lang="en-US" altLang="ja-JP" sz="2400" kern="100" dirty="0">
                <a:effectLst/>
                <a:ea typeface="游ゴシック" panose="020B0400000000000000" pitchFamily="50" charset="-128"/>
                <a:cs typeface="Courier New" panose="02070309020205020404" pitchFamily="49" charset="0"/>
              </a:rPr>
              <a:t>8:30 to 18:00</a:t>
            </a:r>
            <a:endParaRPr lang="ja-JP" altLang="ja-JP" sz="2400" kern="100" dirty="0">
              <a:effectLst/>
              <a:ea typeface="游ゴシック" panose="020B0400000000000000" pitchFamily="50" charset="-128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9409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/>
          <p:cNvCxnSpPr/>
          <p:nvPr/>
        </p:nvCxnSpPr>
        <p:spPr>
          <a:xfrm>
            <a:off x="66675" y="6199775"/>
            <a:ext cx="120300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295" y="90143"/>
            <a:ext cx="12041688" cy="1157036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altLang="ja-JP" sz="2800" b="1" u="sng" dirty="0">
                <a:solidFill>
                  <a:schemeClr val="bg1"/>
                </a:solidFill>
                <a:latin typeface="+mn-lt"/>
              </a:rPr>
              <a:t>Logistic Prep Status for</a:t>
            </a:r>
            <a:r>
              <a:rPr lang="ja-JP" altLang="en-US" sz="2800" b="1" u="sng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altLang="ja-JP" sz="2800" b="1" u="sng" dirty="0">
                <a:solidFill>
                  <a:schemeClr val="bg1"/>
                </a:solidFill>
                <a:latin typeface="+mn-lt"/>
              </a:rPr>
              <a:t>ILC Crab Cavity Down-selection Review </a:t>
            </a:r>
            <a:endParaRPr kumimoji="1" lang="ja-JP" altLang="en-US" sz="2800" b="1" u="sng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3079" y="6199775"/>
            <a:ext cx="2065229" cy="737242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2D977-6AEE-4EC9-91F1-4FE897B15E75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79295" y="1403753"/>
            <a:ext cx="12017455" cy="46394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800" dirty="0"/>
              <a:t>Further actions and supports scheduled to be taken by KEK International Office:</a:t>
            </a:r>
          </a:p>
          <a:p>
            <a:pPr marL="342900" indent="-342900">
              <a:buFontTx/>
              <a:buChar char="-"/>
            </a:pPr>
            <a:r>
              <a:rPr lang="en-US" altLang="ja-JP" sz="2800" dirty="0"/>
              <a:t>Visa application (for those needed) </a:t>
            </a:r>
          </a:p>
          <a:p>
            <a:r>
              <a:rPr lang="en-US" altLang="ja-JP" sz="2800" dirty="0"/>
              <a:t>      Exemption of Visa (Short-Term Stay)</a:t>
            </a:r>
          </a:p>
          <a:p>
            <a:r>
              <a:rPr lang="en-US" altLang="ja-JP" sz="2800" dirty="0"/>
              <a:t>       https://www.mofa.go.jp/j_info/visit/visa/short/novisa.html</a:t>
            </a:r>
          </a:p>
          <a:p>
            <a:pPr marL="342900" indent="-342900">
              <a:buFontTx/>
              <a:buChar char="-"/>
            </a:pPr>
            <a:r>
              <a:rPr lang="en-US" altLang="ja-JP" sz="2800" dirty="0"/>
              <a:t>Airplane </a:t>
            </a:r>
            <a:r>
              <a:rPr lang="en-US" altLang="ja-JP" sz="2800"/>
              <a:t>ticket arrangement (if requested), per </a:t>
            </a:r>
            <a:r>
              <a:rPr lang="en-US" altLang="ja-JP" sz="2800" dirty="0"/>
              <a:t>diem and allowance </a:t>
            </a:r>
            <a:r>
              <a:rPr lang="en-US" altLang="ja-JP" sz="2800"/>
              <a:t>payment (</a:t>
            </a:r>
            <a:r>
              <a:rPr lang="en-US" altLang="ja-JP" sz="2800" dirty="0"/>
              <a:t>for “Reviewer”) </a:t>
            </a:r>
          </a:p>
          <a:p>
            <a:pPr marL="342900" indent="-342900">
              <a:buFontTx/>
              <a:buChar char="-"/>
            </a:pPr>
            <a:r>
              <a:rPr lang="en-US" altLang="ja-JP" sz="2800" dirty="0"/>
              <a:t>Reserving KEK host dinner for one night during the event</a:t>
            </a:r>
          </a:p>
          <a:p>
            <a:pPr marL="342900" indent="-342900">
              <a:buFontTx/>
              <a:buChar char="-"/>
            </a:pPr>
            <a:r>
              <a:rPr lang="en-US" altLang="ja-JP" sz="2800" dirty="0"/>
              <a:t>Coffee break prep.</a:t>
            </a:r>
          </a:p>
          <a:p>
            <a:pPr marL="342900" indent="-342900">
              <a:buFontTx/>
              <a:buChar char="-"/>
            </a:pPr>
            <a:r>
              <a:rPr lang="en-US" altLang="ja-JP" sz="2800" dirty="0"/>
              <a:t>Conference room prep.</a:t>
            </a:r>
          </a:p>
        </p:txBody>
      </p:sp>
    </p:spTree>
    <p:extLst>
      <p:ext uri="{BB962C8B-B14F-4D97-AF65-F5344CB8AC3E}">
        <p14:creationId xmlns:p14="http://schemas.microsoft.com/office/powerpoint/2010/main" val="2896133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/>
          <p:cNvCxnSpPr/>
          <p:nvPr/>
        </p:nvCxnSpPr>
        <p:spPr>
          <a:xfrm>
            <a:off x="66675" y="6199775"/>
            <a:ext cx="120300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295" y="90143"/>
            <a:ext cx="12041688" cy="1157036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altLang="ja-JP" sz="2800" b="1" u="sng" dirty="0">
                <a:solidFill>
                  <a:schemeClr val="bg1"/>
                </a:solidFill>
                <a:latin typeface="+mn-lt"/>
              </a:rPr>
              <a:t>Logistic Prep Status for</a:t>
            </a:r>
            <a:r>
              <a:rPr lang="ja-JP" altLang="en-US" sz="2800" b="1" u="sng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altLang="ja-JP" sz="2800" b="1" u="sng" dirty="0">
                <a:solidFill>
                  <a:schemeClr val="bg1"/>
                </a:solidFill>
                <a:latin typeface="+mn-lt"/>
              </a:rPr>
              <a:t>ILC Crab Cavity Down-selection Review </a:t>
            </a:r>
            <a:endParaRPr kumimoji="1" lang="ja-JP" altLang="en-US" sz="2800" b="1" u="sng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3079" y="6199775"/>
            <a:ext cx="2065229" cy="737242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2D977-6AEE-4EC9-91F1-4FE897B15E75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79295" y="1403753"/>
            <a:ext cx="12017455" cy="46394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800" dirty="0"/>
              <a:t>Matters to be confirmed for kicking-off:</a:t>
            </a:r>
          </a:p>
          <a:p>
            <a:endParaRPr lang="en-US" altLang="ja-JP" sz="2800" dirty="0"/>
          </a:p>
          <a:p>
            <a:pPr marL="457200" indent="-457200">
              <a:buAutoNum type="arabicPeriod"/>
            </a:pPr>
            <a:r>
              <a:rPr lang="en-US" altLang="ja-JP" sz="2800" dirty="0"/>
              <a:t>Number of participants outside of KEK -&gt; around 15</a:t>
            </a:r>
          </a:p>
          <a:p>
            <a:r>
              <a:rPr lang="en-US" altLang="ja-JP" sz="2800" dirty="0"/>
              <a:t>                                        (10 from Design Team and 5 Reviewer)</a:t>
            </a:r>
          </a:p>
          <a:p>
            <a:pPr marL="457200" indent="-457200">
              <a:buAutoNum type="arabicPeriod"/>
            </a:pPr>
            <a:endParaRPr lang="en-US" altLang="ja-JP" sz="2800" dirty="0"/>
          </a:p>
          <a:p>
            <a:pPr marL="514350" indent="-514350">
              <a:buFont typeface="+mj-lt"/>
              <a:buAutoNum type="arabicPeriod" startAt="2"/>
            </a:pPr>
            <a:r>
              <a:rPr lang="en-US" altLang="ja-JP" sz="2800" dirty="0"/>
              <a:t>Accommodation preference -&gt; Keep both KEK Dorm </a:t>
            </a:r>
          </a:p>
          <a:p>
            <a:r>
              <a:rPr lang="ja-JP" altLang="en-US" sz="2800" dirty="0"/>
              <a:t>　　　　　　　　　　　　　　　　　　　　　　　</a:t>
            </a:r>
            <a:r>
              <a:rPr lang="en-US" altLang="ja-JP" sz="2800" dirty="0"/>
              <a:t>and Urban Hotel</a:t>
            </a:r>
          </a:p>
          <a:p>
            <a:pPr marL="457200" indent="-457200">
              <a:buAutoNum type="arabicPeriod" startAt="2"/>
            </a:pPr>
            <a:endParaRPr lang="en-US" altLang="ja-JP" sz="2800" dirty="0"/>
          </a:p>
          <a:p>
            <a:pPr marL="514350" indent="-514350">
              <a:buFont typeface="+mj-lt"/>
              <a:buAutoNum type="arabicPeriod" startAt="3"/>
            </a:pPr>
            <a:r>
              <a:rPr lang="en-US" altLang="ja-JP" sz="2800" dirty="0"/>
              <a:t>Participant</a:t>
            </a:r>
            <a:r>
              <a:rPr lang="ja-JP" altLang="en-US" sz="2800" dirty="0"/>
              <a:t>’</a:t>
            </a:r>
            <a:r>
              <a:rPr lang="en-US" altLang="ja-JP" sz="2800" dirty="0"/>
              <a:t>s travel fee</a:t>
            </a:r>
            <a:r>
              <a:rPr lang="ja-JP" altLang="en-US" sz="2800"/>
              <a:t> </a:t>
            </a:r>
            <a:r>
              <a:rPr lang="en-US" altLang="ja-JP" sz="2800"/>
              <a:t>that </a:t>
            </a:r>
            <a:r>
              <a:rPr lang="en-US" altLang="ja-JP" sz="2800" dirty="0"/>
              <a:t>KEK will cover -&gt; Reviewer</a:t>
            </a:r>
          </a:p>
          <a:p>
            <a:r>
              <a:rPr lang="en-US" altLang="ja-JP" sz="2800" dirty="0"/>
              <a:t>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882138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/>
          <p:cNvCxnSpPr/>
          <p:nvPr/>
        </p:nvCxnSpPr>
        <p:spPr>
          <a:xfrm>
            <a:off x="66675" y="6199775"/>
            <a:ext cx="120300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295" y="90143"/>
            <a:ext cx="12041688" cy="1157036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altLang="ja-JP" sz="2800" b="1" u="sng" dirty="0">
                <a:solidFill>
                  <a:schemeClr val="bg1"/>
                </a:solidFill>
                <a:latin typeface="+mn-lt"/>
              </a:rPr>
              <a:t>Logistic Prep Status for</a:t>
            </a:r>
            <a:r>
              <a:rPr lang="ja-JP" altLang="en-US" sz="2800" b="1" u="sng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altLang="ja-JP" sz="2800" b="1" u="sng" dirty="0">
                <a:solidFill>
                  <a:schemeClr val="bg1"/>
                </a:solidFill>
                <a:latin typeface="+mn-lt"/>
              </a:rPr>
              <a:t>ILC Crab Cavity Down-selection Review </a:t>
            </a:r>
            <a:endParaRPr kumimoji="1" lang="ja-JP" altLang="en-US" sz="2800" b="1" u="sng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3079" y="6199775"/>
            <a:ext cx="2065229" cy="737242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2D977-6AEE-4EC9-91F1-4FE897B15E75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79295" y="1403753"/>
            <a:ext cx="12017455" cy="46394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800" dirty="0"/>
              <a:t>Point-of-Contact:</a:t>
            </a:r>
          </a:p>
          <a:p>
            <a:endParaRPr lang="en-US" altLang="ja-JP" sz="2800" dirty="0"/>
          </a:p>
          <a:p>
            <a:r>
              <a:rPr lang="en-US" altLang="ja-JP" sz="2800" dirty="0"/>
              <a:t>Scientific inquiry</a:t>
            </a:r>
          </a:p>
          <a:p>
            <a:r>
              <a:rPr lang="ja-JP" altLang="en-US" sz="2800" dirty="0"/>
              <a:t> </a:t>
            </a:r>
            <a:r>
              <a:rPr lang="en-US" altLang="ja-JP" sz="2800" dirty="0"/>
              <a:t>Yasuchika Kirk Yamamoto </a:t>
            </a:r>
          </a:p>
          <a:p>
            <a:r>
              <a:rPr lang="en-US" altLang="ja-JP" sz="2800" dirty="0"/>
              <a:t> </a:t>
            </a:r>
            <a:r>
              <a:rPr lang="en-US" altLang="ja-JP" sz="2800" dirty="0">
                <a:hlinkClick r:id="rId4"/>
              </a:rPr>
              <a:t>yasuchika.yamamoto@kek.jp</a:t>
            </a:r>
            <a:endParaRPr lang="en-US" altLang="ja-JP" sz="2800" dirty="0"/>
          </a:p>
          <a:p>
            <a:endParaRPr lang="en-US" altLang="ja-JP" sz="2800" dirty="0"/>
          </a:p>
          <a:p>
            <a:r>
              <a:rPr lang="en-US" altLang="ja-JP" sz="2800" dirty="0"/>
              <a:t>Logistic inquiry</a:t>
            </a:r>
          </a:p>
          <a:p>
            <a:r>
              <a:rPr lang="en-US" altLang="ja-JP" sz="2800" dirty="0"/>
              <a:t> KEK International Promotion Office</a:t>
            </a:r>
          </a:p>
          <a:p>
            <a:r>
              <a:rPr lang="ja-JP" altLang="en-US" sz="2800" dirty="0"/>
              <a:t> </a:t>
            </a:r>
            <a:r>
              <a:rPr lang="en-US" altLang="ja-JP" sz="2800" dirty="0">
                <a:hlinkClick r:id="rId5"/>
              </a:rPr>
              <a:t>i-promo@ml.post.kek.jp</a:t>
            </a:r>
            <a:r>
              <a:rPr lang="en-US" altLang="ja-JP" sz="2800" dirty="0"/>
              <a:t> 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433331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2932</TotalTime>
  <Words>681</Words>
  <Application>Microsoft Office PowerPoint</Application>
  <PresentationFormat>ワイド画面</PresentationFormat>
  <Paragraphs>116</Paragraphs>
  <Slides>8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游ゴシック</vt:lpstr>
      <vt:lpstr>游ゴシック Light</vt:lpstr>
      <vt:lpstr>Arial</vt:lpstr>
      <vt:lpstr>Office テーマ</vt:lpstr>
      <vt:lpstr>Logistic Prep Status for ILC Crab Cavity Down-selection Review </vt:lpstr>
      <vt:lpstr>Logistic Prep Status for ILC Crab Cavity Down-selection Review </vt:lpstr>
      <vt:lpstr>Logistic Prep Status for ILC Crab Cavity Down-selection Review </vt:lpstr>
      <vt:lpstr>Logistic Prep Status for ILC Crab Cavity Down-selection Review </vt:lpstr>
      <vt:lpstr>Logistic Prep Status for ILC Crab Cavity Down-selection Review </vt:lpstr>
      <vt:lpstr>Logistic Prep Status for ILC Crab Cavity Down-selection Review </vt:lpstr>
      <vt:lpstr>Logistic Prep Status for ILC Crab Cavity Down-selection Review </vt:lpstr>
      <vt:lpstr>Logistic Prep Status for ILC Crab Cavity Down-selection Review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国際業務運営支援拠点事業構想</dc:title>
  <dc:creator>仁井田　長剛</dc:creator>
  <cp:lastModifiedBy>NIITA Nobutake</cp:lastModifiedBy>
  <cp:revision>320</cp:revision>
  <cp:lastPrinted>2022-10-26T09:17:52Z</cp:lastPrinted>
  <dcterms:created xsi:type="dcterms:W3CDTF">2022-07-07T08:16:05Z</dcterms:created>
  <dcterms:modified xsi:type="dcterms:W3CDTF">2023-01-26T10:48:13Z</dcterms:modified>
</cp:coreProperties>
</file>