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8"/>
  </p:notesMasterIdLst>
  <p:sldIdLst>
    <p:sldId id="4149" r:id="rId3"/>
    <p:sldId id="4150" r:id="rId4"/>
    <p:sldId id="21041" r:id="rId5"/>
    <p:sldId id="256" r:id="rId6"/>
    <p:sldId id="21042" r:id="rId7"/>
    <p:sldId id="21043" r:id="rId8"/>
    <p:sldId id="21044" r:id="rId9"/>
    <p:sldId id="21047" r:id="rId10"/>
    <p:sldId id="21045" r:id="rId11"/>
    <p:sldId id="21037" r:id="rId12"/>
    <p:sldId id="21039" r:id="rId13"/>
    <p:sldId id="21040" r:id="rId14"/>
    <p:sldId id="4152" r:id="rId15"/>
    <p:sldId id="371" r:id="rId16"/>
    <p:sldId id="4151" r:id="rId1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078"/>
    <p:restoredTop sz="96327"/>
  </p:normalViewPr>
  <p:slideViewPr>
    <p:cSldViewPr snapToGrid="0">
      <p:cViewPr varScale="1">
        <p:scale>
          <a:sx n="111" d="100"/>
          <a:sy n="111" d="100"/>
        </p:scale>
        <p:origin x="216" y="47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r>
              <a:rPr lang="en-US" dirty="0">
                <a:latin typeface="Avenir Book" panose="02000503020000020003" pitchFamily="2" charset="0"/>
              </a:rPr>
              <a:t>Technical</a:t>
            </a:r>
            <a:r>
              <a:rPr lang="en-US" baseline="0" dirty="0">
                <a:latin typeface="Avenir Book" panose="02000503020000020003" pitchFamily="2" charset="0"/>
              </a:rPr>
              <a:t> personnel</a:t>
            </a:r>
            <a:r>
              <a:rPr lang="en-US" dirty="0">
                <a:latin typeface="Avenir Book" panose="02000503020000020003" pitchFamily="2" charset="0"/>
              </a:rPr>
              <a:t> ~30 </a:t>
            </a:r>
            <a:r>
              <a:rPr lang="en-US" dirty="0" err="1">
                <a:latin typeface="Avenir Book" panose="02000503020000020003" pitchFamily="2" charset="0"/>
              </a:rPr>
              <a:t>FTEy</a:t>
            </a:r>
            <a:r>
              <a:rPr lang="en-US" dirty="0">
                <a:latin typeface="Avenir Book" panose="02000503020000020003" pitchFamily="2" charset="0"/>
              </a:rPr>
              <a:t> </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endParaRPr lang="en-CH"/>
        </a:p>
      </c:txPr>
    </c:title>
    <c:autoTitleDeleted val="0"/>
    <c:plotArea>
      <c:layout/>
      <c:pieChart>
        <c:varyColors val="1"/>
        <c:ser>
          <c:idx val="0"/>
          <c:order val="0"/>
          <c:tx>
            <c:strRef>
              <c:f>Sheet1!$D$4</c:f>
              <c:strCache>
                <c:ptCount val="1"/>
                <c:pt idx="0">
                  <c:v>FTEy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3977-D649-B094-795E10F65CE1}"/>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3977-D649-B094-795E10F65CE1}"/>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3977-D649-B094-795E10F65CE1}"/>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3977-D649-B094-795E10F65CE1}"/>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3977-D649-B094-795E10F65CE1}"/>
              </c:ext>
            </c:extLst>
          </c:dPt>
          <c:cat>
            <c:strRef>
              <c:f>Sheet1!$C$5:$C$9</c:f>
              <c:strCache>
                <c:ptCount val="5"/>
                <c:pt idx="0">
                  <c:v>SCRF</c:v>
                </c:pt>
                <c:pt idx="1">
                  <c:v>Sources </c:v>
                </c:pt>
                <c:pt idx="2">
                  <c:v>DR </c:v>
                </c:pt>
                <c:pt idx="3">
                  <c:v>ATF </c:v>
                </c:pt>
                <c:pt idx="4">
                  <c:v>Implementation </c:v>
                </c:pt>
              </c:strCache>
            </c:strRef>
          </c:cat>
          <c:val>
            <c:numRef>
              <c:f>Sheet1!$D$5:$D$9</c:f>
              <c:numCache>
                <c:formatCode>General</c:formatCode>
                <c:ptCount val="5"/>
                <c:pt idx="0">
                  <c:v>18</c:v>
                </c:pt>
                <c:pt idx="1">
                  <c:v>4</c:v>
                </c:pt>
                <c:pt idx="2">
                  <c:v>2</c:v>
                </c:pt>
                <c:pt idx="3">
                  <c:v>5</c:v>
                </c:pt>
                <c:pt idx="4">
                  <c:v>8</c:v>
                </c:pt>
              </c:numCache>
            </c:numRef>
          </c:val>
          <c:extLst>
            <c:ext xmlns:c16="http://schemas.microsoft.com/office/drawing/2014/chart" uri="{C3380CC4-5D6E-409C-BE32-E72D297353CC}">
              <c16:uniqueId val="{0000000A-3977-D649-B094-795E10F65C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Avenir Book" panose="02000503020000020003" pitchFamily="2" charset="0"/>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r>
              <a:rPr lang="en-US" sz="1600" b="1">
                <a:latin typeface="Avenir Book" panose="02000503020000020003" pitchFamily="2" charset="0"/>
              </a:rPr>
              <a:t>Materials</a:t>
            </a:r>
            <a:r>
              <a:rPr lang="en-US" sz="1600" b="1" baseline="0">
                <a:latin typeface="Avenir Book" panose="02000503020000020003" pitchFamily="2" charset="0"/>
              </a:rPr>
              <a:t> ~4 MCHF</a:t>
            </a:r>
            <a:endParaRPr lang="en-US" sz="1600" b="1">
              <a:latin typeface="Avenir Book" panose="02000503020000020003" pitchFamily="2" charset="0"/>
            </a:endParaRPr>
          </a:p>
        </c:rich>
      </c:tx>
      <c:layout>
        <c:manualLayout>
          <c:xMode val="edge"/>
          <c:yMode val="edge"/>
          <c:x val="0.28348606521960262"/>
          <c:y val="1.5507029812814276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endParaRPr lang="en-CH"/>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15-E049-A872-5AD53861D8E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15-E049-A872-5AD53861D8E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15-E049-A872-5AD53861D8E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15-E049-A872-5AD53861D8E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515-E049-A872-5AD53861D8E1}"/>
              </c:ext>
            </c:extLst>
          </c:dPt>
          <c:cat>
            <c:strRef>
              <c:f>Sheet1!$C$5:$C$9</c:f>
              <c:strCache>
                <c:ptCount val="5"/>
                <c:pt idx="0">
                  <c:v>SCRF</c:v>
                </c:pt>
                <c:pt idx="1">
                  <c:v>Sources </c:v>
                </c:pt>
                <c:pt idx="2">
                  <c:v>DR </c:v>
                </c:pt>
                <c:pt idx="3">
                  <c:v>ATF </c:v>
                </c:pt>
                <c:pt idx="4">
                  <c:v>Implementation </c:v>
                </c:pt>
              </c:strCache>
            </c:strRef>
          </c:cat>
          <c:val>
            <c:numRef>
              <c:f>Sheet1!$E$5:$E$9</c:f>
              <c:numCache>
                <c:formatCode>General</c:formatCode>
                <c:ptCount val="5"/>
                <c:pt idx="0">
                  <c:v>3</c:v>
                </c:pt>
                <c:pt idx="1">
                  <c:v>0.68</c:v>
                </c:pt>
                <c:pt idx="2">
                  <c:v>0.05</c:v>
                </c:pt>
                <c:pt idx="3">
                  <c:v>0.12</c:v>
                </c:pt>
                <c:pt idx="4">
                  <c:v>0.1</c:v>
                </c:pt>
              </c:numCache>
            </c:numRef>
          </c:val>
          <c:extLst>
            <c:ext xmlns:c16="http://schemas.microsoft.com/office/drawing/2014/chart" uri="{C3380CC4-5D6E-409C-BE32-E72D297353CC}">
              <c16:uniqueId val="{0000000A-9515-E049-A872-5AD53861D8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venir Book" panose="02000503020000020003" pitchFamily="2"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9ECC00-9D05-CC45-8759-E5CD2E5561FA}" type="doc">
      <dgm:prSet loTypeId="urn:microsoft.com/office/officeart/2005/8/layout/venn1" loCatId="" qsTypeId="urn:microsoft.com/office/officeart/2005/8/quickstyle/simple1" qsCatId="simple" csTypeId="urn:microsoft.com/office/officeart/2005/8/colors/accent1_2" csCatId="accent1" phldr="1"/>
      <dgm:spPr/>
    </dgm:pt>
    <dgm:pt modelId="{4A56B608-7773-C140-8BA3-74F71665AA87}">
      <dgm:prSet phldrT="[Text]" custT="1"/>
      <dgm:spPr>
        <a:solidFill>
          <a:srgbClr val="FFFF00">
            <a:alpha val="50000"/>
          </a:srgbClr>
        </a:solidFill>
      </dgm:spPr>
      <dgm:t>
        <a:bodyPr/>
        <a:lstStyle/>
        <a:p>
          <a:r>
            <a:rPr lang="en-US" sz="1200" b="1" dirty="0">
              <a:latin typeface="Avenir Book" panose="02000503020000020003" pitchFamily="2" charset="0"/>
            </a:rPr>
            <a:t>Personnel with interest and skills in European labs/Univ., local infrastructure</a:t>
          </a: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rgbClr val="FFC000">
            <a:alpha val="50000"/>
          </a:srgbClr>
        </a:solidFill>
      </dgm:spPr>
      <dgm:t>
        <a:bodyPr/>
        <a:lstStyle/>
        <a:p>
          <a:r>
            <a:rPr lang="en-US" sz="1200" b="1" dirty="0">
              <a:latin typeface="Avenir Book" panose="02000503020000020003" pitchFamily="2" charset="0"/>
            </a:rPr>
            <a:t>Material funds as estimated (major/core part from KEK), in some cases complemented by local funding </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a:solidFill>
          <a:schemeClr val="accent6">
            <a:lumMod val="60000"/>
            <a:lumOff val="40000"/>
          </a:schemeClr>
        </a:solidFill>
      </dgm:spPr>
      <dgm:t>
        <a:bodyPr/>
        <a:lstStyle/>
        <a:p>
          <a:r>
            <a:rPr lang="en-US" sz="1200" b="1" dirty="0">
              <a:latin typeface="Avenir Book" panose="02000503020000020003" pitchFamily="2" charset="0"/>
            </a:rPr>
            <a:t>EAJADE, MC exchange project supporting Higgs factory personnel exchange to Japan and the US </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chemeClr val="accent6">
            <a:lumMod val="60000"/>
            <a:lumOff val="40000"/>
          </a:schemeClr>
        </a:solidFill>
      </dgm:spPr>
      <dgm:t>
        <a:bodyPr/>
        <a:lstStyle/>
        <a:p>
          <a:r>
            <a:rPr lang="en-US" sz="1200" b="1" dirty="0">
              <a:latin typeface="Avenir Book" panose="02000503020000020003" pitchFamily="2" charset="0"/>
            </a:rPr>
            <a:t>CERN LC, project office (~within existing LC resources at CERN) </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5A93393C-9616-6240-A124-4454C3B75CF2}" type="pres">
      <dgm:prSet presAssocID="{1C9ECC00-9D05-CC45-8759-E5CD2E5561FA}" presName="compositeShape" presStyleCnt="0">
        <dgm:presLayoutVars>
          <dgm:chMax val="7"/>
          <dgm:dir/>
          <dgm:resizeHandles val="exact"/>
        </dgm:presLayoutVars>
      </dgm:prSet>
      <dgm:spPr/>
    </dgm:pt>
    <dgm:pt modelId="{7663377E-1846-1C44-AA6E-E0649908C3DE}" type="pres">
      <dgm:prSet presAssocID="{4A56B608-7773-C140-8BA3-74F71665AA87}" presName="circ1" presStyleLbl="vennNode1" presStyleIdx="0" presStyleCnt="4" custScaleX="138582" custScaleY="110869" custLinFactNeighborX="18833" custLinFactNeighborY="6701"/>
      <dgm:spPr/>
    </dgm:pt>
    <dgm:pt modelId="{75BEAE08-E863-DB49-87DE-B48261D5C10C}" type="pres">
      <dgm:prSet presAssocID="{4A56B608-7773-C140-8BA3-74F71665AA87}" presName="circ1Tx" presStyleLbl="revTx" presStyleIdx="0" presStyleCnt="0">
        <dgm:presLayoutVars>
          <dgm:chMax val="0"/>
          <dgm:chPref val="0"/>
          <dgm:bulletEnabled val="1"/>
        </dgm:presLayoutVars>
      </dgm:prSet>
      <dgm:spPr/>
    </dgm:pt>
    <dgm:pt modelId="{BCA29EC8-C87A-5E45-86A4-04572F3C53CC}" type="pres">
      <dgm:prSet presAssocID="{0C1E769B-FCDF-344C-96B7-33600D59ED92}" presName="circ2" presStyleLbl="vennNode1" presStyleIdx="1" presStyleCnt="4" custScaleX="152095" custScaleY="123385" custLinFactNeighborX="-14396" custLinFactNeighborY="25139"/>
      <dgm:spPr/>
    </dgm:pt>
    <dgm:pt modelId="{0E2A91D3-958D-0A4A-9E8E-20C2076FA34F}" type="pres">
      <dgm:prSet presAssocID="{0C1E769B-FCDF-344C-96B7-33600D59ED92}" presName="circ2Tx" presStyleLbl="revTx" presStyleIdx="0" presStyleCnt="0">
        <dgm:presLayoutVars>
          <dgm:chMax val="0"/>
          <dgm:chPref val="0"/>
          <dgm:bulletEnabled val="1"/>
        </dgm:presLayoutVars>
      </dgm:prSet>
      <dgm:spPr/>
    </dgm:pt>
    <dgm:pt modelId="{33AD4D59-FBF2-624E-BB8D-5E6C0B1E2FB8}" type="pres">
      <dgm:prSet presAssocID="{B9BFFA88-24B2-AA42-9D80-55C4AC81AFB2}" presName="circ3" presStyleLbl="vennNode1" presStyleIdx="2" presStyleCnt="4" custScaleY="67504" custLinFactNeighborX="-33889" custLinFactNeighborY="-21320"/>
      <dgm:spPr/>
    </dgm:pt>
    <dgm:pt modelId="{77FEE527-1B7C-E047-B23D-BB77C7C55BCE}" type="pres">
      <dgm:prSet presAssocID="{B9BFFA88-24B2-AA42-9D80-55C4AC81AFB2}" presName="circ3Tx" presStyleLbl="revTx" presStyleIdx="0" presStyleCnt="0">
        <dgm:presLayoutVars>
          <dgm:chMax val="0"/>
          <dgm:chPref val="0"/>
          <dgm:bulletEnabled val="1"/>
        </dgm:presLayoutVars>
      </dgm:prSet>
      <dgm:spPr/>
    </dgm:pt>
    <dgm:pt modelId="{00D515BC-8BC1-1D4B-9850-D1C3D055F5E8}" type="pres">
      <dgm:prSet presAssocID="{28C1B229-02D3-0E4D-9919-C965FBE1A082}" presName="circ4" presStyleLbl="vennNode1" presStyleIdx="3" presStyleCnt="4" custScaleX="118246" custScaleY="67282" custLinFactNeighborX="8355" custLinFactNeighborY="-19961"/>
      <dgm:spPr/>
    </dgm:pt>
    <dgm:pt modelId="{DE0B986D-9325-7D4F-879D-1EF5D8C6FEFA}" type="pres">
      <dgm:prSet presAssocID="{28C1B229-02D3-0E4D-9919-C965FBE1A082}" presName="circ4Tx" presStyleLbl="revTx" presStyleIdx="0" presStyleCnt="0">
        <dgm:presLayoutVars>
          <dgm:chMax val="0"/>
          <dgm:chPref val="0"/>
          <dgm:bulletEnabled val="1"/>
        </dgm:presLayoutVars>
      </dgm:prSet>
      <dgm:spPr/>
    </dgm:pt>
  </dgm:ptLst>
  <dgm:cxnLst>
    <dgm:cxn modelId="{8F2F9B13-EB6B-A946-94DC-EB81645E2363}" srcId="{1C9ECC00-9D05-CC45-8759-E5CD2E5561FA}" destId="{B9BFFA88-24B2-AA42-9D80-55C4AC81AFB2}" srcOrd="2" destOrd="0" parTransId="{C242709A-8D4A-7E45-9AD1-32696FE1AFA2}" sibTransId="{1DDA4593-7F84-5D42-AE46-799DF2A6272F}"/>
    <dgm:cxn modelId="{6F0BA720-E14F-774D-97B5-A4A2C8D78C34}" type="presOf" srcId="{B9BFFA88-24B2-AA42-9D80-55C4AC81AFB2}" destId="{33AD4D59-FBF2-624E-BB8D-5E6C0B1E2FB8}" srcOrd="0" destOrd="0" presId="urn:microsoft.com/office/officeart/2005/8/layout/venn1"/>
    <dgm:cxn modelId="{B1259521-94DC-8B4D-84DC-D3029B58F21B}" type="presOf" srcId="{28C1B229-02D3-0E4D-9919-C965FBE1A082}" destId="{00D515BC-8BC1-1D4B-9850-D1C3D055F5E8}" srcOrd="0" destOrd="0" presId="urn:microsoft.com/office/officeart/2005/8/layout/venn1"/>
    <dgm:cxn modelId="{9DCE0E28-19E4-3748-A233-3754A74B943E}" type="presOf" srcId="{0C1E769B-FCDF-344C-96B7-33600D59ED92}" destId="{0E2A91D3-958D-0A4A-9E8E-20C2076FA34F}" srcOrd="0" destOrd="0" presId="urn:microsoft.com/office/officeart/2005/8/layout/venn1"/>
    <dgm:cxn modelId="{4E058C5C-ACB7-BF48-8358-F218896F9C7A}" type="presOf" srcId="{1C9ECC00-9D05-CC45-8759-E5CD2E5561FA}" destId="{5A93393C-9616-6240-A124-4454C3B75CF2}" srcOrd="0" destOrd="0" presId="urn:microsoft.com/office/officeart/2005/8/layout/venn1"/>
    <dgm:cxn modelId="{E3E0FD6C-31C0-6642-9838-B50C8FC716CA}" srcId="{1C9ECC00-9D05-CC45-8759-E5CD2E5561FA}" destId="{4A56B608-7773-C140-8BA3-74F71665AA87}" srcOrd="0" destOrd="0" parTransId="{F7D326A8-0D5A-004B-87E1-1B443A07C5F5}" sibTransId="{9BD6224C-6576-CB48-9C84-B0671D7DC134}"/>
    <dgm:cxn modelId="{15BFE27A-2A9E-8F44-BCD5-A1C127C9B2FF}" srcId="{1C9ECC00-9D05-CC45-8759-E5CD2E5561FA}" destId="{0C1E769B-FCDF-344C-96B7-33600D59ED92}" srcOrd="1" destOrd="0" parTransId="{EA7DA9F0-39D8-EA4A-98B4-4EC17A727E2C}" sibTransId="{722CB0F9-E6EA-6346-88FB-F4402FC835A4}"/>
    <dgm:cxn modelId="{C444018D-749A-F54E-A3D5-DDE0EBEF3543}" type="presOf" srcId="{0C1E769B-FCDF-344C-96B7-33600D59ED92}" destId="{BCA29EC8-C87A-5E45-86A4-04572F3C53CC}" srcOrd="1" destOrd="0" presId="urn:microsoft.com/office/officeart/2005/8/layout/venn1"/>
    <dgm:cxn modelId="{3D15CFAA-2F0A-C445-BBFF-58D27CCBC33B}" type="presOf" srcId="{28C1B229-02D3-0E4D-9919-C965FBE1A082}" destId="{DE0B986D-9325-7D4F-879D-1EF5D8C6FEFA}" srcOrd="1" destOrd="0" presId="urn:microsoft.com/office/officeart/2005/8/layout/venn1"/>
    <dgm:cxn modelId="{DAA45FAB-07D6-0F4B-855C-FE79829DD3D0}" srcId="{1C9ECC00-9D05-CC45-8759-E5CD2E5561FA}" destId="{28C1B229-02D3-0E4D-9919-C965FBE1A082}" srcOrd="3" destOrd="0" parTransId="{CFB39C94-7B1A-324B-81AA-5F681543A926}" sibTransId="{B6B43D2E-C1C1-D148-B2B0-E72A87289ACC}"/>
    <dgm:cxn modelId="{A3ABC8CE-3C37-0C43-B17C-51560C354467}" type="presOf" srcId="{B9BFFA88-24B2-AA42-9D80-55C4AC81AFB2}" destId="{77FEE527-1B7C-E047-B23D-BB77C7C55BCE}" srcOrd="1" destOrd="0" presId="urn:microsoft.com/office/officeart/2005/8/layout/venn1"/>
    <dgm:cxn modelId="{FCE057D4-B77D-5A40-9455-D46C99FA8FA6}" type="presOf" srcId="{4A56B608-7773-C140-8BA3-74F71665AA87}" destId="{75BEAE08-E863-DB49-87DE-B48261D5C10C}" srcOrd="0" destOrd="0" presId="urn:microsoft.com/office/officeart/2005/8/layout/venn1"/>
    <dgm:cxn modelId="{AE5964DF-FA6B-D044-A8B8-2088F6DA3F67}" type="presOf" srcId="{4A56B608-7773-C140-8BA3-74F71665AA87}" destId="{7663377E-1846-1C44-AA6E-E0649908C3DE}" srcOrd="1" destOrd="0" presId="urn:microsoft.com/office/officeart/2005/8/layout/venn1"/>
    <dgm:cxn modelId="{A188C628-C257-644C-817E-6CADDC537745}" type="presParOf" srcId="{5A93393C-9616-6240-A124-4454C3B75CF2}" destId="{7663377E-1846-1C44-AA6E-E0649908C3DE}" srcOrd="0" destOrd="0" presId="urn:microsoft.com/office/officeart/2005/8/layout/venn1"/>
    <dgm:cxn modelId="{6F1BC464-6080-C64C-B0CD-72A03DC4FE30}" type="presParOf" srcId="{5A93393C-9616-6240-A124-4454C3B75CF2}" destId="{75BEAE08-E863-DB49-87DE-B48261D5C10C}" srcOrd="1" destOrd="0" presId="urn:microsoft.com/office/officeart/2005/8/layout/venn1"/>
    <dgm:cxn modelId="{AA912E2D-A240-9E4D-AFB3-034F62BB53A2}" type="presParOf" srcId="{5A93393C-9616-6240-A124-4454C3B75CF2}" destId="{BCA29EC8-C87A-5E45-86A4-04572F3C53CC}" srcOrd="2" destOrd="0" presId="urn:microsoft.com/office/officeart/2005/8/layout/venn1"/>
    <dgm:cxn modelId="{2BA9C121-1476-1C49-BCDB-1A47FD8BF33D}" type="presParOf" srcId="{5A93393C-9616-6240-A124-4454C3B75CF2}" destId="{0E2A91D3-958D-0A4A-9E8E-20C2076FA34F}" srcOrd="3" destOrd="0" presId="urn:microsoft.com/office/officeart/2005/8/layout/venn1"/>
    <dgm:cxn modelId="{B3970F62-E14D-BA4E-BF23-CEA6AF4B2D18}" type="presParOf" srcId="{5A93393C-9616-6240-A124-4454C3B75CF2}" destId="{33AD4D59-FBF2-624E-BB8D-5E6C0B1E2FB8}" srcOrd="4" destOrd="0" presId="urn:microsoft.com/office/officeart/2005/8/layout/venn1"/>
    <dgm:cxn modelId="{59599C69-241F-A143-AC9F-5B67A25885C8}" type="presParOf" srcId="{5A93393C-9616-6240-A124-4454C3B75CF2}" destId="{77FEE527-1B7C-E047-B23D-BB77C7C55BCE}" srcOrd="5" destOrd="0" presId="urn:microsoft.com/office/officeart/2005/8/layout/venn1"/>
    <dgm:cxn modelId="{C654241A-FA56-0F49-9A9A-118185C8068B}" type="presParOf" srcId="{5A93393C-9616-6240-A124-4454C3B75CF2}" destId="{00D515BC-8BC1-1D4B-9850-D1C3D055F5E8}" srcOrd="6" destOrd="0" presId="urn:microsoft.com/office/officeart/2005/8/layout/venn1"/>
    <dgm:cxn modelId="{04F0A697-3726-C740-93F5-389F573D0222}" type="presParOf" srcId="{5A93393C-9616-6240-A124-4454C3B75CF2}" destId="{DE0B986D-9325-7D4F-879D-1EF5D8C6FEFA}"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D7A458-6D3E-A248-853B-442015974FC6}" type="doc">
      <dgm:prSet loTypeId="urn:microsoft.com/office/officeart/2005/8/layout/radial1" loCatId="relationship" qsTypeId="urn:microsoft.com/office/officeart/2005/8/quickstyle/simple1" qsCatId="simple" csTypeId="urn:microsoft.com/office/officeart/2005/8/colors/colorful1" csCatId="colorful" phldr="1"/>
      <dgm:spPr/>
      <dgm:t>
        <a:bodyPr/>
        <a:lstStyle/>
        <a:p>
          <a:endParaRPr lang="en-US"/>
        </a:p>
      </dgm:t>
    </dgm:pt>
    <dgm:pt modelId="{790EEEAA-1307-3B4B-9A8E-BA24274654C8}">
      <dgm:prSet phldrT="[Text]" custT="1"/>
      <dgm:spPr/>
      <dgm:t>
        <a:bodyPr/>
        <a:lstStyle/>
        <a:p>
          <a:r>
            <a:rPr lang="en-US" sz="1600" dirty="0"/>
            <a:t>CERN</a:t>
          </a:r>
        </a:p>
      </dgm:t>
    </dgm:pt>
    <dgm:pt modelId="{5C79A7CA-4068-B240-B558-DE86F635B928}" type="parTrans" cxnId="{B0A49755-4ADA-2A43-9593-1C805183C1B9}">
      <dgm:prSet/>
      <dgm:spPr/>
      <dgm:t>
        <a:bodyPr/>
        <a:lstStyle/>
        <a:p>
          <a:endParaRPr lang="en-US"/>
        </a:p>
      </dgm:t>
    </dgm:pt>
    <dgm:pt modelId="{D935C037-C20B-A74E-8264-70BEFECB0A53}" type="sibTrans" cxnId="{B0A49755-4ADA-2A43-9593-1C805183C1B9}">
      <dgm:prSet/>
      <dgm:spPr/>
      <dgm:t>
        <a:bodyPr/>
        <a:lstStyle/>
        <a:p>
          <a:endParaRPr lang="en-US"/>
        </a:p>
      </dgm:t>
    </dgm:pt>
    <dgm:pt modelId="{5AEB52F0-88F8-454D-A2F3-C32C443B394B}">
      <dgm:prSet phldrT="[Text]"/>
      <dgm:spPr/>
      <dgm:t>
        <a:bodyPr/>
        <a:lstStyle/>
        <a:p>
          <a:r>
            <a:rPr lang="en-US" dirty="0"/>
            <a:t>KEK </a:t>
          </a:r>
        </a:p>
      </dgm:t>
    </dgm:pt>
    <dgm:pt modelId="{84D56B87-0B78-6841-A32E-E8F53D2CF4EF}" type="parTrans" cxnId="{D43EC5B0-BDF5-2B4F-BF5F-97D2E398C867}">
      <dgm:prSet/>
      <dgm:spPr>
        <a:ln w="28575"/>
      </dgm:spPr>
      <dgm:t>
        <a:bodyPr/>
        <a:lstStyle/>
        <a:p>
          <a:endParaRPr lang="en-US"/>
        </a:p>
      </dgm:t>
    </dgm:pt>
    <dgm:pt modelId="{66C7366F-B334-FC4F-B3BC-275EAF5DEF30}" type="sibTrans" cxnId="{D43EC5B0-BDF5-2B4F-BF5F-97D2E398C867}">
      <dgm:prSet/>
      <dgm:spPr/>
      <dgm:t>
        <a:bodyPr/>
        <a:lstStyle/>
        <a:p>
          <a:endParaRPr lang="en-US"/>
        </a:p>
      </dgm:t>
    </dgm:pt>
    <dgm:pt modelId="{C3E6A261-7A29-9D4B-A087-2DFC82F8ADD9}">
      <dgm:prSet phldrT="[Text]"/>
      <dgm:spPr/>
      <dgm:t>
        <a:bodyPr/>
        <a:lstStyle/>
        <a:p>
          <a:r>
            <a:rPr lang="en-US" dirty="0"/>
            <a:t>Lab/Univ/FA n</a:t>
          </a:r>
        </a:p>
      </dgm:t>
    </dgm:pt>
    <dgm:pt modelId="{E3A6370B-1BB8-B346-AF11-00AE882945D7}" type="parTrans" cxnId="{A5D56522-3D4E-9D4B-B369-DDCD006045AF}">
      <dgm:prSet/>
      <dgm:spPr/>
      <dgm:t>
        <a:bodyPr/>
        <a:lstStyle/>
        <a:p>
          <a:endParaRPr lang="en-US"/>
        </a:p>
      </dgm:t>
    </dgm:pt>
    <dgm:pt modelId="{4118826F-78E8-F645-A239-DD5C012ED612}" type="sibTrans" cxnId="{A5D56522-3D4E-9D4B-B369-DDCD006045AF}">
      <dgm:prSet/>
      <dgm:spPr/>
      <dgm:t>
        <a:bodyPr/>
        <a:lstStyle/>
        <a:p>
          <a:endParaRPr lang="en-US"/>
        </a:p>
      </dgm:t>
    </dgm:pt>
    <dgm:pt modelId="{7BBD9E4A-D2A6-2C41-85BF-69F2624DC502}">
      <dgm:prSet phldrT="[Text]"/>
      <dgm:spPr/>
      <dgm:t>
        <a:bodyPr/>
        <a:lstStyle/>
        <a:p>
          <a:endParaRPr lang="en-US" dirty="0"/>
        </a:p>
      </dgm:t>
    </dgm:pt>
    <dgm:pt modelId="{CF776F81-6DD1-414C-84BF-8E42E91355A2}" type="parTrans" cxnId="{29A1F1B8-A579-E345-AEBC-B2013DEBA05A}">
      <dgm:prSet/>
      <dgm:spPr/>
      <dgm:t>
        <a:bodyPr/>
        <a:lstStyle/>
        <a:p>
          <a:endParaRPr lang="en-US"/>
        </a:p>
      </dgm:t>
    </dgm:pt>
    <dgm:pt modelId="{0E9796F7-09BE-714F-AA46-11EF52F2B1C4}" type="sibTrans" cxnId="{29A1F1B8-A579-E345-AEBC-B2013DEBA05A}">
      <dgm:prSet/>
      <dgm:spPr/>
      <dgm:t>
        <a:bodyPr/>
        <a:lstStyle/>
        <a:p>
          <a:endParaRPr lang="en-US"/>
        </a:p>
      </dgm:t>
    </dgm:pt>
    <dgm:pt modelId="{A8011A92-D6F8-C44C-91B4-239CA17FF89F}">
      <dgm:prSet phldrT="[Text]"/>
      <dgm:spPr/>
      <dgm:t>
        <a:bodyPr/>
        <a:lstStyle/>
        <a:p>
          <a:endParaRPr lang="en-US" dirty="0"/>
        </a:p>
      </dgm:t>
    </dgm:pt>
    <dgm:pt modelId="{0F53C5D6-80DC-E44C-B9CC-37BC328C7892}" type="parTrans" cxnId="{A1A224FE-E2D5-BD44-B5D5-D19103F5E9B0}">
      <dgm:prSet/>
      <dgm:spPr/>
      <dgm:t>
        <a:bodyPr/>
        <a:lstStyle/>
        <a:p>
          <a:endParaRPr lang="en-US"/>
        </a:p>
      </dgm:t>
    </dgm:pt>
    <dgm:pt modelId="{D3BFFFBA-70EA-CF41-BA27-0A5AD9595538}" type="sibTrans" cxnId="{A1A224FE-E2D5-BD44-B5D5-D19103F5E9B0}">
      <dgm:prSet/>
      <dgm:spPr/>
      <dgm:t>
        <a:bodyPr/>
        <a:lstStyle/>
        <a:p>
          <a:endParaRPr lang="en-US"/>
        </a:p>
      </dgm:t>
    </dgm:pt>
    <dgm:pt modelId="{4D493F92-6E09-DE41-8AB5-19AA94C126EC}">
      <dgm:prSet phldrT="[Text]" phldr="1"/>
      <dgm:spPr/>
      <dgm:t>
        <a:bodyPr/>
        <a:lstStyle/>
        <a:p>
          <a:endParaRPr lang="en-US" dirty="0"/>
        </a:p>
      </dgm:t>
    </dgm:pt>
    <dgm:pt modelId="{4A565ABE-A9C6-BD43-B68F-49A2E29D052E}" type="parTrans" cxnId="{E26377A3-999B-E345-9FD9-70E567880F78}">
      <dgm:prSet/>
      <dgm:spPr/>
      <dgm:t>
        <a:bodyPr/>
        <a:lstStyle/>
        <a:p>
          <a:endParaRPr lang="en-US"/>
        </a:p>
      </dgm:t>
    </dgm:pt>
    <dgm:pt modelId="{11AF7F01-022C-F944-AD5B-4E79F50C3469}" type="sibTrans" cxnId="{E26377A3-999B-E345-9FD9-70E567880F78}">
      <dgm:prSet/>
      <dgm:spPr/>
      <dgm:t>
        <a:bodyPr/>
        <a:lstStyle/>
        <a:p>
          <a:endParaRPr lang="en-US"/>
        </a:p>
      </dgm:t>
    </dgm:pt>
    <dgm:pt modelId="{E30FC5CF-AEA9-5346-9571-333389770F10}">
      <dgm:prSet/>
      <dgm:spPr/>
      <dgm:t>
        <a:bodyPr/>
        <a:lstStyle/>
        <a:p>
          <a:endParaRPr lang="en-US" dirty="0"/>
        </a:p>
      </dgm:t>
    </dgm:pt>
    <dgm:pt modelId="{747AF675-06DA-6249-8B49-0B33F1A93905}" type="parTrans" cxnId="{DCEF1E46-0F01-4246-BA5F-7E8DCC61DD0B}">
      <dgm:prSet/>
      <dgm:spPr/>
      <dgm:t>
        <a:bodyPr/>
        <a:lstStyle/>
        <a:p>
          <a:endParaRPr lang="en-US"/>
        </a:p>
      </dgm:t>
    </dgm:pt>
    <dgm:pt modelId="{9A120B17-56F4-514D-9E2E-B922DEA44E7B}" type="sibTrans" cxnId="{DCEF1E46-0F01-4246-BA5F-7E8DCC61DD0B}">
      <dgm:prSet/>
      <dgm:spPr/>
      <dgm:t>
        <a:bodyPr/>
        <a:lstStyle/>
        <a:p>
          <a:endParaRPr lang="en-US"/>
        </a:p>
      </dgm:t>
    </dgm:pt>
    <dgm:pt modelId="{E73B040A-4949-6748-901F-CFB2A1CDE54B}">
      <dgm:prSet/>
      <dgm:spPr/>
      <dgm:t>
        <a:bodyPr/>
        <a:lstStyle/>
        <a:p>
          <a:endParaRPr lang="en-US"/>
        </a:p>
      </dgm:t>
    </dgm:pt>
    <dgm:pt modelId="{94065FCB-0D03-0246-A01F-663491B6B599}" type="parTrans" cxnId="{63AED834-E0CB-644B-8A71-5F0863F990D5}">
      <dgm:prSet/>
      <dgm:spPr/>
      <dgm:t>
        <a:bodyPr/>
        <a:lstStyle/>
        <a:p>
          <a:endParaRPr lang="en-US"/>
        </a:p>
      </dgm:t>
    </dgm:pt>
    <dgm:pt modelId="{91AACB84-8221-CA48-B800-9FDAD255017E}" type="sibTrans" cxnId="{63AED834-E0CB-644B-8A71-5F0863F990D5}">
      <dgm:prSet/>
      <dgm:spPr/>
      <dgm:t>
        <a:bodyPr/>
        <a:lstStyle/>
        <a:p>
          <a:endParaRPr lang="en-US"/>
        </a:p>
      </dgm:t>
    </dgm:pt>
    <dgm:pt modelId="{5D95A1C2-614C-CF44-923A-3955652A8C67}">
      <dgm:prSet/>
      <dgm:spPr/>
      <dgm:t>
        <a:bodyPr/>
        <a:lstStyle/>
        <a:p>
          <a:endParaRPr lang="en-US"/>
        </a:p>
      </dgm:t>
    </dgm:pt>
    <dgm:pt modelId="{6D23ED96-5792-B649-89A7-8DB0DA114BFC}" type="parTrans" cxnId="{D45C004E-1D70-0646-8D6D-4F52105B57E8}">
      <dgm:prSet/>
      <dgm:spPr/>
      <dgm:t>
        <a:bodyPr/>
        <a:lstStyle/>
        <a:p>
          <a:endParaRPr lang="en-US"/>
        </a:p>
      </dgm:t>
    </dgm:pt>
    <dgm:pt modelId="{215FE8E4-B57D-CD41-9684-C19A045A885E}" type="sibTrans" cxnId="{D45C004E-1D70-0646-8D6D-4F52105B57E8}">
      <dgm:prSet/>
      <dgm:spPr/>
      <dgm:t>
        <a:bodyPr/>
        <a:lstStyle/>
        <a:p>
          <a:endParaRPr lang="en-US"/>
        </a:p>
      </dgm:t>
    </dgm:pt>
    <dgm:pt modelId="{3BCA5CE9-E537-6C40-BB5F-23E4D9F22F3A}">
      <dgm:prSet phldrT="[Text]"/>
      <dgm:spPr/>
      <dgm:t>
        <a:bodyPr/>
        <a:lstStyle/>
        <a:p>
          <a:endParaRPr lang="en-US" dirty="0"/>
        </a:p>
      </dgm:t>
    </dgm:pt>
    <dgm:pt modelId="{FBF152A5-A5FD-844E-A26F-E223ED739CFB}" type="parTrans" cxnId="{9934A6CF-F389-914D-A5B2-B3D60CE99BF9}">
      <dgm:prSet/>
      <dgm:spPr/>
      <dgm:t>
        <a:bodyPr/>
        <a:lstStyle/>
        <a:p>
          <a:endParaRPr lang="en-US"/>
        </a:p>
      </dgm:t>
    </dgm:pt>
    <dgm:pt modelId="{13DCAAF1-A56E-7E4B-8D0E-E197552F341B}" type="sibTrans" cxnId="{9934A6CF-F389-914D-A5B2-B3D60CE99BF9}">
      <dgm:prSet/>
      <dgm:spPr/>
      <dgm:t>
        <a:bodyPr/>
        <a:lstStyle/>
        <a:p>
          <a:endParaRPr lang="en-US"/>
        </a:p>
      </dgm:t>
    </dgm:pt>
    <dgm:pt modelId="{EC9C65BD-2C74-D24D-B4A1-BD1F3FB58871}">
      <dgm:prSet phldrT="[Text]"/>
      <dgm:spPr/>
      <dgm:t>
        <a:bodyPr/>
        <a:lstStyle/>
        <a:p>
          <a:endParaRPr lang="en-US" dirty="0"/>
        </a:p>
      </dgm:t>
    </dgm:pt>
    <dgm:pt modelId="{DC2E58F4-AAF9-5F48-BC21-560A55883B10}" type="parTrans" cxnId="{365ED1CC-5C55-C844-9F5B-575F4504FF7A}">
      <dgm:prSet/>
      <dgm:spPr/>
      <dgm:t>
        <a:bodyPr/>
        <a:lstStyle/>
        <a:p>
          <a:endParaRPr lang="en-US"/>
        </a:p>
      </dgm:t>
    </dgm:pt>
    <dgm:pt modelId="{405C299D-309C-954F-B31A-31D163206993}" type="sibTrans" cxnId="{365ED1CC-5C55-C844-9F5B-575F4504FF7A}">
      <dgm:prSet/>
      <dgm:spPr/>
      <dgm:t>
        <a:bodyPr/>
        <a:lstStyle/>
        <a:p>
          <a:endParaRPr lang="en-US"/>
        </a:p>
      </dgm:t>
    </dgm:pt>
    <dgm:pt modelId="{8AA716C2-383C-D743-8F26-D0AB2EBF9610}">
      <dgm:prSet phldrT="[Text]"/>
      <dgm:spPr/>
      <dgm:t>
        <a:bodyPr/>
        <a:lstStyle/>
        <a:p>
          <a:endParaRPr lang="en-US" dirty="0"/>
        </a:p>
      </dgm:t>
    </dgm:pt>
    <dgm:pt modelId="{9C3DF5E0-B0F1-6C4B-9617-0E59DB988DEC}" type="parTrans" cxnId="{886ECB4F-15B7-A248-B857-DE6EF34FA75F}">
      <dgm:prSet/>
      <dgm:spPr/>
      <dgm:t>
        <a:bodyPr/>
        <a:lstStyle/>
        <a:p>
          <a:endParaRPr lang="en-US"/>
        </a:p>
      </dgm:t>
    </dgm:pt>
    <dgm:pt modelId="{1724E2EF-F428-CA42-93E4-E99CF5062A4C}" type="sibTrans" cxnId="{886ECB4F-15B7-A248-B857-DE6EF34FA75F}">
      <dgm:prSet/>
      <dgm:spPr/>
      <dgm:t>
        <a:bodyPr/>
        <a:lstStyle/>
        <a:p>
          <a:endParaRPr lang="en-US"/>
        </a:p>
      </dgm:t>
    </dgm:pt>
    <dgm:pt modelId="{C873E607-0606-B04F-855A-ABB64D6F5673}">
      <dgm:prSet phldrT="[Text]"/>
      <dgm:spPr/>
      <dgm:t>
        <a:bodyPr/>
        <a:lstStyle/>
        <a:p>
          <a:r>
            <a:rPr lang="en-US" dirty="0"/>
            <a:t>Lab/Univ/FA 1</a:t>
          </a:r>
        </a:p>
      </dgm:t>
    </dgm:pt>
    <dgm:pt modelId="{384B0E7C-91A0-964C-AB18-5C7A23058D55}" type="parTrans" cxnId="{6C7FB4A2-1E93-AD4A-AD81-B8FBB4D70502}">
      <dgm:prSet/>
      <dgm:spPr/>
      <dgm:t>
        <a:bodyPr/>
        <a:lstStyle/>
        <a:p>
          <a:endParaRPr lang="en-US"/>
        </a:p>
      </dgm:t>
    </dgm:pt>
    <dgm:pt modelId="{E2B961F4-2288-8E4D-8A75-D18E74B81E50}" type="sibTrans" cxnId="{6C7FB4A2-1E93-AD4A-AD81-B8FBB4D70502}">
      <dgm:prSet/>
      <dgm:spPr/>
      <dgm:t>
        <a:bodyPr/>
        <a:lstStyle/>
        <a:p>
          <a:endParaRPr lang="en-US"/>
        </a:p>
      </dgm:t>
    </dgm:pt>
    <dgm:pt modelId="{96C5D072-64D4-134E-A4B7-E7B7AF79182C}">
      <dgm:prSet phldrT="[Text]"/>
      <dgm:spPr/>
      <dgm:t>
        <a:bodyPr/>
        <a:lstStyle/>
        <a:p>
          <a:endParaRPr lang="en-US" dirty="0"/>
        </a:p>
      </dgm:t>
    </dgm:pt>
    <dgm:pt modelId="{09659E8F-B86D-6B4B-A1D6-4266A2586032}" type="parTrans" cxnId="{D24C9C2C-07ED-E748-B6E3-A795D2FCEAE7}">
      <dgm:prSet/>
      <dgm:spPr/>
      <dgm:t>
        <a:bodyPr/>
        <a:lstStyle/>
        <a:p>
          <a:endParaRPr lang="en-US"/>
        </a:p>
      </dgm:t>
    </dgm:pt>
    <dgm:pt modelId="{E90716D5-7093-264E-B6E7-5823215D8686}" type="sibTrans" cxnId="{D24C9C2C-07ED-E748-B6E3-A795D2FCEAE7}">
      <dgm:prSet/>
      <dgm:spPr/>
      <dgm:t>
        <a:bodyPr/>
        <a:lstStyle/>
        <a:p>
          <a:endParaRPr lang="en-US"/>
        </a:p>
      </dgm:t>
    </dgm:pt>
    <dgm:pt modelId="{FE622D64-7643-AB46-BC9D-EEED29438F9C}" type="pres">
      <dgm:prSet presAssocID="{32D7A458-6D3E-A248-853B-442015974FC6}" presName="cycle" presStyleCnt="0">
        <dgm:presLayoutVars>
          <dgm:chMax val="1"/>
          <dgm:dir/>
          <dgm:animLvl val="ctr"/>
          <dgm:resizeHandles val="exact"/>
        </dgm:presLayoutVars>
      </dgm:prSet>
      <dgm:spPr/>
    </dgm:pt>
    <dgm:pt modelId="{1B1FB8F6-BF8D-644B-8F21-3DECEDE342DA}" type="pres">
      <dgm:prSet presAssocID="{790EEEAA-1307-3B4B-9A8E-BA24274654C8}" presName="centerShape" presStyleLbl="node0" presStyleIdx="0" presStyleCnt="1" custLinFactNeighborX="21089" custLinFactNeighborY="-33158"/>
      <dgm:spPr/>
    </dgm:pt>
    <dgm:pt modelId="{86CB68BD-9FE2-CE48-8F2E-148EDD2C0193}" type="pres">
      <dgm:prSet presAssocID="{84D56B87-0B78-6841-A32E-E8F53D2CF4EF}" presName="Name9" presStyleLbl="parChTrans1D2" presStyleIdx="0" presStyleCnt="4"/>
      <dgm:spPr/>
    </dgm:pt>
    <dgm:pt modelId="{71F6F186-4F8A-8649-A7DA-5C80FD7851C0}" type="pres">
      <dgm:prSet presAssocID="{84D56B87-0B78-6841-A32E-E8F53D2CF4EF}" presName="connTx" presStyleLbl="parChTrans1D2" presStyleIdx="0" presStyleCnt="4"/>
      <dgm:spPr/>
    </dgm:pt>
    <dgm:pt modelId="{D635F51B-A1A4-CD48-9CE3-183422788C1B}" type="pres">
      <dgm:prSet presAssocID="{5AEB52F0-88F8-454D-A2F3-C32C443B394B}" presName="node" presStyleLbl="node1" presStyleIdx="0" presStyleCnt="4" custRadScaleRad="174473" custRadScaleInc="123045">
        <dgm:presLayoutVars>
          <dgm:bulletEnabled val="1"/>
        </dgm:presLayoutVars>
      </dgm:prSet>
      <dgm:spPr/>
    </dgm:pt>
    <dgm:pt modelId="{3D3DF5D6-C3B4-F84B-BF63-8EBF10E11998}" type="pres">
      <dgm:prSet presAssocID="{E3A6370B-1BB8-B346-AF11-00AE882945D7}" presName="Name9" presStyleLbl="parChTrans1D2" presStyleIdx="1" presStyleCnt="4"/>
      <dgm:spPr/>
    </dgm:pt>
    <dgm:pt modelId="{1D57912A-C4D5-B141-BA5F-CE85D25CF424}" type="pres">
      <dgm:prSet presAssocID="{E3A6370B-1BB8-B346-AF11-00AE882945D7}" presName="connTx" presStyleLbl="parChTrans1D2" presStyleIdx="1" presStyleCnt="4"/>
      <dgm:spPr/>
    </dgm:pt>
    <dgm:pt modelId="{227E594D-4BBA-BA46-ACF7-189D44719D50}" type="pres">
      <dgm:prSet presAssocID="{C3E6A261-7A29-9D4B-A087-2DFC82F8ADD9}" presName="node" presStyleLbl="node1" presStyleIdx="1" presStyleCnt="4" custRadScaleRad="172615" custRadScaleInc="80141">
        <dgm:presLayoutVars>
          <dgm:bulletEnabled val="1"/>
        </dgm:presLayoutVars>
      </dgm:prSet>
      <dgm:spPr/>
    </dgm:pt>
    <dgm:pt modelId="{D1D3E1A0-6A8D-6444-81B7-88FF1958D06C}" type="pres">
      <dgm:prSet presAssocID="{09659E8F-B86D-6B4B-A1D6-4266A2586032}" presName="Name9" presStyleLbl="parChTrans1D2" presStyleIdx="2" presStyleCnt="4"/>
      <dgm:spPr/>
    </dgm:pt>
    <dgm:pt modelId="{86B9FDFE-E4C5-8C44-A005-EA81B0C31C1C}" type="pres">
      <dgm:prSet presAssocID="{09659E8F-B86D-6B4B-A1D6-4266A2586032}" presName="connTx" presStyleLbl="parChTrans1D2" presStyleIdx="2" presStyleCnt="4"/>
      <dgm:spPr/>
    </dgm:pt>
    <dgm:pt modelId="{FB34AC79-7C33-BA44-B0BF-A296E5A0F486}" type="pres">
      <dgm:prSet presAssocID="{96C5D072-64D4-134E-A4B7-E7B7AF79182C}" presName="node" presStyleLbl="node1" presStyleIdx="2" presStyleCnt="4" custRadScaleRad="99680" custRadScaleInc="-55375">
        <dgm:presLayoutVars>
          <dgm:bulletEnabled val="1"/>
        </dgm:presLayoutVars>
      </dgm:prSet>
      <dgm:spPr/>
    </dgm:pt>
    <dgm:pt modelId="{9C6F1295-3EB5-CB44-BE8A-4E62BFF5FF25}" type="pres">
      <dgm:prSet presAssocID="{384B0E7C-91A0-964C-AB18-5C7A23058D55}" presName="Name9" presStyleLbl="parChTrans1D2" presStyleIdx="3" presStyleCnt="4"/>
      <dgm:spPr/>
    </dgm:pt>
    <dgm:pt modelId="{30205848-79C2-CB4E-85C4-AB4EC951E783}" type="pres">
      <dgm:prSet presAssocID="{384B0E7C-91A0-964C-AB18-5C7A23058D55}" presName="connTx" presStyleLbl="parChTrans1D2" presStyleIdx="3" presStyleCnt="4"/>
      <dgm:spPr/>
    </dgm:pt>
    <dgm:pt modelId="{261B007C-4F32-944A-8076-C3D9EC39836F}" type="pres">
      <dgm:prSet presAssocID="{C873E607-0606-B04F-855A-ABB64D6F5673}" presName="node" presStyleLbl="node1" presStyleIdx="3" presStyleCnt="4" custRadScaleRad="29804" custRadScaleInc="-129978">
        <dgm:presLayoutVars>
          <dgm:bulletEnabled val="1"/>
        </dgm:presLayoutVars>
      </dgm:prSet>
      <dgm:spPr/>
    </dgm:pt>
  </dgm:ptLst>
  <dgm:cxnLst>
    <dgm:cxn modelId="{20474410-F987-354C-B05C-B96E3B4EDF90}" type="presOf" srcId="{384B0E7C-91A0-964C-AB18-5C7A23058D55}" destId="{30205848-79C2-CB4E-85C4-AB4EC951E783}" srcOrd="1" destOrd="0" presId="urn:microsoft.com/office/officeart/2005/8/layout/radial1"/>
    <dgm:cxn modelId="{A5D56522-3D4E-9D4B-B369-DDCD006045AF}" srcId="{790EEEAA-1307-3B4B-9A8E-BA24274654C8}" destId="{C3E6A261-7A29-9D4B-A087-2DFC82F8ADD9}" srcOrd="1" destOrd="0" parTransId="{E3A6370B-1BB8-B346-AF11-00AE882945D7}" sibTransId="{4118826F-78E8-F645-A239-DD5C012ED612}"/>
    <dgm:cxn modelId="{7F3B0627-578D-1849-9516-4D0C00735770}" type="presOf" srcId="{09659E8F-B86D-6B4B-A1D6-4266A2586032}" destId="{D1D3E1A0-6A8D-6444-81B7-88FF1958D06C}" srcOrd="0" destOrd="0" presId="urn:microsoft.com/office/officeart/2005/8/layout/radial1"/>
    <dgm:cxn modelId="{92D6DC28-144E-144B-A84D-0995B7123C50}" type="presOf" srcId="{84D56B87-0B78-6841-A32E-E8F53D2CF4EF}" destId="{71F6F186-4F8A-8649-A7DA-5C80FD7851C0}" srcOrd="1" destOrd="0" presId="urn:microsoft.com/office/officeart/2005/8/layout/radial1"/>
    <dgm:cxn modelId="{D24C9C2C-07ED-E748-B6E3-A795D2FCEAE7}" srcId="{790EEEAA-1307-3B4B-9A8E-BA24274654C8}" destId="{96C5D072-64D4-134E-A4B7-E7B7AF79182C}" srcOrd="2" destOrd="0" parTransId="{09659E8F-B86D-6B4B-A1D6-4266A2586032}" sibTransId="{E90716D5-7093-264E-B6E7-5823215D8686}"/>
    <dgm:cxn modelId="{63AED834-E0CB-644B-8A71-5F0863F990D5}" srcId="{32D7A458-6D3E-A248-853B-442015974FC6}" destId="{E73B040A-4949-6748-901F-CFB2A1CDE54B}" srcOrd="3" destOrd="0" parTransId="{94065FCB-0D03-0246-A01F-663491B6B599}" sibTransId="{91AACB84-8221-CA48-B800-9FDAD255017E}"/>
    <dgm:cxn modelId="{DCEF1E46-0F01-4246-BA5F-7E8DCC61DD0B}" srcId="{32D7A458-6D3E-A248-853B-442015974FC6}" destId="{E30FC5CF-AEA9-5346-9571-333389770F10}" srcOrd="2" destOrd="0" parTransId="{747AF675-06DA-6249-8B49-0B33F1A93905}" sibTransId="{9A120B17-56F4-514D-9E2E-B922DEA44E7B}"/>
    <dgm:cxn modelId="{D45C004E-1D70-0646-8D6D-4F52105B57E8}" srcId="{32D7A458-6D3E-A248-853B-442015974FC6}" destId="{5D95A1C2-614C-CF44-923A-3955652A8C67}" srcOrd="4" destOrd="0" parTransId="{6D23ED96-5792-B649-89A7-8DB0DA114BFC}" sibTransId="{215FE8E4-B57D-CD41-9684-C19A045A885E}"/>
    <dgm:cxn modelId="{886ECB4F-15B7-A248-B857-DE6EF34FA75F}" srcId="{7BBD9E4A-D2A6-2C41-85BF-69F2624DC502}" destId="{8AA716C2-383C-D743-8F26-D0AB2EBF9610}" srcOrd="2" destOrd="0" parTransId="{9C3DF5E0-B0F1-6C4B-9617-0E59DB988DEC}" sibTransId="{1724E2EF-F428-CA42-93E4-E99CF5062A4C}"/>
    <dgm:cxn modelId="{B0A49755-4ADA-2A43-9593-1C805183C1B9}" srcId="{32D7A458-6D3E-A248-853B-442015974FC6}" destId="{790EEEAA-1307-3B4B-9A8E-BA24274654C8}" srcOrd="0" destOrd="0" parTransId="{5C79A7CA-4068-B240-B558-DE86F635B928}" sibTransId="{D935C037-C20B-A74E-8264-70BEFECB0A53}"/>
    <dgm:cxn modelId="{19BEBC66-5AEC-E644-8A13-C47E1097A3D1}" type="presOf" srcId="{384B0E7C-91A0-964C-AB18-5C7A23058D55}" destId="{9C6F1295-3EB5-CB44-BE8A-4E62BFF5FF25}" srcOrd="0" destOrd="0" presId="urn:microsoft.com/office/officeart/2005/8/layout/radial1"/>
    <dgm:cxn modelId="{7217207E-0288-9D42-9B33-D7584BFF68FA}" type="presOf" srcId="{C3E6A261-7A29-9D4B-A087-2DFC82F8ADD9}" destId="{227E594D-4BBA-BA46-ACF7-189D44719D50}" srcOrd="0" destOrd="0" presId="urn:microsoft.com/office/officeart/2005/8/layout/radial1"/>
    <dgm:cxn modelId="{DFE95880-E3D2-F340-8733-060F566AF4AB}" type="presOf" srcId="{C873E607-0606-B04F-855A-ABB64D6F5673}" destId="{261B007C-4F32-944A-8076-C3D9EC39836F}" srcOrd="0" destOrd="0" presId="urn:microsoft.com/office/officeart/2005/8/layout/radial1"/>
    <dgm:cxn modelId="{3FBC0488-8502-304F-BB89-EDB61EA58178}" type="presOf" srcId="{5AEB52F0-88F8-454D-A2F3-C32C443B394B}" destId="{D635F51B-A1A4-CD48-9CE3-183422788C1B}" srcOrd="0" destOrd="0" presId="urn:microsoft.com/office/officeart/2005/8/layout/radial1"/>
    <dgm:cxn modelId="{6C7FB4A2-1E93-AD4A-AD81-B8FBB4D70502}" srcId="{790EEEAA-1307-3B4B-9A8E-BA24274654C8}" destId="{C873E607-0606-B04F-855A-ABB64D6F5673}" srcOrd="3" destOrd="0" parTransId="{384B0E7C-91A0-964C-AB18-5C7A23058D55}" sibTransId="{E2B961F4-2288-8E4D-8A75-D18E74B81E50}"/>
    <dgm:cxn modelId="{E26377A3-999B-E345-9FD9-70E567880F78}" srcId="{A8011A92-D6F8-C44C-91B4-239CA17FF89F}" destId="{4D493F92-6E09-DE41-8AB5-19AA94C126EC}" srcOrd="0" destOrd="0" parTransId="{4A565ABE-A9C6-BD43-B68F-49A2E29D052E}" sibTransId="{11AF7F01-022C-F944-AD5B-4E79F50C3469}"/>
    <dgm:cxn modelId="{F44AD5A7-FABF-DF42-8196-383A29BCC213}" type="presOf" srcId="{84D56B87-0B78-6841-A32E-E8F53D2CF4EF}" destId="{86CB68BD-9FE2-CE48-8F2E-148EDD2C0193}" srcOrd="0" destOrd="0" presId="urn:microsoft.com/office/officeart/2005/8/layout/radial1"/>
    <dgm:cxn modelId="{D43EC5B0-BDF5-2B4F-BF5F-97D2E398C867}" srcId="{790EEEAA-1307-3B4B-9A8E-BA24274654C8}" destId="{5AEB52F0-88F8-454D-A2F3-C32C443B394B}" srcOrd="0" destOrd="0" parTransId="{84D56B87-0B78-6841-A32E-E8F53D2CF4EF}" sibTransId="{66C7366F-B334-FC4F-B3BC-275EAF5DEF30}"/>
    <dgm:cxn modelId="{29A1F1B8-A579-E345-AEBC-B2013DEBA05A}" srcId="{32D7A458-6D3E-A248-853B-442015974FC6}" destId="{7BBD9E4A-D2A6-2C41-85BF-69F2624DC502}" srcOrd="1" destOrd="0" parTransId="{CF776F81-6DD1-414C-84BF-8E42E91355A2}" sibTransId="{0E9796F7-09BE-714F-AA46-11EF52F2B1C4}"/>
    <dgm:cxn modelId="{365ED1CC-5C55-C844-9F5B-575F4504FF7A}" srcId="{7BBD9E4A-D2A6-2C41-85BF-69F2624DC502}" destId="{EC9C65BD-2C74-D24D-B4A1-BD1F3FB58871}" srcOrd="1" destOrd="0" parTransId="{DC2E58F4-AAF9-5F48-BC21-560A55883B10}" sibTransId="{405C299D-309C-954F-B31A-31D163206993}"/>
    <dgm:cxn modelId="{9934A6CF-F389-914D-A5B2-B3D60CE99BF9}" srcId="{7BBD9E4A-D2A6-2C41-85BF-69F2624DC502}" destId="{3BCA5CE9-E537-6C40-BB5F-23E4D9F22F3A}" srcOrd="3" destOrd="0" parTransId="{FBF152A5-A5FD-844E-A26F-E223ED739CFB}" sibTransId="{13DCAAF1-A56E-7E4B-8D0E-E197552F341B}"/>
    <dgm:cxn modelId="{0457C3D2-2EB9-BA45-B578-01717605D4A0}" type="presOf" srcId="{E3A6370B-1BB8-B346-AF11-00AE882945D7}" destId="{3D3DF5D6-C3B4-F84B-BF63-8EBF10E11998}" srcOrd="0" destOrd="0" presId="urn:microsoft.com/office/officeart/2005/8/layout/radial1"/>
    <dgm:cxn modelId="{930540D4-6CE5-8F48-BDE7-B17AFA4C6FC6}" type="presOf" srcId="{09659E8F-B86D-6B4B-A1D6-4266A2586032}" destId="{86B9FDFE-E4C5-8C44-A005-EA81B0C31C1C}" srcOrd="1" destOrd="0" presId="urn:microsoft.com/office/officeart/2005/8/layout/radial1"/>
    <dgm:cxn modelId="{48BAF6D5-DD19-1641-B55B-DECCFCD653B3}" type="presOf" srcId="{32D7A458-6D3E-A248-853B-442015974FC6}" destId="{FE622D64-7643-AB46-BC9D-EEED29438F9C}" srcOrd="0" destOrd="0" presId="urn:microsoft.com/office/officeart/2005/8/layout/radial1"/>
    <dgm:cxn modelId="{E5EDEAE5-59C2-2948-8309-C8E87AAAFB74}" type="presOf" srcId="{E3A6370B-1BB8-B346-AF11-00AE882945D7}" destId="{1D57912A-C4D5-B141-BA5F-CE85D25CF424}" srcOrd="1" destOrd="0" presId="urn:microsoft.com/office/officeart/2005/8/layout/radial1"/>
    <dgm:cxn modelId="{B037D7EC-219F-604C-A1B3-2120A4F17B4E}" type="presOf" srcId="{790EEEAA-1307-3B4B-9A8E-BA24274654C8}" destId="{1B1FB8F6-BF8D-644B-8F21-3DECEDE342DA}" srcOrd="0" destOrd="0" presId="urn:microsoft.com/office/officeart/2005/8/layout/radial1"/>
    <dgm:cxn modelId="{1F4927F5-8525-D349-ACFB-715EF6221660}" type="presOf" srcId="{96C5D072-64D4-134E-A4B7-E7B7AF79182C}" destId="{FB34AC79-7C33-BA44-B0BF-A296E5A0F486}" srcOrd="0" destOrd="0" presId="urn:microsoft.com/office/officeart/2005/8/layout/radial1"/>
    <dgm:cxn modelId="{A1A224FE-E2D5-BD44-B5D5-D19103F5E9B0}" srcId="{7BBD9E4A-D2A6-2C41-85BF-69F2624DC502}" destId="{A8011A92-D6F8-C44C-91B4-239CA17FF89F}" srcOrd="0" destOrd="0" parTransId="{0F53C5D6-80DC-E44C-B9CC-37BC328C7892}" sibTransId="{D3BFFFBA-70EA-CF41-BA27-0A5AD9595538}"/>
    <dgm:cxn modelId="{36DF19E2-C0DA-4741-AB5B-8FC5ECB01A37}" type="presParOf" srcId="{FE622D64-7643-AB46-BC9D-EEED29438F9C}" destId="{1B1FB8F6-BF8D-644B-8F21-3DECEDE342DA}" srcOrd="0" destOrd="0" presId="urn:microsoft.com/office/officeart/2005/8/layout/radial1"/>
    <dgm:cxn modelId="{04F43F9D-D19D-9A49-BEC1-EB28C1032BD6}" type="presParOf" srcId="{FE622D64-7643-AB46-BC9D-EEED29438F9C}" destId="{86CB68BD-9FE2-CE48-8F2E-148EDD2C0193}" srcOrd="1" destOrd="0" presId="urn:microsoft.com/office/officeart/2005/8/layout/radial1"/>
    <dgm:cxn modelId="{E246AA7E-3C5C-AE45-894D-DC1D98B908F5}" type="presParOf" srcId="{86CB68BD-9FE2-CE48-8F2E-148EDD2C0193}" destId="{71F6F186-4F8A-8649-A7DA-5C80FD7851C0}" srcOrd="0" destOrd="0" presId="urn:microsoft.com/office/officeart/2005/8/layout/radial1"/>
    <dgm:cxn modelId="{4F058075-5A39-E640-88CB-D8CE545F1D2C}" type="presParOf" srcId="{FE622D64-7643-AB46-BC9D-EEED29438F9C}" destId="{D635F51B-A1A4-CD48-9CE3-183422788C1B}" srcOrd="2" destOrd="0" presId="urn:microsoft.com/office/officeart/2005/8/layout/radial1"/>
    <dgm:cxn modelId="{DD5ECAC1-774D-6B41-B559-2DDDEE84003D}" type="presParOf" srcId="{FE622D64-7643-AB46-BC9D-EEED29438F9C}" destId="{3D3DF5D6-C3B4-F84B-BF63-8EBF10E11998}" srcOrd="3" destOrd="0" presId="urn:microsoft.com/office/officeart/2005/8/layout/radial1"/>
    <dgm:cxn modelId="{94307D6B-14EC-6540-8FD9-32B7508E8D9D}" type="presParOf" srcId="{3D3DF5D6-C3B4-F84B-BF63-8EBF10E11998}" destId="{1D57912A-C4D5-B141-BA5F-CE85D25CF424}" srcOrd="0" destOrd="0" presId="urn:microsoft.com/office/officeart/2005/8/layout/radial1"/>
    <dgm:cxn modelId="{9FA18EA7-6389-9442-B83E-1D657DEA9C88}" type="presParOf" srcId="{FE622D64-7643-AB46-BC9D-EEED29438F9C}" destId="{227E594D-4BBA-BA46-ACF7-189D44719D50}" srcOrd="4" destOrd="0" presId="urn:microsoft.com/office/officeart/2005/8/layout/radial1"/>
    <dgm:cxn modelId="{1C8027E7-B213-1B43-9F0A-C0D7F0B4209A}" type="presParOf" srcId="{FE622D64-7643-AB46-BC9D-EEED29438F9C}" destId="{D1D3E1A0-6A8D-6444-81B7-88FF1958D06C}" srcOrd="5" destOrd="0" presId="urn:microsoft.com/office/officeart/2005/8/layout/radial1"/>
    <dgm:cxn modelId="{D5447A4E-7DB3-4D46-B1AA-ED6C74F5034D}" type="presParOf" srcId="{D1D3E1A0-6A8D-6444-81B7-88FF1958D06C}" destId="{86B9FDFE-E4C5-8C44-A005-EA81B0C31C1C}" srcOrd="0" destOrd="0" presId="urn:microsoft.com/office/officeart/2005/8/layout/radial1"/>
    <dgm:cxn modelId="{B1F0AF96-F5D0-6F42-9296-8DFD640C0FED}" type="presParOf" srcId="{FE622D64-7643-AB46-BC9D-EEED29438F9C}" destId="{FB34AC79-7C33-BA44-B0BF-A296E5A0F486}" srcOrd="6" destOrd="0" presId="urn:microsoft.com/office/officeart/2005/8/layout/radial1"/>
    <dgm:cxn modelId="{C974FEF6-0CD0-8B4E-904F-75AD3ED28173}" type="presParOf" srcId="{FE622D64-7643-AB46-BC9D-EEED29438F9C}" destId="{9C6F1295-3EB5-CB44-BE8A-4E62BFF5FF25}" srcOrd="7" destOrd="0" presId="urn:microsoft.com/office/officeart/2005/8/layout/radial1"/>
    <dgm:cxn modelId="{6AB4D651-06F2-5746-A968-162BCA4B3031}" type="presParOf" srcId="{9C6F1295-3EB5-CB44-BE8A-4E62BFF5FF25}" destId="{30205848-79C2-CB4E-85C4-AB4EC951E783}" srcOrd="0" destOrd="0" presId="urn:microsoft.com/office/officeart/2005/8/layout/radial1"/>
    <dgm:cxn modelId="{C04E0DE7-1AA5-264F-8FC5-3F55CD5538AC}" type="presParOf" srcId="{FE622D64-7643-AB46-BC9D-EEED29438F9C}" destId="{261B007C-4F32-944A-8076-C3D9EC39836F}"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3377E-1846-1C44-AA6E-E0649908C3DE}">
      <dsp:nvSpPr>
        <dsp:cNvPr id="0" name=""/>
        <dsp:cNvSpPr/>
      </dsp:nvSpPr>
      <dsp:spPr>
        <a:xfrm>
          <a:off x="1492034" y="384465"/>
          <a:ext cx="3797348" cy="3037972"/>
        </a:xfrm>
        <a:prstGeom prst="ellipse">
          <a:avLst/>
        </a:prstGeom>
        <a:solidFill>
          <a:srgbClr val="FFFF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venir Book" panose="02000503020000020003" pitchFamily="2" charset="0"/>
            </a:rPr>
            <a:t>Personnel with interest and skills in European labs/Univ., local infrastructure</a:t>
          </a:r>
        </a:p>
      </dsp:txBody>
      <dsp:txXfrm>
        <a:off x="1930189" y="793422"/>
        <a:ext cx="2921037" cy="963971"/>
      </dsp:txXfrm>
    </dsp:sp>
    <dsp:sp modelId="{BCA29EC8-C87A-5E45-86A4-04572F3C53CC}">
      <dsp:nvSpPr>
        <dsp:cNvPr id="0" name=""/>
        <dsp:cNvSpPr/>
      </dsp:nvSpPr>
      <dsp:spPr>
        <a:xfrm>
          <a:off x="1608360" y="1888582"/>
          <a:ext cx="4167624" cy="3380928"/>
        </a:xfrm>
        <a:prstGeom prst="ellipse">
          <a:avLst/>
        </a:prstGeom>
        <a:solidFill>
          <a:srgbClr val="FFC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venir Book" panose="02000503020000020003" pitchFamily="2" charset="0"/>
            </a:rPr>
            <a:t>Material funds as estimated (major/core part from KEK), in some cases complemented by local funding </a:t>
          </a:r>
        </a:p>
      </dsp:txBody>
      <dsp:txXfrm>
        <a:off x="3852466" y="2278689"/>
        <a:ext cx="1602932" cy="2600714"/>
      </dsp:txXfrm>
    </dsp:sp>
    <dsp:sp modelId="{33AD4D59-FBF2-624E-BB8D-5E6C0B1E2FB8}">
      <dsp:nvSpPr>
        <dsp:cNvPr id="0" name=""/>
        <dsp:cNvSpPr/>
      </dsp:nvSpPr>
      <dsp:spPr>
        <a:xfrm>
          <a:off x="575976" y="2634756"/>
          <a:ext cx="2740145" cy="1849707"/>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venir Book" panose="02000503020000020003" pitchFamily="2" charset="0"/>
            </a:rPr>
            <a:t>EAJADE, MC exchange project supporting Higgs factory personnel exchange to Japan and the US </a:t>
          </a:r>
        </a:p>
      </dsp:txBody>
      <dsp:txXfrm>
        <a:off x="892146" y="3648538"/>
        <a:ext cx="2107804" cy="586926"/>
      </dsp:txXfrm>
    </dsp:sp>
    <dsp:sp modelId="{00D515BC-8BC1-1D4B-9850-D1C3D055F5E8}">
      <dsp:nvSpPr>
        <dsp:cNvPr id="0" name=""/>
        <dsp:cNvSpPr/>
      </dsp:nvSpPr>
      <dsp:spPr>
        <a:xfrm>
          <a:off x="271552" y="1463048"/>
          <a:ext cx="3240112" cy="1843624"/>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Avenir Book" panose="02000503020000020003" pitchFamily="2" charset="0"/>
            </a:rPr>
            <a:t>CERN LC, project office (~within existing LC resources at CERN) </a:t>
          </a:r>
        </a:p>
      </dsp:txBody>
      <dsp:txXfrm>
        <a:off x="520791" y="1675774"/>
        <a:ext cx="1246197" cy="14181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FB8F6-BF8D-644B-8F21-3DECEDE342DA}">
      <dsp:nvSpPr>
        <dsp:cNvPr id="0" name=""/>
        <dsp:cNvSpPr/>
      </dsp:nvSpPr>
      <dsp:spPr>
        <a:xfrm>
          <a:off x="1932540" y="353236"/>
          <a:ext cx="802526" cy="80252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CERN</a:t>
          </a:r>
        </a:p>
      </dsp:txBody>
      <dsp:txXfrm>
        <a:off x="2050067" y="470763"/>
        <a:ext cx="567472" cy="567472"/>
      </dsp:txXfrm>
    </dsp:sp>
    <dsp:sp modelId="{86CB68BD-9FE2-CE48-8F2E-148EDD2C0193}">
      <dsp:nvSpPr>
        <dsp:cNvPr id="0" name=""/>
        <dsp:cNvSpPr/>
      </dsp:nvSpPr>
      <dsp:spPr>
        <a:xfrm rot="20517284">
          <a:off x="2707856" y="564065"/>
          <a:ext cx="303864" cy="38144"/>
        </a:xfrm>
        <a:custGeom>
          <a:avLst/>
          <a:gdLst/>
          <a:ahLst/>
          <a:cxnLst/>
          <a:rect l="0" t="0" r="0" b="0"/>
          <a:pathLst>
            <a:path>
              <a:moveTo>
                <a:pt x="0" y="19072"/>
              </a:moveTo>
              <a:lnTo>
                <a:pt x="303864" y="19072"/>
              </a:lnTo>
            </a:path>
          </a:pathLst>
        </a:custGeom>
        <a:noFill/>
        <a:ln w="28575"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2191" y="575540"/>
        <a:ext cx="15193" cy="15193"/>
      </dsp:txXfrm>
    </dsp:sp>
    <dsp:sp modelId="{D635F51B-A1A4-CD48-9CE3-183422788C1B}">
      <dsp:nvSpPr>
        <dsp:cNvPr id="0" name=""/>
        <dsp:cNvSpPr/>
      </dsp:nvSpPr>
      <dsp:spPr>
        <a:xfrm>
          <a:off x="2984509" y="10511"/>
          <a:ext cx="802526" cy="80252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KEK </a:t>
          </a:r>
        </a:p>
      </dsp:txBody>
      <dsp:txXfrm>
        <a:off x="3102036" y="128038"/>
        <a:ext cx="567472" cy="567472"/>
      </dsp:txXfrm>
    </dsp:sp>
    <dsp:sp modelId="{3D3DF5D6-C3B4-F84B-BF63-8EBF10E11998}">
      <dsp:nvSpPr>
        <dsp:cNvPr id="0" name=""/>
        <dsp:cNvSpPr/>
      </dsp:nvSpPr>
      <dsp:spPr>
        <a:xfrm rot="3580765">
          <a:off x="2236657" y="1604301"/>
          <a:ext cx="1210587" cy="38144"/>
        </a:xfrm>
        <a:custGeom>
          <a:avLst/>
          <a:gdLst/>
          <a:ahLst/>
          <a:cxnLst/>
          <a:rect l="0" t="0" r="0" b="0"/>
          <a:pathLst>
            <a:path>
              <a:moveTo>
                <a:pt x="0" y="19072"/>
              </a:moveTo>
              <a:lnTo>
                <a:pt x="121058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11686" y="1593109"/>
        <a:ext cx="60529" cy="60529"/>
      </dsp:txXfrm>
    </dsp:sp>
    <dsp:sp modelId="{227E594D-4BBA-BA46-ACF7-189D44719D50}">
      <dsp:nvSpPr>
        <dsp:cNvPr id="0" name=""/>
        <dsp:cNvSpPr/>
      </dsp:nvSpPr>
      <dsp:spPr>
        <a:xfrm>
          <a:off x="2948836" y="2090984"/>
          <a:ext cx="802526" cy="80252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n</a:t>
          </a:r>
        </a:p>
      </dsp:txBody>
      <dsp:txXfrm>
        <a:off x="3066363" y="2208511"/>
        <a:ext cx="567472" cy="567472"/>
      </dsp:txXfrm>
    </dsp:sp>
    <dsp:sp modelId="{D1D3E1A0-6A8D-6444-81B7-88FF1958D06C}">
      <dsp:nvSpPr>
        <dsp:cNvPr id="0" name=""/>
        <dsp:cNvSpPr/>
      </dsp:nvSpPr>
      <dsp:spPr>
        <a:xfrm rot="5403939">
          <a:off x="1916167" y="1553388"/>
          <a:ext cx="833397" cy="38144"/>
        </a:xfrm>
        <a:custGeom>
          <a:avLst/>
          <a:gdLst/>
          <a:ahLst/>
          <a:cxnLst/>
          <a:rect l="0" t="0" r="0" b="0"/>
          <a:pathLst>
            <a:path>
              <a:moveTo>
                <a:pt x="0" y="19072"/>
              </a:moveTo>
              <a:lnTo>
                <a:pt x="83339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312031" y="1551626"/>
        <a:ext cx="41669" cy="41669"/>
      </dsp:txXfrm>
    </dsp:sp>
    <dsp:sp modelId="{FB34AC79-7C33-BA44-B0BF-A296E5A0F486}">
      <dsp:nvSpPr>
        <dsp:cNvPr id="0" name=""/>
        <dsp:cNvSpPr/>
      </dsp:nvSpPr>
      <dsp:spPr>
        <a:xfrm>
          <a:off x="1930665" y="1989159"/>
          <a:ext cx="802526" cy="80252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en-US" sz="800" kern="1200" dirty="0"/>
        </a:p>
      </dsp:txBody>
      <dsp:txXfrm>
        <a:off x="2048192" y="2106686"/>
        <a:ext cx="567472" cy="567472"/>
      </dsp:txXfrm>
    </dsp:sp>
    <dsp:sp modelId="{9C6F1295-3EB5-CB44-BE8A-4E62BFF5FF25}">
      <dsp:nvSpPr>
        <dsp:cNvPr id="0" name=""/>
        <dsp:cNvSpPr/>
      </dsp:nvSpPr>
      <dsp:spPr>
        <a:xfrm rot="7331795">
          <a:off x="1867875" y="1214176"/>
          <a:ext cx="328967" cy="38144"/>
        </a:xfrm>
        <a:custGeom>
          <a:avLst/>
          <a:gdLst/>
          <a:ahLst/>
          <a:cxnLst/>
          <a:rect l="0" t="0" r="0" b="0"/>
          <a:pathLst>
            <a:path>
              <a:moveTo>
                <a:pt x="0" y="19072"/>
              </a:moveTo>
              <a:lnTo>
                <a:pt x="32896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024134" y="1225024"/>
        <a:ext cx="16448" cy="16448"/>
      </dsp:txXfrm>
    </dsp:sp>
    <dsp:sp modelId="{261B007C-4F32-944A-8076-C3D9EC39836F}">
      <dsp:nvSpPr>
        <dsp:cNvPr id="0" name=""/>
        <dsp:cNvSpPr/>
      </dsp:nvSpPr>
      <dsp:spPr>
        <a:xfrm>
          <a:off x="1329651" y="1310734"/>
          <a:ext cx="802526" cy="80252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1</a:t>
          </a:r>
        </a:p>
      </dsp:txBody>
      <dsp:txXfrm>
        <a:off x="1447178" y="1428261"/>
        <a:ext cx="567472" cy="56747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38E0DF-24FC-564F-809C-F19276A29313}" type="datetimeFigureOut">
              <a:rPr lang="en-GB" smtClean="0"/>
              <a:t>07/02/2023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6BB658-BEC3-7B42-8B78-56527B913B97}" type="slidenum">
              <a:rPr lang="en-GB" smtClean="0"/>
              <a:t>‹#›</a:t>
            </a:fld>
            <a:endParaRPr lang="en-GB"/>
          </a:p>
        </p:txBody>
      </p:sp>
    </p:spTree>
    <p:extLst>
      <p:ext uri="{BB962C8B-B14F-4D97-AF65-F5344CB8AC3E}">
        <p14:creationId xmlns:p14="http://schemas.microsoft.com/office/powerpoint/2010/main" val="1648688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299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14</a:t>
            </a:fld>
            <a:endParaRPr lang="en-CH"/>
          </a:p>
        </p:txBody>
      </p:sp>
    </p:spTree>
    <p:extLst>
      <p:ext uri="{BB962C8B-B14F-4D97-AF65-F5344CB8AC3E}">
        <p14:creationId xmlns:p14="http://schemas.microsoft.com/office/powerpoint/2010/main" val="2223941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 </a:t>
            </a:r>
          </a:p>
        </p:txBody>
      </p:sp>
      <p:sp>
        <p:nvSpPr>
          <p:cNvPr id="4" name="Slide Number Placeholder 3"/>
          <p:cNvSpPr>
            <a:spLocks noGrp="1"/>
          </p:cNvSpPr>
          <p:nvPr>
            <p:ph type="sldNum" sz="quarter" idx="5"/>
          </p:nvPr>
        </p:nvSpPr>
        <p:spPr/>
        <p:txBody>
          <a:bodyPr/>
          <a:lstStyle/>
          <a:p>
            <a:fld id="{3D94176B-65A6-B941-951F-D0F1CFA25258}" type="slidenum">
              <a:rPr lang="en-CH" smtClean="0"/>
              <a:t>15</a:t>
            </a:fld>
            <a:endParaRPr lang="en-CH"/>
          </a:p>
        </p:txBody>
      </p:sp>
    </p:spTree>
    <p:extLst>
      <p:ext uri="{BB962C8B-B14F-4D97-AF65-F5344CB8AC3E}">
        <p14:creationId xmlns:p14="http://schemas.microsoft.com/office/powerpoint/2010/main" val="2985117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comment </a:t>
            </a:r>
          </a:p>
        </p:txBody>
      </p:sp>
      <p:sp>
        <p:nvSpPr>
          <p:cNvPr id="4" name="Slide Number Placeholder 3"/>
          <p:cNvSpPr>
            <a:spLocks noGrp="1"/>
          </p:cNvSpPr>
          <p:nvPr>
            <p:ph type="sldNum" sz="quarter" idx="5"/>
          </p:nvPr>
        </p:nvSpPr>
        <p:spPr/>
        <p:txBody>
          <a:bodyPr/>
          <a:lstStyle/>
          <a:p>
            <a:fld id="{3D94176B-65A6-B941-951F-D0F1CFA25258}" type="slidenum">
              <a:rPr lang="en-CH" smtClean="0"/>
              <a:t>2</a:t>
            </a:fld>
            <a:endParaRPr lang="en-CH"/>
          </a:p>
        </p:txBody>
      </p:sp>
    </p:spTree>
    <p:extLst>
      <p:ext uri="{BB962C8B-B14F-4D97-AF65-F5344CB8AC3E}">
        <p14:creationId xmlns:p14="http://schemas.microsoft.com/office/powerpoint/2010/main" val="834305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3</a:t>
            </a:fld>
            <a:endParaRPr lang="en-CH"/>
          </a:p>
        </p:txBody>
      </p:sp>
    </p:spTree>
    <p:extLst>
      <p:ext uri="{BB962C8B-B14F-4D97-AF65-F5344CB8AC3E}">
        <p14:creationId xmlns:p14="http://schemas.microsoft.com/office/powerpoint/2010/main" val="4051529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6BB658-BEC3-7B42-8B78-56527B913B97}" type="slidenum">
              <a:rPr lang="en-GB" smtClean="0"/>
              <a:t>4</a:t>
            </a:fld>
            <a:endParaRPr lang="en-GB"/>
          </a:p>
        </p:txBody>
      </p:sp>
    </p:spTree>
    <p:extLst>
      <p:ext uri="{BB962C8B-B14F-4D97-AF65-F5344CB8AC3E}">
        <p14:creationId xmlns:p14="http://schemas.microsoft.com/office/powerpoint/2010/main" val="1223923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6BB658-BEC3-7B42-8B78-56527B913B97}" type="slidenum">
              <a:rPr lang="en-GB" smtClean="0"/>
              <a:t>6</a:t>
            </a:fld>
            <a:endParaRPr lang="en-GB"/>
          </a:p>
        </p:txBody>
      </p:sp>
    </p:spTree>
    <p:extLst>
      <p:ext uri="{BB962C8B-B14F-4D97-AF65-F5344CB8AC3E}">
        <p14:creationId xmlns:p14="http://schemas.microsoft.com/office/powerpoint/2010/main" val="2838790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6BB658-BEC3-7B42-8B78-56527B913B97}" type="slidenum">
              <a:rPr lang="en-GB" smtClean="0"/>
              <a:t>7</a:t>
            </a:fld>
            <a:endParaRPr lang="en-GB"/>
          </a:p>
        </p:txBody>
      </p:sp>
    </p:spTree>
    <p:extLst>
      <p:ext uri="{BB962C8B-B14F-4D97-AF65-F5344CB8AC3E}">
        <p14:creationId xmlns:p14="http://schemas.microsoft.com/office/powerpoint/2010/main" val="2885571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8</a:t>
            </a:fld>
            <a:endParaRPr lang="en-US"/>
          </a:p>
        </p:txBody>
      </p:sp>
    </p:spTree>
    <p:extLst>
      <p:ext uri="{BB962C8B-B14F-4D97-AF65-F5344CB8AC3E}">
        <p14:creationId xmlns:p14="http://schemas.microsoft.com/office/powerpoint/2010/main" val="2741232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11</a:t>
            </a:fld>
            <a:endParaRPr lang="en-CH"/>
          </a:p>
        </p:txBody>
      </p:sp>
    </p:spTree>
    <p:extLst>
      <p:ext uri="{BB962C8B-B14F-4D97-AF65-F5344CB8AC3E}">
        <p14:creationId xmlns:p14="http://schemas.microsoft.com/office/powerpoint/2010/main" val="3554761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13</a:t>
            </a:fld>
            <a:endParaRPr lang="en-CH"/>
          </a:p>
        </p:txBody>
      </p:sp>
    </p:spTree>
    <p:extLst>
      <p:ext uri="{BB962C8B-B14F-4D97-AF65-F5344CB8AC3E}">
        <p14:creationId xmlns:p14="http://schemas.microsoft.com/office/powerpoint/2010/main" val="23001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hyperlink" Target="mailto:lars.rickard.stroem@cern.ch"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44D19-48CF-B39F-B583-E8E5F39FCCF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1A34CBE-7892-3A2F-1C83-B45FB8D4CB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83218C7-D07E-D1FE-FF88-3FB1C6F0EC7F}"/>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0D158068-93C9-9F5A-B51B-D138644AD3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FCC480-4E45-BE52-7EE4-53D6FBF74BE1}"/>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3503210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AA472-AE5A-A0F3-8ED8-B751E043ED7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CA4F49-0B78-799E-752A-189D46B1F9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46BFEE-21CB-A947-53AF-593D45DE473B}"/>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F69BD45B-968F-0044-93B4-9C7233A783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CA94E98-80E5-B48D-44BD-42739D451385}"/>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983386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1ED43D-5377-5884-CED0-36B6059880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01CFCCA-1F5B-141F-B1A5-60C8F75571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65D4CA-C9FF-B400-84E7-6262EAE32D3A}"/>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FE102596-CE7E-2C25-BDD8-AFCEEB7A52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4B12BF-09AD-927C-605B-B06D83805ECC}"/>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744653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4803188" y="6584508"/>
            <a:ext cx="2585645"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CERN-KEK committee, 7.10.2021</a:t>
            </a:r>
            <a:endParaRPr sz="1300" dirty="0">
              <a:hlinkClick r:id="rId4"/>
            </a:endParaRPr>
          </a:p>
        </p:txBody>
      </p:sp>
    </p:spTree>
    <p:extLst>
      <p:ext uri="{BB962C8B-B14F-4D97-AF65-F5344CB8AC3E}">
        <p14:creationId xmlns:p14="http://schemas.microsoft.com/office/powerpoint/2010/main" val="395545003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2EA9-2EB2-D41B-0A9C-CAA2D630F3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97650F2C-65EE-E162-E80A-326377498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7DF7B6D0-6A89-1246-C24E-15D4EC325A3A}"/>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7E978261-3940-A829-47E3-6B7B0B5E119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7F802FC-C791-F1E5-9921-EB53F4B8F327}"/>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23264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4208-7621-3694-05BC-05E5779395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D37BB1F9-6D70-A244-7480-115AB6221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BFD8B73-820B-9471-790D-29F84C70A252}"/>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5865B8FF-18F9-B10A-FA4C-C19A404F74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77B19B5-B5B9-43C0-CB8F-C096C9D8D80F}"/>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782486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8EEB-AAF8-95A4-6CC0-C9B0A04E9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CA0E405D-D54E-B5F9-92AC-087B48C900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04110-65F3-ED38-07C4-D80225A0A7F9}"/>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ECA8CE8F-D84E-E14F-BB5C-0AA72120A7C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A3F8B60-4E96-3A6F-EBEF-9FC001F345D9}"/>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043631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44B16-0D06-9374-67E0-FF34B6C54DB9}"/>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576941-773E-88D5-05FA-78E5D86CB3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573AB642-C7EB-27F2-E5D5-7862A3915F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4010B76C-230F-CB01-A83F-EFBC56C36D8B}"/>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6" name="Footer Placeholder 5">
            <a:extLst>
              <a:ext uri="{FF2B5EF4-FFF2-40B4-BE49-F238E27FC236}">
                <a16:creationId xmlns:a16="http://schemas.microsoft.com/office/drawing/2014/main" id="{61997054-4048-3FC1-41B7-9476DD17373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DD52806-A13F-A0B1-D654-9687AE0595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046093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B909-0CA3-130C-1E04-3BF5037D1E0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BFB23314-612D-F46F-BEF9-B891E992A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4FCBA7-31F7-0151-E1BC-D613ADA3AD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E391400E-37AB-32C4-EBD5-F94599373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B12456-63B2-8422-DD6B-0039FC6812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79A52F07-9610-22AC-2146-C7602809CD13}"/>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8" name="Footer Placeholder 7">
            <a:extLst>
              <a:ext uri="{FF2B5EF4-FFF2-40B4-BE49-F238E27FC236}">
                <a16:creationId xmlns:a16="http://schemas.microsoft.com/office/drawing/2014/main" id="{7858E3B4-105C-9983-4505-115B9A5D97B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0E3DE6B-F4A5-C6C9-9939-73D8B6EBAC7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604651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953689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47532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3F355-13E9-3959-CA80-A71C5AF12C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EE016FB-38B5-A617-ED38-2FEB12567D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3F285F-DEE3-4402-F098-4D58C156FCCF}"/>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1DD6C1E6-ADA5-C217-2B48-2D4C1BEE24F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3FB9BB-BCBD-B8D9-0DB8-BFDB7ED7E36F}"/>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18845088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3A53-E1B2-859D-C1CA-481BBA165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BC159981-93B8-B9B4-0F98-B2395C9997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4A5D63B-B6AB-DE23-88AF-98DBA5C9B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A5269-1D7A-5CCD-6F92-F3DF798CD559}"/>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6" name="Footer Placeholder 5">
            <a:extLst>
              <a:ext uri="{FF2B5EF4-FFF2-40B4-BE49-F238E27FC236}">
                <a16:creationId xmlns:a16="http://schemas.microsoft.com/office/drawing/2014/main" id="{D3F2CD1A-8792-10C2-B467-9153123D171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7A5501C-FBEB-7B90-116E-748D7E29678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9141646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13BE4-AD24-CAD1-ED83-D9B6DBD86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2B22E271-3B0C-51D2-0CB3-8FF2D6709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D715B7F8-1125-25AD-9E01-F8BC4FB9C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01672F-7257-F17D-5E54-857F9DDBBAC9}"/>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6" name="Footer Placeholder 5">
            <a:extLst>
              <a:ext uri="{FF2B5EF4-FFF2-40B4-BE49-F238E27FC236}">
                <a16:creationId xmlns:a16="http://schemas.microsoft.com/office/drawing/2014/main" id="{4EB1D7EB-141A-7536-35FD-8E945EC75B2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004F5B5-80A9-C5E4-C66E-3BAD9DBC62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249823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A117-9936-5273-FD44-3BBD719A422E}"/>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15B4F58-44CC-74B0-68D9-1CDF960BDE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85A25D80-CAA3-953C-899F-CA9B74378AB4}"/>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E463BF61-702C-932A-E0FC-07564A3FFA1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473B1C3-E1E4-FC87-4E43-3992DFA86612}"/>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478182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8D588-A82E-44E5-F18B-297CF3188D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51F8FCC-CA64-8F34-8D89-BCFD4142A6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8186A2A-51F4-2E05-6AF7-49C559317C33}"/>
              </a:ext>
            </a:extLst>
          </p:cNvPr>
          <p:cNvSpPr>
            <a:spLocks noGrp="1"/>
          </p:cNvSpPr>
          <p:nvPr>
            <p:ph type="dt" sz="half" idx="10"/>
          </p:nvPr>
        </p:nvSpPr>
        <p:spPr/>
        <p:txBody>
          <a:body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D00B0A95-4305-D805-4005-2ADF90DDCDF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83BD4E0-2125-B093-4C20-DD6A084A5573}"/>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547391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2E334-8FC7-5EC7-B21B-996D803D384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94E6A74-8153-0403-3A57-197B9211A0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FE3302-DB38-204E-9649-B7950BF002D5}"/>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054C2893-C601-0504-2682-A03B237426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DDC0BF-8941-6F0E-2D88-08247AC574B5}"/>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2826991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24E2C-C9B3-B222-71A7-E52EA94FD98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0577629-A815-A792-2311-0017C78A7E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5B92430-F4E9-E779-2D39-B1FA558DEE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77E52F-569B-1D16-06AF-A683C0D6B048}"/>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6" name="Footer Placeholder 5">
            <a:extLst>
              <a:ext uri="{FF2B5EF4-FFF2-40B4-BE49-F238E27FC236}">
                <a16:creationId xmlns:a16="http://schemas.microsoft.com/office/drawing/2014/main" id="{E0DC9AAD-D5C1-E98D-79D6-CB18E48165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275D69-152A-BB05-816D-11C289E073C6}"/>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2124102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3230F-C1A3-E689-5060-438CECE5E3E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A03160-1C84-7C23-F1D5-9C94500057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18572-4772-CC30-BC13-8B9E3C5FDC9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AC51D59-106A-A6F1-EB9C-017DECB78F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3A9255-2051-8385-999A-71059580FF7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DCD184-DBF2-7B4D-9ED1-AFBEE9262461}"/>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8" name="Footer Placeholder 7">
            <a:extLst>
              <a:ext uri="{FF2B5EF4-FFF2-40B4-BE49-F238E27FC236}">
                <a16:creationId xmlns:a16="http://schemas.microsoft.com/office/drawing/2014/main" id="{203BFEDB-5563-D97F-E446-C83FEFA3BBE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3FE3D8D-AC3C-E9AB-DB38-DC72C7C9E5B8}"/>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3481484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9E21D-FD2C-7DCA-685A-CD23F195B9C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11C85BE-4ACB-3212-45CA-F69AB6EA973E}"/>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4" name="Footer Placeholder 3">
            <a:extLst>
              <a:ext uri="{FF2B5EF4-FFF2-40B4-BE49-F238E27FC236}">
                <a16:creationId xmlns:a16="http://schemas.microsoft.com/office/drawing/2014/main" id="{CB9E90CB-7563-3001-9975-1FD8C1E8A2F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4B04C0-7455-5F28-8FC9-173AD25FAF20}"/>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3055375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2DE5E4-A29C-6642-A02D-D88D43F08462}"/>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3" name="Footer Placeholder 2">
            <a:extLst>
              <a:ext uri="{FF2B5EF4-FFF2-40B4-BE49-F238E27FC236}">
                <a16:creationId xmlns:a16="http://schemas.microsoft.com/office/drawing/2014/main" id="{13E2C44B-A05F-26EC-FDF5-FC0303B2F14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49F7120-5FC0-6357-D18D-1CECD17D205A}"/>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2030383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945F3-E64B-CF51-815E-E663D8E5A9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759E068-4D96-21C1-0784-1BC8F91EF1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6625C5E-FBFE-574E-12F1-A85ADD13B2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8AE2621-EA42-057E-5E1E-2167822FDEDC}"/>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6" name="Footer Placeholder 5">
            <a:extLst>
              <a:ext uri="{FF2B5EF4-FFF2-40B4-BE49-F238E27FC236}">
                <a16:creationId xmlns:a16="http://schemas.microsoft.com/office/drawing/2014/main" id="{88DE365C-3E7E-5382-2DE7-4BD927BC36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089A928-2867-77D0-F71E-348A5B8C8AEE}"/>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2067075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DE32A-50E2-BCB9-3FE2-31E70262F3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CE51867-A59F-BE54-86CE-D4AAED2809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9BBE6DE-0A73-C318-2CE9-3C43857812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9CB278-9F41-A65B-EB4C-2A0DD895A7DF}"/>
              </a:ext>
            </a:extLst>
          </p:cNvPr>
          <p:cNvSpPr>
            <a:spLocks noGrp="1"/>
          </p:cNvSpPr>
          <p:nvPr>
            <p:ph type="dt" sz="half" idx="10"/>
          </p:nvPr>
        </p:nvSpPr>
        <p:spPr/>
        <p:txBody>
          <a:bodyPr/>
          <a:lstStyle/>
          <a:p>
            <a:fld id="{CE092187-D1F0-4E44-BDCF-88A13F49F2E0}" type="datetimeFigureOut">
              <a:rPr lang="en-GB" smtClean="0"/>
              <a:t>07/02/2023</a:t>
            </a:fld>
            <a:endParaRPr lang="en-GB"/>
          </a:p>
        </p:txBody>
      </p:sp>
      <p:sp>
        <p:nvSpPr>
          <p:cNvPr id="6" name="Footer Placeholder 5">
            <a:extLst>
              <a:ext uri="{FF2B5EF4-FFF2-40B4-BE49-F238E27FC236}">
                <a16:creationId xmlns:a16="http://schemas.microsoft.com/office/drawing/2014/main" id="{F10D7743-BA3C-ED03-4838-D9F75D19507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BE8C85-A028-30BB-EF5E-DA1F3026B40C}"/>
              </a:ext>
            </a:extLst>
          </p:cNvPr>
          <p:cNvSpPr>
            <a:spLocks noGrp="1"/>
          </p:cNvSpPr>
          <p:nvPr>
            <p:ph type="sldNum" sz="quarter" idx="12"/>
          </p:nvPr>
        </p:nvSpPr>
        <p:spPr/>
        <p:txBody>
          <a:bodyPr/>
          <a:lstStyle/>
          <a:p>
            <a:fld id="{E5843392-3012-5749-9D28-98267ECB2B1C}" type="slidenum">
              <a:rPr lang="en-GB" smtClean="0"/>
              <a:t>‹#›</a:t>
            </a:fld>
            <a:endParaRPr lang="en-GB"/>
          </a:p>
        </p:txBody>
      </p:sp>
    </p:spTree>
    <p:extLst>
      <p:ext uri="{BB962C8B-B14F-4D97-AF65-F5344CB8AC3E}">
        <p14:creationId xmlns:p14="http://schemas.microsoft.com/office/powerpoint/2010/main" val="426844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E1B0EFA-4AB4-8289-BF24-020C081B7F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F4BF06-0864-CF48-7665-B309768B3A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615174-6628-1653-59E2-F4F5B13787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092187-D1F0-4E44-BDCF-88A13F49F2E0}" type="datetimeFigureOut">
              <a:rPr lang="en-GB" smtClean="0"/>
              <a:t>07/02/2023</a:t>
            </a:fld>
            <a:endParaRPr lang="en-GB"/>
          </a:p>
        </p:txBody>
      </p:sp>
      <p:sp>
        <p:nvSpPr>
          <p:cNvPr id="5" name="Footer Placeholder 4">
            <a:extLst>
              <a:ext uri="{FF2B5EF4-FFF2-40B4-BE49-F238E27FC236}">
                <a16:creationId xmlns:a16="http://schemas.microsoft.com/office/drawing/2014/main" id="{E92B48AB-30CB-64CD-B666-86CA436299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CBEAB1D-796E-FEE2-E2C5-2B0D1DCB3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43392-3012-5749-9D28-98267ECB2B1C}" type="slidenum">
              <a:rPr lang="en-GB" smtClean="0"/>
              <a:t>‹#›</a:t>
            </a:fld>
            <a:endParaRPr lang="en-GB"/>
          </a:p>
        </p:txBody>
      </p:sp>
    </p:spTree>
    <p:extLst>
      <p:ext uri="{BB962C8B-B14F-4D97-AF65-F5344CB8AC3E}">
        <p14:creationId xmlns:p14="http://schemas.microsoft.com/office/powerpoint/2010/main" val="3543487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5F82E-A88E-1CBF-EC7E-9572D164A8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E4DC436B-7F79-8762-F16A-438DF3873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1DEE464-BB3C-D512-83C0-28787970A6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F5F93-7A0E-9A48-A0A0-34CB2C928F16}" type="datetimeFigureOut">
              <a:rPr lang="en-CH" smtClean="0"/>
              <a:t>07.02.23</a:t>
            </a:fld>
            <a:endParaRPr lang="en-CH"/>
          </a:p>
        </p:txBody>
      </p:sp>
      <p:sp>
        <p:nvSpPr>
          <p:cNvPr id="5" name="Footer Placeholder 4">
            <a:extLst>
              <a:ext uri="{FF2B5EF4-FFF2-40B4-BE49-F238E27FC236}">
                <a16:creationId xmlns:a16="http://schemas.microsoft.com/office/drawing/2014/main" id="{5342A51B-55B8-1F25-2395-32A824EC8E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79A789F-F640-52AB-06BA-A2AAF6BA9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85C8-9A38-DB47-B803-499E7784EBDF}" type="slidenum">
              <a:rPr lang="en-CH" smtClean="0"/>
              <a:t>‹#›</a:t>
            </a:fld>
            <a:endParaRPr lang="en-CH"/>
          </a:p>
        </p:txBody>
      </p:sp>
    </p:spTree>
    <p:extLst>
      <p:ext uri="{BB962C8B-B14F-4D97-AF65-F5344CB8AC3E}">
        <p14:creationId xmlns:p14="http://schemas.microsoft.com/office/powerpoint/2010/main" val="30413740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tiff"/><Relationship Id="rId1" Type="http://schemas.openxmlformats.org/officeDocument/2006/relationships/slideLayout" Target="../slideLayouts/slideLayout13.xml"/><Relationship Id="rId6" Type="http://schemas.openxmlformats.org/officeDocument/2006/relationships/image" Target="../media/image13.emf"/><Relationship Id="rId5" Type="http://schemas.openxmlformats.org/officeDocument/2006/relationships/image" Target="../media/image12.jpeg"/><Relationship Id="rId4" Type="http://schemas.openxmlformats.org/officeDocument/2006/relationships/image" Target="../media/image11.tiff"/></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tif"/><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30.gif"/><Relationship Id="rId5" Type="http://schemas.openxmlformats.org/officeDocument/2006/relationships/image" Target="../media/image29.jpe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3CE841B-0CD3-9130-3289-F1C029EE5C9B}"/>
              </a:ext>
            </a:extLst>
          </p:cNvPr>
          <p:cNvSpPr>
            <a:spLocks noGrp="1"/>
          </p:cNvSpPr>
          <p:nvPr>
            <p:ph type="sldNum" sz="quarter" idx="12"/>
          </p:nvPr>
        </p:nvSpPr>
        <p:spPr>
          <a:xfrm>
            <a:off x="9448800" y="6492874"/>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14FC2-D180-45CB-BFDC-9AC7B2DC4DE3}" type="slidenum">
              <a:rPr kumimoji="1" lang="ja-JP"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游ゴシック" panose="020B0400000000000000" pitchFamily="34" charset="-128"/>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sp>
        <p:nvSpPr>
          <p:cNvPr id="4" name="TextBox 3">
            <a:extLst>
              <a:ext uri="{FF2B5EF4-FFF2-40B4-BE49-F238E27FC236}">
                <a16:creationId xmlns:a16="http://schemas.microsoft.com/office/drawing/2014/main" id="{5DC2CB1F-F3C9-8739-5452-29687A869CB3}"/>
              </a:ext>
            </a:extLst>
          </p:cNvPr>
          <p:cNvSpPr txBox="1"/>
          <p:nvPr/>
        </p:nvSpPr>
        <p:spPr>
          <a:xfrm>
            <a:off x="213472" y="845556"/>
            <a:ext cx="6934330" cy="60016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Recent progress: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A subset of the technical activities of the full ILC preparation phase </a:t>
            </a:r>
            <a:r>
              <a:rPr kumimoji="0" lang="en-US" sz="1600" b="0" i="0" u="none" strike="noStrike" kern="1200" cap="none" spc="0" normalizeH="0" baseline="0" noProof="0" dirty="0" err="1">
                <a:ln>
                  <a:noFill/>
                </a:ln>
                <a:solidFill>
                  <a:srgbClr val="000000"/>
                </a:solidFill>
                <a:effectLst/>
                <a:uLnTx/>
                <a:uFillTx/>
                <a:latin typeface="Avenir Book" panose="02000503020000020003" pitchFamily="2" charset="0"/>
                <a:cs typeface="Arial" panose="020B0604020202020204" pitchFamily="34" charset="0"/>
              </a:rPr>
              <a:t>programme</a:t>
            </a:r>
            <a:r>
              <a:rPr kumimoji="0" lang="en-US" sz="1600" b="0" i="0" u="none" strike="noStrike" kern="1200" cap="none" spc="0" normalizeH="0" baseline="0" noProof="0" dirty="0">
                <a:ln>
                  <a:noFill/>
                </a:ln>
                <a:solidFill>
                  <a:srgbClr val="000000"/>
                </a:solidFill>
                <a:effectLst/>
                <a:uLnTx/>
                <a:uFillTx/>
                <a:latin typeface="Avenir Book" panose="02000503020000020003" pitchFamily="2" charset="0"/>
                <a:cs typeface="Arial" panose="020B0604020202020204" pitchFamily="34" charset="0"/>
              </a:rPr>
              <a:t> have been identified as critical. Moving forward with these is being supported by the MEXT (ministry) providing increased funding. </a:t>
            </a: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European ILC studies, distributed on five main activity areas, is foreseen to concentrate (for the accelerator part) on these technical activities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A1 with three SC RF related tasks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SRF: Cavities, Module, Crab-cavities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A2 Sources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Concentrate on undulator positron scheme – fast pulses magnet, consult on conventual one (used by CLIC and FCC-</a:t>
            </a:r>
            <a:r>
              <a:rPr kumimoji="0" lang="en-GB" sz="1600" b="0" i="0" u="none" strike="noStrike" kern="1200" cap="none" spc="0" normalizeH="0" baseline="0" noProof="0" dirty="0" err="1">
                <a:ln>
                  <a:noFill/>
                </a:ln>
                <a:solidFill>
                  <a:prstClr val="black"/>
                </a:solidFill>
                <a:effectLst/>
                <a:uLnTx/>
                <a:uFillTx/>
                <a:latin typeface="Avenir Book" panose="02000503020000020003" pitchFamily="2" charset="0"/>
                <a:cs typeface="Arial" panose="020B0604020202020204" pitchFamily="34" charset="0"/>
              </a:rPr>
              <a:t>ee</a:t>
            </a: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A3 Damping Ring including kickers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Low Emittance Ring community, and also kicker work in CLIC and FCC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A4 ATF activities for final focus and nanobeams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Many European groups active in ATF, more support for its operation expected using the fresh funding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A5 Implementation including Project Office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Dump, CE, </a:t>
            </a:r>
            <a:r>
              <a:rPr kumimoji="0" lang="en-GB" sz="1600" b="0" i="0" u="none" strike="noStrike" kern="1200" cap="none" spc="0" normalizeH="0" baseline="0" noProof="0" dirty="0" err="1">
                <a:ln>
                  <a:noFill/>
                </a:ln>
                <a:solidFill>
                  <a:prstClr val="black"/>
                </a:solidFill>
                <a:effectLst/>
                <a:uLnTx/>
                <a:uFillTx/>
                <a:latin typeface="Avenir Book" panose="02000503020000020003" pitchFamily="2" charset="0"/>
                <a:cs typeface="Arial" panose="020B0604020202020204" pitchFamily="34" charset="0"/>
              </a:rPr>
              <a:t>Cryo</a:t>
            </a: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 Sustainability, MDI, others (many of these are continuations of on-going collaborative activities) </a:t>
            </a:r>
          </a:p>
        </p:txBody>
      </p:sp>
      <p:graphicFrame>
        <p:nvGraphicFramePr>
          <p:cNvPr id="5" name="Diagram 4">
            <a:extLst>
              <a:ext uri="{FF2B5EF4-FFF2-40B4-BE49-F238E27FC236}">
                <a16:creationId xmlns:a16="http://schemas.microsoft.com/office/drawing/2014/main" id="{A0DE947D-BEE0-C1E8-FBAB-26113C0B01FF}"/>
              </a:ext>
            </a:extLst>
          </p:cNvPr>
          <p:cNvGraphicFramePr/>
          <p:nvPr/>
        </p:nvGraphicFramePr>
        <p:xfrm>
          <a:off x="6380737" y="742933"/>
          <a:ext cx="6213070" cy="5269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464BF26D-E51A-8296-BC7A-195344653AE8}"/>
              </a:ext>
            </a:extLst>
          </p:cNvPr>
          <p:cNvSpPr txBox="1">
            <a:spLocks/>
          </p:cNvSpPr>
          <p:nvPr/>
        </p:nvSpPr>
        <p:spPr>
          <a:xfrm>
            <a:off x="213472" y="167322"/>
            <a:ext cx="10709496" cy="57561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GB" sz="3600" i="0" u="none" strike="noStrike" kern="1200" cap="none" spc="0" normalizeH="0" baseline="0" noProof="0" dirty="0">
                <a:ln>
                  <a:noFill/>
                </a:ln>
                <a:effectLst/>
                <a:uLnTx/>
                <a:uFillTx/>
                <a:latin typeface="Avenir Book" panose="02000503020000020003" pitchFamily="2" charset="0"/>
                <a:cs typeface="Arial" panose="020B0604020202020204" pitchFamily="34" charset="0"/>
              </a:rPr>
              <a:t>European activities   </a:t>
            </a:r>
          </a:p>
        </p:txBody>
      </p:sp>
      <p:sp>
        <p:nvSpPr>
          <p:cNvPr id="8" name="TextBox 7">
            <a:extLst>
              <a:ext uri="{FF2B5EF4-FFF2-40B4-BE49-F238E27FC236}">
                <a16:creationId xmlns:a16="http://schemas.microsoft.com/office/drawing/2014/main" id="{1E4B154F-2414-08D8-4E79-93CBE79BDA0C}"/>
              </a:ext>
            </a:extLst>
          </p:cNvPr>
          <p:cNvSpPr txBox="1"/>
          <p:nvPr/>
        </p:nvSpPr>
        <p:spPr>
          <a:xfrm>
            <a:off x="7510072" y="6492874"/>
            <a:ext cx="32736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rPr>
              <a:t>EAJADE: Information at </a:t>
            </a: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hlinkClick r:id="rId8"/>
              </a:rPr>
              <a:t>LINK</a:t>
            </a: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cs typeface="Arial" panose="020B0604020202020204" pitchFamily="34" charset="0"/>
            </a:endParaRPr>
          </a:p>
        </p:txBody>
      </p:sp>
    </p:spTree>
    <p:extLst>
      <p:ext uri="{BB962C8B-B14F-4D97-AF65-F5344CB8AC3E}">
        <p14:creationId xmlns:p14="http://schemas.microsoft.com/office/powerpoint/2010/main" val="1687383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2">
            <a:extLst>
              <a:ext uri="{FF2B5EF4-FFF2-40B4-BE49-F238E27FC236}">
                <a16:creationId xmlns:a16="http://schemas.microsoft.com/office/drawing/2014/main" id="{C74639AB-4A28-48C7-925F-C4B186A9D859}"/>
              </a:ext>
            </a:extLst>
          </p:cNvPr>
          <p:cNvSpPr txBox="1">
            <a:spLocks/>
          </p:cNvSpPr>
          <p:nvPr/>
        </p:nvSpPr>
        <p:spPr>
          <a:xfrm>
            <a:off x="384367" y="95916"/>
            <a:ext cx="11577261" cy="605778"/>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800" dirty="0">
                <a:latin typeface="Avenir Book" panose="02000503020000020003" pitchFamily="2" charset="0"/>
                <a:cs typeface="Times New Roman" panose="02020603050405020304" pitchFamily="18" charset="0"/>
              </a:rPr>
              <a:t>A1: SRF Cavities and Cryomodule design</a:t>
            </a:r>
          </a:p>
          <a:p>
            <a:r>
              <a:rPr lang="en-US" altLang="ja-JP" sz="1800" dirty="0">
                <a:latin typeface="Avenir Book" panose="02000503020000020003" pitchFamily="2" charset="0"/>
                <a:cs typeface="Times New Roman" panose="02020603050405020304" pitchFamily="18" charset="0"/>
              </a:rPr>
              <a:t>(Global Industrial Production Readiness)</a:t>
            </a:r>
            <a:endParaRPr lang="ja-JP" altLang="en-US" sz="1800" dirty="0">
              <a:latin typeface="Avenir Book" panose="02000503020000020003" pitchFamily="2"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77DE5513-DCEB-48F2-89C2-8A3E0DA24C4A}"/>
              </a:ext>
            </a:extLst>
          </p:cNvPr>
          <p:cNvSpPr txBox="1"/>
          <p:nvPr/>
        </p:nvSpPr>
        <p:spPr>
          <a:xfrm>
            <a:off x="139803" y="832589"/>
            <a:ext cx="5719196" cy="2677656"/>
          </a:xfrm>
          <a:prstGeom prst="rect">
            <a:avLst/>
          </a:prstGeom>
          <a:noFill/>
          <a:ln w="12700">
            <a:noFill/>
          </a:ln>
        </p:spPr>
        <p:txBody>
          <a:bodyPr wrap="square" rtlCol="0">
            <a:spAutoFit/>
          </a:bodyPr>
          <a:lstStyle/>
          <a:p>
            <a:pPr marL="214313" indent="-214313">
              <a:buFont typeface="Wingdings" panose="05000000000000000000" pitchFamily="2" charset="2"/>
              <a:buChar char="u"/>
            </a:pPr>
            <a:r>
              <a:rPr lang="en-US" altLang="ja-JP" sz="1350" dirty="0">
                <a:latin typeface="Avenir Book" panose="02000503020000020003" pitchFamily="2" charset="0"/>
                <a:ea typeface="Meiryo UI" panose="020B0604030504040204" pitchFamily="50" charset="-128"/>
                <a:cs typeface="Times New Roman" panose="02020603050405020304" pitchFamily="18" charset="0"/>
              </a:rPr>
              <a:t>Research with single-cell cavities to establish the best production process</a:t>
            </a:r>
          </a:p>
          <a:p>
            <a:pPr marL="557213" lvl="1"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Advanced Nb sheet production method</a:t>
            </a:r>
          </a:p>
          <a:p>
            <a:pPr marL="557213" lvl="1"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Advanced surface treatment recipe</a:t>
            </a:r>
          </a:p>
          <a:p>
            <a:pPr marL="214313" indent="-214313">
              <a:buFont typeface="Wingdings" panose="05000000000000000000" pitchFamily="2" charset="2"/>
              <a:buChar char="u"/>
            </a:pPr>
            <a:r>
              <a:rPr lang="en-US" altLang="ja-JP" sz="1350" dirty="0">
                <a:latin typeface="Avenir Book" panose="02000503020000020003" pitchFamily="2" charset="0"/>
                <a:ea typeface="Meiryo UI" panose="020B0604030504040204" pitchFamily="50" charset="-128"/>
                <a:cs typeface="Times New Roman" panose="02020603050405020304" pitchFamily="18" charset="0"/>
              </a:rPr>
              <a:t>Globally common design compatible with High Pressure Gas Safety (HPGS) regulation</a:t>
            </a:r>
          </a:p>
          <a:p>
            <a:pPr marL="214313" indent="-214313">
              <a:buFont typeface="Wingdings" panose="05000000000000000000" pitchFamily="2" charset="2"/>
              <a:buChar char="u"/>
            </a:pPr>
            <a:r>
              <a:rPr lang="en-US" altLang="ja-JP" sz="1350" dirty="0">
                <a:latin typeface="Avenir Book" panose="02000503020000020003" pitchFamily="2" charset="0"/>
                <a:ea typeface="Meiryo UI" panose="020B0604030504040204" pitchFamily="50" charset="-128"/>
                <a:cs typeface="Times New Roman" panose="02020603050405020304" pitchFamily="18" charset="0"/>
              </a:rPr>
              <a:t>24</a:t>
            </a:r>
            <a:r>
              <a:rPr kumimoji="1" lang="en-US" altLang="ja-JP" sz="1350" dirty="0">
                <a:latin typeface="Avenir Book" panose="02000503020000020003" pitchFamily="2" charset="0"/>
                <a:ea typeface="Meiryo UI" panose="020B0604030504040204" pitchFamily="50" charset="-128"/>
                <a:cs typeface="Times New Roman" panose="02020603050405020304" pitchFamily="18" charset="0"/>
              </a:rPr>
              <a:t> nine-cell cavities are </a:t>
            </a:r>
            <a:r>
              <a:rPr lang="en-US" altLang="ja-JP" sz="1350" dirty="0">
                <a:latin typeface="Avenir Book" panose="02000503020000020003" pitchFamily="2" charset="0"/>
                <a:ea typeface="Meiryo UI" panose="020B0604030504040204" pitchFamily="50" charset="-128"/>
                <a:cs typeface="Times New Roman" panose="02020603050405020304" pitchFamily="18" charset="0"/>
              </a:rPr>
              <a:t>to be developed</a:t>
            </a:r>
            <a:r>
              <a:rPr kumimoji="1" lang="en-US" altLang="ja-JP" sz="1350" dirty="0">
                <a:latin typeface="Avenir Book" panose="02000503020000020003" pitchFamily="2" charset="0"/>
                <a:ea typeface="Meiryo UI" panose="020B0604030504040204" pitchFamily="50" charset="-128"/>
                <a:cs typeface="Times New Roman" panose="02020603050405020304" pitchFamily="18" charset="0"/>
              </a:rPr>
              <a:t> for industrial-production readiness</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a:p>
            <a:pPr marL="557213" lvl="1"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8 cavities (4 / batch) in each region</a:t>
            </a:r>
          </a:p>
          <a:p>
            <a:pPr marL="557213" lvl="1"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P</a:t>
            </a: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roduction process optimized </a:t>
            </a: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in</a:t>
            </a: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 each region </a:t>
            </a: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encouraged</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a:p>
            <a:pPr marL="214313" indent="-214313">
              <a:buFont typeface="Wingdings" panose="05000000000000000000" pitchFamily="2" charset="2"/>
              <a:buChar char="u"/>
            </a:pPr>
            <a:r>
              <a:rPr kumimoji="1" lang="en-US" altLang="ja-JP" sz="1350" dirty="0">
                <a:latin typeface="Avenir Book" panose="02000503020000020003" pitchFamily="2" charset="0"/>
                <a:ea typeface="Meiryo UI" panose="020B0604030504040204" pitchFamily="50" charset="-128"/>
                <a:cs typeface="Times New Roman" panose="02020603050405020304" pitchFamily="18" charset="0"/>
              </a:rPr>
              <a:t>RF performance/success yield to be examined (at least including 2</a:t>
            </a:r>
            <a:r>
              <a:rPr kumimoji="1" lang="en-US" altLang="ja-JP" sz="1350" baseline="30000" dirty="0">
                <a:latin typeface="Avenir Book" panose="02000503020000020003" pitchFamily="2" charset="0"/>
                <a:ea typeface="Meiryo UI" panose="020B0604030504040204" pitchFamily="50" charset="-128"/>
                <a:cs typeface="Times New Roman" panose="02020603050405020304" pitchFamily="18" charset="0"/>
              </a:rPr>
              <a:t>nd</a:t>
            </a:r>
            <a:r>
              <a:rPr kumimoji="1" lang="en-US" altLang="ja-JP" sz="1350" dirty="0">
                <a:latin typeface="Avenir Book" panose="02000503020000020003" pitchFamily="2" charset="0"/>
                <a:ea typeface="Meiryo UI" panose="020B0604030504040204" pitchFamily="50" charset="-128"/>
                <a:cs typeface="Times New Roman" panose="02020603050405020304" pitchFamily="18" charset="0"/>
              </a:rPr>
              <a:t> pass)</a:t>
            </a:r>
          </a:p>
          <a:p>
            <a:pPr marL="557213" lvl="1"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3</a:t>
            </a:r>
            <a:r>
              <a:rPr lang="en-US" altLang="ja-JP" sz="1200" baseline="30000" dirty="0">
                <a:latin typeface="Avenir Book" panose="02000503020000020003" pitchFamily="2" charset="0"/>
                <a:ea typeface="Meiryo UI" panose="020B0604030504040204" pitchFamily="50" charset="-128"/>
                <a:cs typeface="Times New Roman" panose="02020603050405020304" pitchFamily="18" charset="0"/>
              </a:rPr>
              <a:t>rd</a:t>
            </a: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 pass to be examined if effective</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p:txBody>
      </p:sp>
      <p:pic>
        <p:nvPicPr>
          <p:cNvPr id="16" name="図 15">
            <a:extLst>
              <a:ext uri="{FF2B5EF4-FFF2-40B4-BE49-F238E27FC236}">
                <a16:creationId xmlns:a16="http://schemas.microsoft.com/office/drawing/2014/main" id="{AB64076D-1F91-033E-5188-20AA2583F9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499" y="3624959"/>
            <a:ext cx="3687856" cy="1697874"/>
          </a:xfrm>
          <a:prstGeom prst="rect">
            <a:avLst/>
          </a:prstGeom>
          <a:ln>
            <a:solidFill>
              <a:schemeClr val="bg1">
                <a:lumMod val="65000"/>
              </a:schemeClr>
            </a:solidFill>
          </a:ln>
        </p:spPr>
      </p:pic>
      <p:graphicFrame>
        <p:nvGraphicFramePr>
          <p:cNvPr id="2" name="表 10">
            <a:extLst>
              <a:ext uri="{FF2B5EF4-FFF2-40B4-BE49-F238E27FC236}">
                <a16:creationId xmlns:a16="http://schemas.microsoft.com/office/drawing/2014/main" id="{51193731-B928-6D98-B9B0-F0E7ED3E6D50}"/>
              </a:ext>
            </a:extLst>
          </p:cNvPr>
          <p:cNvGraphicFramePr>
            <a:graphicFrameLocks noGrp="1"/>
          </p:cNvGraphicFramePr>
          <p:nvPr/>
        </p:nvGraphicFramePr>
        <p:xfrm>
          <a:off x="5889794" y="982237"/>
          <a:ext cx="3161040" cy="960120"/>
        </p:xfrm>
        <a:graphic>
          <a:graphicData uri="http://schemas.openxmlformats.org/drawingml/2006/table">
            <a:tbl>
              <a:tblPr firstRow="1" bandRow="1">
                <a:tableStyleId>{93296810-A885-4BE3-A3E7-6D5BEEA58F35}</a:tableStyleId>
              </a:tblPr>
              <a:tblGrid>
                <a:gridCol w="790260">
                  <a:extLst>
                    <a:ext uri="{9D8B030D-6E8A-4147-A177-3AD203B41FA5}">
                      <a16:colId xmlns:a16="http://schemas.microsoft.com/office/drawing/2014/main" val="2223904680"/>
                    </a:ext>
                  </a:extLst>
                </a:gridCol>
                <a:gridCol w="790260">
                  <a:extLst>
                    <a:ext uri="{9D8B030D-6E8A-4147-A177-3AD203B41FA5}">
                      <a16:colId xmlns:a16="http://schemas.microsoft.com/office/drawing/2014/main" val="1200475034"/>
                    </a:ext>
                  </a:extLst>
                </a:gridCol>
                <a:gridCol w="790260">
                  <a:extLst>
                    <a:ext uri="{9D8B030D-6E8A-4147-A177-3AD203B41FA5}">
                      <a16:colId xmlns:a16="http://schemas.microsoft.com/office/drawing/2014/main" val="3980444251"/>
                    </a:ext>
                  </a:extLst>
                </a:gridCol>
                <a:gridCol w="790260">
                  <a:extLst>
                    <a:ext uri="{9D8B030D-6E8A-4147-A177-3AD203B41FA5}">
                      <a16:colId xmlns:a16="http://schemas.microsoft.com/office/drawing/2014/main" val="2283239094"/>
                    </a:ext>
                  </a:extLst>
                </a:gridCol>
              </a:tblGrid>
              <a:tr h="251460">
                <a:tc>
                  <a:txBody>
                    <a:bodyPr/>
                    <a:lstStyle/>
                    <a:p>
                      <a:pPr algn="ctr"/>
                      <a:endParaRPr kumimoji="1" lang="ja-JP" altLang="en-US" sz="1100">
                        <a:latin typeface="Times New Roman" panose="02020603050405020304" pitchFamily="18" charset="0"/>
                        <a:cs typeface="Times New Roman" panose="02020603050405020304" pitchFamily="18" charset="0"/>
                      </a:endParaRPr>
                    </a:p>
                  </a:txBody>
                  <a:tcPr marL="68580" marR="68580" marT="34290" marB="34290" anchor="ctr"/>
                </a:tc>
                <a:tc gridSpan="3">
                  <a:txBody>
                    <a:bodyPr/>
                    <a:lstStyle/>
                    <a:p>
                      <a:pPr algn="ctr"/>
                      <a:r>
                        <a:rPr kumimoji="1" lang="en-US" altLang="ja-JP" sz="1200" dirty="0">
                          <a:latin typeface="Times New Roman" panose="02020603050405020304" pitchFamily="18" charset="0"/>
                          <a:cs typeface="Times New Roman" panose="02020603050405020304" pitchFamily="18" charset="0"/>
                        </a:rPr>
                        <a:t># of cavities to be produced</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nchor="ctr"/>
                </a:tc>
                <a:tc hMerge="1">
                  <a:txBody>
                    <a:bodyPr/>
                    <a:lstStyle/>
                    <a:p>
                      <a:endParaRPr kumimoji="1" lang="ja-JP" altLang="en-US"/>
                    </a:p>
                  </a:txBody>
                  <a:tcP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50125937"/>
                  </a:ext>
                </a:extLst>
              </a:tr>
              <a:tr h="228600">
                <a:tc>
                  <a:txBody>
                    <a:bodyPr/>
                    <a:lstStyle/>
                    <a:p>
                      <a:pPr algn="ct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Americas</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Europe</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JP/Asia</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2905354207"/>
                  </a:ext>
                </a:extLst>
              </a:tr>
              <a:tr h="228600">
                <a:tc>
                  <a:txBody>
                    <a:bodyPr/>
                    <a:lstStyle/>
                    <a:p>
                      <a:pPr algn="ctr"/>
                      <a:r>
                        <a:rPr kumimoji="1" lang="en-US" altLang="ja-JP" sz="1100" dirty="0">
                          <a:latin typeface="Times New Roman" panose="02020603050405020304" pitchFamily="18" charset="0"/>
                          <a:cs typeface="Times New Roman" panose="02020603050405020304" pitchFamily="18" charset="0"/>
                        </a:rPr>
                        <a:t>single-cell</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3401731541"/>
                  </a:ext>
                </a:extLst>
              </a:tr>
              <a:tr h="228600">
                <a:tc>
                  <a:txBody>
                    <a:bodyPr/>
                    <a:lstStyle/>
                    <a:p>
                      <a:pPr algn="ctr"/>
                      <a:r>
                        <a:rPr kumimoji="1" lang="en-US" altLang="ja-JP" sz="1100" dirty="0">
                          <a:latin typeface="Times New Roman" panose="02020603050405020304" pitchFamily="18" charset="0"/>
                          <a:cs typeface="Times New Roman" panose="02020603050405020304" pitchFamily="18" charset="0"/>
                        </a:rPr>
                        <a:t>nine-cell</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 (+ 12)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2681720763"/>
                  </a:ext>
                </a:extLst>
              </a:tr>
            </a:tbl>
          </a:graphicData>
        </a:graphic>
      </p:graphicFrame>
      <p:pic>
        <p:nvPicPr>
          <p:cNvPr id="17" name="図 16">
            <a:extLst>
              <a:ext uri="{FF2B5EF4-FFF2-40B4-BE49-F238E27FC236}">
                <a16:creationId xmlns:a16="http://schemas.microsoft.com/office/drawing/2014/main" id="{B3807BBF-9B3B-754E-A2A0-C203BBF7EC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176" y="5445590"/>
            <a:ext cx="747512" cy="633605"/>
          </a:xfrm>
          <a:prstGeom prst="rect">
            <a:avLst/>
          </a:prstGeom>
        </p:spPr>
      </p:pic>
      <p:pic>
        <p:nvPicPr>
          <p:cNvPr id="18" name="図 17">
            <a:extLst>
              <a:ext uri="{FF2B5EF4-FFF2-40B4-BE49-F238E27FC236}">
                <a16:creationId xmlns:a16="http://schemas.microsoft.com/office/drawing/2014/main" id="{B2A44BC8-2D78-8F0A-4A05-0E52C0E5D8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3956" y="3644476"/>
            <a:ext cx="2342897" cy="1757172"/>
          </a:xfrm>
          <a:prstGeom prst="rect">
            <a:avLst/>
          </a:prstGeom>
        </p:spPr>
      </p:pic>
      <p:pic>
        <p:nvPicPr>
          <p:cNvPr id="19" name="Picture 150" descr="TESLA cavity 20100627_top_B">
            <a:extLst>
              <a:ext uri="{FF2B5EF4-FFF2-40B4-BE49-F238E27FC236}">
                <a16:creationId xmlns:a16="http://schemas.microsoft.com/office/drawing/2014/main" id="{DB7F5C68-F87D-AED4-6C42-3AEE36345A3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96999" y="5500126"/>
            <a:ext cx="2547900" cy="42465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pic>
      <p:sp>
        <p:nvSpPr>
          <p:cNvPr id="11" name="下矢印 17">
            <a:extLst>
              <a:ext uri="{FF2B5EF4-FFF2-40B4-BE49-F238E27FC236}">
                <a16:creationId xmlns:a16="http://schemas.microsoft.com/office/drawing/2014/main" id="{3EE2BA98-400E-5CDC-D899-03CE78B9DE0A}"/>
              </a:ext>
            </a:extLst>
          </p:cNvPr>
          <p:cNvSpPr/>
          <p:nvPr/>
        </p:nvSpPr>
        <p:spPr>
          <a:xfrm>
            <a:off x="7483518" y="2352638"/>
            <a:ext cx="142775" cy="1991532"/>
          </a:xfrm>
          <a:prstGeom prst="downArrow">
            <a:avLst/>
          </a:prstGeom>
          <a:solidFill>
            <a:srgbClr val="0000FF"/>
          </a:solidFill>
          <a:ln>
            <a:solidFill>
              <a:schemeClr val="tx1"/>
            </a:solidFill>
          </a:ln>
        </p:spPr>
        <p:txBody>
          <a:bodyPr vert="horz" wrap="square" lIns="68580" tIns="34290" rIns="68580" bIns="34290" numCol="1" rtlCol="0" anchor="t" anchorCtr="0" compatLnSpc="1">
            <a:prstTxWarp prst="textNoShape">
              <a:avLst/>
            </a:prstTxWarp>
          </a:bodyPr>
          <a:lstStyle/>
          <a:p>
            <a:pPr defTabSz="685800" eaLnBrk="0" fontAlgn="ctr" hangingPunct="0">
              <a:spcBef>
                <a:spcPct val="0"/>
              </a:spcBef>
              <a:spcAft>
                <a:spcPct val="0"/>
              </a:spcAft>
            </a:pPr>
            <a:endParaRPr lang="ja-JP" altLang="en-US" sz="2700">
              <a:latin typeface="Avenir Book" panose="02000503020000020003" pitchFamily="2" charset="0"/>
              <a:ea typeface="Arial Unicode MS" pitchFamily="34" charset="-128"/>
              <a:cs typeface="Arial Unicode MS" pitchFamily="34" charset="-128"/>
            </a:endParaRPr>
          </a:p>
        </p:txBody>
      </p:sp>
      <p:sp>
        <p:nvSpPr>
          <p:cNvPr id="12" name="テキスト ボックス 11">
            <a:extLst>
              <a:ext uri="{FF2B5EF4-FFF2-40B4-BE49-F238E27FC236}">
                <a16:creationId xmlns:a16="http://schemas.microsoft.com/office/drawing/2014/main" id="{E460293B-06DB-4B96-8DA1-4A5A3104C5EC}"/>
              </a:ext>
            </a:extLst>
          </p:cNvPr>
          <p:cNvSpPr txBox="1"/>
          <p:nvPr/>
        </p:nvSpPr>
        <p:spPr>
          <a:xfrm>
            <a:off x="6469819" y="2109216"/>
            <a:ext cx="2208379" cy="300082"/>
          </a:xfrm>
          <a:prstGeom prst="rect">
            <a:avLst/>
          </a:prstGeom>
          <a:solidFill>
            <a:schemeClr val="accent4">
              <a:lumMod val="20000"/>
              <a:lumOff val="80000"/>
            </a:schemeClr>
          </a:solidFill>
          <a:ln>
            <a:solidFill>
              <a:srgbClr val="3366FF"/>
            </a:solidFill>
          </a:ln>
        </p:spPr>
        <p:txBody>
          <a:bodyPr wrap="square" rtlCol="0">
            <a:spAutoFit/>
          </a:bodyPr>
          <a:lstStyle/>
          <a:p>
            <a:r>
              <a:rPr kumimoji="1" lang="en-US" altLang="ja-JP" sz="1350" dirty="0">
                <a:latin typeface="Avenir Book" panose="02000503020000020003" pitchFamily="2" charset="0"/>
              </a:rPr>
              <a:t>Material/Sub-component</a:t>
            </a:r>
            <a:endParaRPr kumimoji="1" lang="ja-JP" altLang="en-US" sz="1350" dirty="0">
              <a:latin typeface="Avenir Book" panose="02000503020000020003" pitchFamily="2" charset="0"/>
            </a:endParaRPr>
          </a:p>
        </p:txBody>
      </p:sp>
      <p:sp>
        <p:nvSpPr>
          <p:cNvPr id="13" name="テキスト ボックス 12">
            <a:extLst>
              <a:ext uri="{FF2B5EF4-FFF2-40B4-BE49-F238E27FC236}">
                <a16:creationId xmlns:a16="http://schemas.microsoft.com/office/drawing/2014/main" id="{3BB60860-97CE-B379-C2A2-FFBA107943F0}"/>
              </a:ext>
            </a:extLst>
          </p:cNvPr>
          <p:cNvSpPr txBox="1"/>
          <p:nvPr/>
        </p:nvSpPr>
        <p:spPr>
          <a:xfrm>
            <a:off x="6800235" y="3209904"/>
            <a:ext cx="1593706" cy="300082"/>
          </a:xfrm>
          <a:prstGeom prst="rect">
            <a:avLst/>
          </a:prstGeom>
          <a:solidFill>
            <a:srgbClr val="FFFF00"/>
          </a:solidFill>
          <a:ln>
            <a:solidFill>
              <a:srgbClr val="3366FF"/>
            </a:solidFill>
          </a:ln>
        </p:spPr>
        <p:txBody>
          <a:bodyPr wrap="none" rtlCol="0">
            <a:spAutoFit/>
          </a:bodyPr>
          <a:lstStyle/>
          <a:p>
            <a:r>
              <a:rPr lang="en-US" altLang="ja-JP" sz="1350" dirty="0">
                <a:latin typeface="Avenir Book" panose="02000503020000020003" pitchFamily="2" charset="0"/>
              </a:rPr>
              <a:t>Cavity Production</a:t>
            </a:r>
          </a:p>
        </p:txBody>
      </p:sp>
      <p:sp>
        <p:nvSpPr>
          <p:cNvPr id="14" name="テキスト ボックス 13">
            <a:extLst>
              <a:ext uri="{FF2B5EF4-FFF2-40B4-BE49-F238E27FC236}">
                <a16:creationId xmlns:a16="http://schemas.microsoft.com/office/drawing/2014/main" id="{C31A46CF-A772-7D07-E58E-B9A3014ECEA5}"/>
              </a:ext>
            </a:extLst>
          </p:cNvPr>
          <p:cNvSpPr txBox="1"/>
          <p:nvPr/>
        </p:nvSpPr>
        <p:spPr>
          <a:xfrm>
            <a:off x="6850130" y="3757581"/>
            <a:ext cx="1386983" cy="300082"/>
          </a:xfrm>
          <a:prstGeom prst="rect">
            <a:avLst/>
          </a:prstGeom>
          <a:solidFill>
            <a:srgbClr val="FFFF00"/>
          </a:solidFill>
          <a:ln>
            <a:solidFill>
              <a:srgbClr val="3366FF"/>
            </a:solidFill>
          </a:ln>
        </p:spPr>
        <p:txBody>
          <a:bodyPr wrap="none" rtlCol="0">
            <a:spAutoFit/>
          </a:bodyPr>
          <a:lstStyle/>
          <a:p>
            <a:r>
              <a:rPr lang="en-US" altLang="ja-JP" sz="1350" dirty="0">
                <a:latin typeface="Avenir Book" panose="02000503020000020003" pitchFamily="2" charset="0"/>
              </a:rPr>
              <a:t>Surface Process</a:t>
            </a:r>
          </a:p>
        </p:txBody>
      </p:sp>
      <p:sp>
        <p:nvSpPr>
          <p:cNvPr id="21" name="テキスト ボックス 20">
            <a:extLst>
              <a:ext uri="{FF2B5EF4-FFF2-40B4-BE49-F238E27FC236}">
                <a16:creationId xmlns:a16="http://schemas.microsoft.com/office/drawing/2014/main" id="{EFDD710F-6E01-DF52-0355-61760F560A28}"/>
              </a:ext>
            </a:extLst>
          </p:cNvPr>
          <p:cNvSpPr txBox="1"/>
          <p:nvPr/>
        </p:nvSpPr>
        <p:spPr>
          <a:xfrm>
            <a:off x="6938771" y="4344172"/>
            <a:ext cx="1268361" cy="507831"/>
          </a:xfrm>
          <a:prstGeom prst="rect">
            <a:avLst/>
          </a:prstGeom>
          <a:solidFill>
            <a:schemeClr val="accent6">
              <a:lumMod val="20000"/>
              <a:lumOff val="80000"/>
            </a:schemeClr>
          </a:solidFill>
          <a:ln>
            <a:solidFill>
              <a:srgbClr val="3366FF"/>
            </a:solidFill>
          </a:ln>
        </p:spPr>
        <p:txBody>
          <a:bodyPr wrap="none" rtlCol="0">
            <a:spAutoFit/>
          </a:bodyPr>
          <a:lstStyle/>
          <a:p>
            <a:r>
              <a:rPr lang="en-US" altLang="ja-JP" sz="1350" dirty="0">
                <a:latin typeface="Avenir Book" panose="02000503020000020003" pitchFamily="2" charset="0"/>
              </a:rPr>
              <a:t>Vertical Test =</a:t>
            </a:r>
          </a:p>
          <a:p>
            <a:r>
              <a:rPr lang="en-US" altLang="ja-JP" sz="1350" dirty="0">
                <a:latin typeface="Avenir Book" panose="02000503020000020003" pitchFamily="2" charset="0"/>
              </a:rPr>
              <a:t>Cavity RF Test</a:t>
            </a:r>
          </a:p>
        </p:txBody>
      </p:sp>
      <p:sp>
        <p:nvSpPr>
          <p:cNvPr id="22" name="テキスト ボックス 21">
            <a:extLst>
              <a:ext uri="{FF2B5EF4-FFF2-40B4-BE49-F238E27FC236}">
                <a16:creationId xmlns:a16="http://schemas.microsoft.com/office/drawing/2014/main" id="{56FE1C8B-B72B-D5FF-BDEB-CA18B416EE5E}"/>
              </a:ext>
            </a:extLst>
          </p:cNvPr>
          <p:cNvSpPr txBox="1"/>
          <p:nvPr/>
        </p:nvSpPr>
        <p:spPr>
          <a:xfrm>
            <a:off x="6612953" y="2644214"/>
            <a:ext cx="1928733" cy="300082"/>
          </a:xfrm>
          <a:prstGeom prst="rect">
            <a:avLst/>
          </a:prstGeom>
          <a:solidFill>
            <a:schemeClr val="accent4">
              <a:lumMod val="20000"/>
              <a:lumOff val="80000"/>
            </a:schemeClr>
          </a:solidFill>
          <a:ln>
            <a:solidFill>
              <a:srgbClr val="3366FF"/>
            </a:solidFill>
          </a:ln>
        </p:spPr>
        <p:txBody>
          <a:bodyPr wrap="none" rtlCol="0">
            <a:spAutoFit/>
          </a:bodyPr>
          <a:lstStyle/>
          <a:p>
            <a:r>
              <a:rPr lang="en-US" altLang="ja-JP" sz="1350" dirty="0">
                <a:latin typeface="Avenir Book" panose="02000503020000020003" pitchFamily="2" charset="0"/>
              </a:rPr>
              <a:t>QA of Material/Sub-C</a:t>
            </a:r>
          </a:p>
        </p:txBody>
      </p:sp>
      <p:sp>
        <p:nvSpPr>
          <p:cNvPr id="3" name="テキスト ボックス 2">
            <a:extLst>
              <a:ext uri="{FF2B5EF4-FFF2-40B4-BE49-F238E27FC236}">
                <a16:creationId xmlns:a16="http://schemas.microsoft.com/office/drawing/2014/main" id="{022C86FA-56E0-6DE9-DA0E-9BB1FE1CB3A1}"/>
              </a:ext>
            </a:extLst>
          </p:cNvPr>
          <p:cNvSpPr txBox="1"/>
          <p:nvPr/>
        </p:nvSpPr>
        <p:spPr>
          <a:xfrm>
            <a:off x="6497006" y="703908"/>
            <a:ext cx="2065244" cy="300082"/>
          </a:xfrm>
          <a:prstGeom prst="rect">
            <a:avLst/>
          </a:prstGeom>
          <a:noFill/>
          <a:ln>
            <a:noFill/>
          </a:ln>
        </p:spPr>
        <p:txBody>
          <a:bodyPr wrap="square" rtlCol="0" anchor="ctr">
            <a:spAutoFit/>
          </a:bodyPr>
          <a:lstStyle/>
          <a:p>
            <a:pPr algn="ctr"/>
            <a:r>
              <a:rPr lang="en-US" altLang="ja-JP" sz="1350" dirty="0">
                <a:latin typeface="Avenir Book" panose="02000503020000020003" pitchFamily="2" charset="0"/>
                <a:cs typeface="Times New Roman" panose="02020603050405020304" pitchFamily="18" charset="0"/>
              </a:rPr>
              <a:t>P</a:t>
            </a:r>
            <a:r>
              <a:rPr kumimoji="1" lang="en-US" altLang="ja-JP" sz="1350" dirty="0">
                <a:latin typeface="Avenir Book" panose="02000503020000020003" pitchFamily="2" charset="0"/>
                <a:cs typeface="Times New Roman" panose="02020603050405020304" pitchFamily="18" charset="0"/>
              </a:rPr>
              <a:t>roduction process</a:t>
            </a:r>
            <a:endParaRPr kumimoji="1" lang="ja-JP" altLang="en-US" sz="1350" dirty="0">
              <a:latin typeface="Avenir Book" panose="02000503020000020003" pitchFamily="2" charset="0"/>
              <a:cs typeface="Times New Roman" panose="02020603050405020304" pitchFamily="18" charset="0"/>
            </a:endParaRPr>
          </a:p>
        </p:txBody>
      </p:sp>
      <p:pic>
        <p:nvPicPr>
          <p:cNvPr id="5" name="Picture 4">
            <a:extLst>
              <a:ext uri="{FF2B5EF4-FFF2-40B4-BE49-F238E27FC236}">
                <a16:creationId xmlns:a16="http://schemas.microsoft.com/office/drawing/2014/main" id="{F22B38D6-7394-A360-3B98-B74C0C99AC54}"/>
              </a:ext>
            </a:extLst>
          </p:cNvPr>
          <p:cNvPicPr>
            <a:picLocks noChangeAspect="1"/>
          </p:cNvPicPr>
          <p:nvPr/>
        </p:nvPicPr>
        <p:blipFill>
          <a:blip r:embed="rId6"/>
          <a:stretch>
            <a:fillRect/>
          </a:stretch>
        </p:blipFill>
        <p:spPr>
          <a:xfrm>
            <a:off x="9246120" y="2635263"/>
            <a:ext cx="2895600" cy="1422400"/>
          </a:xfrm>
          <a:prstGeom prst="rect">
            <a:avLst/>
          </a:prstGeom>
        </p:spPr>
      </p:pic>
      <p:sp>
        <p:nvSpPr>
          <p:cNvPr id="9" name="テキスト ボックス 11">
            <a:extLst>
              <a:ext uri="{FF2B5EF4-FFF2-40B4-BE49-F238E27FC236}">
                <a16:creationId xmlns:a16="http://schemas.microsoft.com/office/drawing/2014/main" id="{A4A62F8C-EB41-8081-5FA8-24FDC90AA128}"/>
              </a:ext>
            </a:extLst>
          </p:cNvPr>
          <p:cNvSpPr txBox="1"/>
          <p:nvPr/>
        </p:nvSpPr>
        <p:spPr>
          <a:xfrm>
            <a:off x="9258223" y="785936"/>
            <a:ext cx="2895600" cy="1754326"/>
          </a:xfrm>
          <a:prstGeom prst="rect">
            <a:avLst/>
          </a:prstGeom>
          <a:noFill/>
          <a:ln w="12700">
            <a:noFill/>
          </a:ln>
        </p:spPr>
        <p:txBody>
          <a:bodyPr wrap="square" rtlCol="0">
            <a:spAutoFit/>
          </a:bodyPr>
          <a:lstStyle/>
          <a:p>
            <a:pPr marL="214313"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Unify cryomodule (CM) design with ancillaries, based on globally common drawings and data-base, and</a:t>
            </a:r>
          </a:p>
          <a:p>
            <a:pPr marL="214313" indent="-214313">
              <a:buFont typeface="Wingdings" panose="05000000000000000000" pitchFamily="2" charset="2"/>
              <a:buChar char="u"/>
            </a:pP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Establish globally compatible safety design base to be </a:t>
            </a: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approved</a:t>
            </a: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 by HPGS</a:t>
            </a: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 regulations individually authorized in each region, most likely referring ASME guidelines. </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p:txBody>
      </p:sp>
      <p:sp>
        <p:nvSpPr>
          <p:cNvPr id="10" name="TextBox 9">
            <a:extLst>
              <a:ext uri="{FF2B5EF4-FFF2-40B4-BE49-F238E27FC236}">
                <a16:creationId xmlns:a16="http://schemas.microsoft.com/office/drawing/2014/main" id="{FF2DA344-0142-F622-33F3-976239A8E026}"/>
              </a:ext>
            </a:extLst>
          </p:cNvPr>
          <p:cNvSpPr txBox="1"/>
          <p:nvPr/>
        </p:nvSpPr>
        <p:spPr>
          <a:xfrm>
            <a:off x="5757201" y="5461594"/>
            <a:ext cx="6384519" cy="1384995"/>
          </a:xfrm>
          <a:prstGeom prst="rect">
            <a:avLst/>
          </a:prstGeom>
          <a:solidFill>
            <a:schemeClr val="accent1">
              <a:lumMod val="75000"/>
            </a:schemeClr>
          </a:solidFill>
        </p:spPr>
        <p:txBody>
          <a:bodyPr wrap="square" rtlCol="0">
            <a:spAutoFit/>
          </a:bodyPr>
          <a:lstStyle/>
          <a:p>
            <a:r>
              <a:rPr lang="en-GB" sz="1200" dirty="0">
                <a:solidFill>
                  <a:schemeClr val="bg1"/>
                </a:solidFill>
                <a:latin typeface="Avenir Book" panose="02000503020000020003" pitchFamily="2" charset="0"/>
              </a:rPr>
              <a:t>Group involved on European side in discussions</a:t>
            </a:r>
          </a:p>
          <a:p>
            <a:r>
              <a:rPr lang="en-GB" sz="1200" dirty="0">
                <a:solidFill>
                  <a:schemeClr val="bg1"/>
                </a:solidFill>
                <a:latin typeface="Avenir Book" panose="02000503020000020003" pitchFamily="2" charset="0"/>
              </a:rPr>
              <a:t>of the programme: </a:t>
            </a:r>
          </a:p>
          <a:p>
            <a:r>
              <a:rPr lang="en-GB" sz="1200" b="1" dirty="0">
                <a:solidFill>
                  <a:schemeClr val="bg1"/>
                </a:solidFill>
                <a:latin typeface="Avenir Book" panose="02000503020000020003" pitchFamily="2" charset="0"/>
              </a:rPr>
              <a:t>CEA, INFN Milano primarily </a:t>
            </a:r>
          </a:p>
          <a:p>
            <a:r>
              <a:rPr lang="en-GB" sz="1200" dirty="0">
                <a:solidFill>
                  <a:schemeClr val="bg1"/>
                </a:solidFill>
                <a:latin typeface="Avenir Book" panose="02000503020000020003" pitchFamily="2" charset="0"/>
              </a:rPr>
              <a:t>Also potentially: </a:t>
            </a:r>
            <a:r>
              <a:rPr lang="en-GB" sz="1200" dirty="0" err="1">
                <a:solidFill>
                  <a:schemeClr val="bg1"/>
                </a:solidFill>
                <a:latin typeface="Avenir Book" panose="02000503020000020003" pitchFamily="2" charset="0"/>
              </a:rPr>
              <a:t>IJClab</a:t>
            </a:r>
            <a:r>
              <a:rPr lang="en-GB" sz="1200" dirty="0">
                <a:solidFill>
                  <a:schemeClr val="bg1"/>
                </a:solidFill>
                <a:latin typeface="Avenir Book" panose="02000503020000020003" pitchFamily="2" charset="0"/>
              </a:rPr>
              <a:t>, DESY, STFC/</a:t>
            </a:r>
            <a:r>
              <a:rPr lang="en-GB" sz="1200" dirty="0" err="1">
                <a:solidFill>
                  <a:schemeClr val="bg1"/>
                </a:solidFill>
                <a:latin typeface="Avenir Book" panose="02000503020000020003" pitchFamily="2" charset="0"/>
              </a:rPr>
              <a:t>Daresbury+Lancaster</a:t>
            </a:r>
            <a:r>
              <a:rPr lang="en-GB" sz="1200" dirty="0">
                <a:solidFill>
                  <a:schemeClr val="bg1"/>
                </a:solidFill>
                <a:latin typeface="Avenir Book" panose="02000503020000020003" pitchFamily="2" charset="0"/>
              </a:rPr>
              <a:t>, CERN, Uppsala, .... </a:t>
            </a:r>
          </a:p>
          <a:p>
            <a:r>
              <a:rPr lang="en-GB" sz="1200" dirty="0">
                <a:solidFill>
                  <a:schemeClr val="bg1"/>
                </a:solidFill>
                <a:latin typeface="Avenir Book" panose="02000503020000020003" pitchFamily="2" charset="0"/>
              </a:rPr>
              <a:t>CIEMAT (for SC magnet) </a:t>
            </a:r>
          </a:p>
          <a:p>
            <a:endParaRPr lang="en-GB" sz="1200" dirty="0">
              <a:solidFill>
                <a:schemeClr val="bg1"/>
              </a:solidFill>
              <a:latin typeface="Avenir Book" panose="02000503020000020003" pitchFamily="2" charset="0"/>
            </a:endParaRPr>
          </a:p>
          <a:p>
            <a:r>
              <a:rPr lang="en-GB" sz="1200" dirty="0">
                <a:solidFill>
                  <a:schemeClr val="bg1"/>
                </a:solidFill>
                <a:latin typeface="Avenir Book" panose="02000503020000020003" pitchFamily="2" charset="0"/>
              </a:rPr>
              <a:t>SCRF (Grad, Q) is a priority for most future high energy accelerators, and also beyond HEP</a:t>
            </a:r>
          </a:p>
        </p:txBody>
      </p:sp>
      <p:pic>
        <p:nvPicPr>
          <p:cNvPr id="15" name="Content Placeholder 4">
            <a:extLst>
              <a:ext uri="{FF2B5EF4-FFF2-40B4-BE49-F238E27FC236}">
                <a16:creationId xmlns:a16="http://schemas.microsoft.com/office/drawing/2014/main" id="{1A77448D-0E16-C807-C780-4838D039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873358" y="4132284"/>
            <a:ext cx="1268362" cy="1127076"/>
          </a:xfrm>
          <a:prstGeom prst="rect">
            <a:avLst/>
          </a:prstGeom>
        </p:spPr>
      </p:pic>
    </p:spTree>
    <p:extLst>
      <p:ext uri="{BB962C8B-B14F-4D97-AF65-F5344CB8AC3E}">
        <p14:creationId xmlns:p14="http://schemas.microsoft.com/office/powerpoint/2010/main" val="1922538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0B30C003-2E53-4A14-823F-DA9BE4E487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9900" y="1054774"/>
            <a:ext cx="4762847" cy="999834"/>
          </a:xfrm>
          <a:prstGeom prst="rect">
            <a:avLst/>
          </a:prstGeom>
        </p:spPr>
      </p:pic>
      <p:sp>
        <p:nvSpPr>
          <p:cNvPr id="7" name="タイトル 12">
            <a:extLst>
              <a:ext uri="{FF2B5EF4-FFF2-40B4-BE49-F238E27FC236}">
                <a16:creationId xmlns:a16="http://schemas.microsoft.com/office/drawing/2014/main" id="{C74639AB-4A28-48C7-925F-C4B186A9D859}"/>
              </a:ext>
            </a:extLst>
          </p:cNvPr>
          <p:cNvSpPr txBox="1">
            <a:spLocks/>
          </p:cNvSpPr>
          <p:nvPr/>
        </p:nvSpPr>
        <p:spPr>
          <a:xfrm>
            <a:off x="1524001" y="64549"/>
            <a:ext cx="9141619" cy="532979"/>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2800" dirty="0">
                <a:latin typeface="Avenir Book" panose="02000503020000020003" pitchFamily="2" charset="0"/>
                <a:cs typeface="Times New Roman" panose="02020603050405020304" pitchFamily="18" charset="0"/>
              </a:rPr>
              <a:t>A1: Crab Cavity Development with down-selection</a:t>
            </a:r>
            <a:endParaRPr lang="ja-JP" altLang="en-US" sz="2800" dirty="0">
              <a:latin typeface="Avenir Book" panose="02000503020000020003" pitchFamily="2"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A41A7038-860D-44B8-AB52-C1E53EA446C5}"/>
              </a:ext>
            </a:extLst>
          </p:cNvPr>
          <p:cNvSpPr txBox="1"/>
          <p:nvPr/>
        </p:nvSpPr>
        <p:spPr>
          <a:xfrm>
            <a:off x="1467063" y="700044"/>
            <a:ext cx="4166270" cy="1569660"/>
          </a:xfrm>
          <a:prstGeom prst="rect">
            <a:avLst/>
          </a:prstGeom>
          <a:noFill/>
          <a:ln w="12700">
            <a:noFill/>
          </a:ln>
        </p:spPr>
        <p:txBody>
          <a:bodyPr wrap="square" rtlCol="0">
            <a:spAutoFit/>
          </a:bodyPr>
          <a:lstStyle/>
          <a:p>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 </a:t>
            </a:r>
          </a:p>
          <a:p>
            <a:pPr marL="214313" indent="-214313">
              <a:buFont typeface="Wingdings" panose="05000000000000000000" pitchFamily="2" charset="2"/>
              <a:buChar char="u"/>
            </a:pP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RF property simulation to optimize cavity design</a:t>
            </a:r>
          </a:p>
          <a:p>
            <a:pPr marL="214313"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Pre-down-selection to choose two primary candidates</a:t>
            </a:r>
          </a:p>
          <a:p>
            <a:pPr marL="214313"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Development</a:t>
            </a: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 and evaluation of two prototype cavities</a:t>
            </a:r>
          </a:p>
          <a:p>
            <a:pPr marL="214313"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Demonstration of synchronized operation with two prototypes</a:t>
            </a:r>
          </a:p>
          <a:p>
            <a:pPr marL="214313" indent="-214313">
              <a:buFont typeface="Wingdings" panose="05000000000000000000" pitchFamily="2" charset="2"/>
              <a:buChar char="u"/>
            </a:pPr>
            <a:r>
              <a:rPr kumimoji="1" lang="en-US" altLang="ja-JP" sz="1200" dirty="0">
                <a:latin typeface="Avenir Book" panose="02000503020000020003" pitchFamily="2" charset="0"/>
                <a:ea typeface="Meiryo UI" panose="020B0604030504040204" pitchFamily="50" charset="-128"/>
                <a:cs typeface="Times New Roman" panose="02020603050405020304" pitchFamily="18" charset="0"/>
              </a:rPr>
              <a:t>Down-selection to choose final cavity design</a:t>
            </a:r>
          </a:p>
          <a:p>
            <a:pPr marL="214313" indent="-214313">
              <a:buFont typeface="Wingdings" panose="05000000000000000000" pitchFamily="2" charset="2"/>
              <a:buChar char="u"/>
            </a:pPr>
            <a:r>
              <a:rPr lang="en-US" altLang="ja-JP" sz="1200" dirty="0">
                <a:latin typeface="Avenir Book" panose="02000503020000020003" pitchFamily="2" charset="0"/>
                <a:ea typeface="Meiryo UI" panose="020B0604030504040204" pitchFamily="50" charset="-128"/>
                <a:cs typeface="Times New Roman" panose="02020603050405020304" pitchFamily="18" charset="0"/>
              </a:rPr>
              <a:t>Cryomodule design based on final cavity design</a:t>
            </a:r>
            <a:endParaRPr kumimoji="1" lang="en-US" altLang="ja-JP" sz="1200" dirty="0">
              <a:latin typeface="Avenir Book" panose="02000503020000020003" pitchFamily="2" charset="0"/>
              <a:ea typeface="Meiryo UI" panose="020B0604030504040204" pitchFamily="50" charset="-128"/>
              <a:cs typeface="Times New Roman" panose="02020603050405020304" pitchFamily="18" charset="0"/>
            </a:endParaRPr>
          </a:p>
        </p:txBody>
      </p:sp>
      <p:graphicFrame>
        <p:nvGraphicFramePr>
          <p:cNvPr id="25" name="表 24">
            <a:extLst>
              <a:ext uri="{FF2B5EF4-FFF2-40B4-BE49-F238E27FC236}">
                <a16:creationId xmlns:a16="http://schemas.microsoft.com/office/drawing/2014/main" id="{95F6D02B-F2D3-48F3-8409-8AE919F26339}"/>
              </a:ext>
            </a:extLst>
          </p:cNvPr>
          <p:cNvGraphicFramePr>
            <a:graphicFrameLocks noGrp="1"/>
          </p:cNvGraphicFramePr>
          <p:nvPr/>
        </p:nvGraphicFramePr>
        <p:xfrm>
          <a:off x="1513229" y="2436769"/>
          <a:ext cx="4015516" cy="2870623"/>
        </p:xfrm>
        <a:graphic>
          <a:graphicData uri="http://schemas.openxmlformats.org/drawingml/2006/table">
            <a:tbl>
              <a:tblPr firstRow="1" bandRow="1">
                <a:tableStyleId>{5940675A-B579-460E-94D1-54222C63F5DA}</a:tableStyleId>
              </a:tblPr>
              <a:tblGrid>
                <a:gridCol w="2119933">
                  <a:extLst>
                    <a:ext uri="{9D8B030D-6E8A-4147-A177-3AD203B41FA5}">
                      <a16:colId xmlns:a16="http://schemas.microsoft.com/office/drawing/2014/main" val="20000"/>
                    </a:ext>
                  </a:extLst>
                </a:gridCol>
                <a:gridCol w="1895583">
                  <a:extLst>
                    <a:ext uri="{9D8B030D-6E8A-4147-A177-3AD203B41FA5}">
                      <a16:colId xmlns:a16="http://schemas.microsoft.com/office/drawing/2014/main" val="20004"/>
                    </a:ext>
                  </a:extLst>
                </a:gridCol>
              </a:tblGrid>
              <a:tr h="411480">
                <a:tc>
                  <a:txBody>
                    <a:bodyPr/>
                    <a:lstStyle/>
                    <a:p>
                      <a:pPr algn="ctr">
                        <a:spcAft>
                          <a:spcPts val="0"/>
                        </a:spcAft>
                      </a:pPr>
                      <a:r>
                        <a:rPr lang="en-US" altLang="ja-JP" sz="1400" b="1" kern="0" dirty="0">
                          <a:effectLst/>
                          <a:latin typeface="Times New Roman" panose="02020603050405020304" pitchFamily="18" charset="0"/>
                          <a:ea typeface="ＭＳ 明朝" panose="02020609040205080304" pitchFamily="17" charset="-128"/>
                          <a:cs typeface="Times New Roman" panose="02020603050405020304" pitchFamily="18" charset="0"/>
                        </a:rPr>
                        <a:t>Item</a:t>
                      </a:r>
                      <a:endParaRPr lang="ja-JP" sz="1400" b="1" kern="1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400" b="1" kern="1200" dirty="0">
                          <a:effectLst/>
                          <a:latin typeface="Times New Roman" panose="02020603050405020304" pitchFamily="18" charset="0"/>
                          <a:cs typeface="Times New Roman" panose="02020603050405020304" pitchFamily="18" charset="0"/>
                        </a:rPr>
                        <a:t>Recent specification (after TDR)</a:t>
                      </a:r>
                      <a:endParaRPr lang="ja-JP" sz="1400" b="1"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0"/>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Beam energy</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125 GeV (e</a:t>
                      </a:r>
                      <a:r>
                        <a:rPr lang="en-US" sz="1100" kern="1200" baseline="30000" dirty="0">
                          <a:effectLst/>
                          <a:latin typeface="Times New Roman" panose="02020603050405020304" pitchFamily="18" charset="0"/>
                          <a:cs typeface="Times New Roman" panose="02020603050405020304" pitchFamily="18" charset="0"/>
                        </a:rPr>
                        <a:t>-</a:t>
                      </a:r>
                      <a:r>
                        <a:rPr lang="en-US" sz="1100" kern="1200" dirty="0">
                          <a:effectLst/>
                          <a:latin typeface="Times New Roman" panose="02020603050405020304" pitchFamily="18" charset="0"/>
                          <a:cs typeface="Times New Roman" panose="02020603050405020304" pitchFamily="18" charset="0"/>
                        </a:rPr>
                        <a:t>)</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3"/>
                  </a:ext>
                </a:extLst>
              </a:tr>
              <a:tr h="229945">
                <a:tc>
                  <a:txBody>
                    <a:bodyPr/>
                    <a:lstStyle/>
                    <a:p>
                      <a:pPr algn="ctr">
                        <a:spcAft>
                          <a:spcPts val="0"/>
                        </a:spcAft>
                      </a:pPr>
                      <a:r>
                        <a:rPr lang="en-US" sz="1100" b="0" kern="1200" dirty="0">
                          <a:solidFill>
                            <a:schemeClr val="tx1"/>
                          </a:solidFill>
                          <a:effectLst/>
                          <a:latin typeface="Times New Roman" panose="02020603050405020304" pitchFamily="18" charset="0"/>
                          <a:cs typeface="Times New Roman" panose="02020603050405020304" pitchFamily="18" charset="0"/>
                        </a:rPr>
                        <a:t>Crossing angle</a:t>
                      </a:r>
                      <a:endParaRPr lang="ja-JP" sz="1100" b="0"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b="0" kern="1200" dirty="0">
                          <a:solidFill>
                            <a:schemeClr val="tx1"/>
                          </a:solidFill>
                          <a:effectLst/>
                          <a:latin typeface="Times New Roman" panose="02020603050405020304" pitchFamily="18" charset="0"/>
                          <a:cs typeface="Times New Roman" panose="02020603050405020304" pitchFamily="18" charset="0"/>
                        </a:rPr>
                        <a:t>14 </a:t>
                      </a:r>
                      <a:r>
                        <a:rPr lang="en-US" sz="1100" b="0" kern="1200" dirty="0" err="1">
                          <a:solidFill>
                            <a:schemeClr val="tx1"/>
                          </a:solidFill>
                          <a:effectLst/>
                          <a:latin typeface="Times New Roman" panose="02020603050405020304" pitchFamily="18" charset="0"/>
                          <a:cs typeface="Times New Roman" panose="02020603050405020304" pitchFamily="18" charset="0"/>
                        </a:rPr>
                        <a:t>mrad</a:t>
                      </a:r>
                      <a:endParaRPr lang="ja-JP" sz="1100" b="0"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6"/>
                  </a:ext>
                </a:extLst>
              </a:tr>
              <a:tr h="24703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Installation site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14 m from IP</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300848520"/>
                  </a:ext>
                </a:extLst>
              </a:tr>
              <a:tr h="229945">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RF repetition rate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altLang="ja-JP" sz="1100" kern="1200" dirty="0">
                          <a:effectLst/>
                          <a:latin typeface="Times New Roman" panose="02020603050405020304" pitchFamily="18" charset="0"/>
                          <a:ea typeface="ＭＳ Ｐゴシック" panose="020B0600070205080204" pitchFamily="50" charset="-128"/>
                          <a:cs typeface="Times New Roman" panose="02020603050405020304" pitchFamily="18" charset="0"/>
                        </a:rPr>
                        <a:t>5 Hz</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184551949"/>
                  </a:ext>
                </a:extLst>
              </a:tr>
              <a:tr h="22994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Bunch train length</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727 </a:t>
                      </a:r>
                      <a:r>
                        <a:rPr lang="el-GR"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μ</a:t>
                      </a: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sec</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201654647"/>
                  </a:ext>
                </a:extLst>
              </a:tr>
              <a:tr h="22994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Bunch spacing</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554 </a:t>
                      </a:r>
                      <a:r>
                        <a:rPr lang="en-US" altLang="ja-JP" sz="1100" dirty="0" err="1">
                          <a:effectLst/>
                          <a:latin typeface="Times New Roman" panose="02020603050405020304" pitchFamily="18" charset="0"/>
                          <a:ea typeface="ＭＳ Ｐゴシック" panose="020B0600070205080204" pitchFamily="50" charset="-128"/>
                          <a:cs typeface="Times New Roman" panose="02020603050405020304" pitchFamily="18" charset="0"/>
                        </a:rPr>
                        <a:t>nsec</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2810083708"/>
                  </a:ext>
                </a:extLst>
              </a:tr>
              <a:tr h="229945">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Operational temp</a:t>
                      </a:r>
                      <a:r>
                        <a:rPr lang="en-US" sz="1100" kern="1200" dirty="0">
                          <a:effectLst/>
                          <a:latin typeface="Times New Roman" panose="02020603050405020304" pitchFamily="18" charset="0"/>
                          <a:cs typeface="Times New Roman" panose="02020603050405020304" pitchFamily="18" charset="0"/>
                        </a:rPr>
                        <a:t>erature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2.0 K (?)</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363478667"/>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Cavity frequency</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1.3/2.6/3.9 GHz</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7"/>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Total kick voltage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1.845/0.923/0.615 MV</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10"/>
                  </a:ext>
                </a:extLst>
              </a:tr>
              <a:tr h="357308">
                <a:tc>
                  <a:txBody>
                    <a:bodyPr/>
                    <a:lstStyle/>
                    <a:p>
                      <a:pPr algn="ctr">
                        <a:spcAft>
                          <a:spcPts val="0"/>
                        </a:spcAft>
                      </a:pPr>
                      <a:r>
                        <a:rPr lang="en-US" altLang="ja-JP" sz="1100" kern="1200" dirty="0">
                          <a:effectLst/>
                          <a:latin typeface="Times New Roman" panose="02020603050405020304" pitchFamily="18" charset="0"/>
                          <a:ea typeface="ＭＳ Ｐゴシック" panose="020B0600070205080204" pitchFamily="50" charset="-128"/>
                          <a:cs typeface="Times New Roman" panose="02020603050405020304" pitchFamily="18" charset="0"/>
                        </a:rPr>
                        <a:t>Relative RF phase jitter</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kern="1200" dirty="0">
                          <a:effectLst/>
                          <a:latin typeface="Times New Roman" panose="02020603050405020304" pitchFamily="18" charset="0"/>
                          <a:cs typeface="Times New Roman" panose="02020603050405020304" pitchFamily="18" charset="0"/>
                        </a:rPr>
                        <a:t>0.069 deg rms</a:t>
                      </a:r>
                    </a:p>
                    <a:p>
                      <a:pPr algn="ctr">
                        <a:spcAft>
                          <a:spcPts val="0"/>
                        </a:spcAft>
                      </a:pPr>
                      <a:r>
                        <a:rPr lang="en-US" altLang="ja-JP" sz="1100" kern="1200" dirty="0">
                          <a:effectLst/>
                          <a:latin typeface="Times New Roman" panose="02020603050405020304" pitchFamily="18" charset="0"/>
                          <a:cs typeface="Times New Roman" panose="02020603050405020304" pitchFamily="18" charset="0"/>
                        </a:rPr>
                        <a:t>(49 fs rms)</a:t>
                      </a:r>
                      <a:endParaRPr lang="ja-JP" sz="1100" dirty="0">
                        <a:effectLst/>
                        <a:latin typeface="Times New Roman" panose="02020603050405020304" pitchFamily="18" charset="0"/>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11"/>
                  </a:ext>
                </a:extLst>
              </a:tr>
            </a:tbl>
          </a:graphicData>
        </a:graphic>
      </p:graphicFrame>
      <p:sp>
        <p:nvSpPr>
          <p:cNvPr id="28" name="テキスト ボックス 27">
            <a:extLst>
              <a:ext uri="{FF2B5EF4-FFF2-40B4-BE49-F238E27FC236}">
                <a16:creationId xmlns:a16="http://schemas.microsoft.com/office/drawing/2014/main" id="{CF1467DC-4820-4E98-AD58-71E048F27112}"/>
              </a:ext>
            </a:extLst>
          </p:cNvPr>
          <p:cNvSpPr txBox="1"/>
          <p:nvPr/>
        </p:nvSpPr>
        <p:spPr>
          <a:xfrm>
            <a:off x="7334266" y="792377"/>
            <a:ext cx="2068195" cy="438582"/>
          </a:xfrm>
          <a:prstGeom prst="rect">
            <a:avLst/>
          </a:prstGeom>
          <a:noFill/>
        </p:spPr>
        <p:txBody>
          <a:bodyPr wrap="none" rtlCol="0">
            <a:spAutoFit/>
          </a:bodyPr>
          <a:lstStyle/>
          <a:p>
            <a:r>
              <a:rPr kumimoji="1" lang="en-US" altLang="ja-JP" sz="1050" dirty="0">
                <a:latin typeface="Avenir Book" panose="02000503020000020003" pitchFamily="2" charset="0"/>
                <a:ea typeface="MS UI Gothic" panose="020B0600070205080204" pitchFamily="34" charset="-128"/>
                <a:cs typeface="Times New Roman" panose="02020603050405020304" pitchFamily="18" charset="0"/>
              </a:rPr>
              <a:t>two beamline distance</a:t>
            </a:r>
          </a:p>
          <a:p>
            <a:r>
              <a:rPr kumimoji="1" lang="en-US" altLang="ja-JP" sz="1050" dirty="0">
                <a:latin typeface="Avenir Book" panose="02000503020000020003" pitchFamily="2" charset="0"/>
                <a:ea typeface="MS UI Gothic" panose="020B0600070205080204" pitchFamily="34" charset="-128"/>
                <a:cs typeface="Times New Roman" panose="02020603050405020304" pitchFamily="18" charset="0"/>
              </a:rPr>
              <a:t>14.049m x 0.014rad = </a:t>
            </a:r>
            <a:r>
              <a:rPr kumimoji="1" lang="en-US" altLang="ja-JP" sz="1100" b="1" dirty="0">
                <a:latin typeface="Avenir Book" panose="02000503020000020003" pitchFamily="2" charset="0"/>
                <a:ea typeface="MS UI Gothic" panose="020B0600070205080204" pitchFamily="34" charset="-128"/>
                <a:cs typeface="Times New Roman" panose="02020603050405020304" pitchFamily="18" charset="0"/>
              </a:rPr>
              <a:t>197mm</a:t>
            </a:r>
            <a:endParaRPr kumimoji="1" lang="ja-JP" altLang="en-US" sz="1050" b="1" dirty="0">
              <a:latin typeface="Avenir Book" panose="02000503020000020003" pitchFamily="2" charset="0"/>
              <a:ea typeface="MS UI Gothic" panose="020B0600070205080204" pitchFamily="34" charset="-128"/>
              <a:cs typeface="Times New Roman" panose="02020603050405020304" pitchFamily="18" charset="0"/>
            </a:endParaRPr>
          </a:p>
        </p:txBody>
      </p:sp>
      <p:pic>
        <p:nvPicPr>
          <p:cNvPr id="12" name="図 11">
            <a:extLst>
              <a:ext uri="{FF2B5EF4-FFF2-40B4-BE49-F238E27FC236}">
                <a16:creationId xmlns:a16="http://schemas.microsoft.com/office/drawing/2014/main" id="{7EC02DEC-22A3-FFB6-7B2E-B6E68C4717C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170657" y="2054609"/>
            <a:ext cx="4181330" cy="3068345"/>
          </a:xfrm>
          <a:prstGeom prst="rect">
            <a:avLst/>
          </a:prstGeom>
        </p:spPr>
      </p:pic>
      <p:cxnSp>
        <p:nvCxnSpPr>
          <p:cNvPr id="3" name="直線矢印コネクタ 2">
            <a:extLst>
              <a:ext uri="{FF2B5EF4-FFF2-40B4-BE49-F238E27FC236}">
                <a16:creationId xmlns:a16="http://schemas.microsoft.com/office/drawing/2014/main" id="{EF754057-FD32-9189-C1B5-4F804D68CB5E}"/>
              </a:ext>
            </a:extLst>
          </p:cNvPr>
          <p:cNvCxnSpPr>
            <a:cxnSpLocks/>
          </p:cNvCxnSpPr>
          <p:nvPr/>
        </p:nvCxnSpPr>
        <p:spPr>
          <a:xfrm flipH="1" flipV="1">
            <a:off x="9055116" y="1695570"/>
            <a:ext cx="383241" cy="35903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E560FA8-BA80-A29C-BB02-E071141D0DF3}"/>
              </a:ext>
            </a:extLst>
          </p:cNvPr>
          <p:cNvSpPr txBox="1"/>
          <p:nvPr/>
        </p:nvSpPr>
        <p:spPr>
          <a:xfrm>
            <a:off x="7334266" y="5818216"/>
            <a:ext cx="4857734" cy="1015663"/>
          </a:xfrm>
          <a:prstGeom prst="rect">
            <a:avLst/>
          </a:prstGeom>
          <a:solidFill>
            <a:schemeClr val="accent1">
              <a:lumMod val="75000"/>
            </a:schemeClr>
          </a:solidFill>
        </p:spPr>
        <p:txBody>
          <a:bodyPr wrap="square" rtlCol="0">
            <a:spAutoFit/>
          </a:bodyPr>
          <a:lstStyle/>
          <a:p>
            <a:r>
              <a:rPr lang="en-GB" sz="1200" dirty="0">
                <a:solidFill>
                  <a:schemeClr val="bg1"/>
                </a:solidFill>
                <a:latin typeface="Avenir Book" panose="02000503020000020003" pitchFamily="2" charset="0"/>
              </a:rPr>
              <a:t>Group involved on European side in discussions</a:t>
            </a:r>
          </a:p>
          <a:p>
            <a:r>
              <a:rPr lang="en-GB" sz="1200" dirty="0">
                <a:solidFill>
                  <a:schemeClr val="bg1"/>
                </a:solidFill>
                <a:latin typeface="Avenir Book" panose="02000503020000020003" pitchFamily="2" charset="0"/>
              </a:rPr>
              <a:t>of the programme: </a:t>
            </a:r>
            <a:r>
              <a:rPr lang="en-GB" sz="1200" b="1" dirty="0">
                <a:solidFill>
                  <a:schemeClr val="bg1"/>
                </a:solidFill>
                <a:latin typeface="Avenir Book" panose="02000503020000020003" pitchFamily="2" charset="0"/>
              </a:rPr>
              <a:t>STFC/Daresbury and Lancaster </a:t>
            </a:r>
            <a:r>
              <a:rPr lang="en-GB" sz="1200" b="1" dirty="0" err="1">
                <a:solidFill>
                  <a:schemeClr val="bg1"/>
                </a:solidFill>
                <a:latin typeface="Avenir Book" panose="02000503020000020003" pitchFamily="2" charset="0"/>
              </a:rPr>
              <a:t>Univ</a:t>
            </a:r>
            <a:r>
              <a:rPr lang="en-GB" sz="1200" b="1" dirty="0">
                <a:solidFill>
                  <a:schemeClr val="bg1"/>
                </a:solidFill>
                <a:latin typeface="Avenir Book" panose="02000503020000020003" pitchFamily="2" charset="0"/>
              </a:rPr>
              <a:t>, and CERN</a:t>
            </a:r>
            <a:endParaRPr lang="en-GB" sz="1200" dirty="0">
              <a:solidFill>
                <a:schemeClr val="bg1"/>
              </a:solidFill>
              <a:latin typeface="Avenir Book" panose="02000503020000020003" pitchFamily="2" charset="0"/>
            </a:endParaRPr>
          </a:p>
          <a:p>
            <a:endParaRPr lang="en-GB" sz="1200" dirty="0">
              <a:solidFill>
                <a:schemeClr val="bg1"/>
              </a:solidFill>
              <a:latin typeface="Avenir Book" panose="02000503020000020003" pitchFamily="2" charset="0"/>
            </a:endParaRPr>
          </a:p>
          <a:p>
            <a:r>
              <a:rPr lang="en-GB" sz="1200" dirty="0">
                <a:solidFill>
                  <a:schemeClr val="bg1"/>
                </a:solidFill>
                <a:latin typeface="Avenir Book" panose="02000503020000020003" pitchFamily="2" charset="0"/>
              </a:rPr>
              <a:t>Links to general studies of crab cavity solutions:</a:t>
            </a:r>
          </a:p>
          <a:p>
            <a:r>
              <a:rPr lang="en-GB" sz="1200" dirty="0">
                <a:solidFill>
                  <a:schemeClr val="bg1"/>
                </a:solidFill>
                <a:latin typeface="Avenir Book" panose="02000503020000020003" pitchFamily="2" charset="0"/>
              </a:rPr>
              <a:t>(among others for HL-LHC, EIC and Elettra2.0) </a:t>
            </a:r>
          </a:p>
        </p:txBody>
      </p:sp>
    </p:spTree>
    <p:extLst>
      <p:ext uri="{BB962C8B-B14F-4D97-AF65-F5344CB8AC3E}">
        <p14:creationId xmlns:p14="http://schemas.microsoft.com/office/powerpoint/2010/main" val="507648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334811" y="3644800"/>
            <a:ext cx="5396959" cy="3035792"/>
          </a:xfrm>
          <a:prstGeom prst="rect">
            <a:avLst/>
          </a:prstGeom>
          <a:ln w="12700">
            <a:miter lim="400000"/>
          </a:ln>
        </p:spPr>
      </p:pic>
      <p:sp>
        <p:nvSpPr>
          <p:cNvPr id="95" name="WPP-6: Rotating Target for Undulator Scheme"/>
          <p:cNvSpPr txBox="1"/>
          <p:nvPr/>
        </p:nvSpPr>
        <p:spPr>
          <a:xfrm>
            <a:off x="186263" y="99699"/>
            <a:ext cx="11884715" cy="4091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anchor="ctr">
            <a:spAutoFit/>
          </a:bodyPr>
          <a:lstStyle/>
          <a:p>
            <a:pPr algn="ctr">
              <a:lnSpc>
                <a:spcPct val="90000"/>
              </a:lnSpc>
              <a:defRPr>
                <a:latin typeface="Avenir Book"/>
                <a:ea typeface="Avenir Book"/>
                <a:cs typeface="Avenir Book"/>
                <a:sym typeface="Avenir Book"/>
              </a:defRPr>
            </a:pPr>
            <a:r>
              <a:rPr lang="en-US" sz="2400" dirty="0"/>
              <a:t>A2: Positron Source - </a:t>
            </a:r>
            <a:r>
              <a:rPr sz="2400" dirty="0"/>
              <a:t>Rotating Target and Focusing System for Undulator Scheme</a:t>
            </a:r>
          </a:p>
        </p:txBody>
      </p:sp>
      <p:sp>
        <p:nvSpPr>
          <p:cNvPr id="96" name="テキスト ボックス 7"/>
          <p:cNvSpPr txBox="1"/>
          <p:nvPr/>
        </p:nvSpPr>
        <p:spPr>
          <a:xfrm>
            <a:off x="52361" y="575162"/>
            <a:ext cx="6070944" cy="3154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pPr marL="195024" indent="-195024" defTabSz="832104">
              <a:buSzPct val="100000"/>
              <a:buChar char="◆"/>
              <a:defRPr sz="1274">
                <a:latin typeface="Avenir Book"/>
                <a:ea typeface="Avenir Book"/>
                <a:cs typeface="Avenir Book"/>
                <a:sym typeface="Avenir Book"/>
              </a:defRPr>
            </a:pPr>
            <a:r>
              <a:rPr dirty="0"/>
              <a:t>Target specification</a:t>
            </a:r>
          </a:p>
          <a:p>
            <a:pPr marL="676084" lvl="1" indent="-260032" defTabSz="832104">
              <a:buSzPct val="100000"/>
              <a:buFont typeface="Helvetica"/>
              <a:buChar char="➢"/>
              <a:defRPr sz="1274">
                <a:latin typeface="Avenir Book"/>
                <a:ea typeface="Avenir Book"/>
                <a:cs typeface="Avenir Book"/>
                <a:sym typeface="Avenir Book"/>
              </a:defRPr>
            </a:pPr>
            <a:r>
              <a:rPr dirty="0"/>
              <a:t>Titanium alloy, 7mm thick (0.2 X</a:t>
            </a:r>
            <a:r>
              <a:rPr baseline="-26879" dirty="0"/>
              <a:t>0</a:t>
            </a:r>
            <a:r>
              <a:rPr dirty="0"/>
              <a:t>), diameter 1m</a:t>
            </a:r>
          </a:p>
          <a:p>
            <a:pPr marL="676084" lvl="1" indent="-260032" defTabSz="832104">
              <a:buSzPct val="100000"/>
              <a:buFont typeface="Helvetica"/>
              <a:buChar char="➢"/>
              <a:defRPr sz="1274">
                <a:latin typeface="Avenir Book"/>
                <a:ea typeface="Avenir Book"/>
                <a:cs typeface="Avenir Book"/>
                <a:sym typeface="Avenir Book"/>
              </a:defRPr>
            </a:pPr>
            <a:r>
              <a:rPr dirty="0"/>
              <a:t>Rotating at 2000 rpm (</a:t>
            </a:r>
            <a:r>
              <a:rPr dirty="0">
                <a:latin typeface="Arial Unicode MS"/>
                <a:ea typeface="Arial Unicode MS"/>
                <a:cs typeface="Arial Unicode MS"/>
                <a:sym typeface="Arial Unicode MS"/>
              </a:rPr>
              <a:t>≙</a:t>
            </a:r>
            <a:r>
              <a:rPr dirty="0"/>
              <a:t> ~33 Hz) in vacuum</a:t>
            </a:r>
          </a:p>
          <a:p>
            <a:pPr marL="676084" lvl="1" indent="-260032" defTabSz="832104">
              <a:buSzPct val="100000"/>
              <a:buFont typeface="Helvetica"/>
              <a:buChar char="➢"/>
              <a:defRPr sz="1274">
                <a:latin typeface="Avenir Book"/>
                <a:ea typeface="Avenir Book"/>
                <a:cs typeface="Avenir Book"/>
                <a:sym typeface="Avenir Book"/>
              </a:defRPr>
            </a:pPr>
            <a:r>
              <a:rPr dirty="0"/>
              <a:t>Photon power ~60 kW, deposited power in target about 2 kW, </a:t>
            </a:r>
          </a:p>
          <a:p>
            <a:pPr lvl="1" indent="416052" defTabSz="832104">
              <a:buFont typeface="Helvetica"/>
              <a:defRPr sz="1274">
                <a:latin typeface="Avenir Book"/>
                <a:ea typeface="Avenir Book"/>
                <a:cs typeface="Avenir Book"/>
                <a:sym typeface="Avenir Book"/>
              </a:defRPr>
            </a:pPr>
            <a:r>
              <a:rPr dirty="0"/>
              <a:t>efficient power/e+</a:t>
            </a:r>
          </a:p>
          <a:p>
            <a:pPr marL="676084" lvl="1" indent="-260032" defTabSz="832104">
              <a:buSzPct val="100000"/>
              <a:buFont typeface="Helvetica"/>
              <a:buChar char="➢"/>
              <a:defRPr sz="1274">
                <a:latin typeface="Avenir Book"/>
                <a:ea typeface="Avenir Book"/>
                <a:cs typeface="Avenir Book"/>
                <a:sym typeface="Avenir Book"/>
              </a:defRPr>
            </a:pPr>
            <a:r>
              <a:rPr dirty="0"/>
              <a:t>Radiation cooling</a:t>
            </a:r>
          </a:p>
          <a:p>
            <a:pPr marL="676084" lvl="1" indent="-260032" defTabSz="832104">
              <a:buSzPct val="100000"/>
              <a:buFont typeface="Helvetica"/>
              <a:buChar char="➢"/>
              <a:defRPr sz="1274">
                <a:latin typeface="Avenir Book"/>
                <a:ea typeface="Avenir Book"/>
                <a:cs typeface="Avenir Book"/>
                <a:sym typeface="Avenir Book"/>
              </a:defRPr>
            </a:pPr>
            <a:r>
              <a:rPr dirty="0"/>
              <a:t>Magnetic bearings, widely used for Fermi choppers (ESS etc.), vacuum pumps and fast rotating masses</a:t>
            </a:r>
          </a:p>
          <a:p>
            <a:pPr marL="260032" indent="-260032" defTabSz="832104">
              <a:buSzPct val="100000"/>
              <a:buChar char="◆"/>
              <a:defRPr sz="1274">
                <a:latin typeface="Avenir Book"/>
                <a:ea typeface="Avenir Book"/>
                <a:cs typeface="Avenir Book"/>
                <a:sym typeface="Avenir Book"/>
              </a:defRPr>
            </a:pPr>
            <a:r>
              <a:rPr dirty="0"/>
              <a:t>R&amp;D to be done as WP-prime</a:t>
            </a:r>
          </a:p>
          <a:p>
            <a:pPr marL="676084" lvl="1" indent="-260032" defTabSz="832104">
              <a:buSzPct val="100000"/>
              <a:buFont typeface="Helvetica"/>
              <a:buChar char="➢"/>
              <a:defRPr sz="1274">
                <a:latin typeface="Avenir Book"/>
                <a:ea typeface="Avenir Book"/>
                <a:cs typeface="Avenir Book"/>
                <a:sym typeface="Avenir Book"/>
              </a:defRPr>
            </a:pPr>
            <a:r>
              <a:rPr dirty="0"/>
              <a:t>Detailed simulations in close contact with OMD design on-going</a:t>
            </a:r>
          </a:p>
          <a:p>
            <a:pPr marL="676084" lvl="1" indent="-260032" defTabSz="832104">
              <a:buSzPct val="100000"/>
              <a:buFont typeface="Helvetica"/>
              <a:buChar char="➢"/>
              <a:defRPr sz="1274">
                <a:latin typeface="Avenir Book"/>
                <a:ea typeface="Avenir Book"/>
                <a:cs typeface="Avenir Book"/>
                <a:sym typeface="Avenir Book"/>
              </a:defRPr>
            </a:pPr>
            <a:r>
              <a:rPr dirty="0"/>
              <a:t>Design finalization, laboratory test of mock-up design (in the first 2 years)</a:t>
            </a:r>
          </a:p>
          <a:p>
            <a:pPr marL="676084" lvl="1" indent="-260032" defTabSz="832104">
              <a:buSzPct val="100000"/>
              <a:buFont typeface="Helvetica"/>
              <a:buChar char="➢"/>
              <a:defRPr sz="1274">
                <a:latin typeface="Avenir Book"/>
                <a:ea typeface="Avenir Book"/>
                <a:cs typeface="Avenir Book"/>
                <a:sym typeface="Avenir Book"/>
              </a:defRPr>
            </a:pPr>
            <a:r>
              <a:rPr dirty="0"/>
              <a:t>Magnetic bearings: technical speciﬁcations done, ready for feasibility study, engineering design, test (in the remaining years)</a:t>
            </a:r>
          </a:p>
        </p:txBody>
      </p:sp>
      <p:sp>
        <p:nvSpPr>
          <p:cNvPr id="97" name="スライド番号プレースホルダー 5"/>
          <p:cNvSpPr txBox="1">
            <a:spLocks noGrp="1"/>
          </p:cNvSpPr>
          <p:nvPr>
            <p:ph type="sldNum" sz="quarter" idx="4294967295"/>
          </p:nvPr>
        </p:nvSpPr>
        <p:spPr>
          <a:xfrm>
            <a:off x="11682438" y="5660457"/>
            <a:ext cx="174751" cy="26923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lstStyle>
            <a:lvl1pPr defTabSz="457200">
              <a:defRPr sz="1000">
                <a:latin typeface="Avenir Book"/>
                <a:ea typeface="Avenir Book"/>
                <a:cs typeface="Avenir Book"/>
                <a:sym typeface="Avenir Book"/>
              </a:defRPr>
            </a:lvl1pPr>
          </a:lstStyle>
          <a:p>
            <a:fld id="{86CB4B4D-7CA3-9044-876B-883B54F8677D}" type="slidenum">
              <a:rPr/>
              <a:t>12</a:t>
            </a:fld>
            <a:endParaRPr/>
          </a:p>
        </p:txBody>
      </p:sp>
      <p:sp>
        <p:nvSpPr>
          <p:cNvPr id="98" name="テキスト ボックス 7"/>
          <p:cNvSpPr txBox="1"/>
          <p:nvPr/>
        </p:nvSpPr>
        <p:spPr>
          <a:xfrm>
            <a:off x="6400799" y="673938"/>
            <a:ext cx="5670179" cy="3469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214313" indent="-214313">
              <a:buSzPct val="100000"/>
              <a:buChar char="◆"/>
              <a:defRPr sz="1400">
                <a:latin typeface="Avenir Book"/>
                <a:ea typeface="Avenir Book"/>
                <a:cs typeface="Avenir Book"/>
                <a:sym typeface="Avenir Book"/>
              </a:defRPr>
            </a:pPr>
            <a:r>
              <a:t>A priority item for the undulator scheme is the magnetic focusing system (OMD) right after the target</a:t>
            </a:r>
          </a:p>
          <a:p>
            <a:pPr marL="214313" indent="-214313">
              <a:buSzPct val="100000"/>
              <a:buChar char="◆"/>
              <a:defRPr sz="1400">
                <a:latin typeface="Avenir Book"/>
                <a:ea typeface="Avenir Book"/>
                <a:cs typeface="Avenir Book"/>
                <a:sym typeface="Avenir Book"/>
              </a:defRPr>
            </a:pPr>
            <a:r>
              <a:t>The mature candidate is a pulsed solenoid (PS)</a:t>
            </a:r>
          </a:p>
          <a:p>
            <a:pPr marL="214313" indent="-214313">
              <a:buSzPct val="100000"/>
              <a:buChar char="◆"/>
              <a:defRPr sz="1400">
                <a:latin typeface="Avenir Book"/>
                <a:ea typeface="Avenir Book"/>
                <a:cs typeface="Avenir Book"/>
                <a:sym typeface="Avenir Book"/>
              </a:defRPr>
            </a:pPr>
            <a:r>
              <a:t>R&amp;D items to be done as WP-prime</a:t>
            </a:r>
          </a:p>
          <a:p>
            <a:pPr marL="742950" lvl="1" indent="-285750">
              <a:buSzPct val="100000"/>
              <a:buFont typeface="Helvetica"/>
              <a:buChar char="➢"/>
              <a:defRPr sz="1400">
                <a:latin typeface="Avenir Book"/>
                <a:ea typeface="Avenir Book"/>
                <a:cs typeface="Avenir Book"/>
                <a:sym typeface="Avenir Book"/>
              </a:defRPr>
            </a:pPr>
            <a:r>
              <a:t>Detailed simulations (almost finished)</a:t>
            </a:r>
          </a:p>
          <a:p>
            <a:pPr marL="742950" lvl="1" indent="-285750">
              <a:buSzPct val="100000"/>
              <a:buFont typeface="Helvetica"/>
              <a:buChar char="➢"/>
              <a:defRPr sz="1400">
                <a:latin typeface="Avenir Book"/>
                <a:ea typeface="Avenir Book"/>
                <a:cs typeface="Avenir Book"/>
                <a:sym typeface="Avenir Book"/>
              </a:defRPr>
            </a:pPr>
            <a:r>
              <a:t>Ready for engineering design for a prototype PS</a:t>
            </a:r>
          </a:p>
          <a:p>
            <a:pPr marL="742950" lvl="1" indent="-285750">
              <a:buSzPct val="100000"/>
              <a:buFont typeface="Helvetica"/>
              <a:buChar char="➢"/>
              <a:defRPr sz="1400">
                <a:latin typeface="Avenir Book"/>
                <a:ea typeface="Avenir Book"/>
                <a:cs typeface="Avenir Book"/>
                <a:sym typeface="Avenir Book"/>
              </a:defRPr>
            </a:pPr>
            <a:r>
              <a:t>Field measurements with 1kA (pulsed and DC) and with 50kA both in a single pulse mode and finally in a 5ms pulsed mode at 5 Hz </a:t>
            </a:r>
          </a:p>
          <a:p>
            <a:pPr marL="742950" lvl="1" indent="-285750">
              <a:buSzPct val="100000"/>
              <a:buFont typeface="Helvetica"/>
              <a:buChar char="➢"/>
              <a:defRPr sz="1400">
                <a:latin typeface="Avenir Book"/>
                <a:ea typeface="Avenir Book"/>
                <a:cs typeface="Avenir Book"/>
                <a:sym typeface="Avenir Book"/>
              </a:defRPr>
            </a:pPr>
            <a:r>
              <a:t>Prototype of plasma lens as OMD  (funded study on-going), example for application of new technology for the ILC</a:t>
            </a:r>
          </a:p>
          <a:p>
            <a:pPr marL="285750" indent="-285750">
              <a:buSzPct val="100000"/>
              <a:buFont typeface="Helvetica"/>
              <a:buChar char="✦"/>
              <a:defRPr sz="1400">
                <a:latin typeface="Avenir Book"/>
                <a:ea typeface="Avenir Book"/>
                <a:cs typeface="Avenir Book"/>
                <a:sym typeface="Avenir Book"/>
              </a:defRPr>
            </a:pPr>
            <a:r>
              <a:t>Undulators are very popular photon sources, possible synergies</a:t>
            </a:r>
          </a:p>
          <a:p>
            <a:pPr>
              <a:defRPr sz="1400">
                <a:latin typeface="Avenir Book"/>
                <a:ea typeface="Avenir Book"/>
                <a:cs typeface="Avenir Book"/>
                <a:sym typeface="Avenir Book"/>
              </a:defRPr>
            </a:pPr>
            <a:endParaRPr/>
          </a:p>
        </p:txBody>
      </p:sp>
      <p:sp>
        <p:nvSpPr>
          <p:cNvPr id="99" name="スライド番号プレースホルダー 5"/>
          <p:cNvSpPr txBox="1"/>
          <p:nvPr/>
        </p:nvSpPr>
        <p:spPr>
          <a:xfrm>
            <a:off x="11161425" y="5660457"/>
            <a:ext cx="174751" cy="269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nchor="ctr">
            <a:spAutoFit/>
          </a:bodyPr>
          <a:lstStyle>
            <a:lvl1pPr algn="r" defTabSz="457200">
              <a:defRPr sz="1000">
                <a:solidFill>
                  <a:srgbClr val="888888"/>
                </a:solidFill>
                <a:latin typeface="Avenir Book"/>
                <a:ea typeface="Avenir Book"/>
                <a:cs typeface="Avenir Book"/>
                <a:sym typeface="Avenir Book"/>
              </a:defRPr>
            </a:lvl1pPr>
          </a:lstStyle>
          <a:p>
            <a:r>
              <a:t>1</a:t>
            </a:r>
          </a:p>
        </p:txBody>
      </p:sp>
      <p:pic>
        <p:nvPicPr>
          <p:cNvPr id="100" name="図 4" descr="図 4"/>
          <p:cNvPicPr>
            <a:picLocks noChangeAspect="1"/>
          </p:cNvPicPr>
          <p:nvPr/>
        </p:nvPicPr>
        <p:blipFill>
          <a:blip r:embed="rId3"/>
          <a:stretch>
            <a:fillRect/>
          </a:stretch>
        </p:blipFill>
        <p:spPr>
          <a:xfrm>
            <a:off x="5597619" y="3883425"/>
            <a:ext cx="2737695" cy="2036847"/>
          </a:xfrm>
          <a:prstGeom prst="rect">
            <a:avLst/>
          </a:prstGeom>
          <a:ln w="12700">
            <a:miter lim="400000"/>
          </a:ln>
        </p:spPr>
      </p:pic>
      <p:pic>
        <p:nvPicPr>
          <p:cNvPr id="101" name="図 8" descr="図 8"/>
          <p:cNvPicPr>
            <a:picLocks noChangeAspect="1"/>
          </p:cNvPicPr>
          <p:nvPr/>
        </p:nvPicPr>
        <p:blipFill>
          <a:blip r:embed="rId4"/>
          <a:stretch>
            <a:fillRect/>
          </a:stretch>
        </p:blipFill>
        <p:spPr>
          <a:xfrm>
            <a:off x="8867068" y="4088430"/>
            <a:ext cx="2899110" cy="2036847"/>
          </a:xfrm>
          <a:prstGeom prst="rect">
            <a:avLst/>
          </a:prstGeom>
          <a:ln w="12700">
            <a:miter lim="400000"/>
          </a:ln>
        </p:spPr>
      </p:pic>
      <p:sp>
        <p:nvSpPr>
          <p:cNvPr id="102" name="テキスト ボックス 9"/>
          <p:cNvSpPr txBox="1"/>
          <p:nvPr/>
        </p:nvSpPr>
        <p:spPr>
          <a:xfrm>
            <a:off x="9042710" y="3800041"/>
            <a:ext cx="2791764" cy="304164"/>
          </a:xfrm>
          <a:prstGeom prst="rect">
            <a:avLst/>
          </a:prstGeom>
          <a:ln>
            <a:solidFill>
              <a:schemeClr val="accent1"/>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200">
                <a:latin typeface="Avenir Book"/>
                <a:ea typeface="Avenir Book"/>
                <a:cs typeface="Avenir Book"/>
                <a:sym typeface="Avenir Book"/>
              </a:defRPr>
            </a:lvl1pPr>
          </a:lstStyle>
          <a:p>
            <a:r>
              <a:t>Yield versus field on the target</a:t>
            </a:r>
          </a:p>
        </p:txBody>
      </p:sp>
      <p:sp>
        <p:nvSpPr>
          <p:cNvPr id="103" name="TextBox 7"/>
          <p:cNvSpPr txBox="1"/>
          <p:nvPr/>
        </p:nvSpPr>
        <p:spPr>
          <a:xfrm>
            <a:off x="5111645" y="6192375"/>
            <a:ext cx="7080355" cy="646331"/>
          </a:xfrm>
          <a:prstGeom prst="rect">
            <a:avLst/>
          </a:prstGeom>
          <a:solidFill>
            <a:schemeClr val="accent1">
              <a:lumMod val="75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sz="1200">
                <a:latin typeface="Avenir Book"/>
                <a:ea typeface="Avenir Book"/>
                <a:cs typeface="Avenir Book"/>
                <a:sym typeface="Avenir Book"/>
              </a:defRPr>
            </a:pPr>
            <a:r>
              <a:rPr dirty="0">
                <a:solidFill>
                  <a:schemeClr val="bg1"/>
                </a:solidFill>
              </a:rPr>
              <a:t>Group involved on European side in discussions of the </a:t>
            </a:r>
            <a:r>
              <a:rPr dirty="0" err="1">
                <a:solidFill>
                  <a:schemeClr val="bg1"/>
                </a:solidFill>
              </a:rPr>
              <a:t>programme</a:t>
            </a:r>
            <a:r>
              <a:rPr dirty="0">
                <a:solidFill>
                  <a:schemeClr val="bg1"/>
                </a:solidFill>
              </a:rPr>
              <a:t>:</a:t>
            </a:r>
          </a:p>
          <a:p>
            <a:pPr>
              <a:defRPr sz="1200">
                <a:latin typeface="Avenir Book"/>
                <a:ea typeface="Avenir Book"/>
                <a:cs typeface="Avenir Book"/>
                <a:sym typeface="Avenir Book"/>
              </a:defRPr>
            </a:pPr>
            <a:r>
              <a:rPr dirty="0">
                <a:solidFill>
                  <a:schemeClr val="bg1"/>
                </a:solidFill>
                <a:latin typeface="Avenir Heavy"/>
                <a:ea typeface="Avenir Heavy"/>
                <a:cs typeface="Avenir Heavy"/>
                <a:sym typeface="Avenir Heavy"/>
              </a:rPr>
              <a:t>Univ. of Hamburg, CERN, DESY, HZ Dresden-</a:t>
            </a:r>
            <a:r>
              <a:rPr dirty="0" err="1">
                <a:solidFill>
                  <a:schemeClr val="bg1"/>
                </a:solidFill>
                <a:latin typeface="Avenir Heavy"/>
                <a:ea typeface="Avenir Heavy"/>
                <a:cs typeface="Avenir Heavy"/>
                <a:sym typeface="Avenir Heavy"/>
              </a:rPr>
              <a:t>Rossendorf</a:t>
            </a:r>
            <a:r>
              <a:rPr dirty="0">
                <a:solidFill>
                  <a:schemeClr val="bg1"/>
                </a:solidFill>
                <a:latin typeface="Avenir Heavy"/>
                <a:ea typeface="Avenir Heavy"/>
                <a:cs typeface="Avenir Heavy"/>
                <a:sym typeface="Avenir Heavy"/>
              </a:rPr>
              <a:t>, SKF </a:t>
            </a:r>
            <a:r>
              <a:rPr dirty="0" err="1">
                <a:solidFill>
                  <a:schemeClr val="bg1"/>
                </a:solidFill>
                <a:latin typeface="Avenir Heavy"/>
                <a:ea typeface="Avenir Heavy"/>
                <a:cs typeface="Avenir Heavy"/>
                <a:sym typeface="Avenir Heavy"/>
              </a:rPr>
              <a:t>Jülich</a:t>
            </a:r>
            <a:r>
              <a:rPr dirty="0">
                <a:solidFill>
                  <a:schemeClr val="bg1"/>
                </a:solidFill>
                <a:latin typeface="Avenir Heavy"/>
                <a:ea typeface="Avenir Heavy"/>
                <a:cs typeface="Avenir Heavy"/>
                <a:sym typeface="Avenir Heavy"/>
              </a:rPr>
              <a:t> and possibly </a:t>
            </a:r>
            <a:r>
              <a:rPr lang="en-US" dirty="0">
                <a:solidFill>
                  <a:schemeClr val="bg1"/>
                </a:solidFill>
                <a:latin typeface="Avenir Heavy"/>
                <a:ea typeface="Avenir Heavy"/>
                <a:cs typeface="Avenir Heavy"/>
                <a:sym typeface="Avenir Heavy"/>
              </a:rPr>
              <a:t>ESS-</a:t>
            </a:r>
            <a:r>
              <a:rPr dirty="0">
                <a:solidFill>
                  <a:schemeClr val="bg1"/>
                </a:solidFill>
                <a:latin typeface="Avenir Heavy"/>
                <a:ea typeface="Avenir Heavy"/>
                <a:cs typeface="Avenir Heavy"/>
                <a:sym typeface="Avenir Heavy"/>
              </a:rPr>
              <a:t>Bilbao</a:t>
            </a:r>
            <a:r>
              <a:rPr lang="en-US" dirty="0">
                <a:solidFill>
                  <a:schemeClr val="bg1"/>
                </a:solidFill>
                <a:latin typeface="Avenir Heavy"/>
                <a:ea typeface="Avenir Heavy"/>
                <a:cs typeface="Avenir Heavy"/>
                <a:sym typeface="Avenir Heavy"/>
              </a:rPr>
              <a:t>.</a:t>
            </a:r>
            <a:endParaRPr dirty="0">
              <a:solidFill>
                <a:schemeClr val="bg1"/>
              </a:solidFill>
              <a:latin typeface="Avenir Heavy"/>
              <a:ea typeface="Avenir Heavy"/>
              <a:cs typeface="Avenir Heavy"/>
              <a:sym typeface="Avenir Heavy"/>
            </a:endParaRPr>
          </a:p>
          <a:p>
            <a:pPr>
              <a:defRPr sz="1200">
                <a:latin typeface="Avenir Book"/>
                <a:ea typeface="Avenir Book"/>
                <a:cs typeface="Avenir Book"/>
                <a:sym typeface="Avenir Book"/>
              </a:defRPr>
            </a:pPr>
            <a:r>
              <a:rPr lang="en-CH" dirty="0">
                <a:solidFill>
                  <a:schemeClr val="bg1"/>
                </a:solidFill>
                <a:latin typeface="Avenir Light" panose="020B0402020203020204" pitchFamily="34" charset="77"/>
                <a:ea typeface="Avenir Heavy"/>
                <a:cs typeface="Avenir Heavy"/>
                <a:sym typeface="Avenir Heavy"/>
              </a:rPr>
              <a:t>For polarized positrons, providing physics advantages, linking also to FEL/undulators studies.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8">
            <a:extLst>
              <a:ext uri="{FF2B5EF4-FFF2-40B4-BE49-F238E27FC236}">
                <a16:creationId xmlns:a16="http://schemas.microsoft.com/office/drawing/2014/main" id="{0104BEDA-48BB-9014-A1F9-373D0C1C56E5}"/>
              </a:ext>
            </a:extLst>
          </p:cNvPr>
          <p:cNvSpPr txBox="1"/>
          <p:nvPr/>
        </p:nvSpPr>
        <p:spPr>
          <a:xfrm>
            <a:off x="172189" y="703633"/>
            <a:ext cx="5506929" cy="1754326"/>
          </a:xfrm>
          <a:prstGeom prst="rect">
            <a:avLst/>
          </a:prstGeom>
          <a:noFill/>
          <a:ln w="12700">
            <a:noFill/>
          </a:ln>
        </p:spPr>
        <p:txBody>
          <a:bodyPr wrap="square" rtlCol="0">
            <a:spAutoFit/>
          </a:bodyPr>
          <a:lstStyle/>
          <a:p>
            <a:pPr marL="214313" indent="-214313" algn="just">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ILC damping ring (DR) is required to satisfy the low emittance and the large dynamic aperture simultaneously.</a:t>
            </a:r>
          </a:p>
          <a:p>
            <a:pPr marL="214313" indent="-214313" algn="just">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ILC DR will be further improved by incorporating the findings of the latest light source design. Increasing the dynamic aperture is also important in the design of DR.</a:t>
            </a:r>
          </a:p>
          <a:p>
            <a:pPr marL="214313" indent="-214313" algn="just">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By quantitatively evaluating the effect of fringe field to the dynamic aperture of magnets in ILC DR,  the method for evaluating fringe field to the dynamic aperture in accelerator design will be established and the design of ILC DR will be optimized.</a:t>
            </a:r>
          </a:p>
        </p:txBody>
      </p:sp>
      <p:pic>
        <p:nvPicPr>
          <p:cNvPr id="5" name="図 2">
            <a:extLst>
              <a:ext uri="{FF2B5EF4-FFF2-40B4-BE49-F238E27FC236}">
                <a16:creationId xmlns:a16="http://schemas.microsoft.com/office/drawing/2014/main" id="{453BB351-CD71-6EF2-1CE1-7295FFA4C18E}"/>
              </a:ext>
            </a:extLst>
          </p:cNvPr>
          <p:cNvPicPr>
            <a:picLocks noChangeAspect="1"/>
          </p:cNvPicPr>
          <p:nvPr/>
        </p:nvPicPr>
        <p:blipFill>
          <a:blip r:embed="rId3"/>
          <a:stretch>
            <a:fillRect/>
          </a:stretch>
        </p:blipFill>
        <p:spPr>
          <a:xfrm>
            <a:off x="172189" y="3812155"/>
            <a:ext cx="2118360" cy="1607820"/>
          </a:xfrm>
          <a:prstGeom prst="rect">
            <a:avLst/>
          </a:prstGeom>
        </p:spPr>
      </p:pic>
      <p:sp>
        <p:nvSpPr>
          <p:cNvPr id="6" name="テキスト ボックス 8">
            <a:extLst>
              <a:ext uri="{FF2B5EF4-FFF2-40B4-BE49-F238E27FC236}">
                <a16:creationId xmlns:a16="http://schemas.microsoft.com/office/drawing/2014/main" id="{5B6E2259-FB5E-1F37-8B17-A490B3160618}"/>
              </a:ext>
            </a:extLst>
          </p:cNvPr>
          <p:cNvSpPr txBox="1"/>
          <p:nvPr/>
        </p:nvSpPr>
        <p:spPr>
          <a:xfrm>
            <a:off x="6096000" y="703633"/>
            <a:ext cx="5943600" cy="2123658"/>
          </a:xfrm>
          <a:prstGeom prst="rect">
            <a:avLst/>
          </a:prstGeom>
          <a:noFill/>
          <a:ln w="12700">
            <a:noFill/>
          </a:ln>
        </p:spPr>
        <p:txBody>
          <a:bodyPr wrap="square" rtlCol="0">
            <a:spAutoFit/>
          </a:bodyPr>
          <a:lstStyle/>
          <a:p>
            <a:pPr marL="214313" indent="-214313">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A fast kicker system using a semiconductor pulse power supply with nanosecond response was confirmed as proof of principle at KEK's ATF about 10 years ago. </a:t>
            </a:r>
          </a:p>
          <a:p>
            <a:pPr marL="214313" indent="-214313">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Semiconductor technology has been evolving, and it is now possible to advance nanosecond response beam injection/excitation systems using the recent semiconductor technology.</a:t>
            </a:r>
          </a:p>
          <a:p>
            <a:pPr marL="214313" indent="-214313">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technical evaluation of the fast kicker power supply using the recent semiconductor technologies.</a:t>
            </a:r>
          </a:p>
          <a:p>
            <a:pPr marL="214313" indent="-214313">
              <a:buFont typeface="Wingdings" panose="05000000000000000000" pitchFamily="2" charset="2"/>
              <a:buChar char="u"/>
            </a:pPr>
            <a:r>
              <a:rPr kumimoji="1" lang="en-US" altLang="ja-JP" sz="1200" dirty="0">
                <a:latin typeface="Avenir Book" panose="02000503020000020003" pitchFamily="2" charset="0"/>
                <a:ea typeface="ＭＳ Ｐゴシック" panose="020B0600070205080204" pitchFamily="50" charset="-128"/>
                <a:cs typeface="Times New Roman" panose="02020603050405020304" pitchFamily="18" charset="0"/>
              </a:rPr>
              <a:t>The evaluation of fast pulsed power supply technology will contribute not only to the fast kicker system but also to the performance and reliability of nanosecond-scale beam control technology and its application to a wide range of accelerator systems.</a:t>
            </a:r>
          </a:p>
        </p:txBody>
      </p:sp>
      <p:sp>
        <p:nvSpPr>
          <p:cNvPr id="7" name="スライド番号プレースホルダー 3">
            <a:extLst>
              <a:ext uri="{FF2B5EF4-FFF2-40B4-BE49-F238E27FC236}">
                <a16:creationId xmlns:a16="http://schemas.microsoft.com/office/drawing/2014/main" id="{D8B52F5C-CF8F-00C8-C546-BE01A5B10C45}"/>
              </a:ext>
            </a:extLst>
          </p:cNvPr>
          <p:cNvSpPr>
            <a:spLocks noGrp="1"/>
          </p:cNvSpPr>
          <p:nvPr/>
        </p:nvSpPr>
        <p:spPr>
          <a:xfrm>
            <a:off x="8065385" y="5609400"/>
            <a:ext cx="2057400" cy="365125"/>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j-lt"/>
                <a:ea typeface="ＭＳ Ｐゴシック" panose="020B0600070205080204" pitchFamily="50" charset="-128"/>
                <a:cs typeface="+mj-cs"/>
              </a:defRPr>
            </a:lvl1pPr>
            <a:lvl2pPr marL="457200" algn="l" defTabSz="457200" rtl="0" eaLnBrk="1" latinLnBrk="0" hangingPunct="1">
              <a:defRPr sz="1800" kern="1200">
                <a:solidFill>
                  <a:schemeClr val="tx1"/>
                </a:solidFill>
                <a:latin typeface="+mj-lt"/>
                <a:ea typeface="+mj-ea"/>
                <a:cs typeface="+mj-cs"/>
              </a:defRPr>
            </a:lvl2pPr>
            <a:lvl3pPr marL="914400" algn="l" defTabSz="457200" rtl="0" eaLnBrk="1" latinLnBrk="0" hangingPunct="1">
              <a:defRPr sz="1800" kern="1200">
                <a:solidFill>
                  <a:schemeClr val="tx1"/>
                </a:solidFill>
                <a:latin typeface="+mj-lt"/>
                <a:ea typeface="+mj-ea"/>
                <a:cs typeface="+mj-cs"/>
              </a:defRPr>
            </a:lvl3pPr>
            <a:lvl4pPr marL="1371600" algn="l" defTabSz="457200" rtl="0" eaLnBrk="1" latinLnBrk="0" hangingPunct="1">
              <a:defRPr sz="1800" kern="1200">
                <a:solidFill>
                  <a:schemeClr val="tx1"/>
                </a:solidFill>
                <a:latin typeface="+mj-lt"/>
                <a:ea typeface="+mj-ea"/>
                <a:cs typeface="+mj-cs"/>
              </a:defRPr>
            </a:lvl4pPr>
            <a:lvl5pPr marL="1828800" algn="l" defTabSz="457200" rtl="0" eaLnBrk="1" latinLnBrk="0" hangingPunct="1">
              <a:defRPr sz="1800" kern="1200">
                <a:solidFill>
                  <a:schemeClr val="tx1"/>
                </a:solidFill>
                <a:latin typeface="+mj-lt"/>
                <a:ea typeface="+mj-ea"/>
                <a:cs typeface="+mj-cs"/>
              </a:defRPr>
            </a:lvl5pPr>
            <a:lvl6pPr marL="2286000" algn="l" defTabSz="457200" rtl="0" eaLnBrk="1" latinLnBrk="0" hangingPunct="1">
              <a:defRPr sz="1800" kern="1200">
                <a:solidFill>
                  <a:schemeClr val="tx1"/>
                </a:solidFill>
                <a:latin typeface="+mj-lt"/>
                <a:ea typeface="+mj-ea"/>
                <a:cs typeface="+mj-cs"/>
              </a:defRPr>
            </a:lvl6pPr>
            <a:lvl7pPr marL="2743200" algn="l" defTabSz="457200" rtl="0" eaLnBrk="1" latinLnBrk="0" hangingPunct="1">
              <a:defRPr sz="1800" kern="1200">
                <a:solidFill>
                  <a:schemeClr val="tx1"/>
                </a:solidFill>
                <a:latin typeface="+mj-lt"/>
                <a:ea typeface="+mj-ea"/>
                <a:cs typeface="+mj-cs"/>
              </a:defRPr>
            </a:lvl7pPr>
            <a:lvl8pPr marL="3200400" algn="l" defTabSz="457200" rtl="0" eaLnBrk="1" latinLnBrk="0" hangingPunct="1">
              <a:defRPr sz="1800" kern="1200">
                <a:solidFill>
                  <a:schemeClr val="tx1"/>
                </a:solidFill>
                <a:latin typeface="+mj-lt"/>
                <a:ea typeface="+mj-ea"/>
                <a:cs typeface="+mj-cs"/>
              </a:defRPr>
            </a:lvl8pPr>
            <a:lvl9pPr marL="3657600" algn="l" defTabSz="457200" rtl="0" eaLnBrk="1" latinLnBrk="0" hangingPunct="1">
              <a:defRPr sz="1800" kern="1200">
                <a:solidFill>
                  <a:schemeClr val="tx1"/>
                </a:solidFill>
                <a:latin typeface="+mj-lt"/>
                <a:ea typeface="+mj-ea"/>
                <a:cs typeface="+mj-cs"/>
              </a:defRPr>
            </a:lvl9pPr>
          </a:lstStyle>
          <a:p>
            <a:fld id="{DED8F30D-D541-424C-94AB-D99F080AE047}" type="slidenum">
              <a:rPr kumimoji="1" lang="ja-JP" altLang="en-US" smtClean="0">
                <a:latin typeface="Avenir Book" panose="02000503020000020003" pitchFamily="2" charset="0"/>
              </a:rPr>
              <a:pPr/>
              <a:t>13</a:t>
            </a:fld>
            <a:endParaRPr kumimoji="1" lang="ja-JP" altLang="en-US">
              <a:latin typeface="Avenir Book" panose="02000503020000020003" pitchFamily="2" charset="0"/>
            </a:endParaRPr>
          </a:p>
        </p:txBody>
      </p:sp>
      <p:pic>
        <p:nvPicPr>
          <p:cNvPr id="8" name="図 9">
            <a:extLst>
              <a:ext uri="{FF2B5EF4-FFF2-40B4-BE49-F238E27FC236}">
                <a16:creationId xmlns:a16="http://schemas.microsoft.com/office/drawing/2014/main" id="{81B2CB67-0E32-B9CD-3739-ADA6D50F3C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5984" y="3199213"/>
            <a:ext cx="1253947" cy="968959"/>
          </a:xfrm>
          <a:prstGeom prst="rect">
            <a:avLst/>
          </a:prstGeom>
        </p:spPr>
      </p:pic>
      <p:pic>
        <p:nvPicPr>
          <p:cNvPr id="9" name="図 10">
            <a:extLst>
              <a:ext uri="{FF2B5EF4-FFF2-40B4-BE49-F238E27FC236}">
                <a16:creationId xmlns:a16="http://schemas.microsoft.com/office/drawing/2014/main" id="{EC96FF12-CEA8-844B-663F-A4CBE62926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6155" y="3207351"/>
            <a:ext cx="1818899" cy="984589"/>
          </a:xfrm>
          <a:prstGeom prst="rect">
            <a:avLst/>
          </a:prstGeom>
        </p:spPr>
      </p:pic>
      <p:sp>
        <p:nvSpPr>
          <p:cNvPr id="10" name="テキスト ボックス 11">
            <a:extLst>
              <a:ext uri="{FF2B5EF4-FFF2-40B4-BE49-F238E27FC236}">
                <a16:creationId xmlns:a16="http://schemas.microsoft.com/office/drawing/2014/main" id="{8F25BA4D-8201-7FEC-B909-AE056F5A220A}"/>
              </a:ext>
            </a:extLst>
          </p:cNvPr>
          <p:cNvSpPr txBox="1"/>
          <p:nvPr/>
        </p:nvSpPr>
        <p:spPr>
          <a:xfrm>
            <a:off x="7494050" y="2980782"/>
            <a:ext cx="1488356"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kumimoji="1" lang="en-US" altLang="ja-JP" sz="1200" b="1" dirty="0">
                <a:solidFill>
                  <a:srgbClr val="0070C0"/>
                </a:solidFill>
                <a:latin typeface="Avenir Book" panose="02000503020000020003" pitchFamily="2" charset="0"/>
              </a:rPr>
              <a:t>Stored beam</a:t>
            </a:r>
            <a:r>
              <a:rPr kumimoji="1" lang="ja-JP" altLang="en-US" sz="1200" b="1" dirty="0">
                <a:solidFill>
                  <a:srgbClr val="0070C0"/>
                </a:solidFill>
                <a:latin typeface="Avenir Book" panose="02000503020000020003" pitchFamily="2" charset="0"/>
              </a:rPr>
              <a:t> </a:t>
            </a:r>
            <a:r>
              <a:rPr kumimoji="1" lang="en-US" altLang="ja-JP" sz="1200" b="1" dirty="0">
                <a:solidFill>
                  <a:srgbClr val="0070C0"/>
                </a:solidFill>
                <a:latin typeface="Avenir Book" panose="02000503020000020003" pitchFamily="2" charset="0"/>
              </a:rPr>
              <a:t>in</a:t>
            </a:r>
            <a:r>
              <a:rPr kumimoji="1" lang="ja-JP" altLang="en-US" sz="1200" b="1" dirty="0">
                <a:solidFill>
                  <a:srgbClr val="0070C0"/>
                </a:solidFill>
                <a:latin typeface="Avenir Book" panose="02000503020000020003" pitchFamily="2" charset="0"/>
              </a:rPr>
              <a:t> </a:t>
            </a:r>
            <a:r>
              <a:rPr kumimoji="1" lang="en-US" altLang="ja-JP" sz="1200" b="1" dirty="0">
                <a:solidFill>
                  <a:srgbClr val="0070C0"/>
                </a:solidFill>
                <a:latin typeface="Avenir Book" panose="02000503020000020003" pitchFamily="2" charset="0"/>
              </a:rPr>
              <a:t>DR</a:t>
            </a:r>
          </a:p>
        </p:txBody>
      </p:sp>
      <p:sp>
        <p:nvSpPr>
          <p:cNvPr id="11" name="テキスト ボックス 12">
            <a:extLst>
              <a:ext uri="{FF2B5EF4-FFF2-40B4-BE49-F238E27FC236}">
                <a16:creationId xmlns:a16="http://schemas.microsoft.com/office/drawing/2014/main" id="{0D79C270-AFE4-0E7C-94B0-D8F28706EA86}"/>
              </a:ext>
            </a:extLst>
          </p:cNvPr>
          <p:cNvSpPr txBox="1"/>
          <p:nvPr/>
        </p:nvSpPr>
        <p:spPr>
          <a:xfrm>
            <a:off x="8962395" y="2980782"/>
            <a:ext cx="1881092"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kumimoji="1" lang="en-US" altLang="ja-JP" sz="1200" b="1" dirty="0">
                <a:solidFill>
                  <a:srgbClr val="0070C0"/>
                </a:solidFill>
                <a:latin typeface="Avenir Book" panose="02000503020000020003" pitchFamily="2" charset="0"/>
              </a:rPr>
              <a:t>Extracted beam</a:t>
            </a:r>
            <a:r>
              <a:rPr kumimoji="1" lang="ja-JP" altLang="en-US" sz="1200" b="1" dirty="0">
                <a:solidFill>
                  <a:srgbClr val="0070C0"/>
                </a:solidFill>
                <a:latin typeface="Avenir Book" panose="02000503020000020003" pitchFamily="2" charset="0"/>
              </a:rPr>
              <a:t> </a:t>
            </a:r>
            <a:r>
              <a:rPr kumimoji="1" lang="en-US" altLang="ja-JP" sz="1200" b="1" dirty="0">
                <a:solidFill>
                  <a:srgbClr val="0070C0"/>
                </a:solidFill>
                <a:latin typeface="Avenir Book" panose="02000503020000020003" pitchFamily="2" charset="0"/>
              </a:rPr>
              <a:t>from</a:t>
            </a:r>
            <a:r>
              <a:rPr kumimoji="1" lang="ja-JP" altLang="en-US" sz="1200" b="1" dirty="0">
                <a:solidFill>
                  <a:srgbClr val="0070C0"/>
                </a:solidFill>
                <a:latin typeface="Avenir Book" panose="02000503020000020003" pitchFamily="2" charset="0"/>
              </a:rPr>
              <a:t> </a:t>
            </a:r>
            <a:r>
              <a:rPr kumimoji="1" lang="en-US" altLang="ja-JP" sz="1200" b="1" dirty="0">
                <a:solidFill>
                  <a:srgbClr val="0070C0"/>
                </a:solidFill>
                <a:latin typeface="Avenir Book" panose="02000503020000020003" pitchFamily="2" charset="0"/>
              </a:rPr>
              <a:t>DR</a:t>
            </a:r>
          </a:p>
        </p:txBody>
      </p:sp>
      <p:sp>
        <p:nvSpPr>
          <p:cNvPr id="12" name="テキスト ボックス 14">
            <a:extLst>
              <a:ext uri="{FF2B5EF4-FFF2-40B4-BE49-F238E27FC236}">
                <a16:creationId xmlns:a16="http://schemas.microsoft.com/office/drawing/2014/main" id="{E9371D13-3ECD-9DC8-364D-DC91306A1574}"/>
              </a:ext>
            </a:extLst>
          </p:cNvPr>
          <p:cNvSpPr txBox="1"/>
          <p:nvPr/>
        </p:nvSpPr>
        <p:spPr>
          <a:xfrm>
            <a:off x="7763189" y="2720662"/>
            <a:ext cx="2930599" cy="276999"/>
          </a:xfrm>
          <a:prstGeom prst="rect">
            <a:avLst/>
          </a:prstGeom>
          <a:noFill/>
          <a:ln>
            <a:noFill/>
          </a:ln>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ja-JP" altLang="en-US" sz="1200" b="1" i="1" dirty="0">
                <a:latin typeface="Avenir Book" panose="02000503020000020003" pitchFamily="2" charset="0"/>
              </a:rPr>
              <a:t>Beam </a:t>
            </a:r>
            <a:r>
              <a:rPr lang="en-US" altLang="ja-JP" sz="1200" b="1" i="1" dirty="0">
                <a:latin typeface="Avenir Book" panose="02000503020000020003" pitchFamily="2" charset="0"/>
              </a:rPr>
              <a:t>extraction</a:t>
            </a:r>
            <a:r>
              <a:rPr lang="ja-JP" altLang="en-US" sz="1200" b="1" i="1" dirty="0">
                <a:latin typeface="Avenir Book" panose="02000503020000020003" pitchFamily="2" charset="0"/>
              </a:rPr>
              <a:t> test </a:t>
            </a:r>
            <a:r>
              <a:rPr lang="en-US" altLang="ja-JP" sz="1200" b="1" i="1" dirty="0">
                <a:latin typeface="Avenir Book" panose="02000503020000020003" pitchFamily="2" charset="0"/>
              </a:rPr>
              <a:t>at</a:t>
            </a:r>
            <a:r>
              <a:rPr lang="ja-JP" altLang="en-US" sz="1200" b="1" i="1" dirty="0">
                <a:latin typeface="Avenir Book" panose="02000503020000020003" pitchFamily="2" charset="0"/>
              </a:rPr>
              <a:t> </a:t>
            </a:r>
            <a:r>
              <a:rPr lang="en-US" altLang="ja-JP" sz="1200" b="1" i="1" dirty="0">
                <a:latin typeface="Avenir Book" panose="02000503020000020003" pitchFamily="2" charset="0"/>
              </a:rPr>
              <a:t>KEK ATF</a:t>
            </a:r>
            <a:r>
              <a:rPr lang="ja-JP" altLang="en-US" sz="1200" b="1" i="1" dirty="0">
                <a:latin typeface="Avenir Book" panose="02000503020000020003" pitchFamily="2" charset="0"/>
              </a:rPr>
              <a:t> </a:t>
            </a:r>
            <a:endParaRPr lang="en-US" altLang="ja-JP" sz="1200" b="1" i="1" dirty="0">
              <a:latin typeface="Avenir Book" panose="02000503020000020003" pitchFamily="2" charset="0"/>
            </a:endParaRPr>
          </a:p>
        </p:txBody>
      </p:sp>
      <p:pic>
        <p:nvPicPr>
          <p:cNvPr id="13" name="図 20">
            <a:extLst>
              <a:ext uri="{FF2B5EF4-FFF2-40B4-BE49-F238E27FC236}">
                <a16:creationId xmlns:a16="http://schemas.microsoft.com/office/drawing/2014/main" id="{C2EC274F-DB97-CC71-56FA-BAEA64A8255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66434" y="4529281"/>
            <a:ext cx="946404" cy="1545336"/>
          </a:xfrm>
          <a:prstGeom prst="rect">
            <a:avLst/>
          </a:prstGeom>
        </p:spPr>
      </p:pic>
      <p:pic>
        <p:nvPicPr>
          <p:cNvPr id="14" name="図 21">
            <a:extLst>
              <a:ext uri="{FF2B5EF4-FFF2-40B4-BE49-F238E27FC236}">
                <a16:creationId xmlns:a16="http://schemas.microsoft.com/office/drawing/2014/main" id="{73802C59-C695-20D8-AC6B-D1E5F62B850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48032" y="4845861"/>
            <a:ext cx="3369869" cy="1233830"/>
          </a:xfrm>
          <a:prstGeom prst="rect">
            <a:avLst/>
          </a:prstGeom>
        </p:spPr>
      </p:pic>
      <p:sp>
        <p:nvSpPr>
          <p:cNvPr id="15" name="テキスト ボックス 23">
            <a:extLst>
              <a:ext uri="{FF2B5EF4-FFF2-40B4-BE49-F238E27FC236}">
                <a16:creationId xmlns:a16="http://schemas.microsoft.com/office/drawing/2014/main" id="{0E9FF2EF-B935-6A0A-D4C4-EF9200F4F661}"/>
              </a:ext>
            </a:extLst>
          </p:cNvPr>
          <p:cNvSpPr txBox="1"/>
          <p:nvPr/>
        </p:nvSpPr>
        <p:spPr>
          <a:xfrm>
            <a:off x="6179435" y="4268971"/>
            <a:ext cx="4572000" cy="461665"/>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ja-JP" altLang="en-US" sz="1200" b="1" i="1" dirty="0">
                <a:latin typeface="Avenir Book" panose="02000503020000020003" pitchFamily="2" charset="0"/>
              </a:rPr>
              <a:t>Beam injection/ex</a:t>
            </a:r>
            <a:r>
              <a:rPr lang="en-US" altLang="ja-JP" sz="1200" b="1" i="1" dirty="0">
                <a:latin typeface="Avenir Book" panose="02000503020000020003" pitchFamily="2" charset="0"/>
              </a:rPr>
              <a:t>traction</a:t>
            </a:r>
            <a:r>
              <a:rPr lang="ja-JP" altLang="en-US" sz="1200" b="1" i="1" dirty="0">
                <a:latin typeface="Avenir Book" panose="02000503020000020003" pitchFamily="2" charset="0"/>
              </a:rPr>
              <a:t> system</a:t>
            </a:r>
            <a:endParaRPr lang="en-US" altLang="ja-JP" sz="1200" b="1" i="1" dirty="0">
              <a:latin typeface="Avenir Book" panose="02000503020000020003" pitchFamily="2" charset="0"/>
            </a:endParaRPr>
          </a:p>
          <a:p>
            <a:r>
              <a:rPr lang="en-US" altLang="ja-JP" sz="1200" b="1" i="1" dirty="0">
                <a:latin typeface="Avenir Book" panose="02000503020000020003" pitchFamily="2" charset="0"/>
              </a:rPr>
              <a:t> </a:t>
            </a:r>
            <a:r>
              <a:rPr lang="ja-JP" altLang="en-US" sz="1200" b="1" i="1" dirty="0">
                <a:latin typeface="Avenir Book" panose="02000503020000020003" pitchFamily="2" charset="0"/>
              </a:rPr>
              <a:t> </a:t>
            </a:r>
            <a:r>
              <a:rPr lang="en-US" altLang="ja-JP" sz="1200" b="1" i="1" dirty="0">
                <a:latin typeface="Avenir Book" panose="02000503020000020003" pitchFamily="2" charset="0"/>
              </a:rPr>
              <a:t>for</a:t>
            </a:r>
            <a:r>
              <a:rPr lang="ja-JP" altLang="en-US" sz="1200" b="1" i="1" dirty="0">
                <a:latin typeface="Avenir Book" panose="02000503020000020003" pitchFamily="2" charset="0"/>
              </a:rPr>
              <a:t> CLIC damping ring</a:t>
            </a:r>
          </a:p>
        </p:txBody>
      </p:sp>
      <p:pic>
        <p:nvPicPr>
          <p:cNvPr id="16" name="図 5">
            <a:extLst>
              <a:ext uri="{FF2B5EF4-FFF2-40B4-BE49-F238E27FC236}">
                <a16:creationId xmlns:a16="http://schemas.microsoft.com/office/drawing/2014/main" id="{E7CB8578-FE1A-7936-D50C-CAD57F9864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25566" y="3301519"/>
            <a:ext cx="2826068" cy="1448753"/>
          </a:xfrm>
          <a:prstGeom prst="rect">
            <a:avLst/>
          </a:prstGeom>
        </p:spPr>
      </p:pic>
      <p:pic>
        <p:nvPicPr>
          <p:cNvPr id="17" name="図 6">
            <a:extLst>
              <a:ext uri="{FF2B5EF4-FFF2-40B4-BE49-F238E27FC236}">
                <a16:creationId xmlns:a16="http://schemas.microsoft.com/office/drawing/2014/main" id="{74C9642C-8B3D-6371-63CC-996CF7A3EAB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457694" y="5008781"/>
            <a:ext cx="3051590" cy="1065836"/>
          </a:xfrm>
          <a:prstGeom prst="rect">
            <a:avLst/>
          </a:prstGeom>
        </p:spPr>
      </p:pic>
      <p:sp>
        <p:nvSpPr>
          <p:cNvPr id="18" name="テキスト ボックス 7">
            <a:extLst>
              <a:ext uri="{FF2B5EF4-FFF2-40B4-BE49-F238E27FC236}">
                <a16:creationId xmlns:a16="http://schemas.microsoft.com/office/drawing/2014/main" id="{63A85A47-9866-656B-CF08-779B282B23E1}"/>
              </a:ext>
            </a:extLst>
          </p:cNvPr>
          <p:cNvSpPr txBox="1"/>
          <p:nvPr/>
        </p:nvSpPr>
        <p:spPr>
          <a:xfrm>
            <a:off x="2447699" y="2944504"/>
            <a:ext cx="2576346"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kumimoji="1" lang="en-US" altLang="ja-JP" sz="1200" b="1" i="1" dirty="0">
                <a:latin typeface="Avenir Book" panose="02000503020000020003" pitchFamily="2" charset="0"/>
              </a:rPr>
              <a:t>ILC fast injection/extraction system</a:t>
            </a:r>
            <a:endParaRPr kumimoji="1" lang="ja-JP" altLang="en-US" sz="1200" b="1" i="1" dirty="0">
              <a:latin typeface="Avenir Book" panose="02000503020000020003" pitchFamily="2" charset="0"/>
            </a:endParaRPr>
          </a:p>
        </p:txBody>
      </p:sp>
      <p:sp>
        <p:nvSpPr>
          <p:cNvPr id="22" name="TextBox 21">
            <a:extLst>
              <a:ext uri="{FF2B5EF4-FFF2-40B4-BE49-F238E27FC236}">
                <a16:creationId xmlns:a16="http://schemas.microsoft.com/office/drawing/2014/main" id="{B9D0D94D-1453-E81A-1D7B-19732C45EBFA}"/>
              </a:ext>
            </a:extLst>
          </p:cNvPr>
          <p:cNvSpPr txBox="1"/>
          <p:nvPr/>
        </p:nvSpPr>
        <p:spPr>
          <a:xfrm>
            <a:off x="4668819" y="6379501"/>
            <a:ext cx="7523181" cy="461665"/>
          </a:xfrm>
          <a:prstGeom prst="rect">
            <a:avLst/>
          </a:prstGeom>
          <a:solidFill>
            <a:schemeClr val="accent1">
              <a:lumMod val="75000"/>
            </a:schemeClr>
          </a:solidFill>
        </p:spPr>
        <p:txBody>
          <a:bodyPr wrap="square" rtlCol="0">
            <a:spAutoFit/>
          </a:bodyPr>
          <a:lstStyle/>
          <a:p>
            <a:r>
              <a:rPr lang="en-GB" sz="1200" dirty="0">
                <a:solidFill>
                  <a:schemeClr val="bg1"/>
                </a:solidFill>
                <a:latin typeface="Avenir Book" panose="02000503020000020003" pitchFamily="2" charset="0"/>
              </a:rPr>
              <a:t>Many group can find this interesting and have capabilities to do it, there is a large and well organised  low emittance ring community in Europe – and many also experience with similar studies for CLIC and FCC-</a:t>
            </a:r>
            <a:r>
              <a:rPr lang="en-GB" sz="1200" dirty="0" err="1">
                <a:solidFill>
                  <a:schemeClr val="bg1"/>
                </a:solidFill>
                <a:latin typeface="Avenir Book" panose="02000503020000020003" pitchFamily="2" charset="0"/>
              </a:rPr>
              <a:t>ee</a:t>
            </a:r>
            <a:r>
              <a:rPr lang="en-GB" sz="1200" dirty="0">
                <a:latin typeface="Avenir Book" panose="02000503020000020003" pitchFamily="2" charset="0"/>
              </a:rPr>
              <a:t>.</a:t>
            </a:r>
          </a:p>
        </p:txBody>
      </p:sp>
      <p:sp>
        <p:nvSpPr>
          <p:cNvPr id="23" name="WPP-6: Rotating Target for Undulator Scheme">
            <a:extLst>
              <a:ext uri="{FF2B5EF4-FFF2-40B4-BE49-F238E27FC236}">
                <a16:creationId xmlns:a16="http://schemas.microsoft.com/office/drawing/2014/main" id="{0A075EFC-BF81-655E-5795-D6376DC118AC}"/>
              </a:ext>
            </a:extLst>
          </p:cNvPr>
          <p:cNvSpPr txBox="1"/>
          <p:nvPr/>
        </p:nvSpPr>
        <p:spPr>
          <a:xfrm>
            <a:off x="442392" y="89986"/>
            <a:ext cx="11001364" cy="465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A3: Damping Ring optimization and injection/extraction</a:t>
            </a:r>
            <a:endParaRPr sz="2800" dirty="0">
              <a:latin typeface="Avenir Book" panose="02000503020000020003" pitchFamily="2" charset="0"/>
              <a:cs typeface="Times New Roman" panose="02020603050405020304" pitchFamily="18" charset="0"/>
            </a:endParaRPr>
          </a:p>
        </p:txBody>
      </p:sp>
    </p:spTree>
    <p:extLst>
      <p:ext uri="{BB962C8B-B14F-4D97-AF65-F5344CB8AC3E}">
        <p14:creationId xmlns:p14="http://schemas.microsoft.com/office/powerpoint/2010/main" val="1905485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2">
            <a:extLst>
              <a:ext uri="{FF2B5EF4-FFF2-40B4-BE49-F238E27FC236}">
                <a16:creationId xmlns:a16="http://schemas.microsoft.com/office/drawing/2014/main" id="{E08AE8A8-935D-A896-2BE1-36FC2264ADEF}"/>
              </a:ext>
            </a:extLst>
          </p:cNvPr>
          <p:cNvSpPr txBox="1">
            <a:spLocks/>
          </p:cNvSpPr>
          <p:nvPr/>
        </p:nvSpPr>
        <p:spPr>
          <a:xfrm>
            <a:off x="1526382" y="0"/>
            <a:ext cx="9141619" cy="737022"/>
          </a:xfrm>
          <a:prstGeom prst="rect">
            <a:avLst/>
          </a:prstGeom>
          <a:noFill/>
          <a:ln>
            <a:noFill/>
          </a:ln>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p:txBody>
      </p:sp>
      <p:sp>
        <p:nvSpPr>
          <p:cNvPr id="8" name="テキスト ボックス 7">
            <a:extLst>
              <a:ext uri="{FF2B5EF4-FFF2-40B4-BE49-F238E27FC236}">
                <a16:creationId xmlns:a16="http://schemas.microsoft.com/office/drawing/2014/main" id="{1E111C35-618A-BCE7-E95D-7335B655B19F}"/>
              </a:ext>
            </a:extLst>
          </p:cNvPr>
          <p:cNvSpPr txBox="1"/>
          <p:nvPr/>
        </p:nvSpPr>
        <p:spPr>
          <a:xfrm>
            <a:off x="7749532" y="899271"/>
            <a:ext cx="1216167" cy="276999"/>
          </a:xfrm>
          <a:prstGeom prst="rect">
            <a:avLst/>
          </a:prstGeom>
          <a:noFill/>
          <a:ln>
            <a:noFill/>
          </a:ln>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ATF2 beamline</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sp>
        <p:nvSpPr>
          <p:cNvPr id="9" name="テキスト ボックス 8">
            <a:extLst>
              <a:ext uri="{FF2B5EF4-FFF2-40B4-BE49-F238E27FC236}">
                <a16:creationId xmlns:a16="http://schemas.microsoft.com/office/drawing/2014/main" id="{4419C7CC-656D-C5A4-1C22-4B63F81FB2CD}"/>
              </a:ext>
            </a:extLst>
          </p:cNvPr>
          <p:cNvSpPr txBox="1"/>
          <p:nvPr/>
        </p:nvSpPr>
        <p:spPr>
          <a:xfrm>
            <a:off x="603751" y="752510"/>
            <a:ext cx="4763784" cy="1938992"/>
          </a:xfrm>
          <a:prstGeom prst="rect">
            <a:avLst/>
          </a:prstGeom>
          <a:noFill/>
          <a:ln w="12700">
            <a:noFill/>
          </a:ln>
        </p:spPr>
        <p:txBody>
          <a:bodyPr wrap="square" rtlCol="0">
            <a:spAutoFit/>
          </a:bodyPr>
          <a:lstStyle/>
          <a:p>
            <a:pPr marL="214313" indent="-214313" defTabSz="457200">
              <a:buFont typeface="Wingdings" panose="05000000000000000000" pitchFamily="2" charset="2"/>
              <a:buChar char="u"/>
            </a:pPr>
            <a:r>
              <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rPr>
              <a:t>ATF2 beamline is the only existing test accelerator in the world to test the final focus system (FFS) of linear colliders.</a:t>
            </a:r>
          </a:p>
          <a:p>
            <a:pPr marL="214313" indent="-214313" defTabSz="457200">
              <a:buFont typeface="Wingdings" panose="05000000000000000000" pitchFamily="2" charset="2"/>
              <a:buChar char="u"/>
            </a:pPr>
            <a:r>
              <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rPr>
              <a:t>The following 3 research topics are important topics to be pursued at the ATF.</a:t>
            </a:r>
          </a:p>
          <a:p>
            <a:pPr marL="742950" lvl="1" indent="-285750" algn="just" defTabSz="457200">
              <a:buFont typeface="Wingdings" panose="05000000000000000000" pitchFamily="2" charset="2"/>
              <a:buChar char="u"/>
            </a:pPr>
            <a:r>
              <a:rPr lang="en-US" altLang="ja-JP" sz="1200" kern="100" dirty="0" err="1">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wakefield</a:t>
            </a:r>
            <a:r>
              <a:rPr lang="en-US" altLang="ja-JP" sz="1200" kern="100" dirty="0">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 mitigation</a:t>
            </a:r>
          </a:p>
          <a:p>
            <a:pPr marL="742950" lvl="1" indent="-285750" algn="just" defTabSz="457200">
              <a:buFont typeface="Wingdings" panose="05000000000000000000" pitchFamily="2" charset="2"/>
              <a:buChar char="u"/>
            </a:pPr>
            <a:r>
              <a:rPr lang="en-US" altLang="ja-JP" sz="1200" kern="100" dirty="0">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correction of higher-order aberration</a:t>
            </a:r>
          </a:p>
          <a:p>
            <a:pPr marL="742950" lvl="1" indent="-285750" algn="just" defTabSz="457200">
              <a:buFont typeface="Wingdings" panose="05000000000000000000" pitchFamily="2" charset="2"/>
              <a:buChar char="u"/>
            </a:pPr>
            <a:r>
              <a:rPr lang="en-US" altLang="ja-JP" sz="1200" kern="100" dirty="0">
                <a:solidFill>
                  <a:prstClr val="black"/>
                </a:solidFill>
                <a:latin typeface="Avenir Book" panose="02000503020000020003" pitchFamily="2" charset="0"/>
                <a:ea typeface="ＭＳ 明朝" panose="02020609040205080304" pitchFamily="17" charset="-128"/>
                <a:cs typeface="Times New Roman" panose="02020603050405020304" pitchFamily="18" charset="0"/>
              </a:rPr>
              <a:t>training for ILC beam tuning</a:t>
            </a:r>
            <a:endPar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endParaRPr>
          </a:p>
          <a:p>
            <a:pPr marL="214313" indent="-214313" defTabSz="457200">
              <a:buFont typeface="Wingdings" panose="05000000000000000000" pitchFamily="2" charset="2"/>
              <a:buChar char="u"/>
            </a:pPr>
            <a:r>
              <a:rPr kumimoji="1" lang="en-US" altLang="ja-JP" sz="1200" dirty="0">
                <a:solidFill>
                  <a:prstClr val="black"/>
                </a:solidFill>
                <a:latin typeface="Avenir Book" panose="02000503020000020003" pitchFamily="2" charset="0"/>
                <a:ea typeface="ＭＳ Ｐゴシック" panose="020B0600070205080204" pitchFamily="50" charset="-128"/>
                <a:cs typeface="Times New Roman" panose="02020603050405020304" pitchFamily="18" charset="0"/>
              </a:rPr>
              <a:t>The technical research at ATF2 beamline has proceeded, and should continue to be based on the ATF international collaboration, or its extension (welcome to new collaborators).</a:t>
            </a:r>
          </a:p>
        </p:txBody>
      </p:sp>
      <p:pic>
        <p:nvPicPr>
          <p:cNvPr id="23" name="Picture 8" descr="atf2-layout-070730">
            <a:extLst>
              <a:ext uri="{FF2B5EF4-FFF2-40B4-BE49-F238E27FC236}">
                <a16:creationId xmlns:a16="http://schemas.microsoft.com/office/drawing/2014/main" id="{9960EC86-7257-04B3-4DEC-7432FF7854E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24466" y="1277098"/>
            <a:ext cx="3799840" cy="690880"/>
          </a:xfrm>
          <a:prstGeom prst="rect">
            <a:avLst/>
          </a:prstGeom>
          <a:noFill/>
          <a:ln w="9525">
            <a:noFill/>
            <a:miter lim="800000"/>
            <a:headEnd/>
            <a:tailEnd/>
          </a:ln>
        </p:spPr>
      </p:pic>
      <p:pic>
        <p:nvPicPr>
          <p:cNvPr id="25" name="図 24" descr="ATF03.jpg">
            <a:extLst>
              <a:ext uri="{FF2B5EF4-FFF2-40B4-BE49-F238E27FC236}">
                <a16:creationId xmlns:a16="http://schemas.microsoft.com/office/drawing/2014/main" id="{0B8C5036-3771-9E46-D591-96D083C81B75}"/>
              </a:ext>
            </a:extLst>
          </p:cNvPr>
          <p:cNvPicPr>
            <a:picLocks noChangeAspect="1"/>
          </p:cNvPicPr>
          <p:nvPr/>
        </p:nvPicPr>
        <p:blipFill>
          <a:blip r:embed="rId4" cstate="print"/>
          <a:stretch>
            <a:fillRect/>
          </a:stretch>
        </p:blipFill>
        <p:spPr>
          <a:xfrm>
            <a:off x="6906155" y="2161007"/>
            <a:ext cx="3429000" cy="1628775"/>
          </a:xfrm>
          <a:prstGeom prst="rect">
            <a:avLst/>
          </a:prstGeom>
        </p:spPr>
      </p:pic>
      <p:pic>
        <p:nvPicPr>
          <p:cNvPr id="26" name="コンテンツ プレースホルダー 18">
            <a:extLst>
              <a:ext uri="{FF2B5EF4-FFF2-40B4-BE49-F238E27FC236}">
                <a16:creationId xmlns:a16="http://schemas.microsoft.com/office/drawing/2014/main" id="{6CB69AE4-B08D-5937-F36A-A606A7B6C3E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
          <a:stretch/>
        </p:blipFill>
        <p:spPr>
          <a:xfrm>
            <a:off x="603816" y="3198124"/>
            <a:ext cx="2717577" cy="1823334"/>
          </a:xfrm>
          <a:prstGeom prst="rect">
            <a:avLst/>
          </a:prstGeom>
        </p:spPr>
      </p:pic>
      <p:pic>
        <p:nvPicPr>
          <p:cNvPr id="28" name="図 27" descr="グラフ&#10;&#10;自動的に生成された説明">
            <a:extLst>
              <a:ext uri="{FF2B5EF4-FFF2-40B4-BE49-F238E27FC236}">
                <a16:creationId xmlns:a16="http://schemas.microsoft.com/office/drawing/2014/main" id="{AAF42857-A7B2-ADA8-CBD4-EB8D4C6D0A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6855" y="5244439"/>
            <a:ext cx="2014538" cy="1510904"/>
          </a:xfrm>
          <a:prstGeom prst="rect">
            <a:avLst/>
          </a:prstGeom>
        </p:spPr>
      </p:pic>
      <p:sp>
        <p:nvSpPr>
          <p:cNvPr id="29" name="テキスト ボックス 28">
            <a:extLst>
              <a:ext uri="{FF2B5EF4-FFF2-40B4-BE49-F238E27FC236}">
                <a16:creationId xmlns:a16="http://schemas.microsoft.com/office/drawing/2014/main" id="{45A51093-C403-B51E-330F-6BAD07E3C20F}"/>
              </a:ext>
            </a:extLst>
          </p:cNvPr>
          <p:cNvSpPr txBox="1"/>
          <p:nvPr/>
        </p:nvSpPr>
        <p:spPr>
          <a:xfrm>
            <a:off x="3500384" y="5467427"/>
            <a:ext cx="2068505" cy="1200329"/>
          </a:xfrm>
          <a:prstGeom prst="rect">
            <a:avLst/>
          </a:prstGeom>
          <a:noFill/>
        </p:spPr>
        <p:txBody>
          <a:bodyPr wrap="square">
            <a:spAutoFit/>
          </a:bodyPr>
          <a:lstStyle/>
          <a:p>
            <a:pPr algn="ctr" defTabSz="457200"/>
            <a:r>
              <a:rPr lang="en-US" altLang="ja-JP" sz="1200" b="1" i="1" dirty="0">
                <a:solidFill>
                  <a:prstClr val="black"/>
                </a:solidFill>
                <a:latin typeface="Avenir Book" panose="02000503020000020003" pitchFamily="2" charset="0"/>
                <a:ea typeface="游ゴシック" panose="020B0400000000000000" pitchFamily="34" charset="-128"/>
              </a:rPr>
              <a:t>Maximum search algorithms</a:t>
            </a:r>
          </a:p>
          <a:p>
            <a:pPr algn="ctr" defTabSz="457200"/>
            <a:r>
              <a:rPr lang="en-US" altLang="ja-JP" sz="1200" b="1" i="1" dirty="0">
                <a:solidFill>
                  <a:prstClr val="black"/>
                </a:solidFill>
                <a:latin typeface="Avenir Book" panose="02000503020000020003" pitchFamily="2" charset="0"/>
                <a:ea typeface="游ゴシック" panose="020B0400000000000000" pitchFamily="34" charset="-128"/>
              </a:rPr>
              <a:t> to be applied to beam tuning</a:t>
            </a:r>
          </a:p>
          <a:p>
            <a:pPr algn="ctr" defTabSz="457200"/>
            <a:r>
              <a:rPr lang="en-US" altLang="ja-JP" sz="1200" b="1" i="1" dirty="0">
                <a:solidFill>
                  <a:prstClr val="black"/>
                </a:solidFill>
                <a:latin typeface="Avenir Book" panose="02000503020000020003" pitchFamily="2" charset="0"/>
                <a:ea typeface="游ゴシック" panose="020B0400000000000000" pitchFamily="34" charset="-128"/>
              </a:rPr>
              <a:t>( Machine Learning )</a:t>
            </a:r>
          </a:p>
          <a:p>
            <a:pPr algn="ctr" defTabSz="457200"/>
            <a:r>
              <a:rPr lang="en-US" altLang="ja-JP" sz="1200" b="1" i="1" dirty="0">
                <a:solidFill>
                  <a:prstClr val="black"/>
                </a:solidFill>
                <a:latin typeface="Avenir Book" panose="02000503020000020003" pitchFamily="2" charset="0"/>
                <a:ea typeface="游ゴシック" panose="020B0400000000000000" pitchFamily="34" charset="-128"/>
              </a:rPr>
              <a:t> </a:t>
            </a:r>
            <a:endParaRPr lang="ja-JP" altLang="en-US" sz="1200" i="1" dirty="0">
              <a:solidFill>
                <a:prstClr val="black"/>
              </a:solidFill>
              <a:latin typeface="Avenir Book" panose="02000503020000020003" pitchFamily="2" charset="0"/>
              <a:ea typeface="游ゴシック" panose="020B0400000000000000" pitchFamily="34" charset="-128"/>
            </a:endParaRPr>
          </a:p>
        </p:txBody>
      </p:sp>
      <p:sp>
        <p:nvSpPr>
          <p:cNvPr id="3" name="テキスト ボックス 2">
            <a:extLst>
              <a:ext uri="{FF2B5EF4-FFF2-40B4-BE49-F238E27FC236}">
                <a16:creationId xmlns:a16="http://schemas.microsoft.com/office/drawing/2014/main" id="{6320D60F-34D7-79D5-AEE2-5FEF015E4E26}"/>
              </a:ext>
            </a:extLst>
          </p:cNvPr>
          <p:cNvSpPr txBox="1"/>
          <p:nvPr/>
        </p:nvSpPr>
        <p:spPr>
          <a:xfrm>
            <a:off x="359210" y="3110915"/>
            <a:ext cx="1664943" cy="276999"/>
          </a:xfrm>
          <a:prstGeom prst="rect">
            <a:avLst/>
          </a:prstGeom>
          <a:noFill/>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Wakefield test station</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pic>
        <p:nvPicPr>
          <p:cNvPr id="19" name="図 18">
            <a:extLst>
              <a:ext uri="{FF2B5EF4-FFF2-40B4-BE49-F238E27FC236}">
                <a16:creationId xmlns:a16="http://schemas.microsoft.com/office/drawing/2014/main" id="{C82C07E6-496B-EF43-09F0-A0053233080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21705" y="3067024"/>
            <a:ext cx="2014538" cy="2177415"/>
          </a:xfrm>
          <a:prstGeom prst="rect">
            <a:avLst/>
          </a:prstGeom>
        </p:spPr>
      </p:pic>
      <p:sp>
        <p:nvSpPr>
          <p:cNvPr id="30" name="テキスト ボックス 29">
            <a:extLst>
              <a:ext uri="{FF2B5EF4-FFF2-40B4-BE49-F238E27FC236}">
                <a16:creationId xmlns:a16="http://schemas.microsoft.com/office/drawing/2014/main" id="{0DB61CE3-AA1F-087E-FB46-C8FDB06BCA0D}"/>
              </a:ext>
            </a:extLst>
          </p:cNvPr>
          <p:cNvSpPr txBox="1"/>
          <p:nvPr/>
        </p:nvSpPr>
        <p:spPr>
          <a:xfrm>
            <a:off x="3527654" y="3160057"/>
            <a:ext cx="1467068" cy="646331"/>
          </a:xfrm>
          <a:prstGeom prst="rect">
            <a:avLst/>
          </a:prstGeom>
          <a:noFill/>
        </p:spPr>
        <p:txBody>
          <a:bodyPr wrap="none" rtlCol="0">
            <a:spAutoFit/>
          </a:bodyPr>
          <a:lstStyle/>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Octupole magnets</a:t>
            </a:r>
          </a:p>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 for higher-order</a:t>
            </a:r>
          </a:p>
          <a:p>
            <a:pPr defTabSz="457200"/>
            <a:r>
              <a:rPr kumimoji="1" lang="en-US" altLang="ja-JP" sz="1200" b="1" i="1" dirty="0">
                <a:solidFill>
                  <a:prstClr val="black"/>
                </a:solidFill>
                <a:latin typeface="Avenir Book" panose="02000503020000020003" pitchFamily="2" charset="0"/>
                <a:ea typeface="游ゴシック" panose="020B0400000000000000" pitchFamily="34" charset="-128"/>
              </a:rPr>
              <a:t> aberration</a:t>
            </a:r>
            <a:endParaRPr kumimoji="1" lang="ja-JP" altLang="en-US" sz="1200" b="1" i="1" dirty="0">
              <a:solidFill>
                <a:prstClr val="black"/>
              </a:solidFill>
              <a:latin typeface="Avenir Book" panose="02000503020000020003" pitchFamily="2" charset="0"/>
              <a:ea typeface="游ゴシック" panose="020B0400000000000000" pitchFamily="34" charset="-128"/>
            </a:endParaRPr>
          </a:p>
        </p:txBody>
      </p:sp>
      <p:sp>
        <p:nvSpPr>
          <p:cNvPr id="2" name="WPP-6: Rotating Target for Undulator Scheme">
            <a:extLst>
              <a:ext uri="{FF2B5EF4-FFF2-40B4-BE49-F238E27FC236}">
                <a16:creationId xmlns:a16="http://schemas.microsoft.com/office/drawing/2014/main" id="{AE5200D0-A0FB-8449-CE72-00F72678CB6D}"/>
              </a:ext>
            </a:extLst>
          </p:cNvPr>
          <p:cNvSpPr txBox="1"/>
          <p:nvPr/>
        </p:nvSpPr>
        <p:spPr>
          <a:xfrm>
            <a:off x="334812" y="122260"/>
            <a:ext cx="11001364" cy="465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A4: ATF3  </a:t>
            </a:r>
            <a:r>
              <a:rPr lang="en-US" sz="2800" dirty="0" err="1">
                <a:latin typeface="Avenir Book" panose="02000503020000020003" pitchFamily="2" charset="0"/>
                <a:cs typeface="Times New Roman" panose="02020603050405020304" pitchFamily="18" charset="0"/>
              </a:rPr>
              <a:t>programme</a:t>
            </a:r>
            <a:r>
              <a:rPr lang="en-US" sz="2800" dirty="0">
                <a:latin typeface="Avenir Book" panose="02000503020000020003" pitchFamily="2" charset="0"/>
                <a:cs typeface="Times New Roman" panose="02020603050405020304" pitchFamily="18" charset="0"/>
              </a:rPr>
              <a:t> (final focus, nanobeams)</a:t>
            </a:r>
            <a:endParaRPr sz="2800" dirty="0">
              <a:latin typeface="Avenir Book" panose="02000503020000020003" pitchFamily="2" charset="0"/>
              <a:cs typeface="Times New Roman" panose="02020603050405020304" pitchFamily="18" charset="0"/>
            </a:endParaRPr>
          </a:p>
        </p:txBody>
      </p:sp>
      <p:sp>
        <p:nvSpPr>
          <p:cNvPr id="4" name="TextBox 3">
            <a:extLst>
              <a:ext uri="{FF2B5EF4-FFF2-40B4-BE49-F238E27FC236}">
                <a16:creationId xmlns:a16="http://schemas.microsoft.com/office/drawing/2014/main" id="{9C4872C3-AC48-2996-763D-CD5DCF8A4BB5}"/>
              </a:ext>
            </a:extLst>
          </p:cNvPr>
          <p:cNvSpPr txBox="1"/>
          <p:nvPr/>
        </p:nvSpPr>
        <p:spPr>
          <a:xfrm>
            <a:off x="6825522" y="5288340"/>
            <a:ext cx="5366478" cy="1569660"/>
          </a:xfrm>
          <a:prstGeom prst="rect">
            <a:avLst/>
          </a:prstGeom>
          <a:solidFill>
            <a:schemeClr val="accent5">
              <a:lumMod val="75000"/>
            </a:schemeClr>
          </a:solidFill>
          <a:ln>
            <a:noFill/>
          </a:ln>
        </p:spPr>
        <p:txBody>
          <a:bodyPr wrap="square" rtlCol="0">
            <a:spAutoFit/>
          </a:bodyPr>
          <a:lstStyle/>
          <a:p>
            <a:r>
              <a:rPr lang="en-GB" sz="1200" dirty="0">
                <a:solidFill>
                  <a:schemeClr val="bg1"/>
                </a:solidFill>
                <a:latin typeface="Avenir Book" panose="02000503020000020003" pitchFamily="2" charset="0"/>
              </a:rPr>
              <a:t>Very relevant studies for any linac and Higgs factory  closely related to low emittances and nano beams, e.g. alignment, stabilisation, instrumentation, beam-dynamics, etc.  </a:t>
            </a:r>
          </a:p>
          <a:p>
            <a:pPr marL="285750" indent="-285750">
              <a:buFont typeface="Arial" panose="020B0604020202020204" pitchFamily="34" charset="0"/>
              <a:buChar char="•"/>
            </a:pPr>
            <a:r>
              <a:rPr lang="en-GB" sz="1200" dirty="0">
                <a:solidFill>
                  <a:schemeClr val="bg1"/>
                </a:solidFill>
                <a:latin typeface="Avenir Book" panose="02000503020000020003" pitchFamily="2" charset="0"/>
              </a:rPr>
              <a:t>Strong European leadership with several group from </a:t>
            </a:r>
            <a:r>
              <a:rPr lang="en-GB" sz="1200" b="1" dirty="0">
                <a:solidFill>
                  <a:schemeClr val="bg1"/>
                </a:solidFill>
                <a:latin typeface="Avenir Heavy" panose="02000503020000020003" pitchFamily="2" charset="0"/>
              </a:rPr>
              <a:t>France, UK, Spain, Germany and also CERN, also extensively used for PhD training</a:t>
            </a:r>
          </a:p>
          <a:p>
            <a:pPr marL="285750" indent="-285750">
              <a:buFont typeface="Arial" panose="020B0604020202020204" pitchFamily="34" charset="0"/>
              <a:buChar char="•"/>
            </a:pPr>
            <a:r>
              <a:rPr lang="en-GB" sz="1200" dirty="0">
                <a:solidFill>
                  <a:schemeClr val="bg1"/>
                </a:solidFill>
                <a:latin typeface="Avenir Book" panose="02000503020000020003" pitchFamily="2" charset="0"/>
              </a:rPr>
              <a:t>A future ATF3 programme has been defined and reviewed internationally, supported also by MC researcher exchange programmes as EJADE and EAJADE (</a:t>
            </a:r>
            <a:r>
              <a:rPr lang="en-GB" sz="1200" dirty="0">
                <a:solidFill>
                  <a:schemeClr val="bg1"/>
                </a:solidFill>
                <a:latin typeface="Avenir Book" panose="02000503020000020003" pitchFamily="2" charset="0"/>
                <a:hlinkClick r:id="rId8">
                  <a:extLst>
                    <a:ext uri="{A12FA001-AC4F-418D-AE19-62706E023703}">
                      <ahyp:hlinkClr xmlns:ahyp="http://schemas.microsoft.com/office/drawing/2018/hyperlinkcolor" val="tx"/>
                    </a:ext>
                  </a:extLst>
                </a:hlinkClick>
              </a:rPr>
              <a:t>LINK</a:t>
            </a:r>
            <a:r>
              <a:rPr lang="en-GB" sz="1200" dirty="0">
                <a:solidFill>
                  <a:schemeClr val="bg1"/>
                </a:solidFill>
                <a:latin typeface="Avenir Book" panose="02000503020000020003" pitchFamily="2" charset="0"/>
              </a:rPr>
              <a:t>) </a:t>
            </a:r>
          </a:p>
        </p:txBody>
      </p:sp>
    </p:spTree>
    <p:extLst>
      <p:ext uri="{BB962C8B-B14F-4D97-AF65-F5344CB8AC3E}">
        <p14:creationId xmlns:p14="http://schemas.microsoft.com/office/powerpoint/2010/main" val="2825633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0FF02F-0253-81D1-BA83-B1C3B9B785EE}"/>
              </a:ext>
            </a:extLst>
          </p:cNvPr>
          <p:cNvSpPr>
            <a:spLocks noGrp="1"/>
          </p:cNvSpPr>
          <p:nvPr>
            <p:ph type="sldNum" sz="quarter" idx="12"/>
          </p:nvPr>
        </p:nvSpPr>
        <p:spPr>
          <a:xfrm>
            <a:off x="9448800" y="6470769"/>
            <a:ext cx="2743200" cy="365125"/>
          </a:xfrm>
        </p:spPr>
        <p:txBody>
          <a:bodyPr/>
          <a:lstStyle/>
          <a:p>
            <a:fld id="{ED214FC2-D180-45CB-BFDC-9AC7B2DC4DE3}" type="slidenum">
              <a:rPr kumimoji="1" lang="ja-JP" altLang="en-US" smtClean="0"/>
              <a:t>15</a:t>
            </a:fld>
            <a:endParaRPr kumimoji="1" lang="ja-JP" altLang="en-US"/>
          </a:p>
        </p:txBody>
      </p:sp>
      <p:sp>
        <p:nvSpPr>
          <p:cNvPr id="4" name="テキスト ボックス 7">
            <a:extLst>
              <a:ext uri="{FF2B5EF4-FFF2-40B4-BE49-F238E27FC236}">
                <a16:creationId xmlns:a16="http://schemas.microsoft.com/office/drawing/2014/main" id="{A04C3225-60B5-9ECE-0147-9AC42DA82541}"/>
              </a:ext>
            </a:extLst>
          </p:cNvPr>
          <p:cNvSpPr txBox="1"/>
          <p:nvPr/>
        </p:nvSpPr>
        <p:spPr>
          <a:xfrm>
            <a:off x="1370872" y="4241568"/>
            <a:ext cx="6099942" cy="1523494"/>
          </a:xfrm>
          <a:prstGeom prst="rect">
            <a:avLst/>
          </a:prstGeom>
          <a:solidFill>
            <a:schemeClr val="bg1"/>
          </a:solidFill>
          <a:ln w="12700">
            <a:noFill/>
          </a:ln>
        </p:spPr>
        <p:txBody>
          <a:bodyPr wrap="square" rtlCol="0">
            <a:spAutoFit/>
          </a:bodyPr>
          <a:lstStyle/>
          <a:p>
            <a:pPr marL="342900" indent="-342900">
              <a:spcBef>
                <a:spcPts val="600"/>
              </a:spcBef>
              <a:spcAft>
                <a:spcPts val="600"/>
              </a:spcAft>
              <a:buFont typeface="Wingdings" pitchFamily="2" charset="2"/>
              <a:buChar char="u"/>
            </a:pPr>
            <a:r>
              <a:rPr kumimoji="1" lang="en-US" altLang="ja-JP" sz="1600" dirty="0">
                <a:latin typeface="Avenir Book" panose="02000503020000020003" pitchFamily="2" charset="0"/>
                <a:ea typeface="ＭＳ Ｐゴシック" panose="020B0600070205080204" pitchFamily="50" charset="-128"/>
                <a:cs typeface="Times New Roman" panose="02020603050405020304" pitchFamily="18" charset="0"/>
              </a:rPr>
              <a:t>Finalize the engineering design of the main beam dump system</a:t>
            </a:r>
          </a:p>
          <a:p>
            <a:pPr marL="742950" lvl="1" indent="-285750">
              <a:buFont typeface="Wingdings" pitchFamily="2" charset="2"/>
              <a:buChar char="l"/>
            </a:pPr>
            <a:r>
              <a:rPr kumimoji="1" lang="en-US" altLang="ja-JP" sz="1400" dirty="0">
                <a:latin typeface="Avenir Book" panose="02000503020000020003" pitchFamily="2" charset="0"/>
                <a:ea typeface="ＭＳ Ｐゴシック" panose="020B0600070205080204" pitchFamily="50" charset="-128"/>
                <a:cs typeface="Times New Roman" panose="02020603050405020304" pitchFamily="18" charset="0"/>
              </a:rPr>
              <a:t>Vortex water flow in the dump vessel</a:t>
            </a:r>
          </a:p>
          <a:p>
            <a:pPr marL="742950" lvl="1" indent="-285750">
              <a:buFont typeface="Wingdings" pitchFamily="2" charset="2"/>
              <a:buChar char="l"/>
            </a:pPr>
            <a:r>
              <a:rPr kumimoji="1" lang="en-US" altLang="ja-JP" sz="1400" dirty="0">
                <a:latin typeface="Avenir Book" panose="02000503020000020003" pitchFamily="2" charset="0"/>
                <a:ea typeface="ＭＳ Ｐゴシック" panose="020B0600070205080204" pitchFamily="50" charset="-128"/>
                <a:cs typeface="Times New Roman" panose="02020603050405020304" pitchFamily="18" charset="0"/>
              </a:rPr>
              <a:t>Cooling water circulation and heat exchange</a:t>
            </a:r>
          </a:p>
          <a:p>
            <a:pPr marL="742950" lvl="1" indent="-285750">
              <a:buFont typeface="Wingdings" pitchFamily="2" charset="2"/>
              <a:buChar char="l"/>
            </a:pPr>
            <a:r>
              <a:rPr kumimoji="1" lang="en-US" altLang="ja-JP" sz="1400" dirty="0">
                <a:latin typeface="Avenir Book" panose="02000503020000020003" pitchFamily="2" charset="0"/>
                <a:ea typeface="ＭＳ Ｐゴシック" panose="020B0600070205080204" pitchFamily="50" charset="-128"/>
                <a:cs typeface="Times New Roman" panose="02020603050405020304" pitchFamily="18" charset="0"/>
              </a:rPr>
              <a:t>Remote exchange of the beam window </a:t>
            </a:r>
          </a:p>
          <a:p>
            <a:pPr marL="742950" lvl="1" indent="-285750">
              <a:spcAft>
                <a:spcPts val="600"/>
              </a:spcAft>
              <a:buFont typeface="Wingdings" pitchFamily="2" charset="2"/>
              <a:buChar char="l"/>
            </a:pPr>
            <a:r>
              <a:rPr kumimoji="1" lang="en-US" altLang="ja-JP" sz="1400" dirty="0">
                <a:latin typeface="Avenir Book" panose="02000503020000020003" pitchFamily="2" charset="0"/>
                <a:ea typeface="ＭＳ Ｐゴシック" panose="020B0600070205080204" pitchFamily="50" charset="-128"/>
                <a:cs typeface="Times New Roman" panose="02020603050405020304" pitchFamily="18" charset="0"/>
              </a:rPr>
              <a:t>Countermeasure for failures / safety system</a:t>
            </a:r>
          </a:p>
        </p:txBody>
      </p:sp>
      <p:pic>
        <p:nvPicPr>
          <p:cNvPr id="5" name="図 18">
            <a:extLst>
              <a:ext uri="{FF2B5EF4-FFF2-40B4-BE49-F238E27FC236}">
                <a16:creationId xmlns:a16="http://schemas.microsoft.com/office/drawing/2014/main" id="{DF6D0A9B-1B1C-2A56-D284-52B8F3C8F318}"/>
              </a:ext>
            </a:extLst>
          </p:cNvPr>
          <p:cNvPicPr/>
          <p:nvPr/>
        </p:nvPicPr>
        <p:blipFill>
          <a:blip r:embed="rId3" cstate="screen">
            <a:extLst>
              <a:ext uri="{28A0092B-C50C-407E-A947-70E740481C1C}">
                <a14:useLocalDpi xmlns:a14="http://schemas.microsoft.com/office/drawing/2010/main"/>
              </a:ext>
            </a:extLst>
          </a:blip>
          <a:stretch>
            <a:fillRect/>
          </a:stretch>
        </p:blipFill>
        <p:spPr>
          <a:xfrm>
            <a:off x="7281688" y="3745115"/>
            <a:ext cx="3761065" cy="2516400"/>
          </a:xfrm>
          <a:prstGeom prst="rect">
            <a:avLst/>
          </a:prstGeom>
          <a:solidFill>
            <a:schemeClr val="bg1"/>
          </a:solidFill>
          <a:ln>
            <a:noFill/>
          </a:ln>
        </p:spPr>
      </p:pic>
      <p:sp>
        <p:nvSpPr>
          <p:cNvPr id="6" name="TextBox 5">
            <a:extLst>
              <a:ext uri="{FF2B5EF4-FFF2-40B4-BE49-F238E27FC236}">
                <a16:creationId xmlns:a16="http://schemas.microsoft.com/office/drawing/2014/main" id="{AA833650-2D3B-BC64-0EC6-EE2A1F1368BC}"/>
              </a:ext>
            </a:extLst>
          </p:cNvPr>
          <p:cNvSpPr txBox="1"/>
          <p:nvPr/>
        </p:nvSpPr>
        <p:spPr>
          <a:xfrm>
            <a:off x="1105394" y="1030110"/>
            <a:ext cx="10457724" cy="3293209"/>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Avenir Book" panose="02000503020000020003" pitchFamily="2" charset="0"/>
              </a:rPr>
              <a:t>Project Office to follow this effort, admin base CERN but can/should be distributed</a:t>
            </a:r>
          </a:p>
          <a:p>
            <a:pPr marL="742950" lvl="1" indent="-285750">
              <a:buFont typeface="Arial" panose="020B0604020202020204" pitchFamily="34" charset="0"/>
              <a:buChar char="•"/>
            </a:pPr>
            <a:r>
              <a:rPr lang="en-GB" sz="1600" dirty="0">
                <a:latin typeface="Avenir Book" panose="02000503020000020003" pitchFamily="2" charset="0"/>
              </a:rPr>
              <a:t>Linking to EAJADE and communication efforts, and the KEK-CERN offices   </a:t>
            </a:r>
          </a:p>
          <a:p>
            <a:pPr lvl="1"/>
            <a:endParaRPr lang="en-GB" sz="1600" dirty="0">
              <a:latin typeface="Avenir Book" panose="02000503020000020003" pitchFamily="2" charset="0"/>
            </a:endParaRPr>
          </a:p>
          <a:p>
            <a:pPr marL="285750" indent="-285750">
              <a:buFont typeface="Arial" panose="020B0604020202020204" pitchFamily="34" charset="0"/>
              <a:buChar char="•"/>
            </a:pPr>
            <a:r>
              <a:rPr lang="en-GB" sz="1600" dirty="0">
                <a:latin typeface="Avenir Book" panose="02000503020000020003" pitchFamily="2" charset="0"/>
              </a:rPr>
              <a:t>Continue existing collaborative efforts on CE and </a:t>
            </a:r>
            <a:r>
              <a:rPr lang="en-GB" sz="1600" dirty="0" err="1">
                <a:latin typeface="Avenir Book" panose="02000503020000020003" pitchFamily="2" charset="0"/>
              </a:rPr>
              <a:t>Cryo</a:t>
            </a:r>
            <a:r>
              <a:rPr lang="en-GB" sz="1600" dirty="0">
                <a:latin typeface="Avenir Book" panose="02000503020000020003" pitchFamily="2" charset="0"/>
              </a:rPr>
              <a:t> (CERN, DESY, KEK)</a:t>
            </a:r>
          </a:p>
          <a:p>
            <a:pPr marL="285750" indent="-285750">
              <a:buFont typeface="Arial" panose="020B0604020202020204" pitchFamily="34" charset="0"/>
              <a:buChar char="•"/>
            </a:pPr>
            <a:r>
              <a:rPr lang="en-GB" sz="1600" dirty="0">
                <a:latin typeface="Avenir Book" panose="02000503020000020003" pitchFamily="2" charset="0"/>
              </a:rPr>
              <a:t>Common studies CLIC/ILC on sustainability issue (ongoing), e.g. power, energy and running models, CO2 (sustainability is also an EAJADE WP). </a:t>
            </a:r>
          </a:p>
          <a:p>
            <a:pPr marL="742950" lvl="1" indent="-285750">
              <a:buFont typeface="Arial" panose="020B0604020202020204" pitchFamily="34" charset="0"/>
              <a:buChar char="•"/>
            </a:pPr>
            <a:r>
              <a:rPr lang="en-GB" sz="1600" dirty="0">
                <a:latin typeface="Avenir Book" panose="02000503020000020003" pitchFamily="2" charset="0"/>
              </a:rPr>
              <a:t>the four activities above are all addressing optimisation of </a:t>
            </a:r>
            <a:r>
              <a:rPr lang="en-GB" sz="1600" dirty="0" err="1">
                <a:latin typeface="Avenir Book" panose="02000503020000020003" pitchFamily="2" charset="0"/>
              </a:rPr>
              <a:t>lum</a:t>
            </a:r>
            <a:r>
              <a:rPr lang="en-GB" sz="1600" dirty="0">
                <a:latin typeface="Avenir Book" panose="02000503020000020003" pitchFamily="2" charset="0"/>
              </a:rPr>
              <a:t>. to power, and/or power consumption directly for ILC</a:t>
            </a:r>
          </a:p>
          <a:p>
            <a:pPr marL="742950" lvl="1" indent="-285750">
              <a:buFont typeface="Arial" panose="020B0604020202020204" pitchFamily="34" charset="0"/>
              <a:buChar char="•"/>
            </a:pPr>
            <a:r>
              <a:rPr lang="en-GB" sz="1600">
                <a:latin typeface="Avenir Book" panose="02000503020000020003" pitchFamily="2" charset="0"/>
              </a:rPr>
              <a:t>will also connect </a:t>
            </a:r>
            <a:r>
              <a:rPr lang="en-GB" sz="1600" dirty="0">
                <a:latin typeface="Avenir Book" panose="02000503020000020003" pitchFamily="2" charset="0"/>
              </a:rPr>
              <a:t>to green ILC studies in Tohoku within EAJADE (e.g. facility integration in local environment and infrastructure, carbon emission goals, power availability and sources) </a:t>
            </a:r>
          </a:p>
          <a:p>
            <a:pPr marL="285750" indent="-285750">
              <a:buFont typeface="Arial" panose="020B0604020202020204" pitchFamily="34" charset="0"/>
              <a:buChar char="•"/>
            </a:pPr>
            <a:r>
              <a:rPr lang="en-GB" sz="1600" dirty="0">
                <a:latin typeface="Avenir Book" panose="02000503020000020003" pitchFamily="2" charset="0"/>
              </a:rPr>
              <a:t>Connecting to ILC physics and detector developments, in particular MDI (also a focus of EAJADE)</a:t>
            </a:r>
          </a:p>
          <a:p>
            <a:endParaRPr lang="en-GB" sz="1600" dirty="0">
              <a:latin typeface="Avenir Book" panose="02000503020000020003" pitchFamily="2" charset="0"/>
            </a:endParaRPr>
          </a:p>
          <a:p>
            <a:pPr marL="285750" indent="-285750">
              <a:buFont typeface="Arial" panose="020B0604020202020204" pitchFamily="34" charset="0"/>
              <a:buChar char="•"/>
            </a:pPr>
            <a:r>
              <a:rPr lang="en-GB" sz="1600" dirty="0">
                <a:latin typeface="Avenir Book" panose="02000503020000020003" pitchFamily="2" charset="0"/>
              </a:rPr>
              <a:t>One of the ITN studies also belong to this activity:</a:t>
            </a:r>
          </a:p>
        </p:txBody>
      </p:sp>
      <p:sp>
        <p:nvSpPr>
          <p:cNvPr id="7" name="TextBox 6">
            <a:extLst>
              <a:ext uri="{FF2B5EF4-FFF2-40B4-BE49-F238E27FC236}">
                <a16:creationId xmlns:a16="http://schemas.microsoft.com/office/drawing/2014/main" id="{3E45C002-7BC8-4E93-D509-33C5B40BBF54}"/>
              </a:ext>
            </a:extLst>
          </p:cNvPr>
          <p:cNvSpPr txBox="1"/>
          <p:nvPr/>
        </p:nvSpPr>
        <p:spPr>
          <a:xfrm>
            <a:off x="6074106" y="6374229"/>
            <a:ext cx="6106865" cy="461665"/>
          </a:xfrm>
          <a:prstGeom prst="rect">
            <a:avLst/>
          </a:prstGeom>
          <a:solidFill>
            <a:schemeClr val="accent1">
              <a:lumMod val="75000"/>
            </a:schemeClr>
          </a:solidFill>
        </p:spPr>
        <p:txBody>
          <a:bodyPr wrap="none" rtlCol="0">
            <a:spAutoFit/>
          </a:bodyPr>
          <a:lstStyle/>
          <a:p>
            <a:r>
              <a:rPr lang="en-GB" sz="1200" dirty="0">
                <a:solidFill>
                  <a:schemeClr val="bg1"/>
                </a:solidFill>
                <a:latin typeface="Avenir Book" panose="02000503020000020003" pitchFamily="2" charset="0"/>
              </a:rPr>
              <a:t>Involved: CERN, EAJADE community, ESS Bilbao for dumps. Many of these topics are </a:t>
            </a:r>
          </a:p>
          <a:p>
            <a:r>
              <a:rPr lang="en-GB" sz="1200" dirty="0">
                <a:solidFill>
                  <a:schemeClr val="bg1"/>
                </a:solidFill>
                <a:latin typeface="Avenir Book" panose="02000503020000020003" pitchFamily="2" charset="0"/>
              </a:rPr>
              <a:t>related to exploiting communalities between EXFEL, HL-LHC or CLIC and ILC </a:t>
            </a:r>
          </a:p>
        </p:txBody>
      </p:sp>
      <p:sp>
        <p:nvSpPr>
          <p:cNvPr id="8" name="WPP-6: Rotating Target for Undulator Scheme">
            <a:extLst>
              <a:ext uri="{FF2B5EF4-FFF2-40B4-BE49-F238E27FC236}">
                <a16:creationId xmlns:a16="http://schemas.microsoft.com/office/drawing/2014/main" id="{A4F92822-DCD1-3CBA-FE56-FE7326520263}"/>
              </a:ext>
            </a:extLst>
          </p:cNvPr>
          <p:cNvSpPr txBox="1"/>
          <p:nvPr/>
        </p:nvSpPr>
        <p:spPr>
          <a:xfrm>
            <a:off x="352436" y="295693"/>
            <a:ext cx="11001364" cy="465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r>
              <a:rPr lang="en-US" sz="2800" dirty="0">
                <a:latin typeface="Avenir Book" panose="02000503020000020003" pitchFamily="2" charset="0"/>
                <a:cs typeface="Times New Roman" panose="02020603050405020304" pitchFamily="18" charset="0"/>
              </a:rPr>
              <a:t>A5: Implementation studies  </a:t>
            </a:r>
            <a:endParaRPr sz="2800" dirty="0">
              <a:latin typeface="Avenir Book" panose="02000503020000020003" pitchFamily="2" charset="0"/>
              <a:cs typeface="Times New Roman" panose="02020603050405020304" pitchFamily="18" charset="0"/>
            </a:endParaRPr>
          </a:p>
        </p:txBody>
      </p:sp>
    </p:spTree>
    <p:extLst>
      <p:ext uri="{BB962C8B-B14F-4D97-AF65-F5344CB8AC3E}">
        <p14:creationId xmlns:p14="http://schemas.microsoft.com/office/powerpoint/2010/main" val="339214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6112-2C9E-6525-028E-E8CFBEA8CBBF}"/>
              </a:ext>
            </a:extLst>
          </p:cNvPr>
          <p:cNvSpPr>
            <a:spLocks noGrp="1"/>
          </p:cNvSpPr>
          <p:nvPr>
            <p:ph type="title"/>
          </p:nvPr>
        </p:nvSpPr>
        <p:spPr>
          <a:xfrm>
            <a:off x="838200" y="-110989"/>
            <a:ext cx="10515600" cy="1325563"/>
          </a:xfrm>
        </p:spPr>
        <p:txBody>
          <a:bodyPr>
            <a:normAutofit/>
          </a:bodyPr>
          <a:lstStyle/>
          <a:p>
            <a:pPr algn="ctr"/>
            <a:r>
              <a:rPr lang="en-GB" sz="3600" dirty="0">
                <a:latin typeface="Avenir Book" panose="02000503020000020003" pitchFamily="2" charset="0"/>
              </a:rPr>
              <a:t>European Organisation of programme</a:t>
            </a:r>
          </a:p>
        </p:txBody>
      </p:sp>
      <p:sp>
        <p:nvSpPr>
          <p:cNvPr id="3" name="Content Placeholder 2">
            <a:extLst>
              <a:ext uri="{FF2B5EF4-FFF2-40B4-BE49-F238E27FC236}">
                <a16:creationId xmlns:a16="http://schemas.microsoft.com/office/drawing/2014/main" id="{5B9462CE-C587-ABF2-9A7E-67B40B0659A1}"/>
              </a:ext>
            </a:extLst>
          </p:cNvPr>
          <p:cNvSpPr>
            <a:spLocks noGrp="1"/>
          </p:cNvSpPr>
          <p:nvPr>
            <p:ph idx="1"/>
          </p:nvPr>
        </p:nvSpPr>
        <p:spPr>
          <a:xfrm>
            <a:off x="838200" y="1433528"/>
            <a:ext cx="8359588" cy="4732830"/>
          </a:xfrm>
        </p:spPr>
        <p:txBody>
          <a:bodyPr>
            <a:normAutofit fontScale="47500" lnSpcReduction="20000"/>
          </a:bodyPr>
          <a:lstStyle/>
          <a:p>
            <a:r>
              <a:rPr lang="en-GB" sz="2900" dirty="0">
                <a:latin typeface="Avenir Book" panose="02000503020000020003" pitchFamily="2" charset="0"/>
              </a:rPr>
              <a:t>CERN plays coordinating role</a:t>
            </a:r>
          </a:p>
          <a:p>
            <a:r>
              <a:rPr lang="en-GB" sz="2900" dirty="0">
                <a:latin typeface="Avenir Book" panose="02000503020000020003" pitchFamily="2" charset="0"/>
              </a:rPr>
              <a:t>KEK contribution to the material cost is essential </a:t>
            </a:r>
          </a:p>
          <a:p>
            <a:r>
              <a:rPr lang="en-GB" sz="2900" dirty="0">
                <a:latin typeface="Avenir Book" panose="02000503020000020003" pitchFamily="2" charset="0"/>
              </a:rPr>
              <a:t>Main contract for flow of funds between CERN and KEK</a:t>
            </a:r>
            <a:r>
              <a:rPr lang="en-GB" sz="2900" dirty="0">
                <a:solidFill>
                  <a:srgbClr val="FF0000"/>
                </a:solidFill>
                <a:latin typeface="Avenir Book" panose="02000503020000020003" pitchFamily="2" charset="0"/>
              </a:rPr>
              <a:t>*</a:t>
            </a:r>
            <a:r>
              <a:rPr lang="en-GB" sz="2900" dirty="0">
                <a:latin typeface="Avenir Book" panose="02000503020000020003" pitchFamily="2" charset="0"/>
              </a:rPr>
              <a:t> </a:t>
            </a:r>
          </a:p>
          <a:p>
            <a:pPr lvl="1"/>
            <a:r>
              <a:rPr lang="en-GB" sz="2500" dirty="0">
                <a:latin typeface="Avenir Book" panose="02000503020000020003" pitchFamily="2" charset="0"/>
              </a:rPr>
              <a:t>CERN-KEK ILC IDT agreement already extended by 2 years </a:t>
            </a:r>
          </a:p>
          <a:p>
            <a:pPr lvl="1"/>
            <a:r>
              <a:rPr lang="en-GB" sz="2500" dirty="0">
                <a:latin typeface="Avenir Book" panose="02000503020000020003" pitchFamily="2" charset="0"/>
              </a:rPr>
              <a:t>Amendments/modifications would be needed for ITN, most practical is new Agreement (next slide) </a:t>
            </a:r>
          </a:p>
          <a:p>
            <a:r>
              <a:rPr lang="en-GB" sz="2900" dirty="0">
                <a:latin typeface="Avenir Book" panose="02000503020000020003" pitchFamily="2" charset="0"/>
              </a:rPr>
              <a:t>Subsequent contracts* – similar to what is done for other studies for future colliders – between CERN and European Labs in the cases where money flow is needed (limited number)</a:t>
            </a:r>
          </a:p>
          <a:p>
            <a:r>
              <a:rPr lang="en-GB" sz="2900" dirty="0">
                <a:latin typeface="Avenir Book" panose="02000503020000020003" pitchFamily="2" charset="0"/>
              </a:rPr>
              <a:t>Establish a distributed Project Office, administratively anchored to CERN, to follow up the work.  </a:t>
            </a:r>
          </a:p>
          <a:p>
            <a:r>
              <a:rPr lang="en-GB" sz="2900" dirty="0">
                <a:latin typeface="Avenir Book" panose="02000503020000020003" pitchFamily="2" charset="0"/>
              </a:rPr>
              <a:t>Aim to involve CERN personnel, fellows, PJAS within the current LC resource planning at CERN (in many cases using long term collaborative links and common studies between CLIC and ILC)</a:t>
            </a:r>
          </a:p>
          <a:p>
            <a:endParaRPr lang="en-GB" sz="2900" dirty="0">
              <a:latin typeface="Avenir Book" panose="02000503020000020003" pitchFamily="2" charset="0"/>
            </a:endParaRPr>
          </a:p>
          <a:p>
            <a:pPr marL="0" indent="0">
              <a:buNone/>
            </a:pPr>
            <a:endParaRPr lang="en-GB" sz="2900" dirty="0">
              <a:latin typeface="Avenir Book" panose="02000503020000020003" pitchFamily="2" charset="0"/>
            </a:endParaRPr>
          </a:p>
          <a:p>
            <a:pPr marL="0" indent="0">
              <a:buNone/>
            </a:pPr>
            <a:endParaRPr lang="en-GB" sz="2900" dirty="0">
              <a:latin typeface="Avenir Book" panose="02000503020000020003" pitchFamily="2" charset="0"/>
            </a:endParaRPr>
          </a:p>
          <a:p>
            <a:pPr marL="0" indent="0">
              <a:buNone/>
            </a:pPr>
            <a:endParaRPr lang="en-GB" sz="2900" dirty="0">
              <a:latin typeface="Avenir Book" panose="02000503020000020003" pitchFamily="2" charset="0"/>
            </a:endParaRPr>
          </a:p>
          <a:p>
            <a:pPr marL="0" indent="0">
              <a:buNone/>
            </a:pPr>
            <a:endParaRPr lang="en-GB" sz="2900" dirty="0">
              <a:latin typeface="Avenir Book" panose="02000503020000020003" pitchFamily="2" charset="0"/>
            </a:endParaRPr>
          </a:p>
          <a:p>
            <a:pPr marL="0" indent="0">
              <a:buNone/>
            </a:pPr>
            <a:endParaRPr lang="en-GB" sz="2900" dirty="0">
              <a:latin typeface="Avenir Book" panose="02000503020000020003" pitchFamily="2" charset="0"/>
            </a:endParaRPr>
          </a:p>
          <a:p>
            <a:pPr marL="0" indent="0">
              <a:buNone/>
            </a:pPr>
            <a:r>
              <a:rPr lang="en-GB" sz="2900" dirty="0">
                <a:solidFill>
                  <a:srgbClr val="FF0000"/>
                </a:solidFill>
                <a:latin typeface="Avenir Book" panose="02000503020000020003" pitchFamily="2" charset="0"/>
              </a:rPr>
              <a:t>*</a:t>
            </a:r>
            <a:r>
              <a:rPr lang="en-GB" sz="2900" dirty="0">
                <a:latin typeface="Avenir Book" panose="02000503020000020003" pitchFamily="2" charset="0"/>
              </a:rPr>
              <a:t>Additional collaboration agreements between KEK and FA/countries might be very beneficially, where these activities are recognised directly  </a:t>
            </a:r>
            <a:endParaRPr lang="en-GB" sz="4400" dirty="0">
              <a:latin typeface="Avenir Book" panose="02000503020000020003" pitchFamily="2" charset="0"/>
            </a:endParaRPr>
          </a:p>
          <a:p>
            <a:pPr marL="0" indent="0">
              <a:buNone/>
            </a:pPr>
            <a:endParaRPr lang="en-GB" dirty="0">
              <a:latin typeface="Avenir Book" panose="02000503020000020003" pitchFamily="2" charset="0"/>
            </a:endParaRPr>
          </a:p>
        </p:txBody>
      </p:sp>
      <p:graphicFrame>
        <p:nvGraphicFramePr>
          <p:cNvPr id="7" name="Diagram 6">
            <a:extLst>
              <a:ext uri="{FF2B5EF4-FFF2-40B4-BE49-F238E27FC236}">
                <a16:creationId xmlns:a16="http://schemas.microsoft.com/office/drawing/2014/main" id="{70241B66-8E24-545C-95A2-A5F2896524C4}"/>
              </a:ext>
            </a:extLst>
          </p:cNvPr>
          <p:cNvGraphicFramePr/>
          <p:nvPr/>
        </p:nvGraphicFramePr>
        <p:xfrm>
          <a:off x="8062546" y="1650331"/>
          <a:ext cx="3787036" cy="2893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ー 3">
            <a:extLst>
              <a:ext uri="{FF2B5EF4-FFF2-40B4-BE49-F238E27FC236}">
                <a16:creationId xmlns:a16="http://schemas.microsoft.com/office/drawing/2014/main" id="{AA86E71D-6726-252D-DC73-CF46EFAD254C}"/>
              </a:ext>
            </a:extLst>
          </p:cNvPr>
          <p:cNvSpPr>
            <a:spLocks noGrp="1"/>
          </p:cNvSpPr>
          <p:nvPr>
            <p:ph type="sldNum" sz="quarter" idx="12"/>
          </p:nvPr>
        </p:nvSpPr>
        <p:spPr>
          <a:xfrm>
            <a:off x="9430248" y="6492875"/>
            <a:ext cx="2743200" cy="365125"/>
          </a:xfrm>
        </p:spPr>
        <p:txBody>
          <a:bodyPr/>
          <a:lstStyle/>
          <a:p>
            <a:fld id="{D4E4BB4A-B592-224D-BBF2-D9BAE9C1CE94}" type="slidenum">
              <a:rPr lang="en-US" smtClean="0"/>
              <a:t>2</a:t>
            </a:fld>
            <a:endParaRPr lang="en-US" dirty="0"/>
          </a:p>
        </p:txBody>
      </p:sp>
    </p:spTree>
    <p:extLst>
      <p:ext uri="{BB962C8B-B14F-4D97-AF65-F5344CB8AC3E}">
        <p14:creationId xmlns:p14="http://schemas.microsoft.com/office/powerpoint/2010/main" val="2173297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F6BB72C3-DF8E-88B9-D70F-2E87ED61FBDC}"/>
              </a:ext>
            </a:extLst>
          </p:cNvPr>
          <p:cNvGraphicFramePr>
            <a:graphicFrameLocks/>
          </p:cNvGraphicFramePr>
          <p:nvPr/>
        </p:nvGraphicFramePr>
        <p:xfrm>
          <a:off x="6299199" y="1832646"/>
          <a:ext cx="5054601" cy="4082216"/>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a:extLst>
              <a:ext uri="{FF2B5EF4-FFF2-40B4-BE49-F238E27FC236}">
                <a16:creationId xmlns:a16="http://schemas.microsoft.com/office/drawing/2014/main" id="{41B456F6-57EC-D347-53FC-21303F672B0C}"/>
              </a:ext>
            </a:extLst>
          </p:cNvPr>
          <p:cNvSpPr>
            <a:spLocks noGrp="1"/>
          </p:cNvSpPr>
          <p:nvPr>
            <p:ph type="sldNum" sz="quarter" idx="12"/>
          </p:nvPr>
        </p:nvSpPr>
        <p:spPr>
          <a:xfrm>
            <a:off x="9448800" y="6492875"/>
            <a:ext cx="2743200" cy="365125"/>
          </a:xfrm>
        </p:spPr>
        <p:txBody>
          <a:bodyPr/>
          <a:lstStyle/>
          <a:p>
            <a:fld id="{ED214FC2-D180-45CB-BFDC-9AC7B2DC4DE3}" type="slidenum">
              <a:rPr kumimoji="1" lang="ja-JP" altLang="en-US" smtClean="0">
                <a:latin typeface="Avenir Book" panose="02000503020000020003" pitchFamily="2" charset="0"/>
              </a:rPr>
              <a:t>3</a:t>
            </a:fld>
            <a:endParaRPr kumimoji="1" lang="ja-JP" altLang="en-US">
              <a:latin typeface="Avenir Book" panose="02000503020000020003" pitchFamily="2" charset="0"/>
            </a:endParaRPr>
          </a:p>
        </p:txBody>
      </p:sp>
      <p:graphicFrame>
        <p:nvGraphicFramePr>
          <p:cNvPr id="4" name="Chart 3">
            <a:extLst>
              <a:ext uri="{FF2B5EF4-FFF2-40B4-BE49-F238E27FC236}">
                <a16:creationId xmlns:a16="http://schemas.microsoft.com/office/drawing/2014/main" id="{379FF1BB-799A-131B-B100-D7D42A4BE5B9}"/>
              </a:ext>
            </a:extLst>
          </p:cNvPr>
          <p:cNvGraphicFramePr>
            <a:graphicFrameLocks/>
          </p:cNvGraphicFramePr>
          <p:nvPr/>
        </p:nvGraphicFramePr>
        <p:xfrm>
          <a:off x="659567" y="1832646"/>
          <a:ext cx="5436433" cy="4094917"/>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38674524-6322-8C2C-62F8-4BF25E87866A}"/>
              </a:ext>
            </a:extLst>
          </p:cNvPr>
          <p:cNvSpPr txBox="1"/>
          <p:nvPr/>
        </p:nvSpPr>
        <p:spPr>
          <a:xfrm>
            <a:off x="1152577" y="997691"/>
            <a:ext cx="4943423" cy="369332"/>
          </a:xfrm>
          <a:prstGeom prst="rect">
            <a:avLst/>
          </a:prstGeom>
          <a:noFill/>
        </p:spPr>
        <p:txBody>
          <a:bodyPr wrap="square">
            <a:spAutoFit/>
          </a:bodyPr>
          <a:lstStyle/>
          <a:p>
            <a:pPr lvl="0"/>
            <a:r>
              <a:rPr lang="en-US" dirty="0">
                <a:latin typeface="Avenir Book" panose="02000503020000020003" pitchFamily="2" charset="0"/>
              </a:rPr>
              <a:t>Estimated material funds 4 MCHF over 4 years</a:t>
            </a:r>
          </a:p>
        </p:txBody>
      </p:sp>
      <p:sp>
        <p:nvSpPr>
          <p:cNvPr id="9" name="TextBox 8">
            <a:extLst>
              <a:ext uri="{FF2B5EF4-FFF2-40B4-BE49-F238E27FC236}">
                <a16:creationId xmlns:a16="http://schemas.microsoft.com/office/drawing/2014/main" id="{E727AE53-16D7-174A-9614-63E0C6F62B0A}"/>
              </a:ext>
            </a:extLst>
          </p:cNvPr>
          <p:cNvSpPr txBox="1"/>
          <p:nvPr/>
        </p:nvSpPr>
        <p:spPr>
          <a:xfrm>
            <a:off x="6556952" y="963724"/>
            <a:ext cx="5503054" cy="646331"/>
          </a:xfrm>
          <a:prstGeom prst="rect">
            <a:avLst/>
          </a:prstGeom>
          <a:noFill/>
        </p:spPr>
        <p:txBody>
          <a:bodyPr wrap="square">
            <a:spAutoFit/>
          </a:bodyPr>
          <a:lstStyle/>
          <a:p>
            <a:pPr lvl="0"/>
            <a:r>
              <a:rPr lang="en-US" dirty="0">
                <a:latin typeface="Avenir Book" panose="02000503020000020003" pitchFamily="2" charset="0"/>
              </a:rPr>
              <a:t>Top-down estimate of technical personnel purely for ITN deliverables ~30 FTY year</a:t>
            </a:r>
          </a:p>
        </p:txBody>
      </p:sp>
      <p:sp>
        <p:nvSpPr>
          <p:cNvPr id="11" name="テキスト ボックス 49">
            <a:extLst>
              <a:ext uri="{FF2B5EF4-FFF2-40B4-BE49-F238E27FC236}">
                <a16:creationId xmlns:a16="http://schemas.microsoft.com/office/drawing/2014/main" id="{56590651-B072-A008-CE08-64EEA737B8A2}"/>
              </a:ext>
            </a:extLst>
          </p:cNvPr>
          <p:cNvSpPr txBox="1"/>
          <p:nvPr/>
        </p:nvSpPr>
        <p:spPr>
          <a:xfrm>
            <a:off x="1984952" y="122065"/>
            <a:ext cx="91440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dirty="0">
                <a:solidFill>
                  <a:prstClr val="black"/>
                </a:solidFill>
                <a:latin typeface="Avenir Book" panose="02000503020000020003" pitchFamily="2" charset="0"/>
                <a:ea typeface="ＭＳ Ｐゴシック" panose="020B0600070205080204" pitchFamily="50" charset="-128"/>
                <a:cs typeface="Calibri" panose="020F0502020204030204" pitchFamily="34" charset="0"/>
              </a:rPr>
              <a:t>Resource estimate (core) </a:t>
            </a:r>
            <a:endParaRPr kumimoji="1" lang="ja-JP" altLang="en-US"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12" name="TextBox 11">
            <a:extLst>
              <a:ext uri="{FF2B5EF4-FFF2-40B4-BE49-F238E27FC236}">
                <a16:creationId xmlns:a16="http://schemas.microsoft.com/office/drawing/2014/main" id="{A5FA50D1-9406-5CA8-5BDC-E30660305B87}"/>
              </a:ext>
            </a:extLst>
          </p:cNvPr>
          <p:cNvSpPr txBox="1"/>
          <p:nvPr/>
        </p:nvSpPr>
        <p:spPr>
          <a:xfrm>
            <a:off x="1848897" y="5942258"/>
            <a:ext cx="8531050" cy="830997"/>
          </a:xfrm>
          <a:prstGeom prst="rect">
            <a:avLst/>
          </a:prstGeom>
          <a:solidFill>
            <a:schemeClr val="accent1">
              <a:lumMod val="75000"/>
            </a:schemeClr>
          </a:solidFill>
        </p:spPr>
        <p:txBody>
          <a:bodyPr wrap="square" rtlCol="0">
            <a:spAutoFit/>
          </a:bodyPr>
          <a:lstStyle/>
          <a:p>
            <a:pPr algn="ctr"/>
            <a:r>
              <a:rPr lang="en-GB" sz="1600" dirty="0">
                <a:solidFill>
                  <a:schemeClr val="bg1"/>
                </a:solidFill>
                <a:latin typeface="Avenir Book" panose="02000503020000020003" pitchFamily="2" charset="0"/>
              </a:rPr>
              <a:t>This rests of basis of technical expertise, infrastructure and technology in the European labs/Universities/Industries which are not included in this resource overview, plus the scientific community, including students, involved in ILC related studies.  </a:t>
            </a:r>
          </a:p>
        </p:txBody>
      </p:sp>
    </p:spTree>
    <p:extLst>
      <p:ext uri="{BB962C8B-B14F-4D97-AF65-F5344CB8AC3E}">
        <p14:creationId xmlns:p14="http://schemas.microsoft.com/office/powerpoint/2010/main" val="1607998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FFEAC3-914C-59B7-7303-BE51898109A3}"/>
              </a:ext>
            </a:extLst>
          </p:cNvPr>
          <p:cNvPicPr>
            <a:picLocks noChangeAspect="1"/>
          </p:cNvPicPr>
          <p:nvPr/>
        </p:nvPicPr>
        <p:blipFill>
          <a:blip r:embed="rId3"/>
          <a:stretch>
            <a:fillRect/>
          </a:stretch>
        </p:blipFill>
        <p:spPr>
          <a:xfrm>
            <a:off x="707572" y="401070"/>
            <a:ext cx="4611915" cy="2594202"/>
          </a:xfrm>
          <a:prstGeom prst="rect">
            <a:avLst/>
          </a:prstGeom>
        </p:spPr>
      </p:pic>
      <p:pic>
        <p:nvPicPr>
          <p:cNvPr id="5" name="Picture 4">
            <a:extLst>
              <a:ext uri="{FF2B5EF4-FFF2-40B4-BE49-F238E27FC236}">
                <a16:creationId xmlns:a16="http://schemas.microsoft.com/office/drawing/2014/main" id="{221941D2-23C2-C455-18BF-AC6D056A51F7}"/>
              </a:ext>
            </a:extLst>
          </p:cNvPr>
          <p:cNvPicPr>
            <a:picLocks noChangeAspect="1"/>
          </p:cNvPicPr>
          <p:nvPr/>
        </p:nvPicPr>
        <p:blipFill>
          <a:blip r:embed="rId4"/>
          <a:stretch>
            <a:fillRect/>
          </a:stretch>
        </p:blipFill>
        <p:spPr>
          <a:xfrm>
            <a:off x="6230259" y="531699"/>
            <a:ext cx="4611915" cy="2594202"/>
          </a:xfrm>
          <a:prstGeom prst="rect">
            <a:avLst/>
          </a:prstGeom>
        </p:spPr>
      </p:pic>
      <p:pic>
        <p:nvPicPr>
          <p:cNvPr id="6" name="Picture 5">
            <a:extLst>
              <a:ext uri="{FF2B5EF4-FFF2-40B4-BE49-F238E27FC236}">
                <a16:creationId xmlns:a16="http://schemas.microsoft.com/office/drawing/2014/main" id="{6C98EE42-2009-3410-642C-0811DF810106}"/>
              </a:ext>
            </a:extLst>
          </p:cNvPr>
          <p:cNvPicPr>
            <a:picLocks noChangeAspect="1"/>
          </p:cNvPicPr>
          <p:nvPr/>
        </p:nvPicPr>
        <p:blipFill>
          <a:blip r:embed="rId5"/>
          <a:stretch>
            <a:fillRect/>
          </a:stretch>
        </p:blipFill>
        <p:spPr>
          <a:xfrm>
            <a:off x="707572" y="3555547"/>
            <a:ext cx="4611915" cy="2594202"/>
          </a:xfrm>
          <a:prstGeom prst="rect">
            <a:avLst/>
          </a:prstGeom>
        </p:spPr>
      </p:pic>
      <p:pic>
        <p:nvPicPr>
          <p:cNvPr id="7" name="Picture 6">
            <a:extLst>
              <a:ext uri="{FF2B5EF4-FFF2-40B4-BE49-F238E27FC236}">
                <a16:creationId xmlns:a16="http://schemas.microsoft.com/office/drawing/2014/main" id="{2744AFDC-8AF9-78A4-D199-39122C706AB8}"/>
              </a:ext>
            </a:extLst>
          </p:cNvPr>
          <p:cNvPicPr>
            <a:picLocks noChangeAspect="1"/>
          </p:cNvPicPr>
          <p:nvPr/>
        </p:nvPicPr>
        <p:blipFill>
          <a:blip r:embed="rId6"/>
          <a:stretch>
            <a:fillRect/>
          </a:stretch>
        </p:blipFill>
        <p:spPr>
          <a:xfrm>
            <a:off x="6230259" y="3732100"/>
            <a:ext cx="4348843" cy="2446224"/>
          </a:xfrm>
          <a:prstGeom prst="rect">
            <a:avLst/>
          </a:prstGeom>
        </p:spPr>
      </p:pic>
    </p:spTree>
    <p:extLst>
      <p:ext uri="{BB962C8B-B14F-4D97-AF65-F5344CB8AC3E}">
        <p14:creationId xmlns:p14="http://schemas.microsoft.com/office/powerpoint/2010/main" val="3560150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8BF5A5D-81B6-4486-19B8-899575510422}"/>
              </a:ext>
            </a:extLst>
          </p:cNvPr>
          <p:cNvPicPr>
            <a:picLocks noChangeAspect="1"/>
          </p:cNvPicPr>
          <p:nvPr/>
        </p:nvPicPr>
        <p:blipFill>
          <a:blip r:embed="rId2"/>
          <a:stretch>
            <a:fillRect/>
          </a:stretch>
        </p:blipFill>
        <p:spPr>
          <a:xfrm>
            <a:off x="681942" y="351761"/>
            <a:ext cx="4873906" cy="2741572"/>
          </a:xfrm>
          <a:prstGeom prst="rect">
            <a:avLst/>
          </a:prstGeom>
        </p:spPr>
      </p:pic>
      <p:pic>
        <p:nvPicPr>
          <p:cNvPr id="5" name="Picture 4">
            <a:extLst>
              <a:ext uri="{FF2B5EF4-FFF2-40B4-BE49-F238E27FC236}">
                <a16:creationId xmlns:a16="http://schemas.microsoft.com/office/drawing/2014/main" id="{403DD534-4C87-618A-2C4B-34293BF5DA52}"/>
              </a:ext>
            </a:extLst>
          </p:cNvPr>
          <p:cNvPicPr>
            <a:picLocks noChangeAspect="1"/>
          </p:cNvPicPr>
          <p:nvPr/>
        </p:nvPicPr>
        <p:blipFill>
          <a:blip r:embed="rId3"/>
          <a:stretch>
            <a:fillRect/>
          </a:stretch>
        </p:blipFill>
        <p:spPr>
          <a:xfrm>
            <a:off x="6096000" y="273376"/>
            <a:ext cx="5252357" cy="2954450"/>
          </a:xfrm>
          <a:prstGeom prst="rect">
            <a:avLst/>
          </a:prstGeom>
        </p:spPr>
      </p:pic>
    </p:spTree>
    <p:extLst>
      <p:ext uri="{BB962C8B-B14F-4D97-AF65-F5344CB8AC3E}">
        <p14:creationId xmlns:p14="http://schemas.microsoft.com/office/powerpoint/2010/main" val="1510523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819D4-0078-0CE0-EA1F-F209D9A76AE5}"/>
              </a:ext>
            </a:extLst>
          </p:cNvPr>
          <p:cNvSpPr>
            <a:spLocks noGrp="1"/>
          </p:cNvSpPr>
          <p:nvPr>
            <p:ph type="title"/>
          </p:nvPr>
        </p:nvSpPr>
        <p:spPr/>
        <p:txBody>
          <a:bodyPr/>
          <a:lstStyle/>
          <a:p>
            <a:r>
              <a:rPr lang="en-GB" dirty="0"/>
              <a:t>Recent updates - I</a:t>
            </a:r>
            <a:br>
              <a:rPr lang="en-GB" dirty="0"/>
            </a:br>
            <a:r>
              <a:rPr lang="en-GB" dirty="0"/>
              <a:t> </a:t>
            </a:r>
          </a:p>
        </p:txBody>
      </p:sp>
      <p:sp>
        <p:nvSpPr>
          <p:cNvPr id="3" name="Content Placeholder 2">
            <a:extLst>
              <a:ext uri="{FF2B5EF4-FFF2-40B4-BE49-F238E27FC236}">
                <a16:creationId xmlns:a16="http://schemas.microsoft.com/office/drawing/2014/main" id="{9181D94E-3A00-1FFB-A048-558058DCBE25}"/>
              </a:ext>
            </a:extLst>
          </p:cNvPr>
          <p:cNvSpPr>
            <a:spLocks noGrp="1"/>
          </p:cNvSpPr>
          <p:nvPr>
            <p:ph idx="1"/>
          </p:nvPr>
        </p:nvSpPr>
        <p:spPr>
          <a:xfrm>
            <a:off x="838200" y="1260401"/>
            <a:ext cx="10515600" cy="4753277"/>
          </a:xfrm>
        </p:spPr>
        <p:txBody>
          <a:bodyPr>
            <a:normAutofit lnSpcReduction="10000"/>
          </a:bodyPr>
          <a:lstStyle/>
          <a:p>
            <a:pPr marL="0" indent="0">
              <a:lnSpc>
                <a:spcPct val="120000"/>
              </a:lnSpc>
              <a:buNone/>
            </a:pPr>
            <a:r>
              <a:rPr lang="en-GB" sz="1400" dirty="0">
                <a:latin typeface="Avenir Book" panose="02000503020000020003" pitchFamily="2" charset="0"/>
              </a:rPr>
              <a:t>Overall concept in more practical terms:</a:t>
            </a:r>
          </a:p>
          <a:p>
            <a:pPr algn="l">
              <a:lnSpc>
                <a:spcPct val="120000"/>
              </a:lnSpc>
            </a:pPr>
            <a:r>
              <a:rPr lang="en-US" sz="1400" dirty="0">
                <a:solidFill>
                  <a:srgbClr val="000000"/>
                </a:solidFill>
                <a:latin typeface="Avenir Book" panose="02000503020000020003" pitchFamily="2" charset="0"/>
              </a:rPr>
              <a:t>I</a:t>
            </a:r>
            <a:r>
              <a:rPr lang="en-US" sz="1400" b="0" i="0" u="none" strike="noStrike" dirty="0">
                <a:solidFill>
                  <a:srgbClr val="000000"/>
                </a:solidFill>
                <a:effectLst/>
                <a:latin typeface="Avenir Book" panose="02000503020000020003" pitchFamily="2" charset="0"/>
              </a:rPr>
              <a:t>mplemented the ITN activity in Europe is that CERN act as a “hub", receives core funding from KEK and distribute activities and funds to European partners.  </a:t>
            </a:r>
          </a:p>
          <a:p>
            <a:pPr algn="l">
              <a:lnSpc>
                <a:spcPct val="120000"/>
              </a:lnSpc>
            </a:pPr>
            <a:r>
              <a:rPr lang="en-US" sz="1400" b="0" i="0" u="none" strike="noStrike" dirty="0">
                <a:solidFill>
                  <a:srgbClr val="000000"/>
                </a:solidFill>
                <a:effectLst/>
                <a:latin typeface="Avenir Book" panose="02000503020000020003" pitchFamily="2" charset="0"/>
              </a:rPr>
              <a:t>We therefore need </a:t>
            </a:r>
            <a:r>
              <a:rPr lang="en-US" sz="1400" b="0" i="0" u="none" strike="noStrike" dirty="0">
                <a:solidFill>
                  <a:srgbClr val="000000"/>
                </a:solidFill>
                <a:effectLst/>
                <a:highlight>
                  <a:srgbClr val="FFFF00"/>
                </a:highlight>
                <a:latin typeface="Avenir Book" panose="02000503020000020003" pitchFamily="2" charset="0"/>
              </a:rPr>
              <a:t>an agreement which allow transfer of funds from KEK to CERN</a:t>
            </a:r>
            <a:r>
              <a:rPr lang="en-US" sz="1400" b="0" i="0" u="none" strike="noStrike" dirty="0">
                <a:solidFill>
                  <a:srgbClr val="000000"/>
                </a:solidFill>
                <a:effectLst/>
                <a:latin typeface="Avenir Book" panose="02000503020000020003" pitchFamily="2" charset="0"/>
              </a:rPr>
              <a:t>, covering up to 4 MCHF over 4-5 years (i.e. extendable up to this level), with flexibility in the amounts to be transferred and for the time-profile (</a:t>
            </a:r>
            <a:r>
              <a:rPr lang="en-US" sz="1400" b="0" i="0" u="none" strike="noStrike" dirty="0" err="1">
                <a:solidFill>
                  <a:srgbClr val="000000"/>
                </a:solidFill>
                <a:effectLst/>
                <a:latin typeface="Avenir Book" panose="02000503020000020003" pitchFamily="2" charset="0"/>
              </a:rPr>
              <a:t>i.e</a:t>
            </a:r>
            <a:r>
              <a:rPr lang="en-US" sz="1400" b="0" i="0" u="none" strike="noStrike" dirty="0">
                <a:solidFill>
                  <a:srgbClr val="000000"/>
                </a:solidFill>
                <a:effectLst/>
                <a:latin typeface="Avenir Book" panose="02000503020000020003" pitchFamily="2" charset="0"/>
              </a:rPr>
              <a:t> - amounts and exact use (deliverables) of the funding received are specified in the actual invoices generated along the way). </a:t>
            </a:r>
          </a:p>
          <a:p>
            <a:pPr algn="l">
              <a:lnSpc>
                <a:spcPct val="120000"/>
              </a:lnSpc>
            </a:pPr>
            <a:r>
              <a:rPr lang="en-US" sz="1400" b="0" i="0" u="none" strike="noStrike" dirty="0">
                <a:solidFill>
                  <a:srgbClr val="000000"/>
                </a:solidFill>
                <a:effectLst/>
                <a:latin typeface="Avenir Book" panose="02000503020000020003" pitchFamily="2" charset="0"/>
              </a:rPr>
              <a:t>I would expect that we in 2023 could receive XXXX CHF.</a:t>
            </a:r>
          </a:p>
          <a:p>
            <a:pPr algn="l">
              <a:lnSpc>
                <a:spcPct val="120000"/>
              </a:lnSpc>
            </a:pPr>
            <a:r>
              <a:rPr lang="en-US" sz="1400" b="0" i="0" u="none" strike="noStrike" dirty="0">
                <a:solidFill>
                  <a:srgbClr val="000000"/>
                </a:solidFill>
                <a:effectLst/>
                <a:latin typeface="Avenir Book" panose="02000503020000020003" pitchFamily="2" charset="0"/>
              </a:rPr>
              <a:t>A key goal of an agreement is to move step by step up to the maximum years and funds mentioned above, so that Europe, CERN and KEK can be confident at every step that we deliver as expected for the right amounts. And that we also can adjust and/or stop in a controlled way. </a:t>
            </a:r>
          </a:p>
          <a:p>
            <a:pPr marL="0" indent="0" algn="l">
              <a:lnSpc>
                <a:spcPct val="120000"/>
              </a:lnSpc>
              <a:buNone/>
            </a:pPr>
            <a:endParaRPr lang="en-US" sz="1400" b="0" i="0" u="none" strike="noStrike" dirty="0">
              <a:solidFill>
                <a:srgbClr val="000000"/>
              </a:solidFill>
              <a:effectLst/>
              <a:latin typeface="Avenir Book" panose="02000503020000020003" pitchFamily="2" charset="0"/>
            </a:endParaRPr>
          </a:p>
          <a:p>
            <a:pPr marL="0" indent="0" algn="l">
              <a:lnSpc>
                <a:spcPct val="120000"/>
              </a:lnSpc>
              <a:buNone/>
            </a:pPr>
            <a:r>
              <a:rPr lang="en-US" sz="1400" dirty="0">
                <a:latin typeface="Avenir Book" panose="02000503020000020003" pitchFamily="2" charset="0"/>
              </a:rPr>
              <a:t>Concept discussed in meeting between CERN and KEK DGs in January, next - start to prepare </a:t>
            </a:r>
            <a:r>
              <a:rPr lang="en-US" sz="1400" dirty="0">
                <a:highlight>
                  <a:srgbClr val="FFFF00"/>
                </a:highlight>
                <a:latin typeface="Avenir Book" panose="02000503020000020003" pitchFamily="2" charset="0"/>
              </a:rPr>
              <a:t>new agreement </a:t>
            </a:r>
          </a:p>
          <a:p>
            <a:pPr marL="0" indent="0" algn="l">
              <a:lnSpc>
                <a:spcPct val="120000"/>
              </a:lnSpc>
              <a:buNone/>
            </a:pPr>
            <a:r>
              <a:rPr lang="en-US" sz="1400" dirty="0">
                <a:latin typeface="Avenir Book" panose="02000503020000020003" pitchFamily="2" charset="0"/>
              </a:rPr>
              <a:t>Presentation requested in the CERN SPC and Council 20.3 and 22.3 </a:t>
            </a:r>
          </a:p>
          <a:p>
            <a:pPr marL="0" indent="0" algn="l">
              <a:lnSpc>
                <a:spcPct val="120000"/>
              </a:lnSpc>
              <a:buNone/>
            </a:pPr>
            <a:br>
              <a:rPr lang="en-US" sz="1400" dirty="0">
                <a:latin typeface="Avenir Book" panose="02000503020000020003" pitchFamily="2" charset="0"/>
              </a:rPr>
            </a:br>
            <a:r>
              <a:rPr lang="en-GB" sz="1400" dirty="0">
                <a:latin typeface="Avenir Book" panose="02000503020000020003" pitchFamily="2" charset="0"/>
              </a:rPr>
              <a:t> </a:t>
            </a:r>
          </a:p>
        </p:txBody>
      </p:sp>
    </p:spTree>
    <p:extLst>
      <p:ext uri="{BB962C8B-B14F-4D97-AF65-F5344CB8AC3E}">
        <p14:creationId xmlns:p14="http://schemas.microsoft.com/office/powerpoint/2010/main" val="17339369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819D4-0078-0CE0-EA1F-F209D9A76AE5}"/>
              </a:ext>
            </a:extLst>
          </p:cNvPr>
          <p:cNvSpPr>
            <a:spLocks noGrp="1"/>
          </p:cNvSpPr>
          <p:nvPr>
            <p:ph type="title"/>
          </p:nvPr>
        </p:nvSpPr>
        <p:spPr/>
        <p:txBody>
          <a:bodyPr/>
          <a:lstStyle/>
          <a:p>
            <a:r>
              <a:rPr lang="en-GB" dirty="0"/>
              <a:t>Recent updates – II</a:t>
            </a:r>
            <a:br>
              <a:rPr lang="en-GB" dirty="0"/>
            </a:br>
            <a:r>
              <a:rPr lang="en-GB" dirty="0"/>
              <a:t> </a:t>
            </a:r>
          </a:p>
        </p:txBody>
      </p:sp>
      <p:sp>
        <p:nvSpPr>
          <p:cNvPr id="3" name="Content Placeholder 2">
            <a:extLst>
              <a:ext uri="{FF2B5EF4-FFF2-40B4-BE49-F238E27FC236}">
                <a16:creationId xmlns:a16="http://schemas.microsoft.com/office/drawing/2014/main" id="{9181D94E-3A00-1FFB-A048-558058DCBE25}"/>
              </a:ext>
            </a:extLst>
          </p:cNvPr>
          <p:cNvSpPr>
            <a:spLocks noGrp="1"/>
          </p:cNvSpPr>
          <p:nvPr>
            <p:ph idx="1"/>
          </p:nvPr>
        </p:nvSpPr>
        <p:spPr>
          <a:xfrm>
            <a:off x="838200" y="1195086"/>
            <a:ext cx="10515600" cy="4753277"/>
          </a:xfrm>
        </p:spPr>
        <p:txBody>
          <a:bodyPr>
            <a:normAutofit fontScale="25000" lnSpcReduction="20000"/>
          </a:bodyPr>
          <a:lstStyle/>
          <a:p>
            <a:pPr marL="0" indent="0" algn="l">
              <a:lnSpc>
                <a:spcPct val="120000"/>
              </a:lnSpc>
              <a:buNone/>
            </a:pPr>
            <a:r>
              <a:rPr lang="en-US" sz="6400" dirty="0">
                <a:latin typeface="Avenir Book" panose="02000503020000020003" pitchFamily="2" charset="0"/>
              </a:rPr>
              <a:t>Activities:</a:t>
            </a:r>
          </a:p>
          <a:p>
            <a:pPr>
              <a:lnSpc>
                <a:spcPct val="120000"/>
              </a:lnSpc>
            </a:pPr>
            <a:r>
              <a:rPr lang="en-US" sz="6400" dirty="0">
                <a:latin typeface="Avenir Book" panose="02000503020000020003" pitchFamily="2" charset="0"/>
              </a:rPr>
              <a:t>Discussion between CERN (Steinar), KEK (Akira, Shin), CEA (Enrico and IRFU management), INFN (Laura in contact with INFN management) on cavities: material, single cell cavities, testing, placing contracts .. </a:t>
            </a:r>
          </a:p>
          <a:p>
            <a:pPr>
              <a:lnSpc>
                <a:spcPct val="120000"/>
              </a:lnSpc>
            </a:pPr>
            <a:r>
              <a:rPr lang="en-US" sz="6400" dirty="0">
                <a:latin typeface="Avenir Book" panose="02000503020000020003" pitchFamily="2" charset="0"/>
              </a:rPr>
              <a:t>Discussion between CERN and </a:t>
            </a:r>
            <a:r>
              <a:rPr lang="en-US" sz="6400" dirty="0" err="1">
                <a:latin typeface="Avenir Book" panose="02000503020000020003" pitchFamily="2" charset="0"/>
              </a:rPr>
              <a:t>UoH</a:t>
            </a:r>
            <a:r>
              <a:rPr lang="en-US" sz="6400" dirty="0">
                <a:latin typeface="Avenir Book" panose="02000503020000020003" pitchFamily="2" charset="0"/>
              </a:rPr>
              <a:t> about pulsed magnet </a:t>
            </a:r>
          </a:p>
          <a:p>
            <a:pPr>
              <a:lnSpc>
                <a:spcPct val="120000"/>
              </a:lnSpc>
            </a:pPr>
            <a:r>
              <a:rPr lang="en-US" sz="6400" dirty="0">
                <a:latin typeface="Avenir Book" panose="02000503020000020003" pitchFamily="2" charset="0"/>
              </a:rPr>
              <a:t>ATF3 kick off 8-9.3</a:t>
            </a:r>
          </a:p>
          <a:p>
            <a:pPr>
              <a:lnSpc>
                <a:spcPct val="120000"/>
              </a:lnSpc>
            </a:pPr>
            <a:r>
              <a:rPr lang="en-US" sz="6400" dirty="0">
                <a:latin typeface="Avenir Book" panose="02000503020000020003" pitchFamily="2" charset="0"/>
              </a:rPr>
              <a:t>Sustainability study submitted for tunnel (and IPAC presentation approved) – need to get back into dump, </a:t>
            </a:r>
            <a:r>
              <a:rPr lang="en-US" sz="6400" dirty="0" err="1">
                <a:latin typeface="Avenir Book" panose="02000503020000020003" pitchFamily="2" charset="0"/>
              </a:rPr>
              <a:t>cryo</a:t>
            </a:r>
            <a:r>
              <a:rPr lang="en-US" sz="6400" dirty="0">
                <a:latin typeface="Avenir Book" panose="02000503020000020003" pitchFamily="2" charset="0"/>
              </a:rPr>
              <a:t> etc. EAJADE kick off end March, project start 1.3.</a:t>
            </a:r>
          </a:p>
          <a:p>
            <a:pPr>
              <a:lnSpc>
                <a:spcPct val="120000"/>
              </a:lnSpc>
            </a:pPr>
            <a:r>
              <a:rPr lang="en-US" sz="6400" dirty="0">
                <a:latin typeface="Avenir Book" panose="02000503020000020003" pitchFamily="2" charset="0"/>
              </a:rPr>
              <a:t>Also very active work on crab cavities but currently not “European specific”, also DR work to be planned  </a:t>
            </a:r>
          </a:p>
          <a:p>
            <a:pPr marL="0" indent="0" algn="l">
              <a:lnSpc>
                <a:spcPct val="120000"/>
              </a:lnSpc>
              <a:buNone/>
            </a:pPr>
            <a:r>
              <a:rPr lang="en-US" sz="6400" dirty="0">
                <a:latin typeface="Avenir Book" panose="02000503020000020003" pitchFamily="2" charset="0"/>
              </a:rPr>
              <a:t>Contact points for WPs (Enrico, Laura. Peter, </a:t>
            </a:r>
            <a:r>
              <a:rPr lang="en-US" sz="6400" dirty="0" err="1">
                <a:latin typeface="Avenir Book" panose="02000503020000020003" pitchFamily="2" charset="0"/>
              </a:rPr>
              <a:t>Gudi</a:t>
            </a:r>
            <a:r>
              <a:rPr lang="en-US" sz="6400" dirty="0">
                <a:latin typeface="Avenir Book" panose="02000503020000020003" pitchFamily="2" charset="0"/>
              </a:rPr>
              <a:t>, DR to be decided, Angeles and Phil ATF2/3, Benno/Maxim for sustainability</a:t>
            </a:r>
          </a:p>
          <a:p>
            <a:pPr marL="0" indent="0" algn="l">
              <a:lnSpc>
                <a:spcPct val="120000"/>
              </a:lnSpc>
              <a:buNone/>
            </a:pPr>
            <a:endParaRPr lang="en-US" sz="6400" dirty="0">
              <a:latin typeface="Avenir Book" panose="02000503020000020003" pitchFamily="2" charset="0"/>
            </a:endParaRPr>
          </a:p>
          <a:p>
            <a:pPr marL="0" indent="0" algn="l">
              <a:lnSpc>
                <a:spcPct val="120000"/>
              </a:lnSpc>
              <a:buNone/>
            </a:pPr>
            <a:r>
              <a:rPr lang="en-US" sz="6400" dirty="0">
                <a:latin typeface="Avenir Book" panose="02000503020000020003" pitchFamily="2" charset="0"/>
              </a:rPr>
              <a:t>Ideally identify main technical contact at CERN, and complement list above with 2-3 more names to take overall follow up responsibilities, including pursuing complementary funding and resources </a:t>
            </a:r>
          </a:p>
          <a:p>
            <a:pPr marL="0" indent="0" algn="l">
              <a:lnSpc>
                <a:spcPct val="120000"/>
              </a:lnSpc>
              <a:buNone/>
            </a:pPr>
            <a:r>
              <a:rPr lang="en-US" sz="6400" dirty="0">
                <a:latin typeface="Avenir Book" panose="02000503020000020003" pitchFamily="2" charset="0"/>
              </a:rPr>
              <a:t>CERN MTP text will reflect developments, CERN funds will accommodate some operational support </a:t>
            </a:r>
          </a:p>
          <a:p>
            <a:pPr marL="0" indent="0" algn="l">
              <a:lnSpc>
                <a:spcPct val="120000"/>
              </a:lnSpc>
              <a:buNone/>
            </a:pPr>
            <a:r>
              <a:rPr lang="en-US" sz="6400" dirty="0">
                <a:latin typeface="Avenir Book" panose="02000503020000020003" pitchFamily="2" charset="0"/>
              </a:rPr>
              <a:t>CERN – KEK office being refinances for 2023-24</a:t>
            </a:r>
          </a:p>
          <a:p>
            <a:pPr marL="0" indent="0" algn="l">
              <a:lnSpc>
                <a:spcPct val="120000"/>
              </a:lnSpc>
              <a:buNone/>
            </a:pPr>
            <a:r>
              <a:rPr lang="en-US" sz="6400" dirty="0">
                <a:latin typeface="Avenir Book" panose="02000503020000020003" pitchFamily="2" charset="0"/>
              </a:rPr>
              <a:t>Need also to report back to LDG </a:t>
            </a:r>
          </a:p>
          <a:p>
            <a:pPr marL="0" indent="0" algn="l">
              <a:lnSpc>
                <a:spcPct val="120000"/>
              </a:lnSpc>
              <a:buNone/>
            </a:pPr>
            <a:endParaRPr lang="en-US" sz="4900" dirty="0"/>
          </a:p>
          <a:p>
            <a:pPr marL="0" indent="0" algn="l">
              <a:lnSpc>
                <a:spcPct val="120000"/>
              </a:lnSpc>
              <a:buNone/>
            </a:pPr>
            <a:endParaRPr lang="en-US" sz="4900" dirty="0"/>
          </a:p>
          <a:p>
            <a:pPr marL="0" indent="0" algn="l">
              <a:buNone/>
            </a:pPr>
            <a:endParaRPr lang="en-US" sz="4900" dirty="0"/>
          </a:p>
          <a:p>
            <a:pPr marL="0" indent="0" algn="l">
              <a:buNone/>
            </a:pPr>
            <a:endParaRPr lang="en-US" dirty="0"/>
          </a:p>
          <a:p>
            <a:pPr marL="0" indent="0" algn="l">
              <a:buNone/>
            </a:pPr>
            <a:br>
              <a:rPr lang="en-US" dirty="0"/>
            </a:br>
            <a:r>
              <a:rPr lang="en-GB" dirty="0"/>
              <a:t> </a:t>
            </a:r>
          </a:p>
        </p:txBody>
      </p:sp>
    </p:spTree>
    <p:extLst>
      <p:ext uri="{BB962C8B-B14F-4D97-AF65-F5344CB8AC3E}">
        <p14:creationId xmlns:p14="http://schemas.microsoft.com/office/powerpoint/2010/main" val="3542422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44CD505-AD59-B3E7-A3CE-55B571E892C8}"/>
              </a:ext>
            </a:extLst>
          </p:cNvPr>
          <p:cNvGraphicFramePr>
            <a:graphicFrameLocks noGrp="1"/>
          </p:cNvGraphicFramePr>
          <p:nvPr>
            <p:extLst>
              <p:ext uri="{D42A27DB-BD31-4B8C-83A1-F6EECF244321}">
                <p14:modId xmlns:p14="http://schemas.microsoft.com/office/powerpoint/2010/main" val="298605266"/>
              </p:ext>
            </p:extLst>
          </p:nvPr>
        </p:nvGraphicFramePr>
        <p:xfrm>
          <a:off x="234043" y="898071"/>
          <a:ext cx="11723914" cy="4697376"/>
        </p:xfrm>
        <a:graphic>
          <a:graphicData uri="http://schemas.openxmlformats.org/drawingml/2006/table">
            <a:tbl>
              <a:tblPr firstRow="1" firstCol="1" bandRow="1">
                <a:tableStyleId>{5940675A-B579-460E-94D1-54222C63F5DA}</a:tableStyleId>
              </a:tblPr>
              <a:tblGrid>
                <a:gridCol w="1463257">
                  <a:extLst>
                    <a:ext uri="{9D8B030D-6E8A-4147-A177-3AD203B41FA5}">
                      <a16:colId xmlns:a16="http://schemas.microsoft.com/office/drawing/2014/main" val="972866060"/>
                    </a:ext>
                  </a:extLst>
                </a:gridCol>
                <a:gridCol w="10260657">
                  <a:extLst>
                    <a:ext uri="{9D8B030D-6E8A-4147-A177-3AD203B41FA5}">
                      <a16:colId xmlns:a16="http://schemas.microsoft.com/office/drawing/2014/main" val="2673296343"/>
                    </a:ext>
                  </a:extLst>
                </a:gridCol>
              </a:tblGrid>
              <a:tr h="1574276">
                <a:tc>
                  <a:txBody>
                    <a:bodyPr/>
                    <a:lstStyle/>
                    <a:p>
                      <a:pPr marL="269875" indent="-269875">
                        <a:lnSpc>
                          <a:spcPct val="115000"/>
                        </a:lnSpc>
                        <a:spcAft>
                          <a:spcPts val="300"/>
                        </a:spcAft>
                      </a:pPr>
                      <a:r>
                        <a:rPr lang="en-GB" sz="1800" dirty="0">
                          <a:effectLst/>
                          <a:latin typeface="Avenir Book" panose="02000503020000020003" pitchFamily="2" charset="0"/>
                        </a:rPr>
                        <a:t>Goal</a:t>
                      </a:r>
                      <a:endParaRPr lang="en-CH" sz="18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6195" marR="90170" algn="just"/>
                      <a:r>
                        <a:rPr lang="en-GB" sz="1800" dirty="0">
                          <a:solidFill>
                            <a:srgbClr val="0070C0"/>
                          </a:solidFill>
                          <a:effectLst/>
                          <a:latin typeface="Avenir Book" panose="02000503020000020003" pitchFamily="2" charset="0"/>
                        </a:rPr>
                        <a:t>The International Linear Collider (ILC) studies are progressing lead by an International Development Team (IDT) where CERN participates. The CERN linear collider studies support this effort through combined activities with CLIC, co-operation with KEK for specific technology developments where CERN has expertise, and studies using ATF2 facility. The future of the ILC focussed part of linear collider activities will depend on the progress of the ILC project in Japan, building on the commonalities between CLIC and ILC, common R&amp;D interests between CERN and KEK, and extensive European activities and capabilities related to ILC studies and technologies, inside and outside CERN.</a:t>
                      </a:r>
                    </a:p>
                    <a:p>
                      <a:pPr marL="36195" marR="90170" algn="just"/>
                      <a:endParaRPr lang="en-CH" sz="1800" dirty="0">
                        <a:solidFill>
                          <a:srgbClr val="0070C0"/>
                        </a:solidFill>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extLst>
                  <a:ext uri="{0D108BD9-81ED-4DB2-BD59-A6C34878D82A}">
                    <a16:rowId xmlns:a16="http://schemas.microsoft.com/office/drawing/2014/main" val="1289136"/>
                  </a:ext>
                </a:extLst>
              </a:tr>
              <a:tr h="1131216">
                <a:tc>
                  <a:txBody>
                    <a:bodyPr/>
                    <a:lstStyle/>
                    <a:p>
                      <a:pPr marL="269875" indent="-269875">
                        <a:lnSpc>
                          <a:spcPct val="115000"/>
                        </a:lnSpc>
                        <a:spcAft>
                          <a:spcPts val="300"/>
                        </a:spcAft>
                      </a:pPr>
                      <a:r>
                        <a:rPr lang="en-GB" sz="1800" dirty="0">
                          <a:effectLst/>
                          <a:latin typeface="Avenir Book" panose="02000503020000020003" pitchFamily="2" charset="0"/>
                        </a:rPr>
                        <a:t>Organisation</a:t>
                      </a:r>
                      <a:endParaRPr lang="en-CH" sz="18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6195" marR="90170" algn="just"/>
                      <a:r>
                        <a:rPr lang="en-GB" sz="1800" dirty="0">
                          <a:solidFill>
                            <a:srgbClr val="0070C0"/>
                          </a:solidFill>
                          <a:effectLst/>
                          <a:latin typeface="Avenir Book" panose="02000503020000020003" pitchFamily="2" charset="0"/>
                        </a:rPr>
                        <a:t>The International Linear Collider (ILC) studies are led by an International Development Team (IDT) where CERN participates. The CERN team also plays an important role in organising and facilitating European planning for the ILC preparation phase.</a:t>
                      </a:r>
                    </a:p>
                    <a:p>
                      <a:pPr marL="36195" marR="90170" algn="just"/>
                      <a:endParaRPr lang="en-CH" sz="1800" dirty="0">
                        <a:solidFill>
                          <a:srgbClr val="0070C0"/>
                        </a:solidFill>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extLst>
                  <a:ext uri="{0D108BD9-81ED-4DB2-BD59-A6C34878D82A}">
                    <a16:rowId xmlns:a16="http://schemas.microsoft.com/office/drawing/2014/main" val="3094727834"/>
                  </a:ext>
                </a:extLst>
              </a:tr>
              <a:tr h="0">
                <a:tc>
                  <a:txBody>
                    <a:bodyPr/>
                    <a:lstStyle/>
                    <a:p>
                      <a:pPr marL="269875" indent="-269875">
                        <a:lnSpc>
                          <a:spcPct val="115000"/>
                        </a:lnSpc>
                        <a:spcAft>
                          <a:spcPts val="300"/>
                        </a:spcAft>
                      </a:pPr>
                      <a:r>
                        <a:rPr lang="en-GB" sz="1800" dirty="0">
                          <a:effectLst/>
                          <a:latin typeface="Avenir Book" panose="02000503020000020003" pitchFamily="2" charset="0"/>
                        </a:rPr>
                        <a:t>2023 targets</a:t>
                      </a:r>
                      <a:endParaRPr lang="en-CH" sz="18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42900" marR="90170" lvl="0" indent="-203200" algn="just">
                        <a:buSzPts val="1000"/>
                        <a:buFont typeface="Symbol" pitchFamily="2" charset="2"/>
                        <a:buChar char=""/>
                        <a:tabLst/>
                      </a:pPr>
                      <a:r>
                        <a:rPr lang="en-GB" sz="1800" dirty="0">
                          <a:solidFill>
                            <a:srgbClr val="0070C0"/>
                          </a:solidFill>
                          <a:effectLst/>
                          <a:latin typeface="Avenir Book" panose="02000503020000020003" pitchFamily="2" charset="0"/>
                        </a:rPr>
                        <a:t>Participate in relevant working groups for ILC and organize collaborative R&amp;D efforts with KEK for ILC and CLIC;</a:t>
                      </a:r>
                      <a:endParaRPr lang="en-CH" sz="1800" dirty="0">
                        <a:solidFill>
                          <a:srgbClr val="0070C0"/>
                        </a:solidFill>
                        <a:effectLst/>
                        <a:latin typeface="Avenir Book" panose="02000503020000020003" pitchFamily="2" charset="0"/>
                      </a:endParaRPr>
                    </a:p>
                    <a:p>
                      <a:pPr marL="342900" marR="90170" lvl="0" indent="-203200" algn="just">
                        <a:buSzPts val="1000"/>
                        <a:buFont typeface="Symbol" pitchFamily="2" charset="2"/>
                        <a:buChar char=""/>
                        <a:tabLst/>
                      </a:pPr>
                      <a:r>
                        <a:rPr lang="en-GB" sz="1800" dirty="0">
                          <a:solidFill>
                            <a:srgbClr val="0070C0"/>
                          </a:solidFill>
                          <a:effectLst/>
                          <a:latin typeface="Avenir Book" panose="02000503020000020003" pitchFamily="2" charset="0"/>
                        </a:rPr>
                        <a:t>Continue to play a coordinating and facilitating role for European planning and contributions to the ILC as the project evolves.</a:t>
                      </a:r>
                    </a:p>
                  </a:txBody>
                  <a:tcPr marL="11187" marR="11187" marT="0" marB="0" anchor="ctr">
                    <a:solidFill>
                      <a:schemeClr val="bg1"/>
                    </a:solidFill>
                  </a:tcPr>
                </a:tc>
                <a:extLst>
                  <a:ext uri="{0D108BD9-81ED-4DB2-BD59-A6C34878D82A}">
                    <a16:rowId xmlns:a16="http://schemas.microsoft.com/office/drawing/2014/main" val="3818299993"/>
                  </a:ext>
                </a:extLst>
              </a:tr>
            </a:tbl>
          </a:graphicData>
        </a:graphic>
      </p:graphicFrame>
    </p:spTree>
    <p:extLst>
      <p:ext uri="{BB962C8B-B14F-4D97-AF65-F5344CB8AC3E}">
        <p14:creationId xmlns:p14="http://schemas.microsoft.com/office/powerpoint/2010/main" val="2890485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2A0AB-0F44-BC39-8745-2BABE7D2C5E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AD4871A-5387-FB96-4ABB-792E7B18370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40974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2565</Words>
  <Application>Microsoft Macintosh PowerPoint</Application>
  <PresentationFormat>Widescreen</PresentationFormat>
  <Paragraphs>258</Paragraphs>
  <Slides>15</Slides>
  <Notes>11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15</vt:i4>
      </vt:variant>
    </vt:vector>
  </HeadingPairs>
  <TitlesOfParts>
    <vt:vector size="28" baseType="lpstr">
      <vt:lpstr>Arial Unicode MS</vt:lpstr>
      <vt:lpstr>Arial</vt:lpstr>
      <vt:lpstr>Avenir Book</vt:lpstr>
      <vt:lpstr>Avenir Heavy</vt:lpstr>
      <vt:lpstr>Avenir Light</vt:lpstr>
      <vt:lpstr>Calibri</vt:lpstr>
      <vt:lpstr>Calibri Light</vt:lpstr>
      <vt:lpstr>Helvetica</vt:lpstr>
      <vt:lpstr>Symbol</vt:lpstr>
      <vt:lpstr>Times New Roman</vt:lpstr>
      <vt:lpstr>Wingdings</vt:lpstr>
      <vt:lpstr>Office Theme</vt:lpstr>
      <vt:lpstr>1_Office Theme</vt:lpstr>
      <vt:lpstr>PowerPoint Presentation</vt:lpstr>
      <vt:lpstr>European Organisation of programme</vt:lpstr>
      <vt:lpstr>PowerPoint Presentation</vt:lpstr>
      <vt:lpstr>PowerPoint Presentation</vt:lpstr>
      <vt:lpstr>PowerPoint Presentation</vt:lpstr>
      <vt:lpstr>Recent updates - I  </vt:lpstr>
      <vt:lpstr>Recent updates – II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Steinar Stapnes</dc:creator>
  <cp:lastModifiedBy>Steinar Stapnes</cp:lastModifiedBy>
  <cp:revision>3</cp:revision>
  <dcterms:created xsi:type="dcterms:W3CDTF">2023-02-07T14:15:20Z</dcterms:created>
  <dcterms:modified xsi:type="dcterms:W3CDTF">2023-02-07T16:49:28Z</dcterms:modified>
</cp:coreProperties>
</file>