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78" r:id="rId4"/>
    <p:sldMasterId id="2147483692" r:id="rId5"/>
  </p:sldMasterIdLst>
  <p:notesMasterIdLst>
    <p:notesMasterId r:id="rId18"/>
  </p:notesMasterIdLst>
  <p:sldIdLst>
    <p:sldId id="259" r:id="rId6"/>
    <p:sldId id="4110" r:id="rId7"/>
    <p:sldId id="21046" r:id="rId8"/>
    <p:sldId id="4143" r:id="rId9"/>
    <p:sldId id="21043" r:id="rId10"/>
    <p:sldId id="4150" r:id="rId11"/>
    <p:sldId id="4149" r:id="rId12"/>
    <p:sldId id="21041" r:id="rId13"/>
    <p:sldId id="21037" r:id="rId14"/>
    <p:sldId id="256" r:id="rId15"/>
    <p:sldId id="371" r:id="rId16"/>
    <p:sldId id="4158" r:id="rId17"/>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99"/>
    <p:restoredTop sz="95890"/>
  </p:normalViewPr>
  <p:slideViewPr>
    <p:cSldViewPr snapToGrid="0">
      <p:cViewPr varScale="1">
        <p:scale>
          <a:sx n="96" d="100"/>
          <a:sy n="96" d="100"/>
        </p:scale>
        <p:origin x="176" y="35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143" d="100"/>
          <a:sy n="143" d="100"/>
        </p:scale>
        <p:origin x="315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Avenir Book" panose="02000503020000020003" pitchFamily="2" charset="0"/>
                <a:ea typeface="+mn-ea"/>
                <a:cs typeface="+mn-cs"/>
              </a:defRPr>
            </a:pPr>
            <a:r>
              <a:rPr lang="en-US" dirty="0">
                <a:latin typeface="Avenir Book" panose="02000503020000020003" pitchFamily="2" charset="0"/>
              </a:rPr>
              <a:t>Technical</a:t>
            </a:r>
            <a:r>
              <a:rPr lang="en-US" baseline="0" dirty="0">
                <a:latin typeface="Avenir Book" panose="02000503020000020003" pitchFamily="2" charset="0"/>
              </a:rPr>
              <a:t> personnel</a:t>
            </a:r>
            <a:r>
              <a:rPr lang="en-US" dirty="0">
                <a:latin typeface="Avenir Book" panose="02000503020000020003" pitchFamily="2" charset="0"/>
              </a:rPr>
              <a:t> ~30 </a:t>
            </a:r>
            <a:r>
              <a:rPr lang="en-US" dirty="0" err="1">
                <a:latin typeface="Avenir Book" panose="02000503020000020003" pitchFamily="2" charset="0"/>
              </a:rPr>
              <a:t>FTEy</a:t>
            </a:r>
            <a:r>
              <a:rPr lang="en-US" dirty="0">
                <a:latin typeface="Avenir Book" panose="02000503020000020003" pitchFamily="2" charset="0"/>
              </a:rPr>
              <a:t> </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Avenir Book" panose="02000503020000020003" pitchFamily="2" charset="0"/>
              <a:ea typeface="+mn-ea"/>
              <a:cs typeface="+mn-cs"/>
            </a:defRPr>
          </a:pPr>
          <a:endParaRPr lang="en-CH"/>
        </a:p>
      </c:txPr>
    </c:title>
    <c:autoTitleDeleted val="0"/>
    <c:plotArea>
      <c:layout/>
      <c:pieChart>
        <c:varyColors val="1"/>
        <c:ser>
          <c:idx val="0"/>
          <c:order val="0"/>
          <c:tx>
            <c:strRef>
              <c:f>Sheet1!$D$4</c:f>
              <c:strCache>
                <c:ptCount val="1"/>
                <c:pt idx="0">
                  <c:v>FTEy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3977-D649-B094-795E10F65CE1}"/>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3977-D649-B094-795E10F65CE1}"/>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3977-D649-B094-795E10F65CE1}"/>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3977-D649-B094-795E10F65CE1}"/>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3977-D649-B094-795E10F65CE1}"/>
              </c:ext>
            </c:extLst>
          </c:dPt>
          <c:cat>
            <c:strRef>
              <c:f>Sheet1!$C$5:$C$9</c:f>
              <c:strCache>
                <c:ptCount val="5"/>
                <c:pt idx="0">
                  <c:v>SCRF</c:v>
                </c:pt>
                <c:pt idx="1">
                  <c:v>Sources </c:v>
                </c:pt>
                <c:pt idx="2">
                  <c:v>DR </c:v>
                </c:pt>
                <c:pt idx="3">
                  <c:v>ATF </c:v>
                </c:pt>
                <c:pt idx="4">
                  <c:v>Implementation </c:v>
                </c:pt>
              </c:strCache>
            </c:strRef>
          </c:cat>
          <c:val>
            <c:numRef>
              <c:f>Sheet1!$D$5:$D$9</c:f>
              <c:numCache>
                <c:formatCode>General</c:formatCode>
                <c:ptCount val="5"/>
                <c:pt idx="0">
                  <c:v>18</c:v>
                </c:pt>
                <c:pt idx="1">
                  <c:v>4</c:v>
                </c:pt>
                <c:pt idx="2">
                  <c:v>2</c:v>
                </c:pt>
                <c:pt idx="3">
                  <c:v>5</c:v>
                </c:pt>
                <c:pt idx="4">
                  <c:v>8</c:v>
                </c:pt>
              </c:numCache>
            </c:numRef>
          </c:val>
          <c:extLst>
            <c:ext xmlns:c16="http://schemas.microsoft.com/office/drawing/2014/chart" uri="{C3380CC4-5D6E-409C-BE32-E72D297353CC}">
              <c16:uniqueId val="{0000000A-3977-D649-B094-795E10F65CE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Avenir Book" panose="02000503020000020003" pitchFamily="2" charset="0"/>
              <a:ea typeface="+mn-ea"/>
              <a:cs typeface="+mn-cs"/>
            </a:defRPr>
          </a:pPr>
          <a:endParaRPr lang="en-CH"/>
        </a:p>
      </c:txPr>
    </c:legend>
    <c:plotVisOnly val="1"/>
    <c:dispBlanksAs val="gap"/>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Avenir Book" panose="02000503020000020003" pitchFamily="2" charset="0"/>
                <a:ea typeface="+mn-ea"/>
                <a:cs typeface="+mn-cs"/>
              </a:defRPr>
            </a:pPr>
            <a:r>
              <a:rPr lang="en-US" sz="1600" b="1">
                <a:latin typeface="Avenir Book" panose="02000503020000020003" pitchFamily="2" charset="0"/>
              </a:rPr>
              <a:t>Materials</a:t>
            </a:r>
            <a:r>
              <a:rPr lang="en-US" sz="1600" b="1" baseline="0">
                <a:latin typeface="Avenir Book" panose="02000503020000020003" pitchFamily="2" charset="0"/>
              </a:rPr>
              <a:t> ~4 MCHF</a:t>
            </a:r>
            <a:endParaRPr lang="en-US" sz="1600" b="1">
              <a:latin typeface="Avenir Book" panose="02000503020000020003" pitchFamily="2" charset="0"/>
            </a:endParaRPr>
          </a:p>
        </c:rich>
      </c:tx>
      <c:layout>
        <c:manualLayout>
          <c:xMode val="edge"/>
          <c:yMode val="edge"/>
          <c:x val="0.28348606521960262"/>
          <c:y val="1.5507029812814276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Avenir Book" panose="02000503020000020003" pitchFamily="2" charset="0"/>
              <a:ea typeface="+mn-ea"/>
              <a:cs typeface="+mn-cs"/>
            </a:defRPr>
          </a:pPr>
          <a:endParaRPr lang="en-CH"/>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15-E049-A872-5AD53861D8E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15-E049-A872-5AD53861D8E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15-E049-A872-5AD53861D8E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15-E049-A872-5AD53861D8E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515-E049-A872-5AD53861D8E1}"/>
              </c:ext>
            </c:extLst>
          </c:dPt>
          <c:cat>
            <c:strRef>
              <c:f>Sheet1!$C$5:$C$9</c:f>
              <c:strCache>
                <c:ptCount val="5"/>
                <c:pt idx="0">
                  <c:v>SCRF</c:v>
                </c:pt>
                <c:pt idx="1">
                  <c:v>Sources </c:v>
                </c:pt>
                <c:pt idx="2">
                  <c:v>DR </c:v>
                </c:pt>
                <c:pt idx="3">
                  <c:v>ATF </c:v>
                </c:pt>
                <c:pt idx="4">
                  <c:v>Implementation </c:v>
                </c:pt>
              </c:strCache>
            </c:strRef>
          </c:cat>
          <c:val>
            <c:numRef>
              <c:f>Sheet1!$E$5:$E$9</c:f>
              <c:numCache>
                <c:formatCode>General</c:formatCode>
                <c:ptCount val="5"/>
                <c:pt idx="0">
                  <c:v>3</c:v>
                </c:pt>
                <c:pt idx="1">
                  <c:v>0.68</c:v>
                </c:pt>
                <c:pt idx="2">
                  <c:v>0.05</c:v>
                </c:pt>
                <c:pt idx="3">
                  <c:v>0.12</c:v>
                </c:pt>
                <c:pt idx="4">
                  <c:v>0.1</c:v>
                </c:pt>
              </c:numCache>
            </c:numRef>
          </c:val>
          <c:extLst>
            <c:ext xmlns:c16="http://schemas.microsoft.com/office/drawing/2014/chart" uri="{C3380CC4-5D6E-409C-BE32-E72D297353CC}">
              <c16:uniqueId val="{0000000A-9515-E049-A872-5AD53861D8E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venir Book" panose="02000503020000020003" pitchFamily="2"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D7A458-6D3E-A248-853B-442015974FC6}" type="doc">
      <dgm:prSet loTypeId="urn:microsoft.com/office/officeart/2005/8/layout/radial1" loCatId="relationship" qsTypeId="urn:microsoft.com/office/officeart/2005/8/quickstyle/simple1" qsCatId="simple" csTypeId="urn:microsoft.com/office/officeart/2005/8/colors/colorful1" csCatId="colorful" phldr="1"/>
      <dgm:spPr/>
      <dgm:t>
        <a:bodyPr/>
        <a:lstStyle/>
        <a:p>
          <a:endParaRPr lang="en-US"/>
        </a:p>
      </dgm:t>
    </dgm:pt>
    <dgm:pt modelId="{790EEEAA-1307-3B4B-9A8E-BA24274654C8}">
      <dgm:prSet phldrT="[Text]" custT="1"/>
      <dgm:spPr/>
      <dgm:t>
        <a:bodyPr/>
        <a:lstStyle/>
        <a:p>
          <a:r>
            <a:rPr lang="en-US" sz="1600" dirty="0"/>
            <a:t>CERN</a:t>
          </a:r>
        </a:p>
      </dgm:t>
    </dgm:pt>
    <dgm:pt modelId="{5C79A7CA-4068-B240-B558-DE86F635B928}" type="parTrans" cxnId="{B0A49755-4ADA-2A43-9593-1C805183C1B9}">
      <dgm:prSet/>
      <dgm:spPr/>
      <dgm:t>
        <a:bodyPr/>
        <a:lstStyle/>
        <a:p>
          <a:endParaRPr lang="en-US"/>
        </a:p>
      </dgm:t>
    </dgm:pt>
    <dgm:pt modelId="{D935C037-C20B-A74E-8264-70BEFECB0A53}" type="sibTrans" cxnId="{B0A49755-4ADA-2A43-9593-1C805183C1B9}">
      <dgm:prSet/>
      <dgm:spPr/>
      <dgm:t>
        <a:bodyPr/>
        <a:lstStyle/>
        <a:p>
          <a:endParaRPr lang="en-US"/>
        </a:p>
      </dgm:t>
    </dgm:pt>
    <dgm:pt modelId="{5AEB52F0-88F8-454D-A2F3-C32C443B394B}">
      <dgm:prSet phldrT="[Text]"/>
      <dgm:spPr/>
      <dgm:t>
        <a:bodyPr/>
        <a:lstStyle/>
        <a:p>
          <a:r>
            <a:rPr lang="en-US" dirty="0"/>
            <a:t>KEK </a:t>
          </a:r>
        </a:p>
      </dgm:t>
    </dgm:pt>
    <dgm:pt modelId="{84D56B87-0B78-6841-A32E-E8F53D2CF4EF}" type="parTrans" cxnId="{D43EC5B0-BDF5-2B4F-BF5F-97D2E398C867}">
      <dgm:prSet/>
      <dgm:spPr>
        <a:ln w="28575"/>
      </dgm:spPr>
      <dgm:t>
        <a:bodyPr/>
        <a:lstStyle/>
        <a:p>
          <a:endParaRPr lang="en-US"/>
        </a:p>
      </dgm:t>
    </dgm:pt>
    <dgm:pt modelId="{66C7366F-B334-FC4F-B3BC-275EAF5DEF30}" type="sibTrans" cxnId="{D43EC5B0-BDF5-2B4F-BF5F-97D2E398C867}">
      <dgm:prSet/>
      <dgm:spPr/>
      <dgm:t>
        <a:bodyPr/>
        <a:lstStyle/>
        <a:p>
          <a:endParaRPr lang="en-US"/>
        </a:p>
      </dgm:t>
    </dgm:pt>
    <dgm:pt modelId="{C3E6A261-7A29-9D4B-A087-2DFC82F8ADD9}">
      <dgm:prSet phldrT="[Text]"/>
      <dgm:spPr/>
      <dgm:t>
        <a:bodyPr/>
        <a:lstStyle/>
        <a:p>
          <a:r>
            <a:rPr lang="en-US" dirty="0"/>
            <a:t>Lab/Univ/FA n</a:t>
          </a:r>
        </a:p>
      </dgm:t>
    </dgm:pt>
    <dgm:pt modelId="{E3A6370B-1BB8-B346-AF11-00AE882945D7}" type="parTrans" cxnId="{A5D56522-3D4E-9D4B-B369-DDCD006045AF}">
      <dgm:prSet/>
      <dgm:spPr/>
      <dgm:t>
        <a:bodyPr/>
        <a:lstStyle/>
        <a:p>
          <a:endParaRPr lang="en-US"/>
        </a:p>
      </dgm:t>
    </dgm:pt>
    <dgm:pt modelId="{4118826F-78E8-F645-A239-DD5C012ED612}" type="sibTrans" cxnId="{A5D56522-3D4E-9D4B-B369-DDCD006045AF}">
      <dgm:prSet/>
      <dgm:spPr/>
      <dgm:t>
        <a:bodyPr/>
        <a:lstStyle/>
        <a:p>
          <a:endParaRPr lang="en-US"/>
        </a:p>
      </dgm:t>
    </dgm:pt>
    <dgm:pt modelId="{7BBD9E4A-D2A6-2C41-85BF-69F2624DC502}">
      <dgm:prSet phldrT="[Text]"/>
      <dgm:spPr/>
      <dgm:t>
        <a:bodyPr/>
        <a:lstStyle/>
        <a:p>
          <a:endParaRPr lang="en-US" dirty="0"/>
        </a:p>
      </dgm:t>
    </dgm:pt>
    <dgm:pt modelId="{CF776F81-6DD1-414C-84BF-8E42E91355A2}" type="parTrans" cxnId="{29A1F1B8-A579-E345-AEBC-B2013DEBA05A}">
      <dgm:prSet/>
      <dgm:spPr/>
      <dgm:t>
        <a:bodyPr/>
        <a:lstStyle/>
        <a:p>
          <a:endParaRPr lang="en-US"/>
        </a:p>
      </dgm:t>
    </dgm:pt>
    <dgm:pt modelId="{0E9796F7-09BE-714F-AA46-11EF52F2B1C4}" type="sibTrans" cxnId="{29A1F1B8-A579-E345-AEBC-B2013DEBA05A}">
      <dgm:prSet/>
      <dgm:spPr/>
      <dgm:t>
        <a:bodyPr/>
        <a:lstStyle/>
        <a:p>
          <a:endParaRPr lang="en-US"/>
        </a:p>
      </dgm:t>
    </dgm:pt>
    <dgm:pt modelId="{A8011A92-D6F8-C44C-91B4-239CA17FF89F}">
      <dgm:prSet phldrT="[Text]"/>
      <dgm:spPr/>
      <dgm:t>
        <a:bodyPr/>
        <a:lstStyle/>
        <a:p>
          <a:endParaRPr lang="en-US" dirty="0"/>
        </a:p>
      </dgm:t>
    </dgm:pt>
    <dgm:pt modelId="{0F53C5D6-80DC-E44C-B9CC-37BC328C7892}" type="parTrans" cxnId="{A1A224FE-E2D5-BD44-B5D5-D19103F5E9B0}">
      <dgm:prSet/>
      <dgm:spPr/>
      <dgm:t>
        <a:bodyPr/>
        <a:lstStyle/>
        <a:p>
          <a:endParaRPr lang="en-US"/>
        </a:p>
      </dgm:t>
    </dgm:pt>
    <dgm:pt modelId="{D3BFFFBA-70EA-CF41-BA27-0A5AD9595538}" type="sibTrans" cxnId="{A1A224FE-E2D5-BD44-B5D5-D19103F5E9B0}">
      <dgm:prSet/>
      <dgm:spPr/>
      <dgm:t>
        <a:bodyPr/>
        <a:lstStyle/>
        <a:p>
          <a:endParaRPr lang="en-US"/>
        </a:p>
      </dgm:t>
    </dgm:pt>
    <dgm:pt modelId="{4D493F92-6E09-DE41-8AB5-19AA94C126EC}">
      <dgm:prSet phldrT="[Text]" phldr="1"/>
      <dgm:spPr/>
      <dgm:t>
        <a:bodyPr/>
        <a:lstStyle/>
        <a:p>
          <a:endParaRPr lang="en-US" dirty="0"/>
        </a:p>
      </dgm:t>
    </dgm:pt>
    <dgm:pt modelId="{4A565ABE-A9C6-BD43-B68F-49A2E29D052E}" type="parTrans" cxnId="{E26377A3-999B-E345-9FD9-70E567880F78}">
      <dgm:prSet/>
      <dgm:spPr/>
      <dgm:t>
        <a:bodyPr/>
        <a:lstStyle/>
        <a:p>
          <a:endParaRPr lang="en-US"/>
        </a:p>
      </dgm:t>
    </dgm:pt>
    <dgm:pt modelId="{11AF7F01-022C-F944-AD5B-4E79F50C3469}" type="sibTrans" cxnId="{E26377A3-999B-E345-9FD9-70E567880F78}">
      <dgm:prSet/>
      <dgm:spPr/>
      <dgm:t>
        <a:bodyPr/>
        <a:lstStyle/>
        <a:p>
          <a:endParaRPr lang="en-US"/>
        </a:p>
      </dgm:t>
    </dgm:pt>
    <dgm:pt modelId="{E30FC5CF-AEA9-5346-9571-333389770F10}">
      <dgm:prSet/>
      <dgm:spPr/>
      <dgm:t>
        <a:bodyPr/>
        <a:lstStyle/>
        <a:p>
          <a:endParaRPr lang="en-US" dirty="0"/>
        </a:p>
      </dgm:t>
    </dgm:pt>
    <dgm:pt modelId="{747AF675-06DA-6249-8B49-0B33F1A93905}" type="parTrans" cxnId="{DCEF1E46-0F01-4246-BA5F-7E8DCC61DD0B}">
      <dgm:prSet/>
      <dgm:spPr/>
      <dgm:t>
        <a:bodyPr/>
        <a:lstStyle/>
        <a:p>
          <a:endParaRPr lang="en-US"/>
        </a:p>
      </dgm:t>
    </dgm:pt>
    <dgm:pt modelId="{9A120B17-56F4-514D-9E2E-B922DEA44E7B}" type="sibTrans" cxnId="{DCEF1E46-0F01-4246-BA5F-7E8DCC61DD0B}">
      <dgm:prSet/>
      <dgm:spPr/>
      <dgm:t>
        <a:bodyPr/>
        <a:lstStyle/>
        <a:p>
          <a:endParaRPr lang="en-US"/>
        </a:p>
      </dgm:t>
    </dgm:pt>
    <dgm:pt modelId="{E73B040A-4949-6748-901F-CFB2A1CDE54B}">
      <dgm:prSet/>
      <dgm:spPr/>
      <dgm:t>
        <a:bodyPr/>
        <a:lstStyle/>
        <a:p>
          <a:endParaRPr lang="en-US"/>
        </a:p>
      </dgm:t>
    </dgm:pt>
    <dgm:pt modelId="{94065FCB-0D03-0246-A01F-663491B6B599}" type="parTrans" cxnId="{63AED834-E0CB-644B-8A71-5F0863F990D5}">
      <dgm:prSet/>
      <dgm:spPr/>
      <dgm:t>
        <a:bodyPr/>
        <a:lstStyle/>
        <a:p>
          <a:endParaRPr lang="en-US"/>
        </a:p>
      </dgm:t>
    </dgm:pt>
    <dgm:pt modelId="{91AACB84-8221-CA48-B800-9FDAD255017E}" type="sibTrans" cxnId="{63AED834-E0CB-644B-8A71-5F0863F990D5}">
      <dgm:prSet/>
      <dgm:spPr/>
      <dgm:t>
        <a:bodyPr/>
        <a:lstStyle/>
        <a:p>
          <a:endParaRPr lang="en-US"/>
        </a:p>
      </dgm:t>
    </dgm:pt>
    <dgm:pt modelId="{5D95A1C2-614C-CF44-923A-3955652A8C67}">
      <dgm:prSet/>
      <dgm:spPr/>
      <dgm:t>
        <a:bodyPr/>
        <a:lstStyle/>
        <a:p>
          <a:endParaRPr lang="en-US"/>
        </a:p>
      </dgm:t>
    </dgm:pt>
    <dgm:pt modelId="{6D23ED96-5792-B649-89A7-8DB0DA114BFC}" type="parTrans" cxnId="{D45C004E-1D70-0646-8D6D-4F52105B57E8}">
      <dgm:prSet/>
      <dgm:spPr/>
      <dgm:t>
        <a:bodyPr/>
        <a:lstStyle/>
        <a:p>
          <a:endParaRPr lang="en-US"/>
        </a:p>
      </dgm:t>
    </dgm:pt>
    <dgm:pt modelId="{215FE8E4-B57D-CD41-9684-C19A045A885E}" type="sibTrans" cxnId="{D45C004E-1D70-0646-8D6D-4F52105B57E8}">
      <dgm:prSet/>
      <dgm:spPr/>
      <dgm:t>
        <a:bodyPr/>
        <a:lstStyle/>
        <a:p>
          <a:endParaRPr lang="en-US"/>
        </a:p>
      </dgm:t>
    </dgm:pt>
    <dgm:pt modelId="{3BCA5CE9-E537-6C40-BB5F-23E4D9F22F3A}">
      <dgm:prSet phldrT="[Text]"/>
      <dgm:spPr/>
      <dgm:t>
        <a:bodyPr/>
        <a:lstStyle/>
        <a:p>
          <a:endParaRPr lang="en-US" dirty="0"/>
        </a:p>
      </dgm:t>
    </dgm:pt>
    <dgm:pt modelId="{FBF152A5-A5FD-844E-A26F-E223ED739CFB}" type="parTrans" cxnId="{9934A6CF-F389-914D-A5B2-B3D60CE99BF9}">
      <dgm:prSet/>
      <dgm:spPr/>
      <dgm:t>
        <a:bodyPr/>
        <a:lstStyle/>
        <a:p>
          <a:endParaRPr lang="en-US"/>
        </a:p>
      </dgm:t>
    </dgm:pt>
    <dgm:pt modelId="{13DCAAF1-A56E-7E4B-8D0E-E197552F341B}" type="sibTrans" cxnId="{9934A6CF-F389-914D-A5B2-B3D60CE99BF9}">
      <dgm:prSet/>
      <dgm:spPr/>
      <dgm:t>
        <a:bodyPr/>
        <a:lstStyle/>
        <a:p>
          <a:endParaRPr lang="en-US"/>
        </a:p>
      </dgm:t>
    </dgm:pt>
    <dgm:pt modelId="{EC9C65BD-2C74-D24D-B4A1-BD1F3FB58871}">
      <dgm:prSet phldrT="[Text]"/>
      <dgm:spPr/>
      <dgm:t>
        <a:bodyPr/>
        <a:lstStyle/>
        <a:p>
          <a:endParaRPr lang="en-US" dirty="0"/>
        </a:p>
      </dgm:t>
    </dgm:pt>
    <dgm:pt modelId="{DC2E58F4-AAF9-5F48-BC21-560A55883B10}" type="parTrans" cxnId="{365ED1CC-5C55-C844-9F5B-575F4504FF7A}">
      <dgm:prSet/>
      <dgm:spPr/>
      <dgm:t>
        <a:bodyPr/>
        <a:lstStyle/>
        <a:p>
          <a:endParaRPr lang="en-US"/>
        </a:p>
      </dgm:t>
    </dgm:pt>
    <dgm:pt modelId="{405C299D-309C-954F-B31A-31D163206993}" type="sibTrans" cxnId="{365ED1CC-5C55-C844-9F5B-575F4504FF7A}">
      <dgm:prSet/>
      <dgm:spPr/>
      <dgm:t>
        <a:bodyPr/>
        <a:lstStyle/>
        <a:p>
          <a:endParaRPr lang="en-US"/>
        </a:p>
      </dgm:t>
    </dgm:pt>
    <dgm:pt modelId="{8AA716C2-383C-D743-8F26-D0AB2EBF9610}">
      <dgm:prSet phldrT="[Text]"/>
      <dgm:spPr/>
      <dgm:t>
        <a:bodyPr/>
        <a:lstStyle/>
        <a:p>
          <a:endParaRPr lang="en-US" dirty="0"/>
        </a:p>
      </dgm:t>
    </dgm:pt>
    <dgm:pt modelId="{9C3DF5E0-B0F1-6C4B-9617-0E59DB988DEC}" type="parTrans" cxnId="{886ECB4F-15B7-A248-B857-DE6EF34FA75F}">
      <dgm:prSet/>
      <dgm:spPr/>
      <dgm:t>
        <a:bodyPr/>
        <a:lstStyle/>
        <a:p>
          <a:endParaRPr lang="en-US"/>
        </a:p>
      </dgm:t>
    </dgm:pt>
    <dgm:pt modelId="{1724E2EF-F428-CA42-93E4-E99CF5062A4C}" type="sibTrans" cxnId="{886ECB4F-15B7-A248-B857-DE6EF34FA75F}">
      <dgm:prSet/>
      <dgm:spPr/>
      <dgm:t>
        <a:bodyPr/>
        <a:lstStyle/>
        <a:p>
          <a:endParaRPr lang="en-US"/>
        </a:p>
      </dgm:t>
    </dgm:pt>
    <dgm:pt modelId="{C873E607-0606-B04F-855A-ABB64D6F5673}">
      <dgm:prSet phldrT="[Text]"/>
      <dgm:spPr/>
      <dgm:t>
        <a:bodyPr/>
        <a:lstStyle/>
        <a:p>
          <a:r>
            <a:rPr lang="en-US" dirty="0"/>
            <a:t>Lab/Univ/FA 1</a:t>
          </a:r>
        </a:p>
      </dgm:t>
    </dgm:pt>
    <dgm:pt modelId="{384B0E7C-91A0-964C-AB18-5C7A23058D55}" type="parTrans" cxnId="{6C7FB4A2-1E93-AD4A-AD81-B8FBB4D70502}">
      <dgm:prSet/>
      <dgm:spPr/>
      <dgm:t>
        <a:bodyPr/>
        <a:lstStyle/>
        <a:p>
          <a:endParaRPr lang="en-US"/>
        </a:p>
      </dgm:t>
    </dgm:pt>
    <dgm:pt modelId="{E2B961F4-2288-8E4D-8A75-D18E74B81E50}" type="sibTrans" cxnId="{6C7FB4A2-1E93-AD4A-AD81-B8FBB4D70502}">
      <dgm:prSet/>
      <dgm:spPr/>
      <dgm:t>
        <a:bodyPr/>
        <a:lstStyle/>
        <a:p>
          <a:endParaRPr lang="en-US"/>
        </a:p>
      </dgm:t>
    </dgm:pt>
    <dgm:pt modelId="{96C5D072-64D4-134E-A4B7-E7B7AF79182C}">
      <dgm:prSet phldrT="[Text]"/>
      <dgm:spPr/>
      <dgm:t>
        <a:bodyPr/>
        <a:lstStyle/>
        <a:p>
          <a:endParaRPr lang="en-US" dirty="0"/>
        </a:p>
      </dgm:t>
    </dgm:pt>
    <dgm:pt modelId="{09659E8F-B86D-6B4B-A1D6-4266A2586032}" type="parTrans" cxnId="{D24C9C2C-07ED-E748-B6E3-A795D2FCEAE7}">
      <dgm:prSet/>
      <dgm:spPr/>
      <dgm:t>
        <a:bodyPr/>
        <a:lstStyle/>
        <a:p>
          <a:endParaRPr lang="en-US"/>
        </a:p>
      </dgm:t>
    </dgm:pt>
    <dgm:pt modelId="{E90716D5-7093-264E-B6E7-5823215D8686}" type="sibTrans" cxnId="{D24C9C2C-07ED-E748-B6E3-A795D2FCEAE7}">
      <dgm:prSet/>
      <dgm:spPr/>
      <dgm:t>
        <a:bodyPr/>
        <a:lstStyle/>
        <a:p>
          <a:endParaRPr lang="en-US"/>
        </a:p>
      </dgm:t>
    </dgm:pt>
    <dgm:pt modelId="{FE622D64-7643-AB46-BC9D-EEED29438F9C}" type="pres">
      <dgm:prSet presAssocID="{32D7A458-6D3E-A248-853B-442015974FC6}" presName="cycle" presStyleCnt="0">
        <dgm:presLayoutVars>
          <dgm:chMax val="1"/>
          <dgm:dir/>
          <dgm:animLvl val="ctr"/>
          <dgm:resizeHandles val="exact"/>
        </dgm:presLayoutVars>
      </dgm:prSet>
      <dgm:spPr/>
    </dgm:pt>
    <dgm:pt modelId="{1B1FB8F6-BF8D-644B-8F21-3DECEDE342DA}" type="pres">
      <dgm:prSet presAssocID="{790EEEAA-1307-3B4B-9A8E-BA24274654C8}" presName="centerShape" presStyleLbl="node0" presStyleIdx="0" presStyleCnt="1" custLinFactNeighborX="21089" custLinFactNeighborY="-33158"/>
      <dgm:spPr/>
    </dgm:pt>
    <dgm:pt modelId="{86CB68BD-9FE2-CE48-8F2E-148EDD2C0193}" type="pres">
      <dgm:prSet presAssocID="{84D56B87-0B78-6841-A32E-E8F53D2CF4EF}" presName="Name9" presStyleLbl="parChTrans1D2" presStyleIdx="0" presStyleCnt="4"/>
      <dgm:spPr/>
    </dgm:pt>
    <dgm:pt modelId="{71F6F186-4F8A-8649-A7DA-5C80FD7851C0}" type="pres">
      <dgm:prSet presAssocID="{84D56B87-0B78-6841-A32E-E8F53D2CF4EF}" presName="connTx" presStyleLbl="parChTrans1D2" presStyleIdx="0" presStyleCnt="4"/>
      <dgm:spPr/>
    </dgm:pt>
    <dgm:pt modelId="{D635F51B-A1A4-CD48-9CE3-183422788C1B}" type="pres">
      <dgm:prSet presAssocID="{5AEB52F0-88F8-454D-A2F3-C32C443B394B}" presName="node" presStyleLbl="node1" presStyleIdx="0" presStyleCnt="4" custRadScaleRad="174473" custRadScaleInc="123045">
        <dgm:presLayoutVars>
          <dgm:bulletEnabled val="1"/>
        </dgm:presLayoutVars>
      </dgm:prSet>
      <dgm:spPr/>
    </dgm:pt>
    <dgm:pt modelId="{3D3DF5D6-C3B4-F84B-BF63-8EBF10E11998}" type="pres">
      <dgm:prSet presAssocID="{E3A6370B-1BB8-B346-AF11-00AE882945D7}" presName="Name9" presStyleLbl="parChTrans1D2" presStyleIdx="1" presStyleCnt="4"/>
      <dgm:spPr/>
    </dgm:pt>
    <dgm:pt modelId="{1D57912A-C4D5-B141-BA5F-CE85D25CF424}" type="pres">
      <dgm:prSet presAssocID="{E3A6370B-1BB8-B346-AF11-00AE882945D7}" presName="connTx" presStyleLbl="parChTrans1D2" presStyleIdx="1" presStyleCnt="4"/>
      <dgm:spPr/>
    </dgm:pt>
    <dgm:pt modelId="{227E594D-4BBA-BA46-ACF7-189D44719D50}" type="pres">
      <dgm:prSet presAssocID="{C3E6A261-7A29-9D4B-A087-2DFC82F8ADD9}" presName="node" presStyleLbl="node1" presStyleIdx="1" presStyleCnt="4" custRadScaleRad="172615" custRadScaleInc="80141">
        <dgm:presLayoutVars>
          <dgm:bulletEnabled val="1"/>
        </dgm:presLayoutVars>
      </dgm:prSet>
      <dgm:spPr/>
    </dgm:pt>
    <dgm:pt modelId="{D1D3E1A0-6A8D-6444-81B7-88FF1958D06C}" type="pres">
      <dgm:prSet presAssocID="{09659E8F-B86D-6B4B-A1D6-4266A2586032}" presName="Name9" presStyleLbl="parChTrans1D2" presStyleIdx="2" presStyleCnt="4"/>
      <dgm:spPr/>
    </dgm:pt>
    <dgm:pt modelId="{86B9FDFE-E4C5-8C44-A005-EA81B0C31C1C}" type="pres">
      <dgm:prSet presAssocID="{09659E8F-B86D-6B4B-A1D6-4266A2586032}" presName="connTx" presStyleLbl="parChTrans1D2" presStyleIdx="2" presStyleCnt="4"/>
      <dgm:spPr/>
    </dgm:pt>
    <dgm:pt modelId="{FB34AC79-7C33-BA44-B0BF-A296E5A0F486}" type="pres">
      <dgm:prSet presAssocID="{96C5D072-64D4-134E-A4B7-E7B7AF79182C}" presName="node" presStyleLbl="node1" presStyleIdx="2" presStyleCnt="4" custRadScaleRad="99680" custRadScaleInc="-55375">
        <dgm:presLayoutVars>
          <dgm:bulletEnabled val="1"/>
        </dgm:presLayoutVars>
      </dgm:prSet>
      <dgm:spPr/>
    </dgm:pt>
    <dgm:pt modelId="{9C6F1295-3EB5-CB44-BE8A-4E62BFF5FF25}" type="pres">
      <dgm:prSet presAssocID="{384B0E7C-91A0-964C-AB18-5C7A23058D55}" presName="Name9" presStyleLbl="parChTrans1D2" presStyleIdx="3" presStyleCnt="4"/>
      <dgm:spPr/>
    </dgm:pt>
    <dgm:pt modelId="{30205848-79C2-CB4E-85C4-AB4EC951E783}" type="pres">
      <dgm:prSet presAssocID="{384B0E7C-91A0-964C-AB18-5C7A23058D55}" presName="connTx" presStyleLbl="parChTrans1D2" presStyleIdx="3" presStyleCnt="4"/>
      <dgm:spPr/>
    </dgm:pt>
    <dgm:pt modelId="{261B007C-4F32-944A-8076-C3D9EC39836F}" type="pres">
      <dgm:prSet presAssocID="{C873E607-0606-B04F-855A-ABB64D6F5673}" presName="node" presStyleLbl="node1" presStyleIdx="3" presStyleCnt="4" custRadScaleRad="29804" custRadScaleInc="-129978">
        <dgm:presLayoutVars>
          <dgm:bulletEnabled val="1"/>
        </dgm:presLayoutVars>
      </dgm:prSet>
      <dgm:spPr/>
    </dgm:pt>
  </dgm:ptLst>
  <dgm:cxnLst>
    <dgm:cxn modelId="{20474410-F987-354C-B05C-B96E3B4EDF90}" type="presOf" srcId="{384B0E7C-91A0-964C-AB18-5C7A23058D55}" destId="{30205848-79C2-CB4E-85C4-AB4EC951E783}" srcOrd="1" destOrd="0" presId="urn:microsoft.com/office/officeart/2005/8/layout/radial1"/>
    <dgm:cxn modelId="{A5D56522-3D4E-9D4B-B369-DDCD006045AF}" srcId="{790EEEAA-1307-3B4B-9A8E-BA24274654C8}" destId="{C3E6A261-7A29-9D4B-A087-2DFC82F8ADD9}" srcOrd="1" destOrd="0" parTransId="{E3A6370B-1BB8-B346-AF11-00AE882945D7}" sibTransId="{4118826F-78E8-F645-A239-DD5C012ED612}"/>
    <dgm:cxn modelId="{7F3B0627-578D-1849-9516-4D0C00735770}" type="presOf" srcId="{09659E8F-B86D-6B4B-A1D6-4266A2586032}" destId="{D1D3E1A0-6A8D-6444-81B7-88FF1958D06C}" srcOrd="0" destOrd="0" presId="urn:microsoft.com/office/officeart/2005/8/layout/radial1"/>
    <dgm:cxn modelId="{92D6DC28-144E-144B-A84D-0995B7123C50}" type="presOf" srcId="{84D56B87-0B78-6841-A32E-E8F53D2CF4EF}" destId="{71F6F186-4F8A-8649-A7DA-5C80FD7851C0}" srcOrd="1" destOrd="0" presId="urn:microsoft.com/office/officeart/2005/8/layout/radial1"/>
    <dgm:cxn modelId="{D24C9C2C-07ED-E748-B6E3-A795D2FCEAE7}" srcId="{790EEEAA-1307-3B4B-9A8E-BA24274654C8}" destId="{96C5D072-64D4-134E-A4B7-E7B7AF79182C}" srcOrd="2" destOrd="0" parTransId="{09659E8F-B86D-6B4B-A1D6-4266A2586032}" sibTransId="{E90716D5-7093-264E-B6E7-5823215D8686}"/>
    <dgm:cxn modelId="{63AED834-E0CB-644B-8A71-5F0863F990D5}" srcId="{32D7A458-6D3E-A248-853B-442015974FC6}" destId="{E73B040A-4949-6748-901F-CFB2A1CDE54B}" srcOrd="3" destOrd="0" parTransId="{94065FCB-0D03-0246-A01F-663491B6B599}" sibTransId="{91AACB84-8221-CA48-B800-9FDAD255017E}"/>
    <dgm:cxn modelId="{DCEF1E46-0F01-4246-BA5F-7E8DCC61DD0B}" srcId="{32D7A458-6D3E-A248-853B-442015974FC6}" destId="{E30FC5CF-AEA9-5346-9571-333389770F10}" srcOrd="2" destOrd="0" parTransId="{747AF675-06DA-6249-8B49-0B33F1A93905}" sibTransId="{9A120B17-56F4-514D-9E2E-B922DEA44E7B}"/>
    <dgm:cxn modelId="{D45C004E-1D70-0646-8D6D-4F52105B57E8}" srcId="{32D7A458-6D3E-A248-853B-442015974FC6}" destId="{5D95A1C2-614C-CF44-923A-3955652A8C67}" srcOrd="4" destOrd="0" parTransId="{6D23ED96-5792-B649-89A7-8DB0DA114BFC}" sibTransId="{215FE8E4-B57D-CD41-9684-C19A045A885E}"/>
    <dgm:cxn modelId="{886ECB4F-15B7-A248-B857-DE6EF34FA75F}" srcId="{7BBD9E4A-D2A6-2C41-85BF-69F2624DC502}" destId="{8AA716C2-383C-D743-8F26-D0AB2EBF9610}" srcOrd="2" destOrd="0" parTransId="{9C3DF5E0-B0F1-6C4B-9617-0E59DB988DEC}" sibTransId="{1724E2EF-F428-CA42-93E4-E99CF5062A4C}"/>
    <dgm:cxn modelId="{B0A49755-4ADA-2A43-9593-1C805183C1B9}" srcId="{32D7A458-6D3E-A248-853B-442015974FC6}" destId="{790EEEAA-1307-3B4B-9A8E-BA24274654C8}" srcOrd="0" destOrd="0" parTransId="{5C79A7CA-4068-B240-B558-DE86F635B928}" sibTransId="{D935C037-C20B-A74E-8264-70BEFECB0A53}"/>
    <dgm:cxn modelId="{19BEBC66-5AEC-E644-8A13-C47E1097A3D1}" type="presOf" srcId="{384B0E7C-91A0-964C-AB18-5C7A23058D55}" destId="{9C6F1295-3EB5-CB44-BE8A-4E62BFF5FF25}" srcOrd="0" destOrd="0" presId="urn:microsoft.com/office/officeart/2005/8/layout/radial1"/>
    <dgm:cxn modelId="{7217207E-0288-9D42-9B33-D7584BFF68FA}" type="presOf" srcId="{C3E6A261-7A29-9D4B-A087-2DFC82F8ADD9}" destId="{227E594D-4BBA-BA46-ACF7-189D44719D50}" srcOrd="0" destOrd="0" presId="urn:microsoft.com/office/officeart/2005/8/layout/radial1"/>
    <dgm:cxn modelId="{DFE95880-E3D2-F340-8733-060F566AF4AB}" type="presOf" srcId="{C873E607-0606-B04F-855A-ABB64D6F5673}" destId="{261B007C-4F32-944A-8076-C3D9EC39836F}" srcOrd="0" destOrd="0" presId="urn:microsoft.com/office/officeart/2005/8/layout/radial1"/>
    <dgm:cxn modelId="{3FBC0488-8502-304F-BB89-EDB61EA58178}" type="presOf" srcId="{5AEB52F0-88F8-454D-A2F3-C32C443B394B}" destId="{D635F51B-A1A4-CD48-9CE3-183422788C1B}" srcOrd="0" destOrd="0" presId="urn:microsoft.com/office/officeart/2005/8/layout/radial1"/>
    <dgm:cxn modelId="{6C7FB4A2-1E93-AD4A-AD81-B8FBB4D70502}" srcId="{790EEEAA-1307-3B4B-9A8E-BA24274654C8}" destId="{C873E607-0606-B04F-855A-ABB64D6F5673}" srcOrd="3" destOrd="0" parTransId="{384B0E7C-91A0-964C-AB18-5C7A23058D55}" sibTransId="{E2B961F4-2288-8E4D-8A75-D18E74B81E50}"/>
    <dgm:cxn modelId="{E26377A3-999B-E345-9FD9-70E567880F78}" srcId="{A8011A92-D6F8-C44C-91B4-239CA17FF89F}" destId="{4D493F92-6E09-DE41-8AB5-19AA94C126EC}" srcOrd="0" destOrd="0" parTransId="{4A565ABE-A9C6-BD43-B68F-49A2E29D052E}" sibTransId="{11AF7F01-022C-F944-AD5B-4E79F50C3469}"/>
    <dgm:cxn modelId="{F44AD5A7-FABF-DF42-8196-383A29BCC213}" type="presOf" srcId="{84D56B87-0B78-6841-A32E-E8F53D2CF4EF}" destId="{86CB68BD-9FE2-CE48-8F2E-148EDD2C0193}" srcOrd="0" destOrd="0" presId="urn:microsoft.com/office/officeart/2005/8/layout/radial1"/>
    <dgm:cxn modelId="{D43EC5B0-BDF5-2B4F-BF5F-97D2E398C867}" srcId="{790EEEAA-1307-3B4B-9A8E-BA24274654C8}" destId="{5AEB52F0-88F8-454D-A2F3-C32C443B394B}" srcOrd="0" destOrd="0" parTransId="{84D56B87-0B78-6841-A32E-E8F53D2CF4EF}" sibTransId="{66C7366F-B334-FC4F-B3BC-275EAF5DEF30}"/>
    <dgm:cxn modelId="{29A1F1B8-A579-E345-AEBC-B2013DEBA05A}" srcId="{32D7A458-6D3E-A248-853B-442015974FC6}" destId="{7BBD9E4A-D2A6-2C41-85BF-69F2624DC502}" srcOrd="1" destOrd="0" parTransId="{CF776F81-6DD1-414C-84BF-8E42E91355A2}" sibTransId="{0E9796F7-09BE-714F-AA46-11EF52F2B1C4}"/>
    <dgm:cxn modelId="{365ED1CC-5C55-C844-9F5B-575F4504FF7A}" srcId="{7BBD9E4A-D2A6-2C41-85BF-69F2624DC502}" destId="{EC9C65BD-2C74-D24D-B4A1-BD1F3FB58871}" srcOrd="1" destOrd="0" parTransId="{DC2E58F4-AAF9-5F48-BC21-560A55883B10}" sibTransId="{405C299D-309C-954F-B31A-31D163206993}"/>
    <dgm:cxn modelId="{9934A6CF-F389-914D-A5B2-B3D60CE99BF9}" srcId="{7BBD9E4A-D2A6-2C41-85BF-69F2624DC502}" destId="{3BCA5CE9-E537-6C40-BB5F-23E4D9F22F3A}" srcOrd="3" destOrd="0" parTransId="{FBF152A5-A5FD-844E-A26F-E223ED739CFB}" sibTransId="{13DCAAF1-A56E-7E4B-8D0E-E197552F341B}"/>
    <dgm:cxn modelId="{0457C3D2-2EB9-BA45-B578-01717605D4A0}" type="presOf" srcId="{E3A6370B-1BB8-B346-AF11-00AE882945D7}" destId="{3D3DF5D6-C3B4-F84B-BF63-8EBF10E11998}" srcOrd="0" destOrd="0" presId="urn:microsoft.com/office/officeart/2005/8/layout/radial1"/>
    <dgm:cxn modelId="{930540D4-6CE5-8F48-BDE7-B17AFA4C6FC6}" type="presOf" srcId="{09659E8F-B86D-6B4B-A1D6-4266A2586032}" destId="{86B9FDFE-E4C5-8C44-A005-EA81B0C31C1C}" srcOrd="1" destOrd="0" presId="urn:microsoft.com/office/officeart/2005/8/layout/radial1"/>
    <dgm:cxn modelId="{48BAF6D5-DD19-1641-B55B-DECCFCD653B3}" type="presOf" srcId="{32D7A458-6D3E-A248-853B-442015974FC6}" destId="{FE622D64-7643-AB46-BC9D-EEED29438F9C}" srcOrd="0" destOrd="0" presId="urn:microsoft.com/office/officeart/2005/8/layout/radial1"/>
    <dgm:cxn modelId="{E5EDEAE5-59C2-2948-8309-C8E87AAAFB74}" type="presOf" srcId="{E3A6370B-1BB8-B346-AF11-00AE882945D7}" destId="{1D57912A-C4D5-B141-BA5F-CE85D25CF424}" srcOrd="1" destOrd="0" presId="urn:microsoft.com/office/officeart/2005/8/layout/radial1"/>
    <dgm:cxn modelId="{B037D7EC-219F-604C-A1B3-2120A4F17B4E}" type="presOf" srcId="{790EEEAA-1307-3B4B-9A8E-BA24274654C8}" destId="{1B1FB8F6-BF8D-644B-8F21-3DECEDE342DA}" srcOrd="0" destOrd="0" presId="urn:microsoft.com/office/officeart/2005/8/layout/radial1"/>
    <dgm:cxn modelId="{1F4927F5-8525-D349-ACFB-715EF6221660}" type="presOf" srcId="{96C5D072-64D4-134E-A4B7-E7B7AF79182C}" destId="{FB34AC79-7C33-BA44-B0BF-A296E5A0F486}" srcOrd="0" destOrd="0" presId="urn:microsoft.com/office/officeart/2005/8/layout/radial1"/>
    <dgm:cxn modelId="{A1A224FE-E2D5-BD44-B5D5-D19103F5E9B0}" srcId="{7BBD9E4A-D2A6-2C41-85BF-69F2624DC502}" destId="{A8011A92-D6F8-C44C-91B4-239CA17FF89F}" srcOrd="0" destOrd="0" parTransId="{0F53C5D6-80DC-E44C-B9CC-37BC328C7892}" sibTransId="{D3BFFFBA-70EA-CF41-BA27-0A5AD9595538}"/>
    <dgm:cxn modelId="{36DF19E2-C0DA-4741-AB5B-8FC5ECB01A37}" type="presParOf" srcId="{FE622D64-7643-AB46-BC9D-EEED29438F9C}" destId="{1B1FB8F6-BF8D-644B-8F21-3DECEDE342DA}" srcOrd="0" destOrd="0" presId="urn:microsoft.com/office/officeart/2005/8/layout/radial1"/>
    <dgm:cxn modelId="{04F43F9D-D19D-9A49-BEC1-EB28C1032BD6}" type="presParOf" srcId="{FE622D64-7643-AB46-BC9D-EEED29438F9C}" destId="{86CB68BD-9FE2-CE48-8F2E-148EDD2C0193}" srcOrd="1" destOrd="0" presId="urn:microsoft.com/office/officeart/2005/8/layout/radial1"/>
    <dgm:cxn modelId="{E246AA7E-3C5C-AE45-894D-DC1D98B908F5}" type="presParOf" srcId="{86CB68BD-9FE2-CE48-8F2E-148EDD2C0193}" destId="{71F6F186-4F8A-8649-A7DA-5C80FD7851C0}" srcOrd="0" destOrd="0" presId="urn:microsoft.com/office/officeart/2005/8/layout/radial1"/>
    <dgm:cxn modelId="{4F058075-5A39-E640-88CB-D8CE545F1D2C}" type="presParOf" srcId="{FE622D64-7643-AB46-BC9D-EEED29438F9C}" destId="{D635F51B-A1A4-CD48-9CE3-183422788C1B}" srcOrd="2" destOrd="0" presId="urn:microsoft.com/office/officeart/2005/8/layout/radial1"/>
    <dgm:cxn modelId="{DD5ECAC1-774D-6B41-B559-2DDDEE84003D}" type="presParOf" srcId="{FE622D64-7643-AB46-BC9D-EEED29438F9C}" destId="{3D3DF5D6-C3B4-F84B-BF63-8EBF10E11998}" srcOrd="3" destOrd="0" presId="urn:microsoft.com/office/officeart/2005/8/layout/radial1"/>
    <dgm:cxn modelId="{94307D6B-14EC-6540-8FD9-32B7508E8D9D}" type="presParOf" srcId="{3D3DF5D6-C3B4-F84B-BF63-8EBF10E11998}" destId="{1D57912A-C4D5-B141-BA5F-CE85D25CF424}" srcOrd="0" destOrd="0" presId="urn:microsoft.com/office/officeart/2005/8/layout/radial1"/>
    <dgm:cxn modelId="{9FA18EA7-6389-9442-B83E-1D657DEA9C88}" type="presParOf" srcId="{FE622D64-7643-AB46-BC9D-EEED29438F9C}" destId="{227E594D-4BBA-BA46-ACF7-189D44719D50}" srcOrd="4" destOrd="0" presId="urn:microsoft.com/office/officeart/2005/8/layout/radial1"/>
    <dgm:cxn modelId="{1C8027E7-B213-1B43-9F0A-C0D7F0B4209A}" type="presParOf" srcId="{FE622D64-7643-AB46-BC9D-EEED29438F9C}" destId="{D1D3E1A0-6A8D-6444-81B7-88FF1958D06C}" srcOrd="5" destOrd="0" presId="urn:microsoft.com/office/officeart/2005/8/layout/radial1"/>
    <dgm:cxn modelId="{D5447A4E-7DB3-4D46-B1AA-ED6C74F5034D}" type="presParOf" srcId="{D1D3E1A0-6A8D-6444-81B7-88FF1958D06C}" destId="{86B9FDFE-E4C5-8C44-A005-EA81B0C31C1C}" srcOrd="0" destOrd="0" presId="urn:microsoft.com/office/officeart/2005/8/layout/radial1"/>
    <dgm:cxn modelId="{B1F0AF96-F5D0-6F42-9296-8DFD640C0FED}" type="presParOf" srcId="{FE622D64-7643-AB46-BC9D-EEED29438F9C}" destId="{FB34AC79-7C33-BA44-B0BF-A296E5A0F486}" srcOrd="6" destOrd="0" presId="urn:microsoft.com/office/officeart/2005/8/layout/radial1"/>
    <dgm:cxn modelId="{C974FEF6-0CD0-8B4E-904F-75AD3ED28173}" type="presParOf" srcId="{FE622D64-7643-AB46-BC9D-EEED29438F9C}" destId="{9C6F1295-3EB5-CB44-BE8A-4E62BFF5FF25}" srcOrd="7" destOrd="0" presId="urn:microsoft.com/office/officeart/2005/8/layout/radial1"/>
    <dgm:cxn modelId="{6AB4D651-06F2-5746-A968-162BCA4B3031}" type="presParOf" srcId="{9C6F1295-3EB5-CB44-BE8A-4E62BFF5FF25}" destId="{30205848-79C2-CB4E-85C4-AB4EC951E783}" srcOrd="0" destOrd="0" presId="urn:microsoft.com/office/officeart/2005/8/layout/radial1"/>
    <dgm:cxn modelId="{C04E0DE7-1AA5-264F-8FC5-3F55CD5538AC}" type="presParOf" srcId="{FE622D64-7643-AB46-BC9D-EEED29438F9C}" destId="{261B007C-4F32-944A-8076-C3D9EC39836F}"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9ECC00-9D05-CC45-8759-E5CD2E5561FA}" type="doc">
      <dgm:prSet loTypeId="urn:microsoft.com/office/officeart/2005/8/layout/venn1" loCatId="" qsTypeId="urn:microsoft.com/office/officeart/2005/8/quickstyle/3d3" qsCatId="3D" csTypeId="urn:microsoft.com/office/officeart/2005/8/colors/colorful4" csCatId="colorful" phldr="1"/>
      <dgm:spPr/>
    </dgm:pt>
    <dgm:pt modelId="{4A56B608-7773-C140-8BA3-74F71665AA87}">
      <dgm:prSet phldrT="[Text]" custT="1"/>
      <dgm:spPr/>
      <dgm:t>
        <a:bodyPr/>
        <a:lstStyle/>
        <a:p>
          <a:r>
            <a:rPr lang="en-US" sz="1200" dirty="0">
              <a:latin typeface="Avenir Book" panose="02000503020000020003" pitchFamily="2" charset="0"/>
            </a:rPr>
            <a:t>Personnel with interest and skills in European labs/Univ., local infrastructure</a:t>
          </a:r>
        </a:p>
      </dgm:t>
    </dgm:pt>
    <dgm:pt modelId="{F7D326A8-0D5A-004B-87E1-1B443A07C5F5}" type="parTrans" cxnId="{E3E0FD6C-31C0-6642-9838-B50C8FC716CA}">
      <dgm:prSet/>
      <dgm:spPr/>
      <dgm:t>
        <a:bodyPr/>
        <a:lstStyle/>
        <a:p>
          <a:endParaRPr lang="en-US"/>
        </a:p>
      </dgm:t>
    </dgm:pt>
    <dgm:pt modelId="{9BD6224C-6576-CB48-9C84-B0671D7DC134}" type="sibTrans" cxnId="{E3E0FD6C-31C0-6642-9838-B50C8FC716CA}">
      <dgm:prSet/>
      <dgm:spPr/>
      <dgm:t>
        <a:bodyPr/>
        <a:lstStyle/>
        <a:p>
          <a:endParaRPr lang="en-US"/>
        </a:p>
      </dgm:t>
    </dgm:pt>
    <dgm:pt modelId="{0C1E769B-FCDF-344C-96B7-33600D59ED92}">
      <dgm:prSet phldrT="[Text]" custT="1"/>
      <dgm:spPr>
        <a:solidFill>
          <a:schemeClr val="accent4">
            <a:lumMod val="60000"/>
            <a:lumOff val="40000"/>
            <a:alpha val="50000"/>
          </a:schemeClr>
        </a:solidFill>
      </dgm:spPr>
      <dgm:t>
        <a:bodyPr/>
        <a:lstStyle/>
        <a:p>
          <a:r>
            <a:rPr lang="en-US" sz="1200" dirty="0">
              <a:latin typeface="Avenir Book" panose="02000503020000020003" pitchFamily="2" charset="0"/>
            </a:rPr>
            <a:t>Material funds as estimated (major/core part from KEK), in some cases complemented by local funding </a:t>
          </a:r>
        </a:p>
      </dgm:t>
    </dgm:pt>
    <dgm:pt modelId="{EA7DA9F0-39D8-EA4A-98B4-4EC17A727E2C}" type="parTrans" cxnId="{15BFE27A-2A9E-8F44-BCD5-A1C127C9B2FF}">
      <dgm:prSet/>
      <dgm:spPr/>
      <dgm:t>
        <a:bodyPr/>
        <a:lstStyle/>
        <a:p>
          <a:endParaRPr lang="en-US"/>
        </a:p>
      </dgm:t>
    </dgm:pt>
    <dgm:pt modelId="{722CB0F9-E6EA-6346-88FB-F4402FC835A4}" type="sibTrans" cxnId="{15BFE27A-2A9E-8F44-BCD5-A1C127C9B2FF}">
      <dgm:prSet/>
      <dgm:spPr/>
      <dgm:t>
        <a:bodyPr/>
        <a:lstStyle/>
        <a:p>
          <a:endParaRPr lang="en-US"/>
        </a:p>
      </dgm:t>
    </dgm:pt>
    <dgm:pt modelId="{B9BFFA88-24B2-AA42-9D80-55C4AC81AFB2}">
      <dgm:prSet phldrT="[Text]" custT="1"/>
      <dgm:spPr/>
      <dgm:t>
        <a:bodyPr/>
        <a:lstStyle/>
        <a:p>
          <a:r>
            <a:rPr lang="en-US" sz="1200" dirty="0">
              <a:latin typeface="Avenir Book" panose="02000503020000020003" pitchFamily="2" charset="0"/>
            </a:rPr>
            <a:t>EAJADE, MC exchange project supporting Higgs factory personnel exchange to Japan and the US </a:t>
          </a:r>
        </a:p>
      </dgm:t>
    </dgm:pt>
    <dgm:pt modelId="{C242709A-8D4A-7E45-9AD1-32696FE1AFA2}" type="parTrans" cxnId="{8F2F9B13-EB6B-A946-94DC-EB81645E2363}">
      <dgm:prSet/>
      <dgm:spPr/>
      <dgm:t>
        <a:bodyPr/>
        <a:lstStyle/>
        <a:p>
          <a:endParaRPr lang="en-US"/>
        </a:p>
      </dgm:t>
    </dgm:pt>
    <dgm:pt modelId="{1DDA4593-7F84-5D42-AE46-799DF2A6272F}" type="sibTrans" cxnId="{8F2F9B13-EB6B-A946-94DC-EB81645E2363}">
      <dgm:prSet/>
      <dgm:spPr/>
      <dgm:t>
        <a:bodyPr/>
        <a:lstStyle/>
        <a:p>
          <a:endParaRPr lang="en-US"/>
        </a:p>
      </dgm:t>
    </dgm:pt>
    <dgm:pt modelId="{28C1B229-02D3-0E4D-9919-C965FBE1A082}">
      <dgm:prSet phldrT="[Text]" custT="1"/>
      <dgm:spPr>
        <a:solidFill>
          <a:srgbClr val="00B050">
            <a:alpha val="50000"/>
          </a:srgbClr>
        </a:solidFill>
      </dgm:spPr>
      <dgm:t>
        <a:bodyPr/>
        <a:lstStyle/>
        <a:p>
          <a:r>
            <a:rPr lang="en-US" sz="1200" dirty="0">
              <a:latin typeface="Avenir Book" panose="02000503020000020003" pitchFamily="2" charset="0"/>
            </a:rPr>
            <a:t>CERN LC, project office (within existing LC resources at CERN) </a:t>
          </a:r>
        </a:p>
      </dgm:t>
    </dgm:pt>
    <dgm:pt modelId="{CFB39C94-7B1A-324B-81AA-5F681543A926}" type="parTrans" cxnId="{DAA45FAB-07D6-0F4B-855C-FE79829DD3D0}">
      <dgm:prSet/>
      <dgm:spPr/>
      <dgm:t>
        <a:bodyPr/>
        <a:lstStyle/>
        <a:p>
          <a:endParaRPr lang="en-US"/>
        </a:p>
      </dgm:t>
    </dgm:pt>
    <dgm:pt modelId="{B6B43D2E-C1C1-D148-B2B0-E72A87289ACC}" type="sibTrans" cxnId="{DAA45FAB-07D6-0F4B-855C-FE79829DD3D0}">
      <dgm:prSet/>
      <dgm:spPr/>
      <dgm:t>
        <a:bodyPr/>
        <a:lstStyle/>
        <a:p>
          <a:endParaRPr lang="en-US"/>
        </a:p>
      </dgm:t>
    </dgm:pt>
    <dgm:pt modelId="{3B5C47DA-0F96-944B-87F9-80F29CA8F86D}" type="pres">
      <dgm:prSet presAssocID="{1C9ECC00-9D05-CC45-8759-E5CD2E5561FA}" presName="compositeShape" presStyleCnt="0">
        <dgm:presLayoutVars>
          <dgm:chMax val="7"/>
          <dgm:dir/>
          <dgm:resizeHandles val="exact"/>
        </dgm:presLayoutVars>
      </dgm:prSet>
      <dgm:spPr/>
    </dgm:pt>
    <dgm:pt modelId="{D572441F-43E2-DE47-AC38-A5EBF7A7B366}" type="pres">
      <dgm:prSet presAssocID="{4A56B608-7773-C140-8BA3-74F71665AA87}" presName="circ1" presStyleLbl="vennNode1" presStyleIdx="0" presStyleCnt="4"/>
      <dgm:spPr/>
    </dgm:pt>
    <dgm:pt modelId="{A20D2C58-2E85-8241-A620-29A7B2AB14EB}" type="pres">
      <dgm:prSet presAssocID="{4A56B608-7773-C140-8BA3-74F71665AA87}" presName="circ1Tx" presStyleLbl="revTx" presStyleIdx="0" presStyleCnt="0">
        <dgm:presLayoutVars>
          <dgm:chMax val="0"/>
          <dgm:chPref val="0"/>
          <dgm:bulletEnabled val="1"/>
        </dgm:presLayoutVars>
      </dgm:prSet>
      <dgm:spPr/>
    </dgm:pt>
    <dgm:pt modelId="{87F59E2B-8A1B-A54F-B51D-AD0108F6B70A}" type="pres">
      <dgm:prSet presAssocID="{0C1E769B-FCDF-344C-96B7-33600D59ED92}" presName="circ2" presStyleLbl="vennNode1" presStyleIdx="1" presStyleCnt="4" custLinFactNeighborX="5548" custLinFactNeighborY="0"/>
      <dgm:spPr/>
    </dgm:pt>
    <dgm:pt modelId="{8108C238-6C55-8648-A817-91FEAC86669E}" type="pres">
      <dgm:prSet presAssocID="{0C1E769B-FCDF-344C-96B7-33600D59ED92}" presName="circ2Tx" presStyleLbl="revTx" presStyleIdx="0" presStyleCnt="0">
        <dgm:presLayoutVars>
          <dgm:chMax val="0"/>
          <dgm:chPref val="0"/>
          <dgm:bulletEnabled val="1"/>
        </dgm:presLayoutVars>
      </dgm:prSet>
      <dgm:spPr/>
    </dgm:pt>
    <dgm:pt modelId="{9950B7AD-7396-9E4E-B272-4FFA4E0CEFD1}" type="pres">
      <dgm:prSet presAssocID="{B9BFFA88-24B2-AA42-9D80-55C4AC81AFB2}" presName="circ3" presStyleLbl="vennNode1" presStyleIdx="2" presStyleCnt="4"/>
      <dgm:spPr/>
    </dgm:pt>
    <dgm:pt modelId="{E403A1EE-546B-9A40-AB03-50C25FC9C6A5}" type="pres">
      <dgm:prSet presAssocID="{B9BFFA88-24B2-AA42-9D80-55C4AC81AFB2}" presName="circ3Tx" presStyleLbl="revTx" presStyleIdx="0" presStyleCnt="0">
        <dgm:presLayoutVars>
          <dgm:chMax val="0"/>
          <dgm:chPref val="0"/>
          <dgm:bulletEnabled val="1"/>
        </dgm:presLayoutVars>
      </dgm:prSet>
      <dgm:spPr/>
    </dgm:pt>
    <dgm:pt modelId="{8598FD3A-96DA-F74E-A9AA-4F19A5DBD79F}" type="pres">
      <dgm:prSet presAssocID="{28C1B229-02D3-0E4D-9919-C965FBE1A082}" presName="circ4" presStyleLbl="vennNode1" presStyleIdx="3" presStyleCnt="4" custScaleX="106242"/>
      <dgm:spPr/>
    </dgm:pt>
    <dgm:pt modelId="{851E5DFC-D464-584E-AEDF-D7BF4E1F0C73}" type="pres">
      <dgm:prSet presAssocID="{28C1B229-02D3-0E4D-9919-C965FBE1A082}" presName="circ4Tx" presStyleLbl="revTx" presStyleIdx="0" presStyleCnt="0">
        <dgm:presLayoutVars>
          <dgm:chMax val="0"/>
          <dgm:chPref val="0"/>
          <dgm:bulletEnabled val="1"/>
        </dgm:presLayoutVars>
      </dgm:prSet>
      <dgm:spPr/>
    </dgm:pt>
  </dgm:ptLst>
  <dgm:cxnLst>
    <dgm:cxn modelId="{8F2F9B13-EB6B-A946-94DC-EB81645E2363}" srcId="{1C9ECC00-9D05-CC45-8759-E5CD2E5561FA}" destId="{B9BFFA88-24B2-AA42-9D80-55C4AC81AFB2}" srcOrd="2" destOrd="0" parTransId="{C242709A-8D4A-7E45-9AD1-32696FE1AFA2}" sibTransId="{1DDA4593-7F84-5D42-AE46-799DF2A6272F}"/>
    <dgm:cxn modelId="{EA74F51D-67CC-AD48-B78A-F764EA117A5E}" type="presOf" srcId="{0C1E769B-FCDF-344C-96B7-33600D59ED92}" destId="{87F59E2B-8A1B-A54F-B51D-AD0108F6B70A}" srcOrd="0" destOrd="0" presId="urn:microsoft.com/office/officeart/2005/8/layout/venn1"/>
    <dgm:cxn modelId="{3497DF32-3B3E-C948-AFA4-B160EE6CDBA7}" type="presOf" srcId="{4A56B608-7773-C140-8BA3-74F71665AA87}" destId="{A20D2C58-2E85-8241-A620-29A7B2AB14EB}" srcOrd="1" destOrd="0" presId="urn:microsoft.com/office/officeart/2005/8/layout/venn1"/>
    <dgm:cxn modelId="{0050CB4F-CF77-9940-8ADE-0CD56E297DAF}" type="presOf" srcId="{4A56B608-7773-C140-8BA3-74F71665AA87}" destId="{D572441F-43E2-DE47-AC38-A5EBF7A7B366}" srcOrd="0" destOrd="0" presId="urn:microsoft.com/office/officeart/2005/8/layout/venn1"/>
    <dgm:cxn modelId="{2808C468-ADBD-C94B-A99D-9742D880F06C}" type="presOf" srcId="{B9BFFA88-24B2-AA42-9D80-55C4AC81AFB2}" destId="{E403A1EE-546B-9A40-AB03-50C25FC9C6A5}" srcOrd="1" destOrd="0" presId="urn:microsoft.com/office/officeart/2005/8/layout/venn1"/>
    <dgm:cxn modelId="{E3E0FD6C-31C0-6642-9838-B50C8FC716CA}" srcId="{1C9ECC00-9D05-CC45-8759-E5CD2E5561FA}" destId="{4A56B608-7773-C140-8BA3-74F71665AA87}" srcOrd="0" destOrd="0" parTransId="{F7D326A8-0D5A-004B-87E1-1B443A07C5F5}" sibTransId="{9BD6224C-6576-CB48-9C84-B0671D7DC134}"/>
    <dgm:cxn modelId="{15BFE27A-2A9E-8F44-BCD5-A1C127C9B2FF}" srcId="{1C9ECC00-9D05-CC45-8759-E5CD2E5561FA}" destId="{0C1E769B-FCDF-344C-96B7-33600D59ED92}" srcOrd="1" destOrd="0" parTransId="{EA7DA9F0-39D8-EA4A-98B4-4EC17A727E2C}" sibTransId="{722CB0F9-E6EA-6346-88FB-F4402FC835A4}"/>
    <dgm:cxn modelId="{7AFF7D95-155E-1D4B-987B-D42387BFAB2B}" type="presOf" srcId="{B9BFFA88-24B2-AA42-9D80-55C4AC81AFB2}" destId="{9950B7AD-7396-9E4E-B272-4FFA4E0CEFD1}" srcOrd="0" destOrd="0" presId="urn:microsoft.com/office/officeart/2005/8/layout/venn1"/>
    <dgm:cxn modelId="{DAA45FAB-07D6-0F4B-855C-FE79829DD3D0}" srcId="{1C9ECC00-9D05-CC45-8759-E5CD2E5561FA}" destId="{28C1B229-02D3-0E4D-9919-C965FBE1A082}" srcOrd="3" destOrd="0" parTransId="{CFB39C94-7B1A-324B-81AA-5F681543A926}" sibTransId="{B6B43D2E-C1C1-D148-B2B0-E72A87289ACC}"/>
    <dgm:cxn modelId="{0C26C8CC-6E6B-5548-AB38-63B79B11898F}" type="presOf" srcId="{0C1E769B-FCDF-344C-96B7-33600D59ED92}" destId="{8108C238-6C55-8648-A817-91FEAC86669E}" srcOrd="1" destOrd="0" presId="urn:microsoft.com/office/officeart/2005/8/layout/venn1"/>
    <dgm:cxn modelId="{04923BCD-58F3-AA41-BC1F-163803BE24C4}" type="presOf" srcId="{1C9ECC00-9D05-CC45-8759-E5CD2E5561FA}" destId="{3B5C47DA-0F96-944B-87F9-80F29CA8F86D}" srcOrd="0" destOrd="0" presId="urn:microsoft.com/office/officeart/2005/8/layout/venn1"/>
    <dgm:cxn modelId="{31670FEA-8A69-8643-9A07-9EC1D792D762}" type="presOf" srcId="{28C1B229-02D3-0E4D-9919-C965FBE1A082}" destId="{8598FD3A-96DA-F74E-A9AA-4F19A5DBD79F}" srcOrd="0" destOrd="0" presId="urn:microsoft.com/office/officeart/2005/8/layout/venn1"/>
    <dgm:cxn modelId="{53DCB6F1-59EA-9146-86E4-5FC9646BA0DF}" type="presOf" srcId="{28C1B229-02D3-0E4D-9919-C965FBE1A082}" destId="{851E5DFC-D464-584E-AEDF-D7BF4E1F0C73}" srcOrd="1" destOrd="0" presId="urn:microsoft.com/office/officeart/2005/8/layout/venn1"/>
    <dgm:cxn modelId="{78372C6E-9B10-8948-A47C-D3D8579CBC89}" type="presParOf" srcId="{3B5C47DA-0F96-944B-87F9-80F29CA8F86D}" destId="{D572441F-43E2-DE47-AC38-A5EBF7A7B366}" srcOrd="0" destOrd="0" presId="urn:microsoft.com/office/officeart/2005/8/layout/venn1"/>
    <dgm:cxn modelId="{F8B00AF7-3524-8443-815C-524317306670}" type="presParOf" srcId="{3B5C47DA-0F96-944B-87F9-80F29CA8F86D}" destId="{A20D2C58-2E85-8241-A620-29A7B2AB14EB}" srcOrd="1" destOrd="0" presId="urn:microsoft.com/office/officeart/2005/8/layout/venn1"/>
    <dgm:cxn modelId="{5A99CEC0-C877-EE44-8963-DC7F84843C45}" type="presParOf" srcId="{3B5C47DA-0F96-944B-87F9-80F29CA8F86D}" destId="{87F59E2B-8A1B-A54F-B51D-AD0108F6B70A}" srcOrd="2" destOrd="0" presId="urn:microsoft.com/office/officeart/2005/8/layout/venn1"/>
    <dgm:cxn modelId="{CA857EEF-A923-B646-A002-6AAF7F2B9A8C}" type="presParOf" srcId="{3B5C47DA-0F96-944B-87F9-80F29CA8F86D}" destId="{8108C238-6C55-8648-A817-91FEAC86669E}" srcOrd="3" destOrd="0" presId="urn:microsoft.com/office/officeart/2005/8/layout/venn1"/>
    <dgm:cxn modelId="{AE99D982-9823-5F4F-AB96-EAC6ADC45844}" type="presParOf" srcId="{3B5C47DA-0F96-944B-87F9-80F29CA8F86D}" destId="{9950B7AD-7396-9E4E-B272-4FFA4E0CEFD1}" srcOrd="4" destOrd="0" presId="urn:microsoft.com/office/officeart/2005/8/layout/venn1"/>
    <dgm:cxn modelId="{B3008E22-191A-104F-AC5E-4ED9B6C93DF1}" type="presParOf" srcId="{3B5C47DA-0F96-944B-87F9-80F29CA8F86D}" destId="{E403A1EE-546B-9A40-AB03-50C25FC9C6A5}" srcOrd="5" destOrd="0" presId="urn:microsoft.com/office/officeart/2005/8/layout/venn1"/>
    <dgm:cxn modelId="{0BAB916C-AA7B-434F-816C-26489566D394}" type="presParOf" srcId="{3B5C47DA-0F96-944B-87F9-80F29CA8F86D}" destId="{8598FD3A-96DA-F74E-A9AA-4F19A5DBD79F}" srcOrd="6" destOrd="0" presId="urn:microsoft.com/office/officeart/2005/8/layout/venn1"/>
    <dgm:cxn modelId="{1AC5A56A-7D39-8243-86AD-6BD699A57161}" type="presParOf" srcId="{3B5C47DA-0F96-944B-87F9-80F29CA8F86D}" destId="{851E5DFC-D464-584E-AEDF-D7BF4E1F0C73}" srcOrd="7" destOrd="0" presId="urn:microsoft.com/office/officeart/2005/8/layout/ven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1FB8F6-BF8D-644B-8F21-3DECEDE342DA}">
      <dsp:nvSpPr>
        <dsp:cNvPr id="0" name=""/>
        <dsp:cNvSpPr/>
      </dsp:nvSpPr>
      <dsp:spPr>
        <a:xfrm>
          <a:off x="1932540" y="353236"/>
          <a:ext cx="802526" cy="80252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CERN</a:t>
          </a:r>
        </a:p>
      </dsp:txBody>
      <dsp:txXfrm>
        <a:off x="2050067" y="470763"/>
        <a:ext cx="567472" cy="567472"/>
      </dsp:txXfrm>
    </dsp:sp>
    <dsp:sp modelId="{86CB68BD-9FE2-CE48-8F2E-148EDD2C0193}">
      <dsp:nvSpPr>
        <dsp:cNvPr id="0" name=""/>
        <dsp:cNvSpPr/>
      </dsp:nvSpPr>
      <dsp:spPr>
        <a:xfrm rot="20517284">
          <a:off x="2707856" y="564065"/>
          <a:ext cx="303864" cy="38144"/>
        </a:xfrm>
        <a:custGeom>
          <a:avLst/>
          <a:gdLst/>
          <a:ahLst/>
          <a:cxnLst/>
          <a:rect l="0" t="0" r="0" b="0"/>
          <a:pathLst>
            <a:path>
              <a:moveTo>
                <a:pt x="0" y="19072"/>
              </a:moveTo>
              <a:lnTo>
                <a:pt x="303864" y="19072"/>
              </a:lnTo>
            </a:path>
          </a:pathLst>
        </a:custGeom>
        <a:noFill/>
        <a:ln w="28575"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52191" y="575540"/>
        <a:ext cx="15193" cy="15193"/>
      </dsp:txXfrm>
    </dsp:sp>
    <dsp:sp modelId="{D635F51B-A1A4-CD48-9CE3-183422788C1B}">
      <dsp:nvSpPr>
        <dsp:cNvPr id="0" name=""/>
        <dsp:cNvSpPr/>
      </dsp:nvSpPr>
      <dsp:spPr>
        <a:xfrm>
          <a:off x="2984509" y="10511"/>
          <a:ext cx="802526" cy="80252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KEK </a:t>
          </a:r>
        </a:p>
      </dsp:txBody>
      <dsp:txXfrm>
        <a:off x="3102036" y="128038"/>
        <a:ext cx="567472" cy="567472"/>
      </dsp:txXfrm>
    </dsp:sp>
    <dsp:sp modelId="{3D3DF5D6-C3B4-F84B-BF63-8EBF10E11998}">
      <dsp:nvSpPr>
        <dsp:cNvPr id="0" name=""/>
        <dsp:cNvSpPr/>
      </dsp:nvSpPr>
      <dsp:spPr>
        <a:xfrm rot="3580765">
          <a:off x="2236657" y="1604301"/>
          <a:ext cx="1210587" cy="38144"/>
        </a:xfrm>
        <a:custGeom>
          <a:avLst/>
          <a:gdLst/>
          <a:ahLst/>
          <a:cxnLst/>
          <a:rect l="0" t="0" r="0" b="0"/>
          <a:pathLst>
            <a:path>
              <a:moveTo>
                <a:pt x="0" y="19072"/>
              </a:moveTo>
              <a:lnTo>
                <a:pt x="121058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11686" y="1593109"/>
        <a:ext cx="60529" cy="60529"/>
      </dsp:txXfrm>
    </dsp:sp>
    <dsp:sp modelId="{227E594D-4BBA-BA46-ACF7-189D44719D50}">
      <dsp:nvSpPr>
        <dsp:cNvPr id="0" name=""/>
        <dsp:cNvSpPr/>
      </dsp:nvSpPr>
      <dsp:spPr>
        <a:xfrm>
          <a:off x="2948836" y="2090984"/>
          <a:ext cx="802526" cy="80252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Lab/Univ/FA n</a:t>
          </a:r>
        </a:p>
      </dsp:txBody>
      <dsp:txXfrm>
        <a:off x="3066363" y="2208511"/>
        <a:ext cx="567472" cy="567472"/>
      </dsp:txXfrm>
    </dsp:sp>
    <dsp:sp modelId="{D1D3E1A0-6A8D-6444-81B7-88FF1958D06C}">
      <dsp:nvSpPr>
        <dsp:cNvPr id="0" name=""/>
        <dsp:cNvSpPr/>
      </dsp:nvSpPr>
      <dsp:spPr>
        <a:xfrm rot="5403939">
          <a:off x="1916167" y="1553388"/>
          <a:ext cx="833397" cy="38144"/>
        </a:xfrm>
        <a:custGeom>
          <a:avLst/>
          <a:gdLst/>
          <a:ahLst/>
          <a:cxnLst/>
          <a:rect l="0" t="0" r="0" b="0"/>
          <a:pathLst>
            <a:path>
              <a:moveTo>
                <a:pt x="0" y="19072"/>
              </a:moveTo>
              <a:lnTo>
                <a:pt x="83339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312031" y="1551626"/>
        <a:ext cx="41669" cy="41669"/>
      </dsp:txXfrm>
    </dsp:sp>
    <dsp:sp modelId="{FB34AC79-7C33-BA44-B0BF-A296E5A0F486}">
      <dsp:nvSpPr>
        <dsp:cNvPr id="0" name=""/>
        <dsp:cNvSpPr/>
      </dsp:nvSpPr>
      <dsp:spPr>
        <a:xfrm>
          <a:off x="1930665" y="1989159"/>
          <a:ext cx="802526" cy="80252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en-US" sz="800" kern="1200" dirty="0"/>
        </a:p>
      </dsp:txBody>
      <dsp:txXfrm>
        <a:off x="2048192" y="2106686"/>
        <a:ext cx="567472" cy="567472"/>
      </dsp:txXfrm>
    </dsp:sp>
    <dsp:sp modelId="{9C6F1295-3EB5-CB44-BE8A-4E62BFF5FF25}">
      <dsp:nvSpPr>
        <dsp:cNvPr id="0" name=""/>
        <dsp:cNvSpPr/>
      </dsp:nvSpPr>
      <dsp:spPr>
        <a:xfrm rot="7331795">
          <a:off x="1867875" y="1214176"/>
          <a:ext cx="328967" cy="38144"/>
        </a:xfrm>
        <a:custGeom>
          <a:avLst/>
          <a:gdLst/>
          <a:ahLst/>
          <a:cxnLst/>
          <a:rect l="0" t="0" r="0" b="0"/>
          <a:pathLst>
            <a:path>
              <a:moveTo>
                <a:pt x="0" y="19072"/>
              </a:moveTo>
              <a:lnTo>
                <a:pt x="32896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024134" y="1225024"/>
        <a:ext cx="16448" cy="16448"/>
      </dsp:txXfrm>
    </dsp:sp>
    <dsp:sp modelId="{261B007C-4F32-944A-8076-C3D9EC39836F}">
      <dsp:nvSpPr>
        <dsp:cNvPr id="0" name=""/>
        <dsp:cNvSpPr/>
      </dsp:nvSpPr>
      <dsp:spPr>
        <a:xfrm>
          <a:off x="1329651" y="1310734"/>
          <a:ext cx="802526" cy="80252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Lab/Univ/FA 1</a:t>
          </a:r>
        </a:p>
      </dsp:txBody>
      <dsp:txXfrm>
        <a:off x="1447178" y="1428261"/>
        <a:ext cx="567472" cy="5674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2441F-43E2-DE47-AC38-A5EBF7A7B366}">
      <dsp:nvSpPr>
        <dsp:cNvPr id="0" name=""/>
        <dsp:cNvSpPr/>
      </dsp:nvSpPr>
      <dsp:spPr>
        <a:xfrm>
          <a:off x="2699116" y="54186"/>
          <a:ext cx="2817706" cy="2817706"/>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Personnel with interest and skills in European labs/Univ., local infrastructure</a:t>
          </a:r>
        </a:p>
      </dsp:txBody>
      <dsp:txXfrm>
        <a:off x="3024236" y="433493"/>
        <a:ext cx="2167466" cy="894080"/>
      </dsp:txXfrm>
    </dsp:sp>
    <dsp:sp modelId="{87F59E2B-8A1B-A54F-B51D-AD0108F6B70A}">
      <dsp:nvSpPr>
        <dsp:cNvPr id="0" name=""/>
        <dsp:cNvSpPr/>
      </dsp:nvSpPr>
      <dsp:spPr>
        <a:xfrm>
          <a:off x="4101736" y="1300480"/>
          <a:ext cx="2817706" cy="2817706"/>
        </a:xfrm>
        <a:prstGeom prst="ellipse">
          <a:avLst/>
        </a:prstGeom>
        <a:solidFill>
          <a:schemeClr val="accent4">
            <a:lumMod val="60000"/>
            <a:lumOff val="40000"/>
            <a:alpha val="5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Material funds as estimated (major/core part from KEK), in some cases complemented by local funding </a:t>
          </a:r>
        </a:p>
      </dsp:txBody>
      <dsp:txXfrm>
        <a:off x="5618963" y="1625600"/>
        <a:ext cx="1083733" cy="2167466"/>
      </dsp:txXfrm>
    </dsp:sp>
    <dsp:sp modelId="{9950B7AD-7396-9E4E-B272-4FFA4E0CEFD1}">
      <dsp:nvSpPr>
        <dsp:cNvPr id="0" name=""/>
        <dsp:cNvSpPr/>
      </dsp:nvSpPr>
      <dsp:spPr>
        <a:xfrm>
          <a:off x="2699116" y="2546773"/>
          <a:ext cx="2817706" cy="2817706"/>
        </a:xfrm>
        <a:prstGeom prst="ellipse">
          <a:avLst/>
        </a:prstGeom>
        <a:solidFill>
          <a:schemeClr val="accent4">
            <a:alpha val="50000"/>
            <a:hueOff val="6930461"/>
            <a:satOff val="-31979"/>
            <a:lumOff val="1177"/>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EAJADE, MC exchange project supporting Higgs factory personnel exchange to Japan and the US </a:t>
          </a:r>
        </a:p>
      </dsp:txBody>
      <dsp:txXfrm>
        <a:off x="3024236" y="4091093"/>
        <a:ext cx="2167466" cy="894080"/>
      </dsp:txXfrm>
    </dsp:sp>
    <dsp:sp modelId="{8598FD3A-96DA-F74E-A9AA-4F19A5DBD79F}">
      <dsp:nvSpPr>
        <dsp:cNvPr id="0" name=""/>
        <dsp:cNvSpPr/>
      </dsp:nvSpPr>
      <dsp:spPr>
        <a:xfrm>
          <a:off x="1364882" y="1300480"/>
          <a:ext cx="2993588" cy="2817706"/>
        </a:xfrm>
        <a:prstGeom prst="ellipse">
          <a:avLst/>
        </a:prstGeom>
        <a:solidFill>
          <a:srgbClr val="00B05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CERN LC, project office (within existing LC resources at CERN) </a:t>
          </a:r>
        </a:p>
      </dsp:txBody>
      <dsp:txXfrm>
        <a:off x="1595158" y="1625600"/>
        <a:ext cx="1151380" cy="216746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DCE0A5-0181-C349-9488-D8489D602D39}" type="datetimeFigureOut">
              <a:rPr lang="en-CH" smtClean="0"/>
              <a:t>05.04.23</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94176B-65A6-B941-951F-D0F1CFA25258}" type="slidenum">
              <a:rPr lang="en-CH" smtClean="0"/>
              <a:t>‹#›</a:t>
            </a:fld>
            <a:endParaRPr lang="en-CH"/>
          </a:p>
        </p:txBody>
      </p:sp>
    </p:spTree>
    <p:extLst>
      <p:ext uri="{BB962C8B-B14F-4D97-AF65-F5344CB8AC3E}">
        <p14:creationId xmlns:p14="http://schemas.microsoft.com/office/powerpoint/2010/main" val="1737327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0752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747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Split in two slides?</a:t>
            </a:r>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48FCD5-2B77-4CDA-9A16-0E7825A18A2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15891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15235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comment </a:t>
            </a:r>
          </a:p>
        </p:txBody>
      </p:sp>
      <p:sp>
        <p:nvSpPr>
          <p:cNvPr id="4" name="Slide Number Placeholder 3"/>
          <p:cNvSpPr>
            <a:spLocks noGrp="1"/>
          </p:cNvSpPr>
          <p:nvPr>
            <p:ph type="sldNum" sz="quarter" idx="5"/>
          </p:nvPr>
        </p:nvSpPr>
        <p:spPr/>
        <p:txBody>
          <a:bodyPr/>
          <a:lstStyle/>
          <a:p>
            <a:fld id="{3D94176B-65A6-B941-951F-D0F1CFA25258}" type="slidenum">
              <a:rPr lang="en-CH" smtClean="0"/>
              <a:t>6</a:t>
            </a:fld>
            <a:endParaRPr lang="en-CH"/>
          </a:p>
        </p:txBody>
      </p:sp>
    </p:spTree>
    <p:extLst>
      <p:ext uri="{BB962C8B-B14F-4D97-AF65-F5344CB8AC3E}">
        <p14:creationId xmlns:p14="http://schemas.microsoft.com/office/powerpoint/2010/main" val="834305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Shorten text on left ?</a:t>
            </a:r>
          </a:p>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7</a:t>
            </a:fld>
            <a:endParaRPr lang="en-CH"/>
          </a:p>
        </p:txBody>
      </p:sp>
    </p:spTree>
    <p:extLst>
      <p:ext uri="{BB962C8B-B14F-4D97-AF65-F5344CB8AC3E}">
        <p14:creationId xmlns:p14="http://schemas.microsoft.com/office/powerpoint/2010/main" val="2605299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8</a:t>
            </a:fld>
            <a:endParaRPr lang="en-CH"/>
          </a:p>
        </p:txBody>
      </p:sp>
    </p:spTree>
    <p:extLst>
      <p:ext uri="{BB962C8B-B14F-4D97-AF65-F5344CB8AC3E}">
        <p14:creationId xmlns:p14="http://schemas.microsoft.com/office/powerpoint/2010/main" val="4051529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11</a:t>
            </a:fld>
            <a:endParaRPr lang="en-CH"/>
          </a:p>
        </p:txBody>
      </p:sp>
    </p:spTree>
    <p:extLst>
      <p:ext uri="{BB962C8B-B14F-4D97-AF65-F5344CB8AC3E}">
        <p14:creationId xmlns:p14="http://schemas.microsoft.com/office/powerpoint/2010/main" val="2223941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12</a:t>
            </a:fld>
            <a:endParaRPr lang="en-CH"/>
          </a:p>
        </p:txBody>
      </p:sp>
    </p:spTree>
    <p:extLst>
      <p:ext uri="{BB962C8B-B14F-4D97-AF65-F5344CB8AC3E}">
        <p14:creationId xmlns:p14="http://schemas.microsoft.com/office/powerpoint/2010/main" val="1910924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2EA9-2EB2-D41B-0A9C-CAA2D630F3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97650F2C-65EE-E162-E80A-3263774984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7DF7B6D0-6A89-1246-C24E-15D4EC325A3A}"/>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5" name="Footer Placeholder 4">
            <a:extLst>
              <a:ext uri="{FF2B5EF4-FFF2-40B4-BE49-F238E27FC236}">
                <a16:creationId xmlns:a16="http://schemas.microsoft.com/office/drawing/2014/main" id="{7E978261-3940-A829-47E3-6B7B0B5E119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7F802FC-C791-F1E5-9921-EB53F4B8F327}"/>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426141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A117-9936-5273-FD44-3BBD719A422E}"/>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415B4F58-44CC-74B0-68D9-1CDF960BDE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85A25D80-CAA3-953C-899F-CA9B74378AB4}"/>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5" name="Footer Placeholder 4">
            <a:extLst>
              <a:ext uri="{FF2B5EF4-FFF2-40B4-BE49-F238E27FC236}">
                <a16:creationId xmlns:a16="http://schemas.microsoft.com/office/drawing/2014/main" id="{E463BF61-702C-932A-E0FC-07564A3FFA1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473B1C3-E1E4-FC87-4E43-3992DFA86612}"/>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049816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A8D588-A82E-44E5-F18B-297CF3188D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B51F8FCC-CA64-8F34-8D89-BCFD4142A6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8186A2A-51F4-2E05-6AF7-49C559317C33}"/>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5" name="Footer Placeholder 4">
            <a:extLst>
              <a:ext uri="{FF2B5EF4-FFF2-40B4-BE49-F238E27FC236}">
                <a16:creationId xmlns:a16="http://schemas.microsoft.com/office/drawing/2014/main" id="{D00B0A95-4305-D805-4005-2ADF90DDCDF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83BD4E0-2125-B093-4C20-DD6A084A5573}"/>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36609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AC124EE-777F-429A-A318-85C26BC0A470}" type="datetime1">
              <a:rPr kumimoji="1" lang="ja-JP" altLang="en-US" smtClean="0"/>
              <a:t>2023/4/5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90330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3A7203F-71A8-4CFC-B1F0-97C374F03B1B}" type="datetime1">
              <a:rPr kumimoji="1" lang="ja-JP" altLang="en-US" smtClean="0"/>
              <a:t>2023/4/5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911270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1AD2246-B23B-4FC2-A252-CEF32EC7E486}" type="datetime1">
              <a:rPr kumimoji="1" lang="ja-JP" altLang="en-US" smtClean="0"/>
              <a:t>2023/4/5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156731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19E830B-987F-4D63-973B-06C1B12D1C47}" type="datetime1">
              <a:rPr kumimoji="1" lang="ja-JP" altLang="en-US" smtClean="0"/>
              <a:t>2023/4/5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635470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16A0EE7B-D4FB-4F69-A955-4D0A8117B76C}" type="datetime1">
              <a:rPr kumimoji="1" lang="ja-JP" altLang="en-US" smtClean="0"/>
              <a:t>2023/4/5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194237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51B2BF31-F791-4FA0-80D7-967EF69C4EDD}" type="datetime1">
              <a:rPr kumimoji="1" lang="ja-JP" altLang="en-US" smtClean="0"/>
              <a:t>2023/4/5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1186547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11BB399-FBC6-440D-A3EE-427FC61F9AD9}" type="datetime1">
              <a:rPr kumimoji="1" lang="ja-JP" altLang="en-US" smtClean="0"/>
              <a:t>2023/4/5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122077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365328D-3EED-4D57-BAB0-CB393ECEA496}" type="datetime1">
              <a:rPr kumimoji="1" lang="ja-JP" altLang="en-US" smtClean="0"/>
              <a:t>2023/4/5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311809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34208-7621-3694-05BC-05E577939536}"/>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D37BB1F9-6D70-A244-7480-115AB62218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0BFD8B73-820B-9471-790D-29F84C70A252}"/>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5" name="Footer Placeholder 4">
            <a:extLst>
              <a:ext uri="{FF2B5EF4-FFF2-40B4-BE49-F238E27FC236}">
                <a16:creationId xmlns:a16="http://schemas.microsoft.com/office/drawing/2014/main" id="{5865B8FF-18F9-B10A-FA4C-C19A404F74D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77B19B5-B5B9-43C0-CB8F-C096C9D8D80F}"/>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8864592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DA55D75-2A8E-49A1-8CDC-F2D1998D097F}" type="datetime1">
              <a:rPr kumimoji="1" lang="ja-JP" altLang="en-US" smtClean="0"/>
              <a:t>2023/4/5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670299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3C096A7-80AB-441C-BCC1-A9514BD6AF14}" type="datetime1">
              <a:rPr kumimoji="1" lang="ja-JP" altLang="en-US" smtClean="0"/>
              <a:t>2023/4/5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1638622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4B5A46E-9BA7-4DB2-B65F-F0B129C56BAC}" type="datetime1">
              <a:rPr kumimoji="1" lang="ja-JP" altLang="en-US" smtClean="0"/>
              <a:t>2023/4/5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6172594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29116899"/>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ED8F30D-D541-424C-94AB-D99F080AE047}" type="slidenum">
              <a:rPr kumimoji="1" lang="ja-JP" altLang="en-US" smtClean="0"/>
              <a:t>‹#›</a:t>
            </a:fld>
            <a:endParaRPr kumimoji="1" lang="ja-JP" altLang="en-US"/>
          </a:p>
        </p:txBody>
      </p:sp>
    </p:spTree>
    <p:extLst>
      <p:ext uri="{BB962C8B-B14F-4D97-AF65-F5344CB8AC3E}">
        <p14:creationId xmlns:p14="http://schemas.microsoft.com/office/powerpoint/2010/main" val="490809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26/Feb/2021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International review on Technical Preparation Document</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6445162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lang="en-US" altLang="ja-JP">
                <a:solidFill>
                  <a:prstClr val="black">
                    <a:tint val="75000"/>
                  </a:prstClr>
                </a:solidFill>
                <a:latin typeface="Calibri"/>
                <a:ea typeface="ＭＳ Ｐゴシック"/>
              </a:rPr>
              <a:t>2015/0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a:xfrm>
            <a:off x="4165600" y="6356361"/>
            <a:ext cx="4419600" cy="365125"/>
          </a:xfrm>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504976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a:solidFill>
                  <a:prstClr val="black">
                    <a:tint val="75000"/>
                  </a:prstClr>
                </a:solidFill>
                <a:latin typeface="Calibri"/>
                <a:ea typeface="ＭＳ Ｐゴシック"/>
              </a:rPr>
              <a:t>2015/0</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a:xfrm>
            <a:off x="4165603" y="6356361"/>
            <a:ext cx="4301067" cy="365125"/>
          </a:xfrm>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1459745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190625" y="1151930"/>
            <a:ext cx="9810750" cy="2321719"/>
          </a:xfrm>
          <a:prstGeom prst="rect">
            <a:avLst/>
          </a:prstGeom>
        </p:spPr>
        <p:txBody>
          <a:bodyPr anchor="b"/>
          <a:lstStyle/>
          <a:p>
            <a:r>
              <a:t>Title Text</a:t>
            </a:r>
          </a:p>
        </p:txBody>
      </p:sp>
      <p:sp>
        <p:nvSpPr>
          <p:cNvPr id="12" name="Body Level One…"/>
          <p:cNvSpPr txBox="1">
            <a:spLocks noGrp="1"/>
          </p:cNvSpPr>
          <p:nvPr>
            <p:ph type="body" sz="quarter" idx="1"/>
          </p:nvPr>
        </p:nvSpPr>
        <p:spPr>
          <a:xfrm>
            <a:off x="1190625" y="3545086"/>
            <a:ext cx="9810750" cy="794742"/>
          </a:xfrm>
          <a:prstGeom prst="rect">
            <a:avLst/>
          </a:prstGeom>
        </p:spPr>
        <p:txBody>
          <a:bodyPr anchor="t"/>
          <a:lstStyle>
            <a:lvl1pPr marL="0" indent="0" algn="ctr">
              <a:spcBef>
                <a:spcPts val="0"/>
              </a:spcBef>
              <a:buSzTx/>
              <a:buNone/>
              <a:defRPr sz="2601"/>
            </a:lvl1pPr>
            <a:lvl2pPr marL="0" indent="0" algn="ctr">
              <a:spcBef>
                <a:spcPts val="0"/>
              </a:spcBef>
              <a:buSzTx/>
              <a:buNone/>
              <a:defRPr sz="2601"/>
            </a:lvl2pPr>
            <a:lvl3pPr marL="0" indent="0" algn="ctr">
              <a:spcBef>
                <a:spcPts val="0"/>
              </a:spcBef>
              <a:buSzTx/>
              <a:buNone/>
              <a:defRPr sz="2601"/>
            </a:lvl3pPr>
            <a:lvl4pPr marL="0" indent="0" algn="ctr">
              <a:spcBef>
                <a:spcPts val="0"/>
              </a:spcBef>
              <a:buSzTx/>
              <a:buNone/>
              <a:defRPr sz="2601"/>
            </a:lvl4pPr>
            <a:lvl5pPr marL="0" indent="0" algn="ctr">
              <a:spcBef>
                <a:spcPts val="0"/>
              </a:spcBef>
              <a:buSzTx/>
              <a:buNone/>
              <a:defRPr sz="2601"/>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661541621"/>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190625" y="2268141"/>
            <a:ext cx="9810750" cy="232171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0357794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8EEB-AAF8-95A4-6CC0-C9B0A04E9B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CA0E405D-D54E-B5F9-92AC-087B48C900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504110-65F3-ED38-07C4-D80225A0A7F9}"/>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5" name="Footer Placeholder 4">
            <a:extLst>
              <a:ext uri="{FF2B5EF4-FFF2-40B4-BE49-F238E27FC236}">
                <a16:creationId xmlns:a16="http://schemas.microsoft.com/office/drawing/2014/main" id="{ECA8CE8F-D84E-E14F-BB5C-0AA72120A7C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A3F8B60-4E96-3A6F-EBEF-9FC001F345D9}"/>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561048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532204087_1355x1355.jpeg"/>
          <p:cNvSpPr>
            <a:spLocks noGrp="1"/>
          </p:cNvSpPr>
          <p:nvPr>
            <p:ph type="pic" idx="21"/>
          </p:nvPr>
        </p:nvSpPr>
        <p:spPr>
          <a:xfrm>
            <a:off x="5976937" y="446484"/>
            <a:ext cx="7703344" cy="5777508"/>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892969" y="446484"/>
            <a:ext cx="5000625" cy="2803922"/>
          </a:xfrm>
          <a:prstGeom prst="rect">
            <a:avLst/>
          </a:prstGeom>
        </p:spPr>
        <p:txBody>
          <a:bodyPr anchor="b"/>
          <a:lstStyle>
            <a:lvl1pPr>
              <a:defRPr sz="4219"/>
            </a:lvl1pPr>
          </a:lstStyle>
          <a:p>
            <a:r>
              <a:t>Title Text</a:t>
            </a:r>
          </a:p>
        </p:txBody>
      </p:sp>
      <p:sp>
        <p:nvSpPr>
          <p:cNvPr id="40" name="Body Level One…"/>
          <p:cNvSpPr txBox="1">
            <a:spLocks noGrp="1"/>
          </p:cNvSpPr>
          <p:nvPr>
            <p:ph type="body" sz="quarter" idx="1"/>
          </p:nvPr>
        </p:nvSpPr>
        <p:spPr>
          <a:xfrm>
            <a:off x="892969" y="3321844"/>
            <a:ext cx="5000625" cy="2893219"/>
          </a:xfrm>
          <a:prstGeom prst="rect">
            <a:avLst/>
          </a:prstGeom>
        </p:spPr>
        <p:txBody>
          <a:bodyPr anchor="t"/>
          <a:lstStyle>
            <a:lvl1pPr marL="0" indent="0" algn="ctr">
              <a:spcBef>
                <a:spcPts val="0"/>
              </a:spcBef>
              <a:buSzTx/>
              <a:buNone/>
              <a:defRPr sz="2601"/>
            </a:lvl1pPr>
            <a:lvl2pPr marL="0" indent="0" algn="ctr">
              <a:spcBef>
                <a:spcPts val="0"/>
              </a:spcBef>
              <a:buSzTx/>
              <a:buNone/>
              <a:defRPr sz="2601"/>
            </a:lvl2pPr>
            <a:lvl3pPr marL="0" indent="0" algn="ctr">
              <a:spcBef>
                <a:spcPts val="0"/>
              </a:spcBef>
              <a:buSzTx/>
              <a:buNone/>
              <a:defRPr sz="2601"/>
            </a:lvl3pPr>
            <a:lvl4pPr marL="0" indent="0" algn="ctr">
              <a:spcBef>
                <a:spcPts val="0"/>
              </a:spcBef>
              <a:buSzTx/>
              <a:buNone/>
              <a:defRPr sz="2601"/>
            </a:lvl4pPr>
            <a:lvl5pPr marL="0" indent="0" algn="ctr">
              <a:spcBef>
                <a:spcPts val="0"/>
              </a:spcBef>
              <a:buSzTx/>
              <a:buNone/>
              <a:defRPr sz="2601"/>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2454161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80247018"/>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49551581"/>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532205080_1647x1098.jpeg"/>
          <p:cNvSpPr>
            <a:spLocks noGrp="1"/>
          </p:cNvSpPr>
          <p:nvPr>
            <p:ph type="pic" idx="21"/>
          </p:nvPr>
        </p:nvSpPr>
        <p:spPr>
          <a:xfrm>
            <a:off x="3571875" y="1821656"/>
            <a:ext cx="8840391" cy="4420195"/>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892969" y="1821656"/>
            <a:ext cx="5000625" cy="4420195"/>
          </a:xfrm>
          <a:prstGeom prst="rect">
            <a:avLst/>
          </a:prstGeom>
        </p:spPr>
        <p:txBody>
          <a:bodyPr/>
          <a:lstStyle>
            <a:lvl1pPr marL="241093" indent="-241093">
              <a:spcBef>
                <a:spcPts val="2250"/>
              </a:spcBef>
              <a:defRPr sz="1969"/>
            </a:lvl1pPr>
            <a:lvl2pPr marL="482186" indent="-241093">
              <a:spcBef>
                <a:spcPts val="2250"/>
              </a:spcBef>
              <a:defRPr sz="1969"/>
            </a:lvl2pPr>
            <a:lvl3pPr marL="723279" indent="-241093">
              <a:spcBef>
                <a:spcPts val="2250"/>
              </a:spcBef>
              <a:defRPr sz="1969"/>
            </a:lvl3pPr>
            <a:lvl4pPr marL="964372" indent="-241093">
              <a:spcBef>
                <a:spcPts val="2250"/>
              </a:spcBef>
              <a:defRPr sz="1969"/>
            </a:lvl4pPr>
            <a:lvl5pPr marL="1205465" indent="-241093">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5933329" y="6536531"/>
            <a:ext cx="294953" cy="275717"/>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1466874718"/>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892969" y="892969"/>
            <a:ext cx="10406063"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63232485"/>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532205080_1647x1098.jpeg"/>
          <p:cNvSpPr>
            <a:spLocks noGrp="1"/>
          </p:cNvSpPr>
          <p:nvPr>
            <p:ph type="pic" sz="quarter" idx="21"/>
          </p:nvPr>
        </p:nvSpPr>
        <p:spPr>
          <a:xfrm>
            <a:off x="6146602" y="3580805"/>
            <a:ext cx="5304234" cy="2652117"/>
          </a:xfrm>
          <a:prstGeom prst="rect">
            <a:avLst/>
          </a:prstGeom>
        </p:spPr>
        <p:txBody>
          <a:bodyPr lIns="91439" tIns="45719" rIns="91439" bIns="45719" anchor="t">
            <a:noAutofit/>
          </a:bodyPr>
          <a:lstStyle/>
          <a:p>
            <a:endParaRPr/>
          </a:p>
        </p:txBody>
      </p:sp>
      <p:sp>
        <p:nvSpPr>
          <p:cNvPr id="84" name="532204087_1355x1355.jpeg"/>
          <p:cNvSpPr>
            <a:spLocks noGrp="1"/>
          </p:cNvSpPr>
          <p:nvPr>
            <p:ph type="pic" sz="half" idx="22"/>
          </p:nvPr>
        </p:nvSpPr>
        <p:spPr>
          <a:xfrm>
            <a:off x="6298406" y="526851"/>
            <a:ext cx="5000625" cy="3750469"/>
          </a:xfrm>
          <a:prstGeom prst="rect">
            <a:avLst/>
          </a:prstGeom>
        </p:spPr>
        <p:txBody>
          <a:bodyPr lIns="91439" tIns="45719" rIns="91439" bIns="45719" anchor="t">
            <a:noAutofit/>
          </a:bodyPr>
          <a:lstStyle/>
          <a:p>
            <a:endParaRPr/>
          </a:p>
        </p:txBody>
      </p:sp>
      <p:sp>
        <p:nvSpPr>
          <p:cNvPr id="85" name="532241774_2880x1920.jpeg"/>
          <p:cNvSpPr>
            <a:spLocks noGrp="1"/>
          </p:cNvSpPr>
          <p:nvPr>
            <p:ph type="pic" idx="23"/>
          </p:nvPr>
        </p:nvSpPr>
        <p:spPr>
          <a:xfrm>
            <a:off x="-2655094" y="625078"/>
            <a:ext cx="11215688"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89385129"/>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1190625" y="4473773"/>
            <a:ext cx="9810750" cy="362215"/>
          </a:xfrm>
          <a:prstGeom prst="rect">
            <a:avLst/>
          </a:prstGeom>
        </p:spPr>
        <p:txBody>
          <a:bodyPr anchor="t">
            <a:spAutoFit/>
          </a:bodyPr>
          <a:lstStyle>
            <a:lvl1pPr marL="0" indent="0" algn="ctr">
              <a:spcBef>
                <a:spcPts val="0"/>
              </a:spcBef>
              <a:buSzTx/>
              <a:buNone/>
              <a:defRPr sz="1687" i="1"/>
            </a:lvl1pPr>
          </a:lstStyle>
          <a:p>
            <a:r>
              <a:t>–Johnny Appleseed</a:t>
            </a:r>
          </a:p>
        </p:txBody>
      </p:sp>
      <p:sp>
        <p:nvSpPr>
          <p:cNvPr id="94" name="“Type a quote here.”"/>
          <p:cNvSpPr txBox="1">
            <a:spLocks noGrp="1"/>
          </p:cNvSpPr>
          <p:nvPr>
            <p:ph type="body" sz="quarter" idx="22"/>
          </p:nvPr>
        </p:nvSpPr>
        <p:spPr>
          <a:xfrm>
            <a:off x="1190625" y="2979431"/>
            <a:ext cx="9810750" cy="470513"/>
          </a:xfrm>
          <a:prstGeom prst="rect">
            <a:avLst/>
          </a:prstGeom>
        </p:spPr>
        <p:txBody>
          <a:bodyPr>
            <a:spAutoFit/>
          </a:bodyPr>
          <a:lstStyle>
            <a:lvl1pPr marL="0" indent="0" algn="ctr">
              <a:spcBef>
                <a:spcPts val="0"/>
              </a:spcBef>
              <a:buSzTx/>
              <a:buNone/>
              <a:defRPr sz="2391">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1603674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532241774_2880x1920.jpeg"/>
          <p:cNvSpPr>
            <a:spLocks noGrp="1"/>
          </p:cNvSpPr>
          <p:nvPr>
            <p:ph type="pic" idx="21"/>
          </p:nvPr>
        </p:nvSpPr>
        <p:spPr>
          <a:xfrm>
            <a:off x="-1226344" y="-35719"/>
            <a:ext cx="13858875" cy="6929438"/>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58493136"/>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77881745"/>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EA0C-641A-15BA-FECD-782E97754615}"/>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55407795-ECA2-7475-EB88-1B14B3EE3151}"/>
              </a:ext>
            </a:extLst>
          </p:cNvPr>
          <p:cNvSpPr>
            <a:spLocks noGrp="1"/>
          </p:cNvSpPr>
          <p:nvPr>
            <p:ph type="dt" sz="half" idx="10"/>
          </p:nvPr>
        </p:nvSpPr>
        <p:spPr/>
        <p:txBody>
          <a:bodyPr/>
          <a:lstStyle/>
          <a:p>
            <a:r>
              <a:rPr lang="de-CH"/>
              <a:t>14.03.23</a:t>
            </a:r>
            <a:endParaRPr lang="en-CH"/>
          </a:p>
        </p:txBody>
      </p:sp>
      <p:sp>
        <p:nvSpPr>
          <p:cNvPr id="4" name="Footer Placeholder 3">
            <a:extLst>
              <a:ext uri="{FF2B5EF4-FFF2-40B4-BE49-F238E27FC236}">
                <a16:creationId xmlns:a16="http://schemas.microsoft.com/office/drawing/2014/main" id="{F47728B3-A3FB-5BE8-753D-7E12283C7C3F}"/>
              </a:ext>
            </a:extLst>
          </p:cNvPr>
          <p:cNvSpPr>
            <a:spLocks noGrp="1"/>
          </p:cNvSpPr>
          <p:nvPr>
            <p:ph type="ftr" sz="quarter" idx="11"/>
          </p:nvPr>
        </p:nvSpPr>
        <p:spPr/>
        <p:txBody>
          <a:bodyPr/>
          <a:lstStyle/>
          <a:p>
            <a:r>
              <a:rPr lang="en-US"/>
              <a:t>Steinar Stapnes - Linear Colliders</a:t>
            </a:r>
            <a:endParaRPr lang="en-CH"/>
          </a:p>
        </p:txBody>
      </p:sp>
      <p:sp>
        <p:nvSpPr>
          <p:cNvPr id="5" name="Slide Number Placeholder 4">
            <a:extLst>
              <a:ext uri="{FF2B5EF4-FFF2-40B4-BE49-F238E27FC236}">
                <a16:creationId xmlns:a16="http://schemas.microsoft.com/office/drawing/2014/main" id="{C49B5245-0B6D-26EA-9BF4-0469EDDFA4C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672013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44B16-0D06-9374-67E0-FF34B6C54DB9}"/>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30576941-773E-88D5-05FA-78E5D86CB3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573AB642-C7EB-27F2-E5D5-7862A3915F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4010B76C-230F-CB01-A83F-EFBC56C36D8B}"/>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6" name="Footer Placeholder 5">
            <a:extLst>
              <a:ext uri="{FF2B5EF4-FFF2-40B4-BE49-F238E27FC236}">
                <a16:creationId xmlns:a16="http://schemas.microsoft.com/office/drawing/2014/main" id="{61997054-4048-3FC1-41B7-9476DD17373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DDD52806-A13F-A0B1-D654-9687AE0595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7097995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12430887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Steinar Stapnes - Linear Colliders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583473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9048059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623169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6139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2707995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14.03.23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Steinar Stapnes - Linear Colliders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4194196960"/>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87202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14.03.23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9453865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14.03.23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Steinar Stapnes - Linear Colliders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8519613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EB909-0CA3-130C-1E04-3BF5037D1E06}"/>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BFB23314-612D-F46F-BEF9-B891E992A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4FCBA7-31F7-0151-E1BC-D613ADA3AD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E391400E-37AB-32C4-EBD5-F945993736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B12456-63B2-8422-DD6B-0039FC6812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79A52F07-9610-22AC-2146-C7602809CD13}"/>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8" name="Footer Placeholder 7">
            <a:extLst>
              <a:ext uri="{FF2B5EF4-FFF2-40B4-BE49-F238E27FC236}">
                <a16:creationId xmlns:a16="http://schemas.microsoft.com/office/drawing/2014/main" id="{7858E3B4-105C-9983-4505-115B9A5D97B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0E3DE6B-F4A5-C6C9-9939-73D8B6EBAC7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236397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566060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8206538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471151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51156186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 - Linear Colliders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0281477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 - Linear Colliders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5939348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14.03.23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 - Linear Colliders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9053558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14.03.23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 - Linear Colliders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8593597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Steinar Stapnes - Linear Colliders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877701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14.03.23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Steinar Stapnes - Linear Colliders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50523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EA0C-641A-15BA-FECD-782E97754615}"/>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55407795-ECA2-7475-EB88-1B14B3EE3151}"/>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4" name="Footer Placeholder 3">
            <a:extLst>
              <a:ext uri="{FF2B5EF4-FFF2-40B4-BE49-F238E27FC236}">
                <a16:creationId xmlns:a16="http://schemas.microsoft.com/office/drawing/2014/main" id="{F47728B3-A3FB-5BE8-753D-7E12283C7C3F}"/>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C49B5245-0B6D-26EA-9BF4-0469EDDFA4C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26221375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Steinar Stapnes - Linear Colliders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584432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5778263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de-CH"/>
              <a:t>14.03.23</a:t>
            </a:r>
            <a:endParaRPr lang="en-GB"/>
          </a:p>
        </p:txBody>
      </p:sp>
      <p:sp>
        <p:nvSpPr>
          <p:cNvPr id="5" name="Footer Placeholder 4"/>
          <p:cNvSpPr>
            <a:spLocks noGrp="1"/>
          </p:cNvSpPr>
          <p:nvPr>
            <p:ph type="ftr" sz="quarter" idx="11"/>
          </p:nvPr>
        </p:nvSpPr>
        <p:spPr/>
        <p:txBody>
          <a:bodyPr/>
          <a:lstStyle/>
          <a:p>
            <a:r>
              <a:rPr lang="en-GB"/>
              <a:t>Steinar Stapnes - Linear Colliders</a:t>
            </a:r>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1551741422"/>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Calibri"/>
                <a:cs typeface="Calibri"/>
              </a:defRPr>
            </a:lvl1pPr>
          </a:lstStyle>
          <a:p>
            <a:r>
              <a:rPr lang="it-IT"/>
              <a:t>Steinar Stapnes - Linear Colliders</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8969839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74390271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460569121"/>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1304165630"/>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3D7CDF-E564-065F-2231-C33D8F6712B2}"/>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3" name="Footer Placeholder 2">
            <a:extLst>
              <a:ext uri="{FF2B5EF4-FFF2-40B4-BE49-F238E27FC236}">
                <a16:creationId xmlns:a16="http://schemas.microsoft.com/office/drawing/2014/main" id="{2ACCD898-B784-F88F-33DC-4587AF77C637}"/>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3CAE155C-D232-B878-C3BF-951E119AEABD}"/>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677236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63A53-E1B2-859D-C1CA-481BBA1656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BC159981-93B8-B9B4-0F98-B2395C9997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A4A5D63B-B6AB-DE23-88AF-98DBA5C9B6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3A5269-1D7A-5CCD-6F92-F3DF798CD559}"/>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6" name="Footer Placeholder 5">
            <a:extLst>
              <a:ext uri="{FF2B5EF4-FFF2-40B4-BE49-F238E27FC236}">
                <a16:creationId xmlns:a16="http://schemas.microsoft.com/office/drawing/2014/main" id="{D3F2CD1A-8792-10C2-B467-9153123D171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7A5501C-FBEB-7B90-116E-748D7E29678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73033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13BE4-AD24-CAD1-ED83-D9B6DBD867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2B22E271-3B0C-51D2-0CB3-8FF2D67092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D715B7F8-1125-25AD-9E01-F8BC4FB9CF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01672F-7257-F17D-5E54-857F9DDBBAC9}"/>
              </a:ext>
            </a:extLst>
          </p:cNvPr>
          <p:cNvSpPr>
            <a:spLocks noGrp="1"/>
          </p:cNvSpPr>
          <p:nvPr>
            <p:ph type="dt" sz="half" idx="10"/>
          </p:nvPr>
        </p:nvSpPr>
        <p:spPr/>
        <p:txBody>
          <a:bodyPr/>
          <a:lstStyle/>
          <a:p>
            <a:fld id="{C73F5F93-7A0E-9A48-A0A0-34CB2C928F16}" type="datetimeFigureOut">
              <a:rPr lang="en-CH" smtClean="0"/>
              <a:t>05.04.23</a:t>
            </a:fld>
            <a:endParaRPr lang="en-CH"/>
          </a:p>
        </p:txBody>
      </p:sp>
      <p:sp>
        <p:nvSpPr>
          <p:cNvPr id="6" name="Footer Placeholder 5">
            <a:extLst>
              <a:ext uri="{FF2B5EF4-FFF2-40B4-BE49-F238E27FC236}">
                <a16:creationId xmlns:a16="http://schemas.microsoft.com/office/drawing/2014/main" id="{4EB1D7EB-141A-7536-35FD-8E945EC75B2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1004F5B5-80A9-C5E4-C66E-3BAD9DBC62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324470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theme" Target="../theme/theme3.xml"/><Relationship Id="rId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4.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image" Target="../media/image1.emf"/><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theme" Target="../theme/theme5.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E5F82E-A88E-1CBF-EC7E-9572D164A8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CH" dirty="0"/>
          </a:p>
        </p:txBody>
      </p:sp>
      <p:sp>
        <p:nvSpPr>
          <p:cNvPr id="3" name="Text Placeholder 2">
            <a:extLst>
              <a:ext uri="{FF2B5EF4-FFF2-40B4-BE49-F238E27FC236}">
                <a16:creationId xmlns:a16="http://schemas.microsoft.com/office/drawing/2014/main" id="{E4DC436B-7F79-8762-F16A-438DF38735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C1DEE464-BB3C-D512-83C0-28787970A6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F5F93-7A0E-9A48-A0A0-34CB2C928F16}" type="datetimeFigureOut">
              <a:rPr lang="en-CH" smtClean="0"/>
              <a:t>05.04.23</a:t>
            </a:fld>
            <a:endParaRPr lang="en-CH"/>
          </a:p>
        </p:txBody>
      </p:sp>
      <p:sp>
        <p:nvSpPr>
          <p:cNvPr id="5" name="Footer Placeholder 4">
            <a:extLst>
              <a:ext uri="{FF2B5EF4-FFF2-40B4-BE49-F238E27FC236}">
                <a16:creationId xmlns:a16="http://schemas.microsoft.com/office/drawing/2014/main" id="{5342A51B-55B8-1F25-2395-32A824EC8E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879A789F-F640-52AB-06BA-A2AAF6BA95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785C8-9A38-DB47-B803-499E7784EBDF}" type="slidenum">
              <a:rPr lang="en-CH" smtClean="0"/>
              <a:t>‹#›</a:t>
            </a:fld>
            <a:endParaRPr lang="en-CH"/>
          </a:p>
        </p:txBody>
      </p:sp>
    </p:spTree>
    <p:extLst>
      <p:ext uri="{BB962C8B-B14F-4D97-AF65-F5344CB8AC3E}">
        <p14:creationId xmlns:p14="http://schemas.microsoft.com/office/powerpoint/2010/main" val="36758543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EE56C9-312F-49E7-ABEF-C75E909801A1}" type="datetime1">
              <a:rPr kumimoji="1" lang="ja-JP" altLang="en-US" smtClean="0"/>
              <a:t>2023/4/5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87321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7" r:id="rId12"/>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ea typeface="ＭＳ Ｐゴシック" panose="020B0600070205080204" pitchFamily="50" charset="-128"/>
              </a:defRPr>
            </a:lvl1pPr>
          </a:lstStyle>
          <a:p>
            <a:endParaRPr kumimoji="1" lang="ja-JP" alt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ea typeface="ＭＳ Ｐゴシック" panose="020B0600070205080204" pitchFamily="50" charset="-128"/>
              </a:defRPr>
            </a:lvl1pPr>
          </a:lstStyle>
          <a:p>
            <a:fld id="{DED8F30D-D541-424C-94AB-D99F080AE047}" type="slidenum">
              <a:rPr kumimoji="1" lang="ja-JP" altLang="en-US" smtClean="0"/>
              <a:pPr/>
              <a:t>‹#›</a:t>
            </a:fld>
            <a:endParaRPr kumimoji="1" lang="ja-JP" altLang="en-US" dirty="0"/>
          </a:p>
        </p:txBody>
      </p:sp>
    </p:spTree>
    <p:extLst>
      <p:ext uri="{BB962C8B-B14F-4D97-AF65-F5344CB8AC3E}">
        <p14:creationId xmlns:p14="http://schemas.microsoft.com/office/powerpoint/2010/main" val="41173238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ＭＳ Ｐゴシック" panose="020B060007020508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ＭＳ Ｐゴシック" panose="020B060007020508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ＭＳ Ｐゴシック" panose="020B060007020508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ＭＳ Ｐゴシック" panose="020B060007020508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69" y="178594"/>
            <a:ext cx="10406063" cy="15180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892969" y="1821656"/>
            <a:ext cx="10406063" cy="44201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5933329" y="6536531"/>
            <a:ext cx="256480" cy="275717"/>
          </a:xfrm>
          <a:prstGeom prst="rect">
            <a:avLst/>
          </a:prstGeom>
          <a:ln w="12700">
            <a:miter lim="400000"/>
          </a:ln>
        </p:spPr>
        <p:txBody>
          <a:bodyPr wrap="none" lIns="50800" tIns="50800" rIns="50800" bIns="50800">
            <a:spAutoFit/>
          </a:bodyPr>
          <a:lstStyle>
            <a:lvl1pPr>
              <a:defRPr sz="1125" b="0">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1761504002"/>
      </p:ext>
    </p:extLst>
  </p:cSld>
  <p:clrMap bg1="lt1" tx1="dk1" bg2="lt2" tx2="dk2" accent1="accent1" accent2="accent2" accent3="accent3" accent4="accent4" accent5="accent5" accent6="accent6" hlink="hlink" folHlink="folHlink"/>
  <p:sldLayoutIdLst>
    <p:sldLayoutId id="2147483679"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Lst>
  <p:transition spd="med"/>
  <p:txStyles>
    <p:titleStyle>
      <a:lvl1pPr marL="0" marR="0" indent="0"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1pPr>
      <a:lvl2pPr marL="0" marR="0" indent="321457"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2pPr>
      <a:lvl3pPr marL="0" marR="0" indent="642915"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3pPr>
      <a:lvl4pPr marL="0" marR="0" indent="964372"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4pPr>
      <a:lvl5pPr marL="0" marR="0" indent="1285829"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5pPr>
      <a:lvl6pPr marL="0" marR="0" indent="1607287"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6pPr>
      <a:lvl7pPr marL="0" marR="0" indent="1928744"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7pPr>
      <a:lvl8pPr marL="0" marR="0" indent="2250201"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8pPr>
      <a:lvl9pPr marL="0" marR="0" indent="2571659" algn="ctr" defTabSz="410751" rtl="0" latinLnBrk="0">
        <a:lnSpc>
          <a:spcPct val="100000"/>
        </a:lnSpc>
        <a:spcBef>
          <a:spcPts val="0"/>
        </a:spcBef>
        <a:spcAft>
          <a:spcPts val="0"/>
        </a:spcAft>
        <a:buClrTx/>
        <a:buSzTx/>
        <a:buFontTx/>
        <a:buNone/>
        <a:tabLst/>
        <a:defRPr sz="5625" b="0" i="0" u="none" strike="noStrike" cap="none" spc="0" baseline="0">
          <a:solidFill>
            <a:srgbClr val="000000"/>
          </a:solidFill>
          <a:uFillTx/>
          <a:latin typeface="+mn-lt"/>
          <a:ea typeface="+mn-ea"/>
          <a:cs typeface="+mn-cs"/>
          <a:sym typeface="Helvetica Neue Medium"/>
        </a:defRPr>
      </a:lvl9pPr>
    </p:titleStyle>
    <p:bodyStyle>
      <a:lvl1pPr marL="312528"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1pPr>
      <a:lvl2pPr marL="625056"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2pPr>
      <a:lvl3pPr marL="937584"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3pPr>
      <a:lvl4pPr marL="1250112"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4pPr>
      <a:lvl5pPr marL="1562640"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5pPr>
      <a:lvl6pPr marL="1875168"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6pPr>
      <a:lvl7pPr marL="2187696"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7pPr>
      <a:lvl8pPr marL="2500224"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8pPr>
      <a:lvl9pPr marL="2812752" marR="0" indent="-312528" algn="l" defTabSz="410751" rtl="0" latinLnBrk="0">
        <a:lnSpc>
          <a:spcPct val="100000"/>
        </a:lnSpc>
        <a:spcBef>
          <a:spcPts val="2953"/>
        </a:spcBef>
        <a:spcAft>
          <a:spcPts val="0"/>
        </a:spcAft>
        <a:buClrTx/>
        <a:buSzPct val="145000"/>
        <a:buFontTx/>
        <a:buChar char="•"/>
        <a:tabLst/>
        <a:defRPr sz="22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1pPr>
      <a:lvl2pPr marL="0" marR="0" indent="321457"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2pPr>
      <a:lvl3pPr marL="0" marR="0" indent="642915"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3pPr>
      <a:lvl4pPr marL="0" marR="0" indent="964372"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4pPr>
      <a:lvl5pPr marL="0" marR="0" indent="1285829"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5pPr>
      <a:lvl6pPr marL="0" marR="0" indent="1607287"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6pPr>
      <a:lvl7pPr marL="0" marR="0" indent="1928744"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7pPr>
      <a:lvl8pPr marL="0" marR="0" indent="2250201"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8pPr>
      <a:lvl9pPr marL="0" marR="0" indent="2571659" algn="ctr" defTabSz="410751" rtl="0" latinLnBrk="0">
        <a:lnSpc>
          <a:spcPct val="100000"/>
        </a:lnSpc>
        <a:spcBef>
          <a:spcPts val="0"/>
        </a:spcBef>
        <a:spcAft>
          <a:spcPts val="0"/>
        </a:spcAft>
        <a:buClrTx/>
        <a:buSzTx/>
        <a:buFontTx/>
        <a:buNone/>
        <a:tabLst/>
        <a:defRPr sz="1125" b="0" i="0" u="none" strike="noStrike" cap="none" spc="0" baseline="0">
          <a:solidFill>
            <a:schemeClr val="tx1"/>
          </a:solidFill>
          <a:uFillTx/>
          <a:latin typeface="+mn-lt"/>
          <a:ea typeface="+mn-ea"/>
          <a:cs typeface="+mn-cs"/>
          <a:sym typeface="Helvetica Neue Light"/>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de-CH" noProof="0"/>
              <a:t>14.03.23</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Steinar Stapnes - Linear Colliders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9"/>
          <a:stretch>
            <a:fillRect/>
          </a:stretch>
        </p:blipFill>
        <p:spPr>
          <a:xfrm>
            <a:off x="407988" y="6364599"/>
            <a:ext cx="495300" cy="393700"/>
          </a:xfrm>
          <a:prstGeom prst="rect">
            <a:avLst/>
          </a:prstGeom>
        </p:spPr>
      </p:pic>
    </p:spTree>
    <p:extLst>
      <p:ext uri="{BB962C8B-B14F-4D97-AF65-F5344CB8AC3E}">
        <p14:creationId xmlns:p14="http://schemas.microsoft.com/office/powerpoint/2010/main" val="309923547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3.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hyperlink" Target="https://agenda.linearcollider.org/event/9762/contributions/50949/attachments/38269/60112/20220715.EAJADE.ILC-EU.pdf" TargetMode="External"/><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39.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hyperlink" Target="https://agenda.linearcollider.org/event/9762/contributions/50949/attachments/38269/60112/20220715.EAJADE.ILC-EU.pdf"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16.tiff"/><Relationship Id="rId7" Type="http://schemas.openxmlformats.org/officeDocument/2006/relationships/image" Target="../media/image20.emf"/><Relationship Id="rId2" Type="http://schemas.openxmlformats.org/officeDocument/2006/relationships/image" Target="../media/image15.jpe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emf"/><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ctr"/>
            <a:r>
              <a:rPr lang="en-US" sz="4000" dirty="0"/>
              <a:t>Japanese funding for ILC R&amp;D and CERN’s role </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012370" y="5700252"/>
            <a:ext cx="5007430" cy="803787"/>
          </a:xfrm>
        </p:spPr>
        <p:txBody>
          <a:bodyPr/>
          <a:lstStyle/>
          <a:p>
            <a:pPr algn="l"/>
            <a:r>
              <a:rPr lang="en-US" sz="1800" dirty="0"/>
              <a:t>Steinar Stapnes </a:t>
            </a:r>
          </a:p>
          <a:p>
            <a:pPr algn="l"/>
            <a:r>
              <a:rPr lang="en-US" sz="1800" dirty="0"/>
              <a:t>CERN Council session 23.03.2023</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WPP-6: Rotating Target for Undulator Scheme"/>
          <p:cNvSpPr txBox="1"/>
          <p:nvPr/>
        </p:nvSpPr>
        <p:spPr>
          <a:xfrm>
            <a:off x="66812" y="76619"/>
            <a:ext cx="6044337" cy="4657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nchor="ctr">
            <a:spAutoFit/>
          </a:bodyPr>
          <a:lstStyle/>
          <a:p>
            <a:pPr algn="ctr">
              <a:lnSpc>
                <a:spcPct val="90000"/>
              </a:lnSpc>
              <a:defRPr>
                <a:latin typeface="Avenir Book"/>
                <a:ea typeface="Avenir Book"/>
                <a:cs typeface="Avenir Book"/>
                <a:sym typeface="Avenir Book"/>
              </a:defRPr>
            </a:pPr>
            <a:r>
              <a:rPr lang="en-US" sz="2800" dirty="0"/>
              <a:t>A2: Positron Source </a:t>
            </a:r>
            <a:endParaRPr sz="2800" dirty="0"/>
          </a:p>
        </p:txBody>
      </p:sp>
      <p:sp>
        <p:nvSpPr>
          <p:cNvPr id="98" name="テキスト ボックス 7"/>
          <p:cNvSpPr txBox="1"/>
          <p:nvPr/>
        </p:nvSpPr>
        <p:spPr>
          <a:xfrm>
            <a:off x="544009" y="618791"/>
            <a:ext cx="5670179" cy="116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214313" indent="-214313">
              <a:buSzPct val="100000"/>
              <a:buChar char="◆"/>
              <a:defRPr sz="1400">
                <a:latin typeface="Avenir Book"/>
                <a:ea typeface="Avenir Book"/>
                <a:cs typeface="Avenir Book"/>
                <a:sym typeface="Avenir Book"/>
              </a:defRPr>
            </a:pPr>
            <a:r>
              <a:rPr dirty="0"/>
              <a:t>A priority item for the undulator scheme is the magnetic focusing system (OMD) right after the target</a:t>
            </a:r>
          </a:p>
          <a:p>
            <a:pPr marL="214313" indent="-214313">
              <a:buSzPct val="100000"/>
              <a:buChar char="◆"/>
              <a:defRPr sz="1400">
                <a:latin typeface="Avenir Book"/>
                <a:ea typeface="Avenir Book"/>
                <a:cs typeface="Avenir Book"/>
                <a:sym typeface="Avenir Book"/>
              </a:defRPr>
            </a:pPr>
            <a:r>
              <a:rPr dirty="0"/>
              <a:t>The ma</a:t>
            </a:r>
            <a:r>
              <a:rPr lang="en-US" dirty="0"/>
              <a:t>in</a:t>
            </a:r>
            <a:r>
              <a:rPr dirty="0"/>
              <a:t> candidate is a pulsed solenoid (PS)</a:t>
            </a:r>
            <a:r>
              <a:rPr lang="en-US" dirty="0"/>
              <a:t>, design and prototyping </a:t>
            </a:r>
            <a:endParaRPr dirty="0"/>
          </a:p>
          <a:p>
            <a:pPr>
              <a:defRPr sz="1400">
                <a:latin typeface="Avenir Book"/>
                <a:ea typeface="Avenir Book"/>
                <a:cs typeface="Avenir Book"/>
                <a:sym typeface="Avenir Book"/>
              </a:defRPr>
            </a:pPr>
            <a:endParaRPr dirty="0"/>
          </a:p>
        </p:txBody>
      </p:sp>
      <p:sp>
        <p:nvSpPr>
          <p:cNvPr id="99" name="スライド番号プレースホルダー 5"/>
          <p:cNvSpPr txBox="1"/>
          <p:nvPr/>
        </p:nvSpPr>
        <p:spPr>
          <a:xfrm>
            <a:off x="5698169" y="3625604"/>
            <a:ext cx="174751" cy="269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nchor="ctr">
            <a:spAutoFit/>
          </a:bodyPr>
          <a:lstStyle>
            <a:lvl1pPr algn="r" defTabSz="457200">
              <a:defRPr sz="1000">
                <a:solidFill>
                  <a:srgbClr val="888888"/>
                </a:solidFill>
                <a:latin typeface="Avenir Book"/>
                <a:ea typeface="Avenir Book"/>
                <a:cs typeface="Avenir Book"/>
                <a:sym typeface="Avenir Book"/>
              </a:defRPr>
            </a:lvl1pPr>
          </a:lstStyle>
          <a:p>
            <a:r>
              <a:t>1</a:t>
            </a:r>
          </a:p>
        </p:txBody>
      </p:sp>
      <p:pic>
        <p:nvPicPr>
          <p:cNvPr id="100" name="図 4" descr="図 4"/>
          <p:cNvPicPr>
            <a:picLocks noChangeAspect="1"/>
          </p:cNvPicPr>
          <p:nvPr/>
        </p:nvPicPr>
        <p:blipFill>
          <a:blip r:embed="rId2"/>
          <a:stretch>
            <a:fillRect/>
          </a:stretch>
        </p:blipFill>
        <p:spPr>
          <a:xfrm>
            <a:off x="470736" y="1898279"/>
            <a:ext cx="2504693" cy="1863493"/>
          </a:xfrm>
          <a:prstGeom prst="rect">
            <a:avLst/>
          </a:prstGeom>
          <a:ln w="12700">
            <a:miter lim="400000"/>
          </a:ln>
        </p:spPr>
      </p:pic>
      <p:pic>
        <p:nvPicPr>
          <p:cNvPr id="101" name="図 8" descr="図 8"/>
          <p:cNvPicPr>
            <a:picLocks noChangeAspect="1"/>
          </p:cNvPicPr>
          <p:nvPr/>
        </p:nvPicPr>
        <p:blipFill>
          <a:blip r:embed="rId3"/>
          <a:stretch>
            <a:fillRect/>
          </a:stretch>
        </p:blipFill>
        <p:spPr>
          <a:xfrm>
            <a:off x="3183892" y="2053577"/>
            <a:ext cx="2899110" cy="2036847"/>
          </a:xfrm>
          <a:prstGeom prst="rect">
            <a:avLst/>
          </a:prstGeom>
          <a:ln w="12700">
            <a:miter lim="400000"/>
          </a:ln>
        </p:spPr>
      </p:pic>
      <p:sp>
        <p:nvSpPr>
          <p:cNvPr id="102" name="テキスト ボックス 9"/>
          <p:cNvSpPr txBox="1"/>
          <p:nvPr/>
        </p:nvSpPr>
        <p:spPr>
          <a:xfrm>
            <a:off x="3243791" y="1765188"/>
            <a:ext cx="2791764" cy="304164"/>
          </a:xfrm>
          <a:prstGeom prst="rect">
            <a:avLst/>
          </a:prstGeom>
          <a:ln>
            <a:solidFill>
              <a:schemeClr val="accent1"/>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200">
                <a:latin typeface="Avenir Book"/>
                <a:ea typeface="Avenir Book"/>
                <a:cs typeface="Avenir Book"/>
                <a:sym typeface="Avenir Book"/>
              </a:defRPr>
            </a:lvl1pPr>
          </a:lstStyle>
          <a:p>
            <a:r>
              <a:rPr dirty="0"/>
              <a:t>Yield versus field on the target</a:t>
            </a:r>
          </a:p>
        </p:txBody>
      </p:sp>
      <p:sp>
        <p:nvSpPr>
          <p:cNvPr id="103" name="TextBox 7"/>
          <p:cNvSpPr txBox="1"/>
          <p:nvPr/>
        </p:nvSpPr>
        <p:spPr>
          <a:xfrm>
            <a:off x="454994" y="5203000"/>
            <a:ext cx="5405881" cy="1308050"/>
          </a:xfrm>
          <a:prstGeom prst="rect">
            <a:avLst/>
          </a:prstGeom>
          <a:solidFill>
            <a:schemeClr val="accent1">
              <a:lumMod val="75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200">
                <a:latin typeface="Avenir Book"/>
                <a:ea typeface="Avenir Book"/>
                <a:cs typeface="Avenir Book"/>
                <a:sym typeface="Avenir Book"/>
              </a:defRPr>
            </a:pPr>
            <a:r>
              <a:rPr sz="1300" dirty="0">
                <a:solidFill>
                  <a:schemeClr val="bg1"/>
                </a:solidFill>
                <a:latin typeface="Avenir Medium" panose="02000503020000020003" pitchFamily="2" charset="0"/>
              </a:rPr>
              <a:t>Group involved on European side in discussions of the </a:t>
            </a:r>
            <a:r>
              <a:rPr sz="1300" dirty="0" err="1">
                <a:solidFill>
                  <a:schemeClr val="bg1"/>
                </a:solidFill>
                <a:latin typeface="Avenir Medium" panose="02000503020000020003" pitchFamily="2" charset="0"/>
              </a:rPr>
              <a:t>programme</a:t>
            </a:r>
            <a:r>
              <a:rPr sz="1300" dirty="0">
                <a:solidFill>
                  <a:schemeClr val="bg1"/>
                </a:solidFill>
                <a:latin typeface="Avenir Medium" panose="02000503020000020003" pitchFamily="2" charset="0"/>
              </a:rPr>
              <a:t>:</a:t>
            </a:r>
          </a:p>
          <a:p>
            <a:pPr>
              <a:defRPr sz="1200">
                <a:latin typeface="Avenir Book"/>
                <a:ea typeface="Avenir Book"/>
                <a:cs typeface="Avenir Book"/>
                <a:sym typeface="Avenir Book"/>
              </a:defRPr>
            </a:pPr>
            <a:r>
              <a:rPr sz="1300" dirty="0">
                <a:solidFill>
                  <a:schemeClr val="bg1"/>
                </a:solidFill>
                <a:latin typeface="Avenir Medium" panose="02000503020000020003" pitchFamily="2" charset="0"/>
                <a:ea typeface="Avenir Heavy"/>
                <a:cs typeface="Avenir Heavy"/>
                <a:sym typeface="Avenir Heavy"/>
              </a:rPr>
              <a:t>Univ. of Hamburg, DESY, HZ Dresden-</a:t>
            </a:r>
            <a:r>
              <a:rPr sz="1300" dirty="0" err="1">
                <a:solidFill>
                  <a:schemeClr val="bg1"/>
                </a:solidFill>
                <a:latin typeface="Avenir Medium" panose="02000503020000020003" pitchFamily="2" charset="0"/>
                <a:ea typeface="Avenir Heavy"/>
                <a:cs typeface="Avenir Heavy"/>
                <a:sym typeface="Avenir Heavy"/>
              </a:rPr>
              <a:t>Rossendorf</a:t>
            </a:r>
            <a:r>
              <a:rPr sz="1300" dirty="0">
                <a:solidFill>
                  <a:schemeClr val="bg1"/>
                </a:solidFill>
                <a:latin typeface="Avenir Medium" panose="02000503020000020003" pitchFamily="2" charset="0"/>
                <a:ea typeface="Avenir Heavy"/>
                <a:cs typeface="Avenir Heavy"/>
                <a:sym typeface="Avenir Heavy"/>
              </a:rPr>
              <a:t>, SKF </a:t>
            </a:r>
            <a:r>
              <a:rPr sz="1300" dirty="0" err="1">
                <a:solidFill>
                  <a:schemeClr val="bg1"/>
                </a:solidFill>
                <a:latin typeface="Avenir Medium" panose="02000503020000020003" pitchFamily="2" charset="0"/>
                <a:ea typeface="Avenir Heavy"/>
                <a:cs typeface="Avenir Heavy"/>
                <a:sym typeface="Avenir Heavy"/>
              </a:rPr>
              <a:t>Jülich</a:t>
            </a:r>
            <a:r>
              <a:rPr sz="1300" dirty="0">
                <a:solidFill>
                  <a:schemeClr val="bg1"/>
                </a:solidFill>
                <a:latin typeface="Avenir Medium" panose="02000503020000020003" pitchFamily="2" charset="0"/>
                <a:ea typeface="Avenir Heavy"/>
                <a:cs typeface="Avenir Heavy"/>
                <a:sym typeface="Avenir Heavy"/>
              </a:rPr>
              <a:t> and possibly </a:t>
            </a:r>
            <a:r>
              <a:rPr lang="en-US" sz="1300" dirty="0">
                <a:solidFill>
                  <a:schemeClr val="bg1"/>
                </a:solidFill>
                <a:latin typeface="Avenir Medium" panose="02000503020000020003" pitchFamily="2" charset="0"/>
                <a:ea typeface="Avenir Heavy"/>
                <a:cs typeface="Avenir Heavy"/>
                <a:sym typeface="Avenir Heavy"/>
              </a:rPr>
              <a:t>others.</a:t>
            </a:r>
          </a:p>
          <a:p>
            <a:pPr>
              <a:defRPr sz="1200">
                <a:latin typeface="Avenir Book"/>
                <a:ea typeface="Avenir Book"/>
                <a:cs typeface="Avenir Book"/>
                <a:sym typeface="Avenir Book"/>
              </a:defRPr>
            </a:pPr>
            <a:endParaRPr sz="1400" dirty="0">
              <a:solidFill>
                <a:schemeClr val="bg1"/>
              </a:solidFill>
              <a:latin typeface="Avenir Medium" panose="02000503020000020003" pitchFamily="2" charset="0"/>
              <a:ea typeface="Avenir Heavy"/>
              <a:cs typeface="Avenir Heavy"/>
              <a:sym typeface="Avenir Heavy"/>
            </a:endParaRPr>
          </a:p>
          <a:p>
            <a:pPr>
              <a:defRPr sz="1200">
                <a:latin typeface="Avenir Book"/>
                <a:ea typeface="Avenir Book"/>
                <a:cs typeface="Avenir Book"/>
                <a:sym typeface="Avenir Book"/>
              </a:defRPr>
            </a:pPr>
            <a:r>
              <a:rPr lang="en-CH" sz="1300" dirty="0">
                <a:solidFill>
                  <a:schemeClr val="bg1"/>
                </a:solidFill>
                <a:latin typeface="Avenir Medium" panose="02000503020000020003" pitchFamily="2" charset="0"/>
                <a:ea typeface="Avenir Heavy"/>
                <a:cs typeface="Avenir Heavy"/>
                <a:sym typeface="Avenir Heavy"/>
              </a:rPr>
              <a:t>For polarized positrons, providing physics advantages, linking also to FEL/undulators studies.</a:t>
            </a:r>
          </a:p>
        </p:txBody>
      </p:sp>
      <p:sp>
        <p:nvSpPr>
          <p:cNvPr id="2" name="テキスト ボックス 8">
            <a:extLst>
              <a:ext uri="{FF2B5EF4-FFF2-40B4-BE49-F238E27FC236}">
                <a16:creationId xmlns:a16="http://schemas.microsoft.com/office/drawing/2014/main" id="{0049C9AE-8577-F46B-CD36-CE1313D965BB}"/>
              </a:ext>
            </a:extLst>
          </p:cNvPr>
          <p:cNvSpPr txBox="1"/>
          <p:nvPr/>
        </p:nvSpPr>
        <p:spPr>
          <a:xfrm>
            <a:off x="6482550" y="1421080"/>
            <a:ext cx="5506929" cy="1384995"/>
          </a:xfrm>
          <a:prstGeom prst="rect">
            <a:avLst/>
          </a:prstGeom>
          <a:noFill/>
          <a:ln w="12700">
            <a:noFill/>
          </a:ln>
        </p:spPr>
        <p:txBody>
          <a:bodyPr wrap="square" rtlCol="0">
            <a:spAutoFit/>
          </a:bodyPr>
          <a:lstStyle/>
          <a:p>
            <a:pPr marL="214313" indent="-214313" algn="just">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The ILC damping ring (DR) is required to satisfy the low emittance and the large dynamic aperture simultaneously.</a:t>
            </a:r>
          </a:p>
          <a:p>
            <a:pPr marL="214313" indent="-214313" algn="just">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The ILC DR will be further improved by incorporating the findings of the latest light source design. Increasing the dynamic aperture is also important in the design of DR.</a:t>
            </a:r>
          </a:p>
          <a:p>
            <a:pPr marL="214313" indent="-214313" algn="just">
              <a:buFont typeface="Wingdings" panose="05000000000000000000" pitchFamily="2" charset="2"/>
              <a:buChar char="u"/>
            </a:pPr>
            <a:endPar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endParaRPr>
          </a:p>
          <a:p>
            <a:pPr marL="214313" indent="-214313">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The technical evaluation of the fast kicker power supply.</a:t>
            </a:r>
          </a:p>
        </p:txBody>
      </p:sp>
      <p:pic>
        <p:nvPicPr>
          <p:cNvPr id="3" name="図 2">
            <a:extLst>
              <a:ext uri="{FF2B5EF4-FFF2-40B4-BE49-F238E27FC236}">
                <a16:creationId xmlns:a16="http://schemas.microsoft.com/office/drawing/2014/main" id="{B3AB8525-22B7-C0D9-92FE-DDD31E7857EC}"/>
              </a:ext>
            </a:extLst>
          </p:cNvPr>
          <p:cNvPicPr>
            <a:picLocks noChangeAspect="1"/>
          </p:cNvPicPr>
          <p:nvPr/>
        </p:nvPicPr>
        <p:blipFill>
          <a:blip r:embed="rId4"/>
          <a:stretch>
            <a:fillRect/>
          </a:stretch>
        </p:blipFill>
        <p:spPr>
          <a:xfrm>
            <a:off x="6667918" y="3300675"/>
            <a:ext cx="2118360" cy="1607820"/>
          </a:xfrm>
          <a:prstGeom prst="rect">
            <a:avLst/>
          </a:prstGeom>
        </p:spPr>
      </p:pic>
      <p:pic>
        <p:nvPicPr>
          <p:cNvPr id="4" name="図 5">
            <a:extLst>
              <a:ext uri="{FF2B5EF4-FFF2-40B4-BE49-F238E27FC236}">
                <a16:creationId xmlns:a16="http://schemas.microsoft.com/office/drawing/2014/main" id="{AE3FF3AE-8FF1-A0E1-1A1C-FD837D9AE48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44520" y="3459742"/>
            <a:ext cx="2826068" cy="1448753"/>
          </a:xfrm>
          <a:prstGeom prst="rect">
            <a:avLst/>
          </a:prstGeom>
        </p:spPr>
      </p:pic>
      <p:sp>
        <p:nvSpPr>
          <p:cNvPr id="5" name="テキスト ボックス 7">
            <a:extLst>
              <a:ext uri="{FF2B5EF4-FFF2-40B4-BE49-F238E27FC236}">
                <a16:creationId xmlns:a16="http://schemas.microsoft.com/office/drawing/2014/main" id="{E607767E-D59D-ACC0-569B-4992F39F1050}"/>
              </a:ext>
            </a:extLst>
          </p:cNvPr>
          <p:cNvSpPr txBox="1"/>
          <p:nvPr/>
        </p:nvSpPr>
        <p:spPr>
          <a:xfrm>
            <a:off x="8901378" y="3102727"/>
            <a:ext cx="2576346" cy="276999"/>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kumimoji="1" lang="en-US" altLang="ja-JP" sz="1200" b="1" i="1" dirty="0">
                <a:latin typeface="Avenir Book" panose="02000503020000020003" pitchFamily="2" charset="0"/>
              </a:rPr>
              <a:t>ILC fast injection/extraction system</a:t>
            </a:r>
            <a:endParaRPr kumimoji="1" lang="ja-JP" altLang="en-US" sz="1200" b="1" i="1" dirty="0">
              <a:latin typeface="Avenir Book" panose="02000503020000020003" pitchFamily="2" charset="0"/>
            </a:endParaRPr>
          </a:p>
        </p:txBody>
      </p:sp>
      <p:sp>
        <p:nvSpPr>
          <p:cNvPr id="6" name="TextBox 5">
            <a:extLst>
              <a:ext uri="{FF2B5EF4-FFF2-40B4-BE49-F238E27FC236}">
                <a16:creationId xmlns:a16="http://schemas.microsoft.com/office/drawing/2014/main" id="{509A676C-3F30-92B8-6D19-4093EFE90BFB}"/>
              </a:ext>
            </a:extLst>
          </p:cNvPr>
          <p:cNvSpPr txBox="1"/>
          <p:nvPr/>
        </p:nvSpPr>
        <p:spPr>
          <a:xfrm>
            <a:off x="6627886" y="5202996"/>
            <a:ext cx="5405880" cy="1292662"/>
          </a:xfrm>
          <a:prstGeom prst="rect">
            <a:avLst/>
          </a:prstGeom>
          <a:solidFill>
            <a:schemeClr val="accent1">
              <a:lumMod val="75000"/>
            </a:schemeClr>
          </a:solidFill>
        </p:spPr>
        <p:txBody>
          <a:bodyPr wrap="square" rtlCol="0">
            <a:spAutoFit/>
          </a:bodyPr>
          <a:lstStyle/>
          <a:p>
            <a:r>
              <a:rPr lang="en-GB" sz="1300" dirty="0">
                <a:solidFill>
                  <a:schemeClr val="bg1"/>
                </a:solidFill>
                <a:latin typeface="Avenir Medium" panose="02000503020000020003" pitchFamily="2" charset="0"/>
              </a:rPr>
              <a:t>Many group can find this interesting and have capabilities to do it, there is a large and well organised  low emittance ring community in Europe – and many also with experience from similar studies and prototyping for CLIC and FCC-</a:t>
            </a:r>
            <a:r>
              <a:rPr lang="en-GB" sz="1300" dirty="0" err="1">
                <a:solidFill>
                  <a:schemeClr val="bg1"/>
                </a:solidFill>
                <a:latin typeface="Avenir Medium" panose="02000503020000020003" pitchFamily="2" charset="0"/>
              </a:rPr>
              <a:t>ee</a:t>
            </a:r>
            <a:r>
              <a:rPr lang="en-GB" sz="1300" dirty="0">
                <a:latin typeface="Avenir Medium" panose="02000503020000020003" pitchFamily="2" charset="0"/>
              </a:rPr>
              <a:t>.</a:t>
            </a:r>
          </a:p>
          <a:p>
            <a:endParaRPr lang="en-GB" sz="1300" dirty="0">
              <a:latin typeface="Avenir Medium" panose="02000503020000020003" pitchFamily="2" charset="0"/>
            </a:endParaRPr>
          </a:p>
          <a:p>
            <a:endParaRPr lang="en-GB" sz="1300" dirty="0">
              <a:latin typeface="Avenir Medium" panose="02000503020000020003" pitchFamily="2" charset="0"/>
            </a:endParaRPr>
          </a:p>
        </p:txBody>
      </p:sp>
      <p:sp>
        <p:nvSpPr>
          <p:cNvPr id="7" name="WPP-6: Rotating Target for Undulator Scheme">
            <a:extLst>
              <a:ext uri="{FF2B5EF4-FFF2-40B4-BE49-F238E27FC236}">
                <a16:creationId xmlns:a16="http://schemas.microsoft.com/office/drawing/2014/main" id="{CC0ACFF9-1221-97C2-BFC1-212C00C119E9}"/>
              </a:ext>
            </a:extLst>
          </p:cNvPr>
          <p:cNvSpPr txBox="1"/>
          <p:nvPr/>
        </p:nvSpPr>
        <p:spPr>
          <a:xfrm>
            <a:off x="7013501" y="99699"/>
            <a:ext cx="4406348" cy="124136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r>
              <a:rPr lang="en-US" sz="2800" dirty="0">
                <a:latin typeface="Avenir Book" panose="02000503020000020003" pitchFamily="2" charset="0"/>
                <a:cs typeface="Times New Roman" panose="02020603050405020304" pitchFamily="18" charset="0"/>
              </a:rPr>
              <a:t>A3: Damping Ring optimization and injection/extraction</a:t>
            </a:r>
            <a:endParaRPr sz="2800" dirty="0">
              <a:latin typeface="Avenir Book" panose="02000503020000020003" pitchFamily="2" charset="0"/>
              <a:cs typeface="Times New Roman" panose="02020603050405020304" pitchFamily="18" charset="0"/>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2">
            <a:extLst>
              <a:ext uri="{FF2B5EF4-FFF2-40B4-BE49-F238E27FC236}">
                <a16:creationId xmlns:a16="http://schemas.microsoft.com/office/drawing/2014/main" id="{E08AE8A8-935D-A896-2BE1-36FC2264ADEF}"/>
              </a:ext>
            </a:extLst>
          </p:cNvPr>
          <p:cNvSpPr txBox="1">
            <a:spLocks/>
          </p:cNvSpPr>
          <p:nvPr/>
        </p:nvSpPr>
        <p:spPr>
          <a:xfrm>
            <a:off x="1526382" y="0"/>
            <a:ext cx="9141619" cy="737022"/>
          </a:xfrm>
          <a:prstGeom prst="rect">
            <a:avLst/>
          </a:prstGeom>
          <a:noFill/>
          <a:ln>
            <a:noFill/>
          </a:ln>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p:txBody>
      </p:sp>
      <p:sp>
        <p:nvSpPr>
          <p:cNvPr id="8" name="テキスト ボックス 7">
            <a:extLst>
              <a:ext uri="{FF2B5EF4-FFF2-40B4-BE49-F238E27FC236}">
                <a16:creationId xmlns:a16="http://schemas.microsoft.com/office/drawing/2014/main" id="{1E111C35-618A-BCE7-E95D-7335B655B19F}"/>
              </a:ext>
            </a:extLst>
          </p:cNvPr>
          <p:cNvSpPr txBox="1"/>
          <p:nvPr/>
        </p:nvSpPr>
        <p:spPr>
          <a:xfrm>
            <a:off x="3976185" y="4531929"/>
            <a:ext cx="1216167" cy="276999"/>
          </a:xfrm>
          <a:prstGeom prst="rect">
            <a:avLst/>
          </a:prstGeom>
          <a:noFill/>
          <a:ln>
            <a:noFill/>
          </a:ln>
        </p:spPr>
        <p:txBody>
          <a:bodyPr wrap="none" rtlCol="0">
            <a:spAutoFit/>
          </a:bodyPr>
          <a:lstStyle/>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ATF2 beamline</a:t>
            </a:r>
            <a:endParaRPr kumimoji="1" lang="ja-JP" altLang="en-US" sz="1200" b="1" i="1" dirty="0">
              <a:solidFill>
                <a:prstClr val="black"/>
              </a:solidFill>
              <a:latin typeface="Avenir Book" panose="02000503020000020003" pitchFamily="2" charset="0"/>
              <a:ea typeface="游ゴシック" panose="020B0400000000000000" pitchFamily="34" charset="-128"/>
            </a:endParaRPr>
          </a:p>
        </p:txBody>
      </p:sp>
      <p:sp>
        <p:nvSpPr>
          <p:cNvPr id="9" name="テキスト ボックス 8">
            <a:extLst>
              <a:ext uri="{FF2B5EF4-FFF2-40B4-BE49-F238E27FC236}">
                <a16:creationId xmlns:a16="http://schemas.microsoft.com/office/drawing/2014/main" id="{4419C7CC-656D-C5A4-1C22-4B63F81FB2CD}"/>
              </a:ext>
            </a:extLst>
          </p:cNvPr>
          <p:cNvSpPr txBox="1"/>
          <p:nvPr/>
        </p:nvSpPr>
        <p:spPr>
          <a:xfrm>
            <a:off x="464922" y="752510"/>
            <a:ext cx="5438168" cy="1015663"/>
          </a:xfrm>
          <a:prstGeom prst="rect">
            <a:avLst/>
          </a:prstGeom>
          <a:noFill/>
          <a:ln w="12700">
            <a:noFill/>
          </a:ln>
        </p:spPr>
        <p:txBody>
          <a:bodyPr wrap="square" rtlCol="0">
            <a:spAutoFit/>
          </a:bodyPr>
          <a:lstStyle/>
          <a:p>
            <a:pPr marL="214313" indent="-214313" defTabSz="457200">
              <a:buFont typeface="Wingdings" panose="05000000000000000000" pitchFamily="2" charset="2"/>
              <a:buChar char="u"/>
            </a:pPr>
            <a:r>
              <a:rPr kumimoji="1" lang="en-US" altLang="ja-JP" sz="1200" dirty="0">
                <a:solidFill>
                  <a:prstClr val="black"/>
                </a:solidFill>
                <a:latin typeface="Avenir Book" panose="02000503020000020003" pitchFamily="2" charset="0"/>
                <a:ea typeface="ＭＳ Ｐゴシック" panose="020B0600070205080204" pitchFamily="50" charset="-128"/>
                <a:cs typeface="Times New Roman" panose="02020603050405020304" pitchFamily="18" charset="0"/>
              </a:rPr>
              <a:t>ATF2 beamline at KEK is the only existing test accelerator in the world to test the final focus system (FFS) of linear colliders.</a:t>
            </a:r>
          </a:p>
          <a:p>
            <a:pPr marL="214313" indent="-214313" defTabSz="457200">
              <a:buFont typeface="Wingdings" panose="05000000000000000000" pitchFamily="2" charset="2"/>
              <a:buChar char="u"/>
            </a:pPr>
            <a:r>
              <a:rPr kumimoji="1" lang="en-US" altLang="ja-JP" sz="1200" dirty="0">
                <a:solidFill>
                  <a:prstClr val="black"/>
                </a:solidFill>
                <a:latin typeface="Avenir Book" panose="02000503020000020003" pitchFamily="2" charset="0"/>
                <a:ea typeface="ＭＳ Ｐゴシック" panose="020B0600070205080204" pitchFamily="50" charset="-128"/>
                <a:cs typeface="Times New Roman" panose="02020603050405020304" pitchFamily="18" charset="0"/>
              </a:rPr>
              <a:t>The following 3 research topics are important topics to be pursued at the ATF; </a:t>
            </a:r>
            <a:r>
              <a:rPr lang="en-US" altLang="ja-JP" sz="1200" kern="100" dirty="0" err="1">
                <a:solidFill>
                  <a:prstClr val="black"/>
                </a:solidFill>
                <a:latin typeface="Avenir Book" panose="02000503020000020003" pitchFamily="2" charset="0"/>
                <a:ea typeface="ＭＳ 明朝" panose="02020609040205080304" pitchFamily="17" charset="-128"/>
                <a:cs typeface="Times New Roman" panose="02020603050405020304" pitchFamily="18" charset="0"/>
              </a:rPr>
              <a:t>wakefield</a:t>
            </a:r>
            <a:r>
              <a:rPr lang="en-US" altLang="ja-JP" sz="1200" kern="100" dirty="0">
                <a:solidFill>
                  <a:prstClr val="black"/>
                </a:solidFill>
                <a:latin typeface="Avenir Book" panose="02000503020000020003" pitchFamily="2" charset="0"/>
                <a:ea typeface="ＭＳ 明朝" panose="02020609040205080304" pitchFamily="17" charset="-128"/>
                <a:cs typeface="Times New Roman" panose="02020603050405020304" pitchFamily="18" charset="0"/>
              </a:rPr>
              <a:t> mitigation, correction of higher-order aberration, ILC beam tuning studies</a:t>
            </a:r>
            <a:endParaRPr kumimoji="1" lang="en-US" altLang="ja-JP" sz="1200" dirty="0">
              <a:solidFill>
                <a:prstClr val="black"/>
              </a:solidFill>
              <a:latin typeface="Avenir Book" panose="02000503020000020003" pitchFamily="2" charset="0"/>
              <a:ea typeface="ＭＳ Ｐゴシック" panose="020B0600070205080204" pitchFamily="50" charset="-128"/>
              <a:cs typeface="Times New Roman" panose="02020603050405020304" pitchFamily="18" charset="0"/>
            </a:endParaRPr>
          </a:p>
        </p:txBody>
      </p:sp>
      <p:pic>
        <p:nvPicPr>
          <p:cNvPr id="25" name="図 24" descr="ATF03.jpg">
            <a:extLst>
              <a:ext uri="{FF2B5EF4-FFF2-40B4-BE49-F238E27FC236}">
                <a16:creationId xmlns:a16="http://schemas.microsoft.com/office/drawing/2014/main" id="{0B8C5036-3771-9E46-D591-96D083C81B75}"/>
              </a:ext>
            </a:extLst>
          </p:cNvPr>
          <p:cNvPicPr>
            <a:picLocks noChangeAspect="1"/>
          </p:cNvPicPr>
          <p:nvPr/>
        </p:nvPicPr>
        <p:blipFill>
          <a:blip r:embed="rId3" cstate="print"/>
          <a:stretch>
            <a:fillRect/>
          </a:stretch>
        </p:blipFill>
        <p:spPr>
          <a:xfrm>
            <a:off x="380796" y="3637840"/>
            <a:ext cx="3113611" cy="1478965"/>
          </a:xfrm>
          <a:prstGeom prst="rect">
            <a:avLst/>
          </a:prstGeom>
        </p:spPr>
      </p:pic>
      <p:pic>
        <p:nvPicPr>
          <p:cNvPr id="26" name="コンテンツ プレースホルダー 18">
            <a:extLst>
              <a:ext uri="{FF2B5EF4-FFF2-40B4-BE49-F238E27FC236}">
                <a16:creationId xmlns:a16="http://schemas.microsoft.com/office/drawing/2014/main" id="{6CB69AE4-B08D-5937-F36A-A606A7B6C3E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1"/>
          <a:stretch/>
        </p:blipFill>
        <p:spPr>
          <a:xfrm>
            <a:off x="715390" y="2125571"/>
            <a:ext cx="2149539" cy="1442214"/>
          </a:xfrm>
          <a:prstGeom prst="rect">
            <a:avLst/>
          </a:prstGeom>
        </p:spPr>
      </p:pic>
      <p:sp>
        <p:nvSpPr>
          <p:cNvPr id="3" name="テキスト ボックス 2">
            <a:extLst>
              <a:ext uri="{FF2B5EF4-FFF2-40B4-BE49-F238E27FC236}">
                <a16:creationId xmlns:a16="http://schemas.microsoft.com/office/drawing/2014/main" id="{6320D60F-34D7-79D5-AEE2-5FEF015E4E26}"/>
              </a:ext>
            </a:extLst>
          </p:cNvPr>
          <p:cNvSpPr txBox="1"/>
          <p:nvPr/>
        </p:nvSpPr>
        <p:spPr>
          <a:xfrm>
            <a:off x="359210" y="2173359"/>
            <a:ext cx="1664943" cy="276999"/>
          </a:xfrm>
          <a:prstGeom prst="rect">
            <a:avLst/>
          </a:prstGeom>
          <a:noFill/>
        </p:spPr>
        <p:txBody>
          <a:bodyPr wrap="none" rtlCol="0">
            <a:spAutoFit/>
          </a:bodyPr>
          <a:lstStyle/>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Wakefield test station</a:t>
            </a:r>
            <a:endParaRPr kumimoji="1" lang="ja-JP" altLang="en-US" sz="1200" b="1" i="1" dirty="0">
              <a:solidFill>
                <a:prstClr val="black"/>
              </a:solidFill>
              <a:latin typeface="Avenir Book" panose="02000503020000020003" pitchFamily="2" charset="0"/>
              <a:ea typeface="游ゴシック" panose="020B0400000000000000" pitchFamily="34" charset="-128"/>
            </a:endParaRPr>
          </a:p>
        </p:txBody>
      </p:sp>
      <p:pic>
        <p:nvPicPr>
          <p:cNvPr id="19" name="図 18">
            <a:extLst>
              <a:ext uri="{FF2B5EF4-FFF2-40B4-BE49-F238E27FC236}">
                <a16:creationId xmlns:a16="http://schemas.microsoft.com/office/drawing/2014/main" id="{C82C07E6-496B-EF43-09F0-A0053233080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21705" y="2129468"/>
            <a:ext cx="1674295" cy="1809663"/>
          </a:xfrm>
          <a:prstGeom prst="rect">
            <a:avLst/>
          </a:prstGeom>
        </p:spPr>
      </p:pic>
      <p:sp>
        <p:nvSpPr>
          <p:cNvPr id="30" name="テキスト ボックス 29">
            <a:extLst>
              <a:ext uri="{FF2B5EF4-FFF2-40B4-BE49-F238E27FC236}">
                <a16:creationId xmlns:a16="http://schemas.microsoft.com/office/drawing/2014/main" id="{0DB61CE3-AA1F-087E-FB46-C8FDB06BCA0D}"/>
              </a:ext>
            </a:extLst>
          </p:cNvPr>
          <p:cNvSpPr txBox="1"/>
          <p:nvPr/>
        </p:nvSpPr>
        <p:spPr>
          <a:xfrm>
            <a:off x="3527654" y="2222501"/>
            <a:ext cx="1467068" cy="646331"/>
          </a:xfrm>
          <a:prstGeom prst="rect">
            <a:avLst/>
          </a:prstGeom>
          <a:noFill/>
        </p:spPr>
        <p:txBody>
          <a:bodyPr wrap="none" rtlCol="0">
            <a:spAutoFit/>
          </a:bodyPr>
          <a:lstStyle/>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Octupole magnets</a:t>
            </a:r>
          </a:p>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 for higher-order</a:t>
            </a:r>
          </a:p>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 aberration</a:t>
            </a:r>
            <a:endParaRPr kumimoji="1" lang="ja-JP" altLang="en-US" sz="1200" b="1" i="1" dirty="0">
              <a:solidFill>
                <a:prstClr val="black"/>
              </a:solidFill>
              <a:latin typeface="Avenir Book" panose="02000503020000020003" pitchFamily="2" charset="0"/>
              <a:ea typeface="游ゴシック" panose="020B0400000000000000" pitchFamily="34" charset="-128"/>
            </a:endParaRPr>
          </a:p>
        </p:txBody>
      </p:sp>
      <p:sp>
        <p:nvSpPr>
          <p:cNvPr id="2" name="WPP-6: Rotating Target for Undulator Scheme">
            <a:extLst>
              <a:ext uri="{FF2B5EF4-FFF2-40B4-BE49-F238E27FC236}">
                <a16:creationId xmlns:a16="http://schemas.microsoft.com/office/drawing/2014/main" id="{AE5200D0-A0FB-8449-CE72-00F72678CB6D}"/>
              </a:ext>
            </a:extLst>
          </p:cNvPr>
          <p:cNvSpPr txBox="1"/>
          <p:nvPr/>
        </p:nvSpPr>
        <p:spPr>
          <a:xfrm>
            <a:off x="334812" y="122260"/>
            <a:ext cx="5950241" cy="46576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r>
              <a:rPr lang="en-US" sz="2800" dirty="0">
                <a:latin typeface="Avenir Book" panose="02000503020000020003" pitchFamily="2" charset="0"/>
                <a:cs typeface="Times New Roman" panose="02020603050405020304" pitchFamily="18" charset="0"/>
              </a:rPr>
              <a:t>A4: ATF3 (final focus, nanobeams)</a:t>
            </a:r>
            <a:endParaRPr sz="2800" dirty="0">
              <a:latin typeface="Avenir Book" panose="02000503020000020003" pitchFamily="2" charset="0"/>
              <a:cs typeface="Times New Roman" panose="02020603050405020304" pitchFamily="18" charset="0"/>
            </a:endParaRPr>
          </a:p>
        </p:txBody>
      </p:sp>
      <p:sp>
        <p:nvSpPr>
          <p:cNvPr id="4" name="TextBox 3">
            <a:extLst>
              <a:ext uri="{FF2B5EF4-FFF2-40B4-BE49-F238E27FC236}">
                <a16:creationId xmlns:a16="http://schemas.microsoft.com/office/drawing/2014/main" id="{9C4872C3-AC48-2996-763D-CD5DCF8A4BB5}"/>
              </a:ext>
            </a:extLst>
          </p:cNvPr>
          <p:cNvSpPr txBox="1"/>
          <p:nvPr/>
        </p:nvSpPr>
        <p:spPr>
          <a:xfrm>
            <a:off x="365363" y="5230882"/>
            <a:ext cx="5919690" cy="1492716"/>
          </a:xfrm>
          <a:prstGeom prst="rect">
            <a:avLst/>
          </a:prstGeom>
          <a:solidFill>
            <a:schemeClr val="accent5">
              <a:lumMod val="75000"/>
            </a:schemeClr>
          </a:solidFill>
          <a:ln>
            <a:noFill/>
          </a:ln>
        </p:spPr>
        <p:txBody>
          <a:bodyPr wrap="square" rtlCol="0">
            <a:spAutoFit/>
          </a:bodyPr>
          <a:lstStyle/>
          <a:p>
            <a:r>
              <a:rPr lang="en-GB" sz="1300" dirty="0">
                <a:solidFill>
                  <a:schemeClr val="bg1"/>
                </a:solidFill>
                <a:latin typeface="Avenir Medium" panose="02000503020000020003" pitchFamily="2" charset="0"/>
              </a:rPr>
              <a:t>Very relevant studies for any linac and Higgs factory  closely related to low emittances and nano beams, e.g. alignment, stabilisation, instrumentation, beam-dynamics, etc.  </a:t>
            </a:r>
          </a:p>
          <a:p>
            <a:pPr marL="285750" indent="-285750">
              <a:buFont typeface="Arial" panose="020B0604020202020204" pitchFamily="34" charset="0"/>
              <a:buChar char="•"/>
            </a:pPr>
            <a:r>
              <a:rPr lang="en-GB" sz="1300" dirty="0">
                <a:solidFill>
                  <a:schemeClr val="bg1"/>
                </a:solidFill>
                <a:latin typeface="Avenir Medium" panose="02000503020000020003" pitchFamily="2" charset="0"/>
              </a:rPr>
              <a:t>Strong European leadership with several group from France, UK, Spain, Germany and also CERN, also extensively used for PhD training</a:t>
            </a:r>
          </a:p>
          <a:p>
            <a:pPr marL="285750" indent="-285750">
              <a:buFont typeface="Arial" panose="020B0604020202020204" pitchFamily="34" charset="0"/>
              <a:buChar char="•"/>
            </a:pPr>
            <a:r>
              <a:rPr lang="en-GB" sz="1300" dirty="0">
                <a:solidFill>
                  <a:schemeClr val="bg1"/>
                </a:solidFill>
                <a:latin typeface="Avenir Medium" panose="02000503020000020003" pitchFamily="2" charset="0"/>
              </a:rPr>
              <a:t>Supported also by MC researcher exchange programme and EAJADE (</a:t>
            </a:r>
            <a:r>
              <a:rPr lang="en-GB" sz="1300" dirty="0">
                <a:solidFill>
                  <a:schemeClr val="bg1"/>
                </a:solidFill>
                <a:latin typeface="Avenir Medium" panose="02000503020000020003" pitchFamily="2" charset="0"/>
                <a:hlinkClick r:id="rId6">
                  <a:extLst>
                    <a:ext uri="{A12FA001-AC4F-418D-AE19-62706E023703}">
                      <ahyp:hlinkClr xmlns:ahyp="http://schemas.microsoft.com/office/drawing/2018/hyperlinkcolor" val="tx"/>
                    </a:ext>
                  </a:extLst>
                </a:hlinkClick>
              </a:rPr>
              <a:t>LINK</a:t>
            </a:r>
            <a:r>
              <a:rPr lang="en-GB" sz="1300" dirty="0">
                <a:solidFill>
                  <a:schemeClr val="bg1"/>
                </a:solidFill>
                <a:latin typeface="Avenir Medium" panose="02000503020000020003" pitchFamily="2" charset="0"/>
              </a:rPr>
              <a:t>) </a:t>
            </a:r>
          </a:p>
        </p:txBody>
      </p:sp>
      <p:sp>
        <p:nvSpPr>
          <p:cNvPr id="7" name="WPP-6: Rotating Target for Undulator Scheme">
            <a:extLst>
              <a:ext uri="{FF2B5EF4-FFF2-40B4-BE49-F238E27FC236}">
                <a16:creationId xmlns:a16="http://schemas.microsoft.com/office/drawing/2014/main" id="{27FE2A6E-1949-94BC-7B4C-EE479DB59D52}"/>
              </a:ext>
            </a:extLst>
          </p:cNvPr>
          <p:cNvSpPr txBox="1"/>
          <p:nvPr/>
        </p:nvSpPr>
        <p:spPr>
          <a:xfrm>
            <a:off x="6753238" y="110662"/>
            <a:ext cx="4890896" cy="46576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r>
              <a:rPr lang="en-US" sz="2800" dirty="0">
                <a:latin typeface="Avenir Book" panose="02000503020000020003" pitchFamily="2" charset="0"/>
                <a:cs typeface="Times New Roman" panose="02020603050405020304" pitchFamily="18" charset="0"/>
              </a:rPr>
              <a:t>A5: Implementation studies  </a:t>
            </a:r>
            <a:endParaRPr sz="2800" dirty="0">
              <a:latin typeface="Avenir Book" panose="02000503020000020003" pitchFamily="2" charset="0"/>
              <a:cs typeface="Times New Roman" panose="02020603050405020304" pitchFamily="18" charset="0"/>
            </a:endParaRPr>
          </a:p>
        </p:txBody>
      </p:sp>
      <p:sp>
        <p:nvSpPr>
          <p:cNvPr id="10" name="TextBox 9">
            <a:extLst>
              <a:ext uri="{FF2B5EF4-FFF2-40B4-BE49-F238E27FC236}">
                <a16:creationId xmlns:a16="http://schemas.microsoft.com/office/drawing/2014/main" id="{7C48D562-000E-BCDB-D20A-64A7F85924F2}"/>
              </a:ext>
            </a:extLst>
          </p:cNvPr>
          <p:cNvSpPr txBox="1"/>
          <p:nvPr/>
        </p:nvSpPr>
        <p:spPr>
          <a:xfrm>
            <a:off x="6444343" y="742802"/>
            <a:ext cx="5605563" cy="2862322"/>
          </a:xfrm>
          <a:prstGeom prst="rect">
            <a:avLst/>
          </a:prstGeom>
          <a:noFill/>
        </p:spPr>
        <p:txBody>
          <a:bodyPr wrap="square" rtlCol="0">
            <a:spAutoFit/>
          </a:bodyPr>
          <a:lstStyle/>
          <a:p>
            <a:pPr marL="285750" indent="-285750">
              <a:buSzPct val="120000"/>
              <a:buFont typeface="System Font Regular"/>
              <a:buChar char="◆"/>
            </a:pPr>
            <a:r>
              <a:rPr lang="en-GB" sz="1200" dirty="0">
                <a:latin typeface="Avenir Book" panose="02000503020000020003" pitchFamily="2" charset="0"/>
              </a:rPr>
              <a:t>ITN integration activities – in Europe and within international effort, and interfaces to other ILC activities and related R&amp;D studies   </a:t>
            </a:r>
          </a:p>
          <a:p>
            <a:pPr marL="285750" indent="-285750">
              <a:buSzPct val="120000"/>
              <a:buFont typeface="System Font Regular"/>
              <a:buChar char="◆"/>
            </a:pPr>
            <a:r>
              <a:rPr lang="en-GB" sz="1200" dirty="0">
                <a:latin typeface="Avenir Book" panose="02000503020000020003" pitchFamily="2" charset="0"/>
              </a:rPr>
              <a:t>Project Office to follow the effort, </a:t>
            </a:r>
            <a:r>
              <a:rPr lang="en-GB" sz="1200" dirty="0" err="1">
                <a:latin typeface="Avenir Book" panose="02000503020000020003" pitchFamily="2" charset="0"/>
              </a:rPr>
              <a:t>base@CERN</a:t>
            </a:r>
            <a:r>
              <a:rPr lang="en-GB" sz="1200" dirty="0">
                <a:latin typeface="Avenir Book" panose="02000503020000020003" pitchFamily="2" charset="0"/>
              </a:rPr>
              <a:t> but distributed, liaison with EAJADE, communication, and the KEK-CERN offices </a:t>
            </a:r>
          </a:p>
          <a:p>
            <a:pPr marL="285750" indent="-285750">
              <a:buSzPct val="120000"/>
              <a:buFont typeface="System Font Regular"/>
              <a:buChar char="◆"/>
            </a:pPr>
            <a:r>
              <a:rPr lang="en-GB" sz="1200" dirty="0">
                <a:latin typeface="Avenir Book" panose="02000503020000020003" pitchFamily="2" charset="0"/>
              </a:rPr>
              <a:t>Link to existing collaborative efforts on CE and </a:t>
            </a:r>
            <a:r>
              <a:rPr lang="en-GB" sz="1200" dirty="0" err="1">
                <a:latin typeface="Avenir Book" panose="02000503020000020003" pitchFamily="2" charset="0"/>
              </a:rPr>
              <a:t>Cryo</a:t>
            </a:r>
            <a:r>
              <a:rPr lang="en-GB" sz="1200" dirty="0">
                <a:latin typeface="Avenir Book" panose="02000503020000020003" pitchFamily="2" charset="0"/>
              </a:rPr>
              <a:t> (CERN, DESY, KEK)</a:t>
            </a:r>
          </a:p>
          <a:p>
            <a:pPr marL="285750" indent="-285750">
              <a:buSzPct val="120000"/>
              <a:buFont typeface="System Font Regular"/>
              <a:buChar char="◆"/>
            </a:pPr>
            <a:r>
              <a:rPr lang="en-GB" sz="1200" dirty="0">
                <a:latin typeface="Avenir Book" panose="02000503020000020003" pitchFamily="2" charset="0"/>
              </a:rPr>
              <a:t>Common studies CLIC/ILC on sustainability issue (ongoing), e.g. power, energy and running models, CO2 (sustainability is also an EAJADE WP), beam-dump engineering studies. </a:t>
            </a:r>
          </a:p>
          <a:p>
            <a:pPr marL="742950" lvl="1" indent="-285750">
              <a:buSzPct val="120000"/>
              <a:buFont typeface="System Font Regular"/>
              <a:buChar char="◆"/>
            </a:pPr>
            <a:r>
              <a:rPr lang="en-GB" sz="1200" dirty="0">
                <a:latin typeface="Avenir Book" panose="02000503020000020003" pitchFamily="2" charset="0"/>
              </a:rPr>
              <a:t>the four activities above are all addressing optimisation of </a:t>
            </a:r>
            <a:r>
              <a:rPr lang="en-GB" sz="1200" dirty="0" err="1">
                <a:latin typeface="Avenir Book" panose="02000503020000020003" pitchFamily="2" charset="0"/>
              </a:rPr>
              <a:t>lum</a:t>
            </a:r>
            <a:r>
              <a:rPr lang="en-GB" sz="1200" dirty="0">
                <a:latin typeface="Avenir Book" panose="02000503020000020003" pitchFamily="2" charset="0"/>
              </a:rPr>
              <a:t>. to power, and/or power consumption directly for ILC</a:t>
            </a:r>
          </a:p>
          <a:p>
            <a:pPr marL="742950" lvl="1" indent="-285750">
              <a:buSzPct val="120000"/>
              <a:buFont typeface="System Font Regular"/>
              <a:buChar char="◆"/>
            </a:pPr>
            <a:r>
              <a:rPr lang="en-GB" sz="1200" dirty="0">
                <a:latin typeface="Avenir Book" panose="02000503020000020003" pitchFamily="2" charset="0"/>
              </a:rPr>
              <a:t>will also connect to green ILC studies in Tohoku within EAJADE (e.g. facility integration in local environment and infrastructure, carbon emission goals, power availability and sources) </a:t>
            </a:r>
          </a:p>
          <a:p>
            <a:pPr marL="285750" indent="-285750">
              <a:buSzPct val="120000"/>
              <a:buFont typeface="System Font Regular"/>
              <a:buChar char="◆"/>
            </a:pPr>
            <a:r>
              <a:rPr lang="en-GB" sz="1200" dirty="0">
                <a:latin typeface="Avenir Book" panose="02000503020000020003" pitchFamily="2" charset="0"/>
              </a:rPr>
              <a:t>Connecting to ILC physics and detector developments, in particular MDI (also a focus of EAJADE)</a:t>
            </a:r>
          </a:p>
        </p:txBody>
      </p:sp>
      <p:pic>
        <p:nvPicPr>
          <p:cNvPr id="11" name="図 18">
            <a:extLst>
              <a:ext uri="{FF2B5EF4-FFF2-40B4-BE49-F238E27FC236}">
                <a16:creationId xmlns:a16="http://schemas.microsoft.com/office/drawing/2014/main" id="{5D16A014-42C4-773C-8391-FC9B8BEAF056}"/>
              </a:ext>
            </a:extLst>
          </p:cNvPr>
          <p:cNvPicPr/>
          <p:nvPr/>
        </p:nvPicPr>
        <p:blipFill>
          <a:blip r:embed="rId7" cstate="screen">
            <a:extLst>
              <a:ext uri="{28A0092B-C50C-407E-A947-70E740481C1C}">
                <a14:useLocalDpi xmlns:a14="http://schemas.microsoft.com/office/drawing/2010/main"/>
              </a:ext>
            </a:extLst>
          </a:blip>
          <a:stretch>
            <a:fillRect/>
          </a:stretch>
        </p:blipFill>
        <p:spPr>
          <a:xfrm>
            <a:off x="7696320" y="3626954"/>
            <a:ext cx="2847877" cy="1733061"/>
          </a:xfrm>
          <a:prstGeom prst="rect">
            <a:avLst/>
          </a:prstGeom>
          <a:solidFill>
            <a:schemeClr val="bg1"/>
          </a:solidFill>
          <a:ln>
            <a:noFill/>
          </a:ln>
        </p:spPr>
      </p:pic>
      <p:sp>
        <p:nvSpPr>
          <p:cNvPr id="12" name="TextBox 11">
            <a:extLst>
              <a:ext uri="{FF2B5EF4-FFF2-40B4-BE49-F238E27FC236}">
                <a16:creationId xmlns:a16="http://schemas.microsoft.com/office/drawing/2014/main" id="{8D223D42-43F3-83A1-2C65-34F43A3F41AF}"/>
              </a:ext>
            </a:extLst>
          </p:cNvPr>
          <p:cNvSpPr txBox="1"/>
          <p:nvPr/>
        </p:nvSpPr>
        <p:spPr>
          <a:xfrm>
            <a:off x="6597570" y="5243854"/>
            <a:ext cx="5255721" cy="1477328"/>
          </a:xfrm>
          <a:prstGeom prst="rect">
            <a:avLst/>
          </a:prstGeom>
          <a:solidFill>
            <a:schemeClr val="accent5">
              <a:lumMod val="75000"/>
            </a:schemeClr>
          </a:solidFill>
        </p:spPr>
        <p:txBody>
          <a:bodyPr wrap="square" rtlCol="0">
            <a:spAutoFit/>
          </a:bodyPr>
          <a:lstStyle/>
          <a:p>
            <a:r>
              <a:rPr lang="en-GB" sz="1300" dirty="0">
                <a:solidFill>
                  <a:schemeClr val="bg1"/>
                </a:solidFill>
                <a:latin typeface="Avenir Medium" panose="02000503020000020003" pitchFamily="2" charset="0"/>
              </a:rPr>
              <a:t>Involved: CERN, EAJADE community, distributed project office, A1-A4 responsible. </a:t>
            </a:r>
          </a:p>
          <a:p>
            <a:r>
              <a:rPr lang="en-GB" sz="1300" dirty="0">
                <a:solidFill>
                  <a:schemeClr val="bg1"/>
                </a:solidFill>
                <a:latin typeface="Avenir Medium" panose="02000503020000020003" pitchFamily="2" charset="0"/>
              </a:rPr>
              <a:t>Many of these topics are related to exploiting communalities between EXFEL, HL-LHC or CLIC and ILC and are continuations of collaborate work.  </a:t>
            </a:r>
          </a:p>
          <a:p>
            <a:endParaRPr lang="en-GB" sz="1300" dirty="0">
              <a:solidFill>
                <a:schemeClr val="bg1"/>
              </a:solidFill>
              <a:latin typeface="Avenir Medium" panose="02000503020000020003" pitchFamily="2" charset="0"/>
            </a:endParaRPr>
          </a:p>
          <a:p>
            <a:endParaRPr lang="en-GB" sz="1200" dirty="0">
              <a:solidFill>
                <a:schemeClr val="bg1"/>
              </a:solidFill>
              <a:latin typeface="Avenir Medium" panose="02000503020000020003" pitchFamily="2" charset="0"/>
            </a:endParaRPr>
          </a:p>
        </p:txBody>
      </p:sp>
    </p:spTree>
    <p:extLst>
      <p:ext uri="{BB962C8B-B14F-4D97-AF65-F5344CB8AC3E}">
        <p14:creationId xmlns:p14="http://schemas.microsoft.com/office/powerpoint/2010/main" val="2825633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AC17-E00C-EDD8-9CA1-B66DB443B90B}"/>
              </a:ext>
            </a:extLst>
          </p:cNvPr>
          <p:cNvSpPr>
            <a:spLocks noGrp="1"/>
          </p:cNvSpPr>
          <p:nvPr>
            <p:ph type="title"/>
          </p:nvPr>
        </p:nvSpPr>
        <p:spPr>
          <a:xfrm>
            <a:off x="907723" y="190558"/>
            <a:ext cx="9539990" cy="938996"/>
          </a:xfrm>
        </p:spPr>
        <p:txBody>
          <a:bodyPr>
            <a:normAutofit/>
          </a:bodyPr>
          <a:lstStyle/>
          <a:p>
            <a:pPr algn="ctr"/>
            <a:r>
              <a:rPr lang="en-GB" sz="2800" dirty="0">
                <a:latin typeface="Avenir Book" panose="02000503020000020003" pitchFamily="2" charset="0"/>
              </a:rPr>
              <a:t>Concluding words and next steps </a:t>
            </a:r>
          </a:p>
        </p:txBody>
      </p:sp>
      <p:sp>
        <p:nvSpPr>
          <p:cNvPr id="3" name="Content Placeholder 2">
            <a:extLst>
              <a:ext uri="{FF2B5EF4-FFF2-40B4-BE49-F238E27FC236}">
                <a16:creationId xmlns:a16="http://schemas.microsoft.com/office/drawing/2014/main" id="{11F3DDF7-660F-568C-5CE5-E8A4DBFDFBBC}"/>
              </a:ext>
            </a:extLst>
          </p:cNvPr>
          <p:cNvSpPr>
            <a:spLocks noGrp="1"/>
          </p:cNvSpPr>
          <p:nvPr>
            <p:ph idx="1"/>
          </p:nvPr>
        </p:nvSpPr>
        <p:spPr>
          <a:xfrm>
            <a:off x="907723" y="1266416"/>
            <a:ext cx="10515600" cy="5089596"/>
          </a:xfrm>
        </p:spPr>
        <p:txBody>
          <a:bodyPr>
            <a:normAutofit/>
          </a:bodyPr>
          <a:lstStyle/>
          <a:p>
            <a:r>
              <a:rPr lang="en-GB" sz="2000" dirty="0">
                <a:latin typeface="Avenir Book" panose="02000503020000020003" pitchFamily="2" charset="0"/>
              </a:rPr>
              <a:t>Initial planning in Europe for ITN well underway </a:t>
            </a:r>
          </a:p>
          <a:p>
            <a:pPr lvl="1"/>
            <a:r>
              <a:rPr lang="en-GB" sz="1600" dirty="0">
                <a:latin typeface="Avenir Book" panose="02000503020000020003" pitchFamily="2" charset="0"/>
              </a:rPr>
              <a:t>Agreement draft CERN - KEK mid April </a:t>
            </a:r>
          </a:p>
          <a:p>
            <a:pPr lvl="1"/>
            <a:r>
              <a:rPr lang="en-GB" sz="1600" dirty="0">
                <a:latin typeface="Avenir Book" panose="02000503020000020003" pitchFamily="2" charset="0"/>
              </a:rPr>
              <a:t>Contribution to the material cost from KEK starting ~mid 2023 </a:t>
            </a:r>
          </a:p>
          <a:p>
            <a:pPr lvl="1"/>
            <a:r>
              <a:rPr lang="en-GB" sz="1600" dirty="0">
                <a:latin typeface="Avenir Book" panose="02000503020000020003" pitchFamily="2" charset="0"/>
              </a:rPr>
              <a:t>Converge on European planning such that draft research contracts CERN and European partners can be drawn up on this timescale (initially for SCRF cavities and pulsed magnet) </a:t>
            </a:r>
          </a:p>
          <a:p>
            <a:pPr lvl="1"/>
            <a:r>
              <a:rPr lang="en-GB" sz="1600" dirty="0">
                <a:latin typeface="Avenir Book" panose="02000503020000020003" pitchFamily="2" charset="0"/>
              </a:rPr>
              <a:t>LC planning at CERN in agreement (requires some adjustments 2023-25), helped by EAJADE (EU funds). </a:t>
            </a:r>
          </a:p>
          <a:p>
            <a:pPr lvl="1"/>
            <a:endParaRPr lang="en-GB" sz="800" dirty="0">
              <a:latin typeface="Avenir Book" panose="02000503020000020003" pitchFamily="2" charset="0"/>
            </a:endParaRPr>
          </a:p>
          <a:p>
            <a:r>
              <a:rPr lang="en-GB" sz="1800" dirty="0">
                <a:latin typeface="Avenir Book" panose="02000503020000020003" pitchFamily="2" charset="0"/>
              </a:rPr>
              <a:t>The programme is very well aligned with European accelerator R&amp;D priorities (for Higgs-factories and LDG roadmap), and builds on existing expertise, industrial capabilities and infrastructure – and a long history of technology developments for SC linacs and ILC in Europe </a:t>
            </a:r>
          </a:p>
          <a:p>
            <a:pPr lvl="1"/>
            <a:r>
              <a:rPr lang="en-GB" sz="1800" dirty="0">
                <a:latin typeface="Avenir Book" panose="02000503020000020003" pitchFamily="2" charset="0"/>
              </a:rPr>
              <a:t>SC cavities (word-wide) are predominantly produced by European industry </a:t>
            </a:r>
            <a:r>
              <a:rPr lang="en-GB" sz="1800">
                <a:latin typeface="Avenir Book" panose="02000503020000020003" pitchFamily="2" charset="0"/>
              </a:rPr>
              <a:t>(RI </a:t>
            </a:r>
            <a:r>
              <a:rPr lang="en-GB" sz="1800" dirty="0">
                <a:latin typeface="Avenir Book" panose="02000503020000020003" pitchFamily="2" charset="0"/>
              </a:rPr>
              <a:t>and </a:t>
            </a:r>
            <a:r>
              <a:rPr lang="en-GB" sz="1800" dirty="0" err="1">
                <a:latin typeface="Avenir Book" panose="02000503020000020003" pitchFamily="2" charset="0"/>
              </a:rPr>
              <a:t>Zanon</a:t>
            </a:r>
            <a:r>
              <a:rPr lang="en-GB" sz="1800" dirty="0">
                <a:latin typeface="Avenir Book" panose="02000503020000020003" pitchFamily="2" charset="0"/>
              </a:rPr>
              <a:t>) </a:t>
            </a:r>
          </a:p>
          <a:p>
            <a:r>
              <a:rPr lang="en-GB" sz="1800" dirty="0">
                <a:latin typeface="Avenir Book" panose="02000503020000020003" pitchFamily="2" charset="0"/>
              </a:rPr>
              <a:t>Important extension of accelerator R&amp;D collaboration between Japan and Europe (and similarly Japan – US) </a:t>
            </a:r>
          </a:p>
          <a:p>
            <a:r>
              <a:rPr lang="en-GB" sz="1800" dirty="0">
                <a:latin typeface="Avenir Book" panose="02000503020000020003" pitchFamily="2" charset="0"/>
              </a:rPr>
              <a:t>Concerning the LDG accelerator roadmap, the primary – but not only – link is to RF. The work also has R&amp;D elements related to plasma, energy recovery, magnets and muons. </a:t>
            </a:r>
          </a:p>
          <a:p>
            <a:pPr marL="0" indent="0">
              <a:buNone/>
            </a:pPr>
            <a:endParaRPr lang="en-GB" sz="1800" dirty="0">
              <a:latin typeface="Avenir Book" panose="02000503020000020003" pitchFamily="2" charset="0"/>
            </a:endParaRPr>
          </a:p>
        </p:txBody>
      </p:sp>
      <p:sp>
        <p:nvSpPr>
          <p:cNvPr id="5" name="Slide Number Placeholder 4">
            <a:extLst>
              <a:ext uri="{FF2B5EF4-FFF2-40B4-BE49-F238E27FC236}">
                <a16:creationId xmlns:a16="http://schemas.microsoft.com/office/drawing/2014/main" id="{A6B7B0C7-6798-F59B-09CA-213E9B427755}"/>
              </a:ext>
            </a:extLst>
          </p:cNvPr>
          <p:cNvSpPr>
            <a:spLocks noGrp="1"/>
          </p:cNvSpPr>
          <p:nvPr>
            <p:ph type="sldNum" sz="quarter" idx="12"/>
          </p:nvPr>
        </p:nvSpPr>
        <p:spPr>
          <a:xfrm>
            <a:off x="9448800" y="6492875"/>
            <a:ext cx="2743200" cy="365125"/>
          </a:xfrm>
        </p:spPr>
        <p:txBody>
          <a:bodyPr/>
          <a:lstStyle/>
          <a:p>
            <a:fld id="{ED214FC2-D180-45CB-BFDC-9AC7B2DC4DE3}" type="slidenum">
              <a:rPr kumimoji="1" lang="ja-JP" altLang="en-US" smtClean="0">
                <a:latin typeface="Avenir Book" panose="02000503020000020003" pitchFamily="2" charset="0"/>
              </a:rPr>
              <a:t>12</a:t>
            </a:fld>
            <a:endParaRPr kumimoji="1" lang="ja-JP" altLang="en-US">
              <a:latin typeface="Avenir Book" panose="02000503020000020003" pitchFamily="2" charset="0"/>
            </a:endParaRPr>
          </a:p>
        </p:txBody>
      </p:sp>
    </p:spTree>
    <p:extLst>
      <p:ext uri="{BB962C8B-B14F-4D97-AF65-F5344CB8AC3E}">
        <p14:creationId xmlns:p14="http://schemas.microsoft.com/office/powerpoint/2010/main" val="1207682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EC2F3-D80A-40C3-972F-DEC2C3160963}"/>
              </a:ext>
            </a:extLst>
          </p:cNvPr>
          <p:cNvSpPr>
            <a:spLocks noGrp="1"/>
          </p:cNvSpPr>
          <p:nvPr>
            <p:ph type="title"/>
          </p:nvPr>
        </p:nvSpPr>
        <p:spPr>
          <a:xfrm>
            <a:off x="1643606" y="-109478"/>
            <a:ext cx="9109276" cy="1518047"/>
          </a:xfrm>
        </p:spPr>
        <p:txBody>
          <a:bodyPr>
            <a:normAutofit/>
          </a:bodyPr>
          <a:lstStyle/>
          <a:p>
            <a:pPr algn="ctr"/>
            <a:r>
              <a:rPr kumimoji="1" lang="en-US" altLang="ja-JP" sz="2800" dirty="0">
                <a:latin typeface="Avenir Book" panose="02000503020000020003" pitchFamily="2" charset="0"/>
              </a:rPr>
              <a:t>The ILC IDT organization – following the ICFA meeting at SLAC February 2020</a:t>
            </a:r>
            <a:endParaRPr kumimoji="1" lang="ja-JP" altLang="en-US" sz="2800" dirty="0">
              <a:latin typeface="Avenir Book" panose="02000503020000020003" pitchFamily="2" charset="0"/>
            </a:endParaRPr>
          </a:p>
        </p:txBody>
      </p:sp>
      <p:sp>
        <p:nvSpPr>
          <p:cNvPr id="4" name="スライド番号プレースホルダー 3">
            <a:extLst>
              <a:ext uri="{FF2B5EF4-FFF2-40B4-BE49-F238E27FC236}">
                <a16:creationId xmlns:a16="http://schemas.microsoft.com/office/drawing/2014/main" id="{EDE993C7-CDBF-4618-A401-164DE6108E03}"/>
              </a:ext>
            </a:extLst>
          </p:cNvPr>
          <p:cNvSpPr>
            <a:spLocks noGrp="1"/>
          </p:cNvSpPr>
          <p:nvPr>
            <p:ph type="sldNum" sz="quarter" idx="2"/>
          </p:nvPr>
        </p:nvSpPr>
        <p:spPr/>
        <p:txBody>
          <a:bodyPr/>
          <a:lstStyle/>
          <a:p>
            <a:fld id="{D4E4BB4A-B592-224D-BBF2-D9BAE9C1CE94}" type="slidenum">
              <a:rPr lang="en-US" smtClean="0"/>
              <a:t>2</a:t>
            </a:fld>
            <a:endParaRPr lang="en-US" dirty="0"/>
          </a:p>
        </p:txBody>
      </p:sp>
      <p:pic>
        <p:nvPicPr>
          <p:cNvPr id="3" name="Picture 2">
            <a:extLst>
              <a:ext uri="{FF2B5EF4-FFF2-40B4-BE49-F238E27FC236}">
                <a16:creationId xmlns:a16="http://schemas.microsoft.com/office/drawing/2014/main" id="{D992D08A-A4E8-213A-EFFE-DE225ECF1DF9}"/>
              </a:ext>
            </a:extLst>
          </p:cNvPr>
          <p:cNvPicPr>
            <a:picLocks noChangeAspect="1"/>
          </p:cNvPicPr>
          <p:nvPr/>
        </p:nvPicPr>
        <p:blipFill>
          <a:blip r:embed="rId2"/>
          <a:stretch>
            <a:fillRect/>
          </a:stretch>
        </p:blipFill>
        <p:spPr>
          <a:xfrm>
            <a:off x="119943" y="1563800"/>
            <a:ext cx="4257519" cy="2741982"/>
          </a:xfrm>
          <a:prstGeom prst="rect">
            <a:avLst/>
          </a:prstGeom>
        </p:spPr>
      </p:pic>
      <p:sp>
        <p:nvSpPr>
          <p:cNvPr id="9" name="TextBox 8">
            <a:extLst>
              <a:ext uri="{FF2B5EF4-FFF2-40B4-BE49-F238E27FC236}">
                <a16:creationId xmlns:a16="http://schemas.microsoft.com/office/drawing/2014/main" id="{BCD50E9B-D3CB-8120-3971-CC15C5FF2722}"/>
              </a:ext>
            </a:extLst>
          </p:cNvPr>
          <p:cNvSpPr txBox="1"/>
          <p:nvPr/>
        </p:nvSpPr>
        <p:spPr>
          <a:xfrm>
            <a:off x="4377462" y="1408569"/>
            <a:ext cx="7786485" cy="5047536"/>
          </a:xfrm>
          <a:prstGeom prst="rect">
            <a:avLst/>
          </a:prstGeom>
          <a:noFill/>
        </p:spPr>
        <p:txBody>
          <a:bodyPr wrap="square">
            <a:spAutoFit/>
          </a:bodyPr>
          <a:lstStyle/>
          <a:p>
            <a:pPr marL="0" indent="0">
              <a:buNone/>
            </a:pPr>
            <a:r>
              <a:rPr lang="en-US" sz="1400" b="1" dirty="0">
                <a:solidFill>
                  <a:srgbClr val="000000"/>
                </a:solidFill>
                <a:latin typeface="Avenir Book" panose="02000503020000020003" pitchFamily="2" charset="0"/>
              </a:rPr>
              <a:t>2020: </a:t>
            </a:r>
            <a:r>
              <a:rPr lang="en-US" sz="1400" dirty="0">
                <a:solidFill>
                  <a:srgbClr val="000000"/>
                </a:solidFill>
                <a:latin typeface="Avenir Book" panose="02000503020000020003" pitchFamily="2" charset="0"/>
              </a:rPr>
              <a:t>The IDT – created by ICFA and hosted by KEK – prepared the ILC Preparation Phase plan (“Pre-lab”), which would over a ~4 year period, lead to a complete Engineering Design as needed to start construction of the ILC. </a:t>
            </a:r>
          </a:p>
          <a:p>
            <a:pPr marL="0" indent="0">
              <a:buNone/>
            </a:pPr>
            <a:endParaRPr lang="en-US" sz="1400" dirty="0">
              <a:solidFill>
                <a:srgbClr val="000000"/>
              </a:solidFill>
              <a:latin typeface="Avenir Book" panose="02000503020000020003" pitchFamily="2" charset="0"/>
            </a:endParaRPr>
          </a:p>
          <a:p>
            <a:pPr marL="0" indent="0">
              <a:buNone/>
            </a:pPr>
            <a:r>
              <a:rPr lang="en-US" sz="1400" b="1" dirty="0">
                <a:solidFill>
                  <a:srgbClr val="000000"/>
                </a:solidFill>
                <a:latin typeface="Avenir Book" panose="02000503020000020003" pitchFamily="2" charset="0"/>
              </a:rPr>
              <a:t>Late 2020 - early 2021: </a:t>
            </a:r>
            <a:r>
              <a:rPr lang="en-US" sz="1400" dirty="0">
                <a:solidFill>
                  <a:srgbClr val="000000"/>
                </a:solidFill>
                <a:latin typeface="Avenir Book" panose="02000503020000020003" pitchFamily="2" charset="0"/>
              </a:rPr>
              <a:t>The plan was reviewed by a MEXT appointed panel and deemed premature, referring to that the prospects for an international cost sharing for ILC were not clear.  </a:t>
            </a:r>
            <a:r>
              <a:rPr lang="en-US" sz="1400" dirty="0">
                <a:solidFill>
                  <a:srgbClr val="000000"/>
                </a:solidFill>
                <a:highlight>
                  <a:srgbClr val="FFFF00"/>
                </a:highlight>
                <a:latin typeface="Avenir Book" panose="02000503020000020003" pitchFamily="2" charset="0"/>
              </a:rPr>
              <a:t>However increased support for technical developments and accelerator R&amp;D was recommended</a:t>
            </a:r>
            <a:r>
              <a:rPr lang="en-US" sz="1400" dirty="0">
                <a:solidFill>
                  <a:srgbClr val="000000"/>
                </a:solidFill>
                <a:latin typeface="Avenir Book" panose="02000503020000020003" pitchFamily="2" charset="0"/>
              </a:rPr>
              <a:t>.</a:t>
            </a:r>
          </a:p>
          <a:p>
            <a:pPr marL="0" indent="0">
              <a:buNone/>
            </a:pPr>
            <a:r>
              <a:rPr lang="en-US" sz="1400" dirty="0">
                <a:solidFill>
                  <a:srgbClr val="000000"/>
                </a:solidFill>
                <a:latin typeface="Avenir Book" panose="02000503020000020003" pitchFamily="2" charset="0"/>
              </a:rPr>
              <a:t> </a:t>
            </a:r>
          </a:p>
          <a:p>
            <a:pPr marL="0" indent="0">
              <a:buNone/>
            </a:pPr>
            <a:r>
              <a:rPr lang="en-US" sz="1400" b="1" dirty="0">
                <a:solidFill>
                  <a:srgbClr val="000000"/>
                </a:solidFill>
                <a:latin typeface="Avenir Book" panose="02000503020000020003" pitchFamily="2" charset="0"/>
              </a:rPr>
              <a:t>During 2021- early 2022: </a:t>
            </a:r>
            <a:r>
              <a:rPr lang="en-US" sz="1400" dirty="0">
                <a:solidFill>
                  <a:srgbClr val="000000"/>
                </a:solidFill>
                <a:latin typeface="Avenir Book" panose="02000503020000020003" pitchFamily="2" charset="0"/>
              </a:rPr>
              <a:t>Within the IDT a subset of the technical activities of the full preparation phase programme has been identified as priorities, to be addressed with an international effort. The required resources are at ~1/3 level of the original plans. The activities planned are foreseen to take 2-4 years.</a:t>
            </a:r>
          </a:p>
          <a:p>
            <a:pPr marL="0" indent="0">
              <a:buNone/>
            </a:pPr>
            <a:endParaRPr lang="en-US" sz="1400" b="1" dirty="0">
              <a:solidFill>
                <a:srgbClr val="000000"/>
              </a:solidFill>
              <a:latin typeface="Avenir Book" panose="02000503020000020003" pitchFamily="2" charset="0"/>
            </a:endParaRPr>
          </a:p>
          <a:p>
            <a:pPr marL="0" indent="0">
              <a:buNone/>
            </a:pPr>
            <a:r>
              <a:rPr lang="en-US" sz="1400" b="1" dirty="0">
                <a:solidFill>
                  <a:srgbClr val="000000"/>
                </a:solidFill>
                <a:latin typeface="Avenir Book" panose="02000503020000020003" pitchFamily="2" charset="0"/>
              </a:rPr>
              <a:t>Second half of 2022: </a:t>
            </a:r>
            <a:r>
              <a:rPr lang="en-US" sz="1400" dirty="0">
                <a:solidFill>
                  <a:srgbClr val="000000"/>
                </a:solidFill>
                <a:highlight>
                  <a:srgbClr val="FFFF00"/>
                </a:highlight>
                <a:latin typeface="Avenir Book" panose="02000503020000020003" pitchFamily="2" charset="0"/>
              </a:rPr>
              <a:t>These plans were included MEXT budget request and has been approved by the Finance Ministry.</a:t>
            </a:r>
            <a:r>
              <a:rPr lang="en-US" sz="1400" dirty="0">
                <a:solidFill>
                  <a:srgbClr val="000000"/>
                </a:solidFill>
                <a:latin typeface="Avenir Book" panose="02000503020000020003" pitchFamily="2" charset="0"/>
              </a:rPr>
              <a:t> The funding can become available in May 2023 (DIET approval needed). It will double the KEK resourced available for ILC preparation, and in particular provides important new funding for ILC relevant hardware developments. </a:t>
            </a:r>
          </a:p>
          <a:p>
            <a:pPr marL="0" indent="0">
              <a:buNone/>
            </a:pPr>
            <a:r>
              <a:rPr lang="en-US" sz="1400" dirty="0">
                <a:solidFill>
                  <a:srgbClr val="000000"/>
                </a:solidFill>
                <a:highlight>
                  <a:srgbClr val="FFFF00"/>
                </a:highlight>
                <a:latin typeface="Avenir Book" panose="02000503020000020003" pitchFamily="2" charset="0"/>
              </a:rPr>
              <a:t>Some parts of this funding can be used to foster international collaboration and efforts. </a:t>
            </a:r>
          </a:p>
          <a:p>
            <a:r>
              <a:rPr lang="en-US" sz="1400" dirty="0">
                <a:solidFill>
                  <a:srgbClr val="000000"/>
                </a:solidFill>
                <a:highlight>
                  <a:srgbClr val="FFFF00"/>
                </a:highlight>
                <a:latin typeface="Avenir Book" panose="02000503020000020003" pitchFamily="2" charset="0"/>
              </a:rPr>
              <a:t>The budget needs to be approved yearly, but the programme is set up for five years.</a:t>
            </a:r>
          </a:p>
          <a:p>
            <a:endParaRPr lang="en-US" sz="1400" dirty="0">
              <a:solidFill>
                <a:srgbClr val="000000"/>
              </a:solidFill>
              <a:latin typeface="Avenir Book" panose="02000503020000020003" pitchFamily="2" charset="0"/>
            </a:endParaRPr>
          </a:p>
          <a:p>
            <a:r>
              <a:rPr lang="en-US" sz="1400" dirty="0">
                <a:solidFill>
                  <a:srgbClr val="000000"/>
                </a:solidFill>
                <a:latin typeface="Avenir Book" panose="02000503020000020003" pitchFamily="2" charset="0"/>
              </a:rPr>
              <a:t>We call the “project” the  </a:t>
            </a:r>
            <a:r>
              <a:rPr lang="en-US" sz="1400" b="1" dirty="0">
                <a:solidFill>
                  <a:srgbClr val="000000"/>
                </a:solidFill>
                <a:latin typeface="Avenir Book" panose="02000503020000020003" pitchFamily="2" charset="0"/>
              </a:rPr>
              <a:t>ILC Technology Network (ITN)</a:t>
            </a:r>
            <a:r>
              <a:rPr lang="en-US" sz="1400" dirty="0">
                <a:solidFill>
                  <a:srgbClr val="000000"/>
                </a:solidFill>
                <a:latin typeface="Avenir Book" panose="02000503020000020003" pitchFamily="2" charset="0"/>
              </a:rPr>
              <a:t>, and this presentation (briefly) summarized the work foreseen, focusing on the European efforts.</a:t>
            </a:r>
          </a:p>
        </p:txBody>
      </p:sp>
    </p:spTree>
    <p:extLst>
      <p:ext uri="{BB962C8B-B14F-4D97-AF65-F5344CB8AC3E}">
        <p14:creationId xmlns:p14="http://schemas.microsoft.com/office/powerpoint/2010/main" val="1208233217"/>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48">
            <a:extLst>
              <a:ext uri="{FF2B5EF4-FFF2-40B4-BE49-F238E27FC236}">
                <a16:creationId xmlns:a16="http://schemas.microsoft.com/office/drawing/2014/main" id="{9032E193-08A2-4140-A2D4-87570A6E69B3}"/>
              </a:ext>
            </a:extLst>
          </p:cNvPr>
          <p:cNvSpPr txBox="1">
            <a:spLocks noChangeArrowheads="1"/>
          </p:cNvSpPr>
          <p:nvPr/>
        </p:nvSpPr>
        <p:spPr>
          <a:xfrm>
            <a:off x="2338109" y="2339537"/>
            <a:ext cx="5266193" cy="347649"/>
          </a:xfrm>
          <a:prstGeom prst="rect">
            <a:avLst/>
          </a:prstGeom>
          <a:noFill/>
        </p:spPr>
        <p:txBody>
          <a:bodyPr vert="horz" lIns="91440" tIns="45720" rIns="91440" bIns="45720" rtlCol="0" anchor="ctr">
            <a:normAutofit/>
          </a:bodyPr>
          <a:lstStyle>
            <a:lvl1pPr algn="ctr" defTabSz="914400" rtl="0" eaLnBrk="1" latinLnBrk="0" hangingPunct="1">
              <a:lnSpc>
                <a:spcPct val="90000"/>
              </a:lnSpc>
              <a:spcBef>
                <a:spcPct val="0"/>
              </a:spcBef>
              <a:buNone/>
              <a:defRPr sz="3200" kern="1200">
                <a:solidFill>
                  <a:schemeClr val="tx1"/>
                </a:solidFill>
                <a:latin typeface="Arial Unicode MS" panose="020B0604020202020204" pitchFamily="50" charset="-128"/>
                <a:ea typeface="Arial Unicode MS" panose="020B060402020202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Bunches of ~10</a:t>
            </a:r>
            <a:r>
              <a:rPr kumimoji="0" lang="en-US" altLang="ja-JP" sz="1200" b="0" i="0" u="none" strike="noStrike" kern="1200" cap="none" spc="0" normalizeH="0" baseline="3000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10</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 e+/e-</a:t>
            </a:r>
            <a:endParaRPr kumimoji="0" lang="ja-JP" altLang="en-US" sz="11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592103A-5B91-4D06-98D7-449700EF7FE2}"/>
              </a:ext>
            </a:extLst>
          </p:cNvPr>
          <p:cNvSpPr>
            <a:spLocks noGrp="1"/>
          </p:cNvSpPr>
          <p:nvPr>
            <p:ph type="sldNum" sz="quarter" idx="12"/>
          </p:nvPr>
        </p:nvSpPr>
        <p:spPr>
          <a:xfrm>
            <a:off x="11992213" y="6492875"/>
            <a:ext cx="187551" cy="287258"/>
          </a:xfrm>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4BB4A-B592-224D-BBF2-D9BAE9C1CE94}" type="slidenum">
              <a:rPr kumimoji="0" lang="en-US" sz="1200" b="0" i="0" u="none" strike="noStrike" kern="1200" cap="none" spc="0" normalizeH="0" baseline="0" noProof="0" smtClean="0">
                <a:ln>
                  <a:noFill/>
                </a:ln>
                <a:solidFill>
                  <a:prstClr val="black">
                    <a:tint val="75000"/>
                  </a:prstClr>
                </a:solidFill>
                <a:effectLst/>
                <a:uLnTx/>
                <a:uFillTx/>
                <a:latin typeface="Avenir Book" panose="02000503020000020003" pitchFamily="2"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Avenir Book" panose="02000503020000020003" pitchFamily="2" charset="0"/>
              <a:cs typeface="Arial" panose="020B0604020202020204" pitchFamily="34" charset="0"/>
            </a:endParaRPr>
          </a:p>
        </p:txBody>
      </p:sp>
      <p:grpSp>
        <p:nvGrpSpPr>
          <p:cNvPr id="5" name="グループ化 4">
            <a:extLst>
              <a:ext uri="{FF2B5EF4-FFF2-40B4-BE49-F238E27FC236}">
                <a16:creationId xmlns:a16="http://schemas.microsoft.com/office/drawing/2014/main" id="{4150DF88-1793-4527-81DD-77088912030D}"/>
              </a:ext>
            </a:extLst>
          </p:cNvPr>
          <p:cNvGrpSpPr>
            <a:grpSpLocks/>
          </p:cNvGrpSpPr>
          <p:nvPr/>
        </p:nvGrpSpPr>
        <p:grpSpPr>
          <a:xfrm>
            <a:off x="667108" y="944599"/>
            <a:ext cx="7640612" cy="1771111"/>
            <a:chOff x="93696" y="1021034"/>
            <a:chExt cx="8660376" cy="2401465"/>
          </a:xfrm>
          <a:noFill/>
        </p:grpSpPr>
        <p:pic>
          <p:nvPicPr>
            <p:cNvPr id="6" name="図 5">
              <a:extLst>
                <a:ext uri="{FF2B5EF4-FFF2-40B4-BE49-F238E27FC236}">
                  <a16:creationId xmlns:a16="http://schemas.microsoft.com/office/drawing/2014/main" id="{28C9ACBA-468D-4689-991E-435CE7298A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5050"/>
            <a:stretch/>
          </p:blipFill>
          <p:spPr>
            <a:xfrm>
              <a:off x="326596" y="1034102"/>
              <a:ext cx="8427476" cy="2388397"/>
            </a:xfrm>
            <a:prstGeom prst="rect">
              <a:avLst/>
            </a:prstGeom>
            <a:grpFill/>
          </p:spPr>
        </p:pic>
        <p:sp>
          <p:nvSpPr>
            <p:cNvPr id="7" name="TextBox 9">
              <a:extLst>
                <a:ext uri="{FF2B5EF4-FFF2-40B4-BE49-F238E27FC236}">
                  <a16:creationId xmlns:a16="http://schemas.microsoft.com/office/drawing/2014/main" id="{EEE621ED-1481-4AE9-B866-0121A29E8B62}"/>
                </a:ext>
              </a:extLst>
            </p:cNvPr>
            <p:cNvSpPr txBox="1">
              <a:spLocks noChangeArrowheads="1"/>
            </p:cNvSpPr>
            <p:nvPr/>
          </p:nvSpPr>
          <p:spPr bwMode="auto">
            <a:xfrm>
              <a:off x="2323200" y="2168939"/>
              <a:ext cx="111571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e- Source</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p:txBody>
        </p:sp>
        <p:sp>
          <p:nvSpPr>
            <p:cNvPr id="8" name="TextBox 32">
              <a:extLst>
                <a:ext uri="{FF2B5EF4-FFF2-40B4-BE49-F238E27FC236}">
                  <a16:creationId xmlns:a16="http://schemas.microsoft.com/office/drawing/2014/main" id="{2C588908-6F27-4501-A939-F8341A58AEFA}"/>
                </a:ext>
              </a:extLst>
            </p:cNvPr>
            <p:cNvSpPr txBox="1">
              <a:spLocks noChangeArrowheads="1"/>
            </p:cNvSpPr>
            <p:nvPr/>
          </p:nvSpPr>
          <p:spPr bwMode="auto">
            <a:xfrm>
              <a:off x="1987719" y="2864860"/>
              <a:ext cx="1976335"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rPr>
                <a:t>e+ Main Linac</a:t>
              </a:r>
              <a:endParaRPr kumimoji="0" lang="en-GB" sz="12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endParaRPr>
            </a:p>
          </p:txBody>
        </p:sp>
        <p:sp>
          <p:nvSpPr>
            <p:cNvPr id="9" name="TextBox 15">
              <a:extLst>
                <a:ext uri="{FF2B5EF4-FFF2-40B4-BE49-F238E27FC236}">
                  <a16:creationId xmlns:a16="http://schemas.microsoft.com/office/drawing/2014/main" id="{04A428FD-5D58-4FA1-ADFB-930EAFD4E6A9}"/>
                </a:ext>
              </a:extLst>
            </p:cNvPr>
            <p:cNvSpPr txBox="1">
              <a:spLocks noChangeArrowheads="1"/>
            </p:cNvSpPr>
            <p:nvPr/>
          </p:nvSpPr>
          <p:spPr bwMode="auto">
            <a:xfrm>
              <a:off x="5559667" y="1596230"/>
              <a:ext cx="103190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e+ Source</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p:txBody>
        </p:sp>
        <p:sp>
          <p:nvSpPr>
            <p:cNvPr id="10" name="TextBox 25">
              <a:extLst>
                <a:ext uri="{FF2B5EF4-FFF2-40B4-BE49-F238E27FC236}">
                  <a16:creationId xmlns:a16="http://schemas.microsoft.com/office/drawing/2014/main" id="{47499FE5-4A52-4860-BEE3-0ACEDE20CE91}"/>
                </a:ext>
              </a:extLst>
            </p:cNvPr>
            <p:cNvSpPr txBox="1">
              <a:spLocks noChangeArrowheads="1"/>
            </p:cNvSpPr>
            <p:nvPr/>
          </p:nvSpPr>
          <p:spPr bwMode="auto">
            <a:xfrm>
              <a:off x="6389225" y="2039647"/>
              <a:ext cx="2080945"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e- Main </a:t>
              </a:r>
              <a:r>
                <a:rPr kumimoji="0" lang="en-US" sz="1200" b="0" i="0" u="none" strike="noStrike" kern="1200" cap="none" spc="0" normalizeH="0" baseline="0" noProof="0" dirty="0" err="1">
                  <a:ln>
                    <a:noFill/>
                  </a:ln>
                  <a:solidFill>
                    <a:prstClr val="black"/>
                  </a:solidFill>
                  <a:effectLst/>
                  <a:uLnTx/>
                  <a:uFillTx/>
                  <a:latin typeface="Avenir Book" panose="02000503020000020003" pitchFamily="2" charset="0"/>
                  <a:cs typeface="Arial" panose="020B0604020202020204" pitchFamily="34" charset="0"/>
                </a:rPr>
                <a:t>Linac</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p:txBody>
        </p:sp>
        <p:sp>
          <p:nvSpPr>
            <p:cNvPr id="11" name="TextBox 6">
              <a:extLst>
                <a:ext uri="{FF2B5EF4-FFF2-40B4-BE49-F238E27FC236}">
                  <a16:creationId xmlns:a16="http://schemas.microsoft.com/office/drawing/2014/main" id="{6C8D1C8C-5242-41E1-A266-C1989789F403}"/>
                </a:ext>
              </a:extLst>
            </p:cNvPr>
            <p:cNvSpPr txBox="1">
              <a:spLocks noChangeArrowheads="1"/>
            </p:cNvSpPr>
            <p:nvPr/>
          </p:nvSpPr>
          <p:spPr bwMode="auto">
            <a:xfrm>
              <a:off x="3340725" y="1021034"/>
              <a:ext cx="1328534" cy="375572"/>
            </a:xfrm>
            <a:prstGeom prst="rect">
              <a:avLst/>
            </a:prstGeom>
            <a:grpFill/>
            <a:ln>
              <a:no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Damping Ring</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p:txBody>
        </p:sp>
        <p:pic>
          <p:nvPicPr>
            <p:cNvPr id="12" name="Picture 8" descr="ILDhall2s">
              <a:extLst>
                <a:ext uri="{FF2B5EF4-FFF2-40B4-BE49-F238E27FC236}">
                  <a16:creationId xmlns:a16="http://schemas.microsoft.com/office/drawing/2014/main" id="{80FD4188-9578-46FF-93E1-315DD3F6CFC1}"/>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25634" y="1436030"/>
              <a:ext cx="1671899" cy="1414038"/>
            </a:xfrm>
            <a:prstGeom prst="rect">
              <a:avLst/>
            </a:prstGeom>
            <a:grpFill/>
            <a:ln w="12700" cmpd="sng">
              <a:solidFill>
                <a:srgbClr val="3366FF"/>
              </a:solidFill>
              <a:miter lim="800000"/>
              <a:headEnd/>
              <a:tailEnd/>
            </a:ln>
          </p:spPr>
        </p:pic>
        <p:cxnSp>
          <p:nvCxnSpPr>
            <p:cNvPr id="13" name="直線矢印コネクタ 12">
              <a:extLst>
                <a:ext uri="{FF2B5EF4-FFF2-40B4-BE49-F238E27FC236}">
                  <a16:creationId xmlns:a16="http://schemas.microsoft.com/office/drawing/2014/main" id="{E58765D1-0EF0-4426-92D2-987A9A207C12}"/>
                </a:ext>
              </a:extLst>
            </p:cNvPr>
            <p:cNvCxnSpPr/>
            <p:nvPr/>
          </p:nvCxnSpPr>
          <p:spPr bwMode="auto">
            <a:xfrm>
              <a:off x="1377931" y="1954477"/>
              <a:ext cx="3195913" cy="346140"/>
            </a:xfrm>
            <a:prstGeom prst="straightConnector1">
              <a:avLst/>
            </a:prstGeom>
            <a:grpFill/>
            <a:ln w="28575" cap="flat" cmpd="sng" algn="ctr">
              <a:solidFill>
                <a:schemeClr val="tx1"/>
              </a:solidFill>
              <a:prstDash val="dash"/>
              <a:round/>
              <a:headEnd type="none" w="med" len="med"/>
              <a:tailEnd type="arrow"/>
            </a:ln>
            <a:effectLst/>
          </p:spPr>
        </p:cxnSp>
        <p:sp>
          <p:nvSpPr>
            <p:cNvPr id="14" name="TextBox 32">
              <a:extLst>
                <a:ext uri="{FF2B5EF4-FFF2-40B4-BE49-F238E27FC236}">
                  <a16:creationId xmlns:a16="http://schemas.microsoft.com/office/drawing/2014/main" id="{7D7C60FC-8A22-4C65-A7B2-F7F3E12B6686}"/>
                </a:ext>
              </a:extLst>
            </p:cNvPr>
            <p:cNvSpPr txBox="1">
              <a:spLocks noChangeArrowheads="1"/>
            </p:cNvSpPr>
            <p:nvPr/>
          </p:nvSpPr>
          <p:spPr bwMode="auto">
            <a:xfrm>
              <a:off x="5170930" y="2316891"/>
              <a:ext cx="124441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rPr>
                <a:t>Beam dump</a:t>
              </a:r>
              <a:endParaRPr kumimoji="0" lang="en-GB" sz="12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endParaRPr>
            </a:p>
          </p:txBody>
        </p:sp>
        <p:sp>
          <p:nvSpPr>
            <p:cNvPr id="15" name="TextBox 32">
              <a:extLst>
                <a:ext uri="{FF2B5EF4-FFF2-40B4-BE49-F238E27FC236}">
                  <a16:creationId xmlns:a16="http://schemas.microsoft.com/office/drawing/2014/main" id="{01608EA8-EC11-46AF-A0E8-FD9AD867CF61}"/>
                </a:ext>
              </a:extLst>
            </p:cNvPr>
            <p:cNvSpPr txBox="1">
              <a:spLocks noChangeArrowheads="1"/>
            </p:cNvSpPr>
            <p:nvPr/>
          </p:nvSpPr>
          <p:spPr bwMode="auto">
            <a:xfrm>
              <a:off x="264847" y="1126916"/>
              <a:ext cx="1593626"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rPr>
                <a:t>Interaction point</a:t>
              </a:r>
              <a:endParaRPr kumimoji="0" lang="en-GB" sz="12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endParaRPr>
            </a:p>
          </p:txBody>
        </p:sp>
        <p:sp>
          <p:nvSpPr>
            <p:cNvPr id="16" name="テキスト ボックス 15">
              <a:extLst>
                <a:ext uri="{FF2B5EF4-FFF2-40B4-BE49-F238E27FC236}">
                  <a16:creationId xmlns:a16="http://schemas.microsoft.com/office/drawing/2014/main" id="{69EBE3F6-75A4-441D-91E2-B9020D461B36}"/>
                </a:ext>
              </a:extLst>
            </p:cNvPr>
            <p:cNvSpPr txBox="1"/>
            <p:nvPr/>
          </p:nvSpPr>
          <p:spPr>
            <a:xfrm>
              <a:off x="93696" y="2585628"/>
              <a:ext cx="1602914" cy="375585"/>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Arial" panose="020B0604020202020204" pitchFamily="34" charset="0"/>
                </a:rPr>
                <a:t>Physics Detectors</a:t>
              </a:r>
              <a:endParaRPr kumimoji="0" lang="ja-JP" altLang="en-US" sz="140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Arial" panose="020B0604020202020204" pitchFamily="34" charset="0"/>
              </a:endParaRPr>
            </a:p>
          </p:txBody>
        </p:sp>
      </p:grpSp>
      <p:sp>
        <p:nvSpPr>
          <p:cNvPr id="18" name="コンテンツ プレースホルダー 1">
            <a:extLst>
              <a:ext uri="{FF2B5EF4-FFF2-40B4-BE49-F238E27FC236}">
                <a16:creationId xmlns:a16="http://schemas.microsoft.com/office/drawing/2014/main" id="{765B4676-DCC2-45E3-A2AD-23A5933C21F6}"/>
              </a:ext>
            </a:extLst>
          </p:cNvPr>
          <p:cNvSpPr txBox="1">
            <a:spLocks/>
          </p:cNvSpPr>
          <p:nvPr/>
        </p:nvSpPr>
        <p:spPr>
          <a:xfrm>
            <a:off x="171110" y="3171837"/>
            <a:ext cx="5687079" cy="3177114"/>
          </a:xfrm>
          <a:prstGeom prst="rect">
            <a:avLst/>
          </a:prstGeom>
          <a:no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Unicode MS" panose="020B0604020202020204" pitchFamily="50" charset="-128"/>
                <a:ea typeface="Arial Unicode MS" panose="020B060402020202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Unicode MS" panose="020B0604020202020204" pitchFamily="50" charset="-128"/>
                <a:ea typeface="Arial Unicode MS" panose="020B060402020202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Unicode MS" panose="020B0604020202020204" pitchFamily="50" charset="-128"/>
                <a:ea typeface="Arial Unicode MS" panose="020B060402020202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Unicode MS" panose="020B0604020202020204" pitchFamily="50" charset="-128"/>
                <a:ea typeface="Arial Unicode MS" panose="020B060402020202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Unicode MS" panose="020B0604020202020204" pitchFamily="50" charset="-128"/>
                <a:ea typeface="Arial Unicode MS" panose="020B060402020202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Creating particles		</a:t>
            </a:r>
            <a:r>
              <a:rPr kumimoji="0" lang="en-US" altLang="ja-JP" sz="16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Arial" panose="020B0604020202020204" pitchFamily="34" charset="0"/>
              </a:rPr>
              <a:t>Sources</a:t>
            </a: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polarized electrons/positrons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High quality beam                   	</a:t>
            </a:r>
            <a:r>
              <a:rPr kumimoji="0" lang="en-US" altLang="ja-JP" sz="16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Arial" panose="020B0604020202020204" pitchFamily="34" charset="0"/>
              </a:rPr>
              <a:t>Damping ring</a:t>
            </a:r>
            <a:endPar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low emittance beams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Acceleration 			</a:t>
            </a:r>
            <a:r>
              <a:rPr kumimoji="0" lang="en-US" altLang="ja-JP" sz="16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Arial" panose="020B0604020202020204" pitchFamily="34" charset="0"/>
              </a:rPr>
              <a:t>Main linac</a:t>
            </a:r>
            <a:endPar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superconducting radio frequency (SRF)</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Collide them			</a:t>
            </a:r>
            <a:r>
              <a:rPr kumimoji="0" lang="en-US" altLang="ja-JP" sz="16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Arial" panose="020B0604020202020204" pitchFamily="34" charset="0"/>
              </a:rPr>
              <a:t>Final focus</a:t>
            </a:r>
            <a:endPar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nano-meter beams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Arial" panose="020B0604020202020204" pitchFamily="34" charset="0"/>
              </a:rPr>
              <a:t>Go to			</a:t>
            </a:r>
            <a:r>
              <a:rPr kumimoji="0" lang="en-US" altLang="ja-JP" sz="16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Arial" panose="020B0604020202020204" pitchFamily="34" charset="0"/>
              </a:rPr>
              <a:t>Beam dumps</a:t>
            </a:r>
            <a:endParaRPr kumimoji="0" lang="ja-JP" altLang="en-US" sz="16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Arial" panose="020B0604020202020204" pitchFamily="34" charset="0"/>
            </a:endParaRPr>
          </a:p>
        </p:txBody>
      </p:sp>
      <p:grpSp>
        <p:nvGrpSpPr>
          <p:cNvPr id="88" name="グループ化 87">
            <a:extLst>
              <a:ext uri="{FF2B5EF4-FFF2-40B4-BE49-F238E27FC236}">
                <a16:creationId xmlns:a16="http://schemas.microsoft.com/office/drawing/2014/main" id="{B0AAA5EF-9F58-4017-8814-9FAB8ABA0E9A}"/>
              </a:ext>
            </a:extLst>
          </p:cNvPr>
          <p:cNvGrpSpPr/>
          <p:nvPr/>
        </p:nvGrpSpPr>
        <p:grpSpPr>
          <a:xfrm>
            <a:off x="9192344" y="2823930"/>
            <a:ext cx="2748556" cy="1180002"/>
            <a:chOff x="5154410" y="2581155"/>
            <a:chExt cx="3841308" cy="1378938"/>
          </a:xfrm>
          <a:noFill/>
        </p:grpSpPr>
        <p:pic>
          <p:nvPicPr>
            <p:cNvPr id="2" name="図 1">
              <a:extLst>
                <a:ext uri="{FF2B5EF4-FFF2-40B4-BE49-F238E27FC236}">
                  <a16:creationId xmlns:a16="http://schemas.microsoft.com/office/drawing/2014/main" id="{8E1312F5-8215-1108-E24C-ED5AAE0279D9}"/>
                </a:ext>
              </a:extLst>
            </p:cNvPr>
            <p:cNvPicPr/>
            <p:nvPr/>
          </p:nvPicPr>
          <p:blipFill rotWithShape="1">
            <a:blip r:embed="rId5" cstate="screen">
              <a:extLst>
                <a:ext uri="{28A0092B-C50C-407E-A947-70E740481C1C}">
                  <a14:useLocalDpi xmlns:a14="http://schemas.microsoft.com/office/drawing/2010/main"/>
                </a:ext>
              </a:extLst>
            </a:blip>
            <a:srcRect t="9476" r="35573" b="10893"/>
            <a:stretch/>
          </p:blipFill>
          <p:spPr bwMode="auto">
            <a:xfrm>
              <a:off x="5154410" y="2581155"/>
              <a:ext cx="3841308" cy="1378938"/>
            </a:xfrm>
            <a:prstGeom prst="rect">
              <a:avLst/>
            </a:prstGeom>
            <a:grpFill/>
            <a:ln>
              <a:solidFill>
                <a:srgbClr val="FF0000"/>
              </a:solidFill>
            </a:ln>
            <a:extLst>
              <a:ext uri="{53640926-AAD7-44d8-BBD7-CCE9431645EC}">
                <a14:shadowObscure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lc="http://schemas.openxmlformats.org/drawingml/2006/lockedCanvas"/>
              </a:ext>
            </a:extLst>
          </p:spPr>
        </p:pic>
        <p:sp>
          <p:nvSpPr>
            <p:cNvPr id="87" name="正方形/長方形 86">
              <a:extLst>
                <a:ext uri="{FF2B5EF4-FFF2-40B4-BE49-F238E27FC236}">
                  <a16:creationId xmlns:a16="http://schemas.microsoft.com/office/drawing/2014/main" id="{F3A3E03D-2E90-DF00-41A2-320113C4E14B}"/>
                </a:ext>
              </a:extLst>
            </p:cNvPr>
            <p:cNvSpPr/>
            <p:nvPr/>
          </p:nvSpPr>
          <p:spPr>
            <a:xfrm>
              <a:off x="5375189" y="2848232"/>
              <a:ext cx="1179437" cy="339223"/>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venir Book" panose="02000503020000020003" pitchFamily="2" charset="0"/>
                <a:ea typeface="游ゴシック" panose="020B0400000000000000" pitchFamily="34" charset="-128"/>
                <a:cs typeface="Arial" panose="020B0604020202020204" pitchFamily="34" charset="0"/>
              </a:endParaRPr>
            </a:p>
          </p:txBody>
        </p:sp>
      </p:grpSp>
      <p:sp>
        <p:nvSpPr>
          <p:cNvPr id="90" name="テキスト ボックス 89">
            <a:extLst>
              <a:ext uri="{FF2B5EF4-FFF2-40B4-BE49-F238E27FC236}">
                <a16:creationId xmlns:a16="http://schemas.microsoft.com/office/drawing/2014/main" id="{95625F94-2482-D0AE-6F0C-0C774860D1CF}"/>
              </a:ext>
            </a:extLst>
          </p:cNvPr>
          <p:cNvSpPr txBox="1"/>
          <p:nvPr/>
        </p:nvSpPr>
        <p:spPr>
          <a:xfrm>
            <a:off x="9611994" y="2570014"/>
            <a:ext cx="1750800"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Arial" panose="020B0604020202020204" pitchFamily="34" charset="0"/>
              </a:rPr>
              <a:t>Undulator positron source</a:t>
            </a:r>
            <a:endParaRPr kumimoji="1" lang="ja-JP" altLang="en-US" sz="1050" b="0"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Arial" panose="020B0604020202020204" pitchFamily="34" charset="0"/>
            </a:endParaRPr>
          </a:p>
        </p:txBody>
      </p:sp>
      <p:sp>
        <p:nvSpPr>
          <p:cNvPr id="19" name="Title 1">
            <a:extLst>
              <a:ext uri="{FF2B5EF4-FFF2-40B4-BE49-F238E27FC236}">
                <a16:creationId xmlns:a16="http://schemas.microsoft.com/office/drawing/2014/main" id="{750B49C9-9582-DC9E-A062-E6C55E27233E}"/>
              </a:ext>
            </a:extLst>
          </p:cNvPr>
          <p:cNvSpPr txBox="1">
            <a:spLocks/>
          </p:cNvSpPr>
          <p:nvPr/>
        </p:nvSpPr>
        <p:spPr>
          <a:xfrm>
            <a:off x="575113" y="541175"/>
            <a:ext cx="6818824" cy="479723"/>
          </a:xfrm>
          <a:prstGeom prst="rect">
            <a:avLst/>
          </a:prstGeom>
          <a:noFill/>
        </p:spPr>
        <p:txBody>
          <a:bodyPr vert="horz" lIns="91440" tIns="45720" rIns="91440" bIns="45720" rtlCol="0" anchor="ctr">
            <a:noAutofit/>
          </a:bodyPr>
          <a:lstStyle>
            <a:lvl1pPr algn="ctr" defTabSz="914400" rtl="0" eaLnBrk="1" latinLnBrk="0" hangingPunct="1">
              <a:lnSpc>
                <a:spcPct val="90000"/>
              </a:lnSpc>
              <a:spcBef>
                <a:spcPct val="0"/>
              </a:spcBef>
              <a:buNone/>
              <a:defRPr kumimoji="1" sz="4500" kern="1200">
                <a:solidFill>
                  <a:schemeClr val="tx1"/>
                </a:solidFill>
                <a:latin typeface="+mj-lt"/>
                <a:ea typeface="ＭＳ Ｐゴシック" panose="020B0600070205080204" pitchFamily="50" charset="-128"/>
                <a:cs typeface="+mj-cs"/>
              </a:defRPr>
            </a:lvl1pPr>
          </a:lstStyle>
          <a:p>
            <a:pPr marL="0" marR="0" lvl="0" indent="0" algn="ctr" defTabSz="914400" rtl="0" eaLnBrk="1" fontAlgn="auto" latinLnBrk="0" hangingPunct="1">
              <a:lnSpc>
                <a:spcPct val="90000"/>
              </a:lnSpc>
              <a:spcBef>
                <a:spcPts val="200"/>
              </a:spcBef>
              <a:spcAft>
                <a:spcPts val="0"/>
              </a:spcAft>
              <a:buClrTx/>
              <a:buSzTx/>
              <a:buFontTx/>
              <a:buNone/>
              <a:tabLst/>
              <a:defRPr/>
            </a:pPr>
            <a:r>
              <a:rPr kumimoji="1" lang="en-US" altLang="ja-JP" sz="2800" b="1" i="0" u="none" strike="noStrike" kern="1200" cap="none" spc="0" normalizeH="0" baseline="0" noProof="0" dirty="0">
                <a:ln>
                  <a:noFill/>
                </a:ln>
                <a:effectLst/>
                <a:uLnTx/>
                <a:uFillTx/>
                <a:latin typeface="Avenir Book" panose="02000503020000020003" pitchFamily="2" charset="0"/>
                <a:cs typeface="Arial" panose="020B0604020202020204" pitchFamily="34" charset="0"/>
              </a:rPr>
              <a:t>The ILC250 accelerator facility</a:t>
            </a:r>
          </a:p>
          <a:p>
            <a:pPr>
              <a:spcBef>
                <a:spcPts val="300"/>
              </a:spcBef>
              <a:defRPr/>
            </a:pPr>
            <a:r>
              <a:rPr lang="en-US" altLang="ja-JP" sz="2000" dirty="0">
                <a:solidFill>
                  <a:srgbClr val="FF0000"/>
                </a:solidFill>
                <a:latin typeface="Avenir Book" panose="02000503020000020003" pitchFamily="2" charset="0"/>
              </a:rPr>
              <a:t>ITN focus areas</a:t>
            </a:r>
            <a:endParaRPr lang="en-GB" sz="2000" dirty="0">
              <a:solidFill>
                <a:srgbClr val="FF0000"/>
              </a:solidFill>
              <a:latin typeface="Avenir Book" panose="02000503020000020003" pitchFamily="2" charset="0"/>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kumimoji="1" lang="en-GB" sz="3600" b="1" i="0" u="none" strike="noStrike" kern="1200" cap="none" spc="0" normalizeH="0" baseline="0" noProof="0" dirty="0">
              <a:ln>
                <a:noFill/>
              </a:ln>
              <a:solidFill>
                <a:srgbClr val="0033A0"/>
              </a:solidFill>
              <a:effectLst/>
              <a:uLnTx/>
              <a:uFillTx/>
              <a:latin typeface="Avenir Book" panose="02000503020000020003" pitchFamily="2" charset="0"/>
              <a:cs typeface="Arial" panose="020B0604020202020204" pitchFamily="34" charset="0"/>
            </a:endParaRPr>
          </a:p>
        </p:txBody>
      </p:sp>
      <p:pic>
        <p:nvPicPr>
          <p:cNvPr id="3" name="Picture 2">
            <a:extLst>
              <a:ext uri="{FF2B5EF4-FFF2-40B4-BE49-F238E27FC236}">
                <a16:creationId xmlns:a16="http://schemas.microsoft.com/office/drawing/2014/main" id="{2588B2BF-2A86-F18D-B29A-4A5027FA0C96}"/>
              </a:ext>
            </a:extLst>
          </p:cNvPr>
          <p:cNvPicPr>
            <a:picLocks noChangeAspect="1"/>
          </p:cNvPicPr>
          <p:nvPr/>
        </p:nvPicPr>
        <p:blipFill>
          <a:blip r:embed="rId6"/>
          <a:stretch>
            <a:fillRect/>
          </a:stretch>
        </p:blipFill>
        <p:spPr>
          <a:xfrm>
            <a:off x="6239772" y="4168877"/>
            <a:ext cx="2952572" cy="1966824"/>
          </a:xfrm>
          <a:prstGeom prst="rect">
            <a:avLst/>
          </a:prstGeom>
        </p:spPr>
      </p:pic>
      <p:pic>
        <p:nvPicPr>
          <p:cNvPr id="23" name="Picture 22">
            <a:extLst>
              <a:ext uri="{FF2B5EF4-FFF2-40B4-BE49-F238E27FC236}">
                <a16:creationId xmlns:a16="http://schemas.microsoft.com/office/drawing/2014/main" id="{8AEFB61B-7993-85F6-378D-5FCB07919FAF}"/>
              </a:ext>
            </a:extLst>
          </p:cNvPr>
          <p:cNvPicPr>
            <a:picLocks noChangeAspect="1"/>
          </p:cNvPicPr>
          <p:nvPr/>
        </p:nvPicPr>
        <p:blipFill>
          <a:blip r:embed="rId7"/>
          <a:stretch>
            <a:fillRect/>
          </a:stretch>
        </p:blipFill>
        <p:spPr>
          <a:xfrm>
            <a:off x="8430809" y="4189546"/>
            <a:ext cx="3623839" cy="1966824"/>
          </a:xfrm>
          <a:prstGeom prst="rect">
            <a:avLst/>
          </a:prstGeom>
        </p:spPr>
      </p:pic>
      <p:pic>
        <p:nvPicPr>
          <p:cNvPr id="24" name="Picture 3">
            <a:extLst>
              <a:ext uri="{FF2B5EF4-FFF2-40B4-BE49-F238E27FC236}">
                <a16:creationId xmlns:a16="http://schemas.microsoft.com/office/drawing/2014/main" id="{220DC0DD-4756-5A15-1C55-C350F68C8222}"/>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324735" y="53503"/>
            <a:ext cx="2628186" cy="198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 name="コンテンツ プレースホルダ 9">
            <a:extLst>
              <a:ext uri="{FF2B5EF4-FFF2-40B4-BE49-F238E27FC236}">
                <a16:creationId xmlns:a16="http://schemas.microsoft.com/office/drawing/2014/main" id="{6A30B052-B94D-5147-C9ED-23E66C8043D1}"/>
              </a:ext>
            </a:extLst>
          </p:cNvPr>
          <p:cNvGraphicFramePr>
            <a:graphicFrameLocks/>
          </p:cNvGraphicFramePr>
          <p:nvPr>
            <p:extLst>
              <p:ext uri="{D42A27DB-BD31-4B8C-83A1-F6EECF244321}">
                <p14:modId xmlns:p14="http://schemas.microsoft.com/office/powerpoint/2010/main" val="1200262895"/>
              </p:ext>
            </p:extLst>
          </p:nvPr>
        </p:nvGraphicFramePr>
        <p:xfrm>
          <a:off x="6296628" y="1658070"/>
          <a:ext cx="2825445" cy="2331720"/>
        </p:xfrm>
        <a:graphic>
          <a:graphicData uri="http://schemas.openxmlformats.org/drawingml/2006/table">
            <a:tbl>
              <a:tblPr firstRow="1">
                <a:tableStyleId>{5C22544A-7EE6-4342-B048-85BDC9FD1C3A}</a:tableStyleId>
              </a:tblPr>
              <a:tblGrid>
                <a:gridCol w="1525915">
                  <a:extLst>
                    <a:ext uri="{9D8B030D-6E8A-4147-A177-3AD203B41FA5}">
                      <a16:colId xmlns:a16="http://schemas.microsoft.com/office/drawing/2014/main" val="20000"/>
                    </a:ext>
                  </a:extLst>
                </a:gridCol>
                <a:gridCol w="1299530">
                  <a:extLst>
                    <a:ext uri="{9D8B030D-6E8A-4147-A177-3AD203B41FA5}">
                      <a16:colId xmlns:a16="http://schemas.microsoft.com/office/drawing/2014/main" val="20001"/>
                    </a:ext>
                  </a:extLst>
                </a:gridCol>
              </a:tblGrid>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1" u="none" strike="noStrike" cap="none" normalizeH="0" baseline="0" dirty="0">
                          <a:ln>
                            <a:noFill/>
                          </a:ln>
                          <a:solidFill>
                            <a:schemeClr val="tx1"/>
                          </a:solidFill>
                          <a:effectLst/>
                        </a:rPr>
                        <a:t>Item</a:t>
                      </a:r>
                      <a:endParaRPr kumimoji="1" lang="ja-JP" altLang="en-US" sz="900" b="1"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1" u="none" strike="noStrike" cap="none" normalizeH="0" baseline="0" dirty="0">
                          <a:ln>
                            <a:noFill/>
                          </a:ln>
                          <a:solidFill>
                            <a:schemeClr val="tx1"/>
                          </a:solidFill>
                          <a:effectLst/>
                        </a:rPr>
                        <a:t>Parameters</a:t>
                      </a:r>
                      <a:endParaRPr kumimoji="1" lang="ja-JP" altLang="en-US" sz="900" b="1"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0"/>
                  </a:ext>
                </a:extLst>
              </a:tr>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C.M. Energy</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250 GeV</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1"/>
                  </a:ext>
                </a:extLst>
              </a:tr>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Length</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20km</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2"/>
                  </a:ext>
                </a:extLst>
              </a:tr>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Luminosity</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1.35 x10</a:t>
                      </a:r>
                      <a:r>
                        <a:rPr kumimoji="1" lang="en-US" altLang="ja-JP" sz="900" b="0" u="none" strike="noStrike" cap="none" normalizeH="0" baseline="30000" dirty="0">
                          <a:ln>
                            <a:noFill/>
                          </a:ln>
                          <a:solidFill>
                            <a:schemeClr val="tx1"/>
                          </a:solidFill>
                          <a:effectLst/>
                        </a:rPr>
                        <a:t>34</a:t>
                      </a:r>
                      <a:r>
                        <a:rPr kumimoji="1" lang="en-US" altLang="ja-JP" sz="900" b="0" u="none" strike="noStrike" cap="none" normalizeH="0" baseline="0" dirty="0">
                          <a:ln>
                            <a:noFill/>
                          </a:ln>
                          <a:solidFill>
                            <a:schemeClr val="tx1"/>
                          </a:solidFill>
                          <a:effectLst/>
                        </a:rPr>
                        <a:t> cm</a:t>
                      </a:r>
                      <a:r>
                        <a:rPr kumimoji="1" lang="en-US" altLang="ja-JP" sz="900" b="0" u="none" strike="noStrike" cap="none" normalizeH="0" baseline="30000" dirty="0">
                          <a:ln>
                            <a:noFill/>
                          </a:ln>
                          <a:solidFill>
                            <a:schemeClr val="tx1"/>
                          </a:solidFill>
                          <a:effectLst/>
                        </a:rPr>
                        <a:t>-2</a:t>
                      </a:r>
                      <a:r>
                        <a:rPr kumimoji="1" lang="en-US" altLang="ja-JP" sz="900" b="0" u="none" strike="noStrike" cap="none" normalizeH="0" baseline="0" dirty="0">
                          <a:ln>
                            <a:noFill/>
                          </a:ln>
                          <a:solidFill>
                            <a:schemeClr val="tx1"/>
                          </a:solidFill>
                          <a:effectLst/>
                        </a:rPr>
                        <a:t>s</a:t>
                      </a:r>
                      <a:r>
                        <a:rPr kumimoji="1" lang="en-US" altLang="ja-JP" sz="900" b="0" u="none" strike="noStrike" cap="none" normalizeH="0" baseline="30000" dirty="0">
                          <a:ln>
                            <a:noFill/>
                          </a:ln>
                          <a:solidFill>
                            <a:schemeClr val="tx1"/>
                          </a:solidFill>
                          <a:effectLst/>
                        </a:rPr>
                        <a:t>-1</a:t>
                      </a:r>
                      <a:endParaRPr kumimoji="1" lang="ja-JP" altLang="en-US" sz="900" b="0" i="0" u="none" strike="noStrike" cap="none" normalizeH="0" baseline="3000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3"/>
                  </a:ext>
                </a:extLst>
              </a:tr>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Repetition</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5 Hz</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4"/>
                  </a:ext>
                </a:extLst>
              </a:tr>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Beam Pulse  Period</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0.73 </a:t>
                      </a:r>
                      <a:r>
                        <a:rPr kumimoji="1" lang="en-US" altLang="ja-JP" sz="900" b="0" u="none" strike="noStrike" cap="none" normalizeH="0" baseline="0" dirty="0" err="1">
                          <a:ln>
                            <a:noFill/>
                          </a:ln>
                          <a:solidFill>
                            <a:schemeClr val="tx1"/>
                          </a:solidFill>
                          <a:effectLst/>
                        </a:rPr>
                        <a:t>ms</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5"/>
                  </a:ext>
                </a:extLst>
              </a:tr>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Beam Current</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 5.8 mA (in pulse)</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6"/>
                  </a:ext>
                </a:extLst>
              </a:tr>
              <a:tr h="21759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Beam size (y) at FF</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7.7 nm</a:t>
                      </a:r>
                      <a:r>
                        <a:rPr kumimoji="1" lang="ja-JP" altLang="en-US" sz="900" b="0" u="none" strike="noStrike" cap="none" normalizeH="0" baseline="0" dirty="0">
                          <a:ln>
                            <a:noFill/>
                          </a:ln>
                          <a:solidFill>
                            <a:schemeClr val="tx1"/>
                          </a:solidFill>
                          <a:effectLst/>
                        </a:rPr>
                        <a:t>＠</a:t>
                      </a:r>
                      <a:r>
                        <a:rPr kumimoji="1" lang="en-US" altLang="ja-JP" sz="900" b="0" u="none" strike="noStrike" cap="none" normalizeH="0" baseline="0" dirty="0">
                          <a:ln>
                            <a:noFill/>
                          </a:ln>
                          <a:solidFill>
                            <a:schemeClr val="tx1"/>
                          </a:solidFill>
                          <a:effectLst/>
                        </a:rPr>
                        <a:t>250GeV</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7"/>
                  </a:ext>
                </a:extLst>
              </a:tr>
              <a:tr h="47870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SRF Cavity G. </a:t>
                      </a:r>
                    </a:p>
                    <a:p>
                      <a:pPr marL="0" marR="0" lvl="0" indent="0" algn="l" defTabSz="457200" rtl="0" eaLnBrk="1" fontAlgn="base" latinLnBrk="0" hangingPunct="1">
                        <a:lnSpc>
                          <a:spcPct val="100000"/>
                        </a:lnSpc>
                        <a:spcBef>
                          <a:spcPct val="0"/>
                        </a:spcBef>
                        <a:spcAft>
                          <a:spcPct val="0"/>
                        </a:spcAft>
                        <a:buClrTx/>
                        <a:buSzTx/>
                        <a:buFontTx/>
                        <a:buNone/>
                        <a:tabLst/>
                      </a:pPr>
                      <a:endParaRPr kumimoji="1" lang="en-US" altLang="ja-JP" sz="900" b="0" u="none" strike="noStrike" cap="none" normalizeH="0" baseline="0" dirty="0">
                        <a:ln>
                          <a:noFill/>
                        </a:ln>
                        <a:solidFill>
                          <a:schemeClr val="tx1"/>
                        </a:solidFill>
                        <a:effectLst/>
                      </a:endParaRP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Q</a:t>
                      </a:r>
                      <a:r>
                        <a:rPr kumimoji="1" lang="en-US" altLang="ja-JP" sz="900" b="0" u="none" strike="noStrike" cap="none" normalizeH="0" baseline="-25000" dirty="0">
                          <a:ln>
                            <a:noFill/>
                          </a:ln>
                          <a:solidFill>
                            <a:schemeClr val="tx1"/>
                          </a:solidFill>
                          <a:effectLst/>
                        </a:rPr>
                        <a:t>0</a:t>
                      </a:r>
                      <a:endParaRPr kumimoji="1" lang="ja-JP" altLang="en-US" sz="900" b="1" i="0" u="none" strike="noStrike" cap="none" normalizeH="0" baseline="-2500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31.5 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(35 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rPr>
                        <a:t>Q</a:t>
                      </a:r>
                      <a:r>
                        <a:rPr kumimoji="1" lang="en-US" altLang="ja-JP" sz="900" b="0" u="none" strike="noStrike" cap="none" normalizeH="0" baseline="-25000" dirty="0">
                          <a:ln>
                            <a:noFill/>
                          </a:ln>
                          <a:solidFill>
                            <a:schemeClr val="tx1"/>
                          </a:solidFill>
                          <a:effectLst/>
                        </a:rPr>
                        <a:t>0</a:t>
                      </a:r>
                      <a:r>
                        <a:rPr kumimoji="1" lang="en-US" altLang="ja-JP" sz="900" b="0" u="none" strike="noStrike" cap="none" normalizeH="0" baseline="0" dirty="0">
                          <a:ln>
                            <a:noFill/>
                          </a:ln>
                          <a:solidFill>
                            <a:schemeClr val="tx1"/>
                          </a:solidFill>
                          <a:effectLst/>
                        </a:rPr>
                        <a:t> = 1x10 </a:t>
                      </a:r>
                      <a:r>
                        <a:rPr kumimoji="1" lang="en-US" altLang="ja-JP" sz="900" b="0" u="none" strike="noStrike" cap="none" normalizeH="0" baseline="30000" dirty="0">
                          <a:ln>
                            <a:noFill/>
                          </a:ln>
                          <a:solidFill>
                            <a:schemeClr val="tx1"/>
                          </a:solidFill>
                          <a:effectLst/>
                        </a:rPr>
                        <a:t>10</a:t>
                      </a:r>
                      <a:endParaRPr kumimoji="1" lang="ja-JP" altLang="en-US" sz="900" b="0" i="0" u="none" strike="noStrike" cap="none" normalizeH="0" baseline="3000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881425629"/>
      </p:ext>
    </p:extLst>
  </p:cSld>
  <p:clrMapOvr>
    <a:masterClrMapping/>
  </p:clrMapOvr>
  <mc:AlternateContent xmlns:mc="http://schemas.openxmlformats.org/markup-compatibility/2006" xmlns:p14="http://schemas.microsoft.com/office/powerpoint/2010/main">
    <mc:Choice Requires="p14">
      <p:transition spd="slow" p14:dur="2000" advTm="31280"/>
    </mc:Choice>
    <mc:Fallback xmlns="">
      <p:transition spd="slow" advTm="3128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テキスト ボックス 49">
            <a:extLst>
              <a:ext uri="{FF2B5EF4-FFF2-40B4-BE49-F238E27FC236}">
                <a16:creationId xmlns:a16="http://schemas.microsoft.com/office/drawing/2014/main" id="{F112C27E-0637-4703-849C-5FFF20A872DB}"/>
              </a:ext>
            </a:extLst>
          </p:cNvPr>
          <p:cNvSpPr txBox="1"/>
          <p:nvPr/>
        </p:nvSpPr>
        <p:spPr>
          <a:xfrm>
            <a:off x="5708914" y="117669"/>
            <a:ext cx="591390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200" dirty="0">
                <a:solidFill>
                  <a:prstClr val="black"/>
                </a:solidFill>
                <a:latin typeface="Avenir Book" panose="02000503020000020003" pitchFamily="2" charset="0"/>
                <a:ea typeface="ＭＳ Ｐゴシック" panose="020B0600070205080204" pitchFamily="50" charset="-128"/>
                <a:cs typeface="Calibri" panose="020F0502020204030204" pitchFamily="34" charset="0"/>
              </a:rPr>
              <a:t>Focus on Europe</a:t>
            </a:r>
            <a:endParaRPr kumimoji="1" lang="ja-JP" altLang="en-US" sz="3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2" name="スライド番号プレースホルダー 1">
            <a:extLst>
              <a:ext uri="{FF2B5EF4-FFF2-40B4-BE49-F238E27FC236}">
                <a16:creationId xmlns:a16="http://schemas.microsoft.com/office/drawing/2014/main" id="{5DC36A98-10C8-EACF-9DD0-7B09359A236C}"/>
              </a:ext>
            </a:extLst>
          </p:cNvPr>
          <p:cNvSpPr>
            <a:spLocks noGrp="1"/>
          </p:cNvSpPr>
          <p:nvPr>
            <p:ph type="sldNum" sz="quarter" idx="12"/>
          </p:nvPr>
        </p:nvSpPr>
        <p:spPr>
          <a:xfrm>
            <a:off x="9448800" y="6492875"/>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14FC2-D180-45CB-BFDC-9AC7B2DC4DE3}" type="slidenum">
              <a:rPr kumimoji="1" lang="ja-JP" altLang="en-US" sz="1200" b="0" i="0" u="none" strike="noStrike" kern="1200" cap="none" spc="0" normalizeH="0" baseline="0" noProof="0" smtClean="0">
                <a:ln>
                  <a:noFill/>
                </a:ln>
                <a:solidFill>
                  <a:prstClr val="black">
                    <a:tint val="75000"/>
                  </a:prstClr>
                </a:solidFill>
                <a:effectLst/>
                <a:uLnTx/>
                <a:uFillTx/>
                <a:latin typeface="Avenir Book" panose="02000503020000020003" pitchFamily="2" charset="0"/>
                <a:ea typeface="游ゴシック" panose="020B0400000000000000" pitchFamily="34" charset="-128"/>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tint val="75000"/>
                </a:prstClr>
              </a:solidFill>
              <a:effectLst/>
              <a:uLnTx/>
              <a:uFillTx/>
              <a:latin typeface="Avenir Book" panose="02000503020000020003" pitchFamily="2" charset="0"/>
              <a:ea typeface="游ゴシック" panose="020B0400000000000000" pitchFamily="34" charset="-128"/>
            </a:endParaRPr>
          </a:p>
        </p:txBody>
      </p:sp>
      <p:sp>
        <p:nvSpPr>
          <p:cNvPr id="4" name="TextBox 3">
            <a:extLst>
              <a:ext uri="{FF2B5EF4-FFF2-40B4-BE49-F238E27FC236}">
                <a16:creationId xmlns:a16="http://schemas.microsoft.com/office/drawing/2014/main" id="{B2252ABF-CE5B-9ABA-FA31-FF9C1ED84C41}"/>
              </a:ext>
            </a:extLst>
          </p:cNvPr>
          <p:cNvSpPr txBox="1"/>
          <p:nvPr/>
        </p:nvSpPr>
        <p:spPr>
          <a:xfrm>
            <a:off x="1211580" y="2271713"/>
            <a:ext cx="4144928" cy="2031325"/>
          </a:xfrm>
          <a:prstGeom prst="rect">
            <a:avLst/>
          </a:prstGeom>
          <a:noFill/>
        </p:spPr>
        <p:txBody>
          <a:bodyPr wrap="square" rtlCol="0">
            <a:spAutoFit/>
          </a:bodyPr>
          <a:lstStyle/>
          <a:p>
            <a:r>
              <a:rPr lang="en-GB" sz="1400" dirty="0">
                <a:latin typeface="Avenir Book" panose="02000503020000020003" pitchFamily="2" charset="0"/>
              </a:rPr>
              <a:t>The initial plan for the ILC preparation phase activities (“Pre-lab”), and the priorities currently emphasised in the ITN, have been worked out by the IDT-WG2.</a:t>
            </a:r>
          </a:p>
          <a:p>
            <a:endParaRPr lang="en-GB" sz="1400" dirty="0">
              <a:latin typeface="Avenir Book" panose="02000503020000020003" pitchFamily="2" charset="0"/>
            </a:endParaRPr>
          </a:p>
          <a:p>
            <a:r>
              <a:rPr lang="en-GB" sz="1400" dirty="0">
                <a:highlight>
                  <a:srgbClr val="FFFF00"/>
                </a:highlight>
                <a:latin typeface="Avenir Book" panose="02000503020000020003" pitchFamily="2" charset="0"/>
              </a:rPr>
              <a:t>The WG2 group has important European involvement in the ITN planning. </a:t>
            </a:r>
          </a:p>
          <a:p>
            <a:endParaRPr lang="en-GB" sz="1400" dirty="0">
              <a:latin typeface="Avenir Book" panose="02000503020000020003" pitchFamily="2" charset="0"/>
            </a:endParaRPr>
          </a:p>
          <a:p>
            <a:endParaRPr lang="en-GB" sz="1400" dirty="0">
              <a:latin typeface="Avenir Book" panose="02000503020000020003" pitchFamily="2" charset="0"/>
            </a:endParaRPr>
          </a:p>
        </p:txBody>
      </p:sp>
      <p:sp>
        <p:nvSpPr>
          <p:cNvPr id="3" name="TextBox 2">
            <a:extLst>
              <a:ext uri="{FF2B5EF4-FFF2-40B4-BE49-F238E27FC236}">
                <a16:creationId xmlns:a16="http://schemas.microsoft.com/office/drawing/2014/main" id="{C4CB8CB1-BE2D-2BF2-1A55-14164113286C}"/>
              </a:ext>
            </a:extLst>
          </p:cNvPr>
          <p:cNvSpPr txBox="1"/>
          <p:nvPr/>
        </p:nvSpPr>
        <p:spPr>
          <a:xfrm>
            <a:off x="100071" y="234957"/>
            <a:ext cx="5336447" cy="1815882"/>
          </a:xfrm>
          <a:prstGeom prst="rect">
            <a:avLst/>
          </a:prstGeom>
          <a:noFill/>
        </p:spPr>
        <p:txBody>
          <a:bodyPr wrap="square">
            <a:spAutoFit/>
          </a:bodyPr>
          <a:lstStyle/>
          <a:p>
            <a:r>
              <a:rPr lang="en-US" sz="1400" b="1" dirty="0">
                <a:solidFill>
                  <a:srgbClr val="000000"/>
                </a:solidFill>
                <a:latin typeface="Avenir Book" panose="02000503020000020003" pitchFamily="2" charset="0"/>
              </a:rPr>
              <a:t>Within IDT, 2020 -&gt; today: </a:t>
            </a:r>
          </a:p>
          <a:p>
            <a:pPr marL="285750" indent="-285750">
              <a:buFont typeface="Arial" panose="020B0604020202020204" pitchFamily="34" charset="0"/>
              <a:buChar char="•"/>
            </a:pPr>
            <a:r>
              <a:rPr lang="en-US" sz="1400" dirty="0">
                <a:solidFill>
                  <a:srgbClr val="000000"/>
                </a:solidFill>
                <a:latin typeface="Avenir Book" panose="02000503020000020003" pitchFamily="2" charset="0"/>
              </a:rPr>
              <a:t>Established European Representation and contribution to all WGs making sure lab and university capabilities and interests were reflected in the planning.</a:t>
            </a:r>
          </a:p>
          <a:p>
            <a:pPr marL="285750" indent="-285750">
              <a:buFont typeface="Arial" panose="020B0604020202020204" pitchFamily="34" charset="0"/>
              <a:buChar char="•"/>
            </a:pPr>
            <a:r>
              <a:rPr lang="en-US" sz="1400" dirty="0">
                <a:solidFill>
                  <a:srgbClr val="000000"/>
                </a:solidFill>
                <a:highlight>
                  <a:srgbClr val="FFFF00"/>
                </a:highlight>
                <a:latin typeface="Avenir Book" panose="02000503020000020003" pitchFamily="2" charset="0"/>
              </a:rPr>
              <a:t>CERN-KEK ICA appendix covering CERNs role in the IDT, </a:t>
            </a:r>
            <a:r>
              <a:rPr lang="en-US" sz="1400" dirty="0">
                <a:solidFill>
                  <a:srgbClr val="000000"/>
                </a:solidFill>
                <a:latin typeface="Avenir Book" panose="02000503020000020003" pitchFamily="2" charset="0"/>
              </a:rPr>
              <a:t>also its role in European coordination, communication and planning. This is organized as part of the Linear Collider Study at CERN, as also described in the recent MTPs. </a:t>
            </a:r>
          </a:p>
        </p:txBody>
      </p:sp>
      <p:sp>
        <p:nvSpPr>
          <p:cNvPr id="7" name="TextBox 6">
            <a:extLst>
              <a:ext uri="{FF2B5EF4-FFF2-40B4-BE49-F238E27FC236}">
                <a16:creationId xmlns:a16="http://schemas.microsoft.com/office/drawing/2014/main" id="{17B7AD0F-E27C-089B-AFC5-8A32B631ACBC}"/>
              </a:ext>
            </a:extLst>
          </p:cNvPr>
          <p:cNvSpPr txBox="1"/>
          <p:nvPr/>
        </p:nvSpPr>
        <p:spPr>
          <a:xfrm>
            <a:off x="100071" y="4068255"/>
            <a:ext cx="8836924" cy="2780248"/>
          </a:xfrm>
          <a:prstGeom prst="rect">
            <a:avLst/>
          </a:prstGeom>
          <a:noFill/>
        </p:spPr>
        <p:txBody>
          <a:bodyPr wrap="square">
            <a:spAutoFit/>
          </a:bodyPr>
          <a:lstStyle/>
          <a:p>
            <a:r>
              <a:rPr lang="en-GB" sz="1400" b="1" dirty="0">
                <a:latin typeface="Avenir Book" panose="02000503020000020003" pitchFamily="2" charset="0"/>
              </a:rPr>
              <a:t>European Preparation for the ITN (2023 -&gt;):</a:t>
            </a:r>
          </a:p>
          <a:p>
            <a:pPr marL="285750" indent="-285750">
              <a:spcBef>
                <a:spcPts val="200"/>
              </a:spcBef>
              <a:buFont typeface="Arial" panose="020B0604020202020204" pitchFamily="34" charset="0"/>
              <a:buChar char="•"/>
            </a:pPr>
            <a:r>
              <a:rPr lang="en-GB" sz="1400" dirty="0">
                <a:latin typeface="Avenir Book" panose="02000503020000020003" pitchFamily="2" charset="0"/>
              </a:rPr>
              <a:t>A model for European participation discussed in a series of ILC Europe meetings (covering all aspects of European ILC activities) – see the following slides. The model has also been discussed with KEK and in the ILC IDT. </a:t>
            </a:r>
          </a:p>
          <a:p>
            <a:pPr marL="285750" indent="-285750">
              <a:spcBef>
                <a:spcPts val="200"/>
              </a:spcBef>
              <a:buFont typeface="Arial" panose="020B0604020202020204" pitchFamily="34" charset="0"/>
              <a:buChar char="•"/>
            </a:pPr>
            <a:r>
              <a:rPr lang="en-GB" sz="1400" dirty="0">
                <a:latin typeface="Avenir Book" panose="02000503020000020003" pitchFamily="2" charset="0"/>
              </a:rPr>
              <a:t>In parallel discussions took place between </a:t>
            </a:r>
            <a:r>
              <a:rPr lang="en-GB" sz="1400" dirty="0">
                <a:highlight>
                  <a:srgbClr val="FFFF00"/>
                </a:highlight>
                <a:latin typeface="Avenir Book" panose="02000503020000020003" pitchFamily="2" charset="0"/>
              </a:rPr>
              <a:t>CERN (Fabiola </a:t>
            </a:r>
            <a:r>
              <a:rPr lang="en-GB" sz="1400" dirty="0" err="1">
                <a:highlight>
                  <a:srgbClr val="FFFF00"/>
                </a:highlight>
                <a:latin typeface="Avenir Book" panose="02000503020000020003" pitchFamily="2" charset="0"/>
              </a:rPr>
              <a:t>Gianotti</a:t>
            </a:r>
            <a:r>
              <a:rPr lang="en-GB" sz="1400" dirty="0">
                <a:highlight>
                  <a:srgbClr val="FFFF00"/>
                </a:highlight>
                <a:latin typeface="Avenir Book" panose="02000503020000020003" pitchFamily="2" charset="0"/>
              </a:rPr>
              <a:t>), KEK (Masanori Yamauchi), Mike Lamont (CERN-ATS),</a:t>
            </a:r>
            <a:r>
              <a:rPr lang="en-GB" sz="1400" dirty="0">
                <a:latin typeface="Avenir Book" panose="02000503020000020003" pitchFamily="2" charset="0"/>
              </a:rPr>
              <a:t> Tatsuya Nakada (IDT chair) and myself on a resource contribution to Europe by KEK, how to implement it and to start the European activities. </a:t>
            </a:r>
          </a:p>
          <a:p>
            <a:pPr marL="285750" indent="-285750">
              <a:spcBef>
                <a:spcPts val="200"/>
              </a:spcBef>
              <a:buFont typeface="Arial" panose="020B0604020202020204" pitchFamily="34" charset="0"/>
              <a:buChar char="•"/>
            </a:pPr>
            <a:r>
              <a:rPr lang="en-GB" sz="1400" dirty="0">
                <a:latin typeface="Avenir Book" panose="02000503020000020003" pitchFamily="2" charset="0"/>
              </a:rPr>
              <a:t>Information about the ITN status sent by e-mails to the laboratory managements most concerned mid 2022, and presented to the full </a:t>
            </a:r>
            <a:r>
              <a:rPr lang="en-GB" sz="1400" dirty="0">
                <a:highlight>
                  <a:srgbClr val="FFFF00"/>
                </a:highlight>
                <a:latin typeface="Avenir Book" panose="02000503020000020003" pitchFamily="2" charset="0"/>
              </a:rPr>
              <a:t>LDG</a:t>
            </a:r>
            <a:r>
              <a:rPr lang="en-GB" sz="1400" dirty="0">
                <a:latin typeface="Avenir Book" panose="02000503020000020003" pitchFamily="2" charset="0"/>
              </a:rPr>
              <a:t> in November 2022 </a:t>
            </a:r>
          </a:p>
          <a:p>
            <a:pPr marL="285750" indent="-285750">
              <a:spcBef>
                <a:spcPts val="200"/>
              </a:spcBef>
              <a:buFont typeface="Arial" panose="020B0604020202020204" pitchFamily="34" charset="0"/>
              <a:buChar char="•"/>
            </a:pPr>
            <a:r>
              <a:rPr lang="en-GB" sz="1400" dirty="0">
                <a:latin typeface="Avenir Book" panose="02000503020000020003" pitchFamily="2" charset="0"/>
              </a:rPr>
              <a:t>Reminder: ITN is not only relevant for ILC, it is also relevant for our R&amp;D planning and technology expertise and interests of many European labs and industries (and also other projects related to the technologies pursued). </a:t>
            </a:r>
          </a:p>
        </p:txBody>
      </p:sp>
      <p:pic>
        <p:nvPicPr>
          <p:cNvPr id="8" name="Picture 2" descr="Diagram&#10;&#10;Description automatically generated">
            <a:extLst>
              <a:ext uri="{FF2B5EF4-FFF2-40B4-BE49-F238E27FC236}">
                <a16:creationId xmlns:a16="http://schemas.microsoft.com/office/drawing/2014/main" id="{270163C6-510E-8B27-BC4E-38794EC7B820}"/>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6044" y="4160830"/>
            <a:ext cx="3198629"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98E35003-E287-C260-7103-8A3DC7EFC69F}"/>
              </a:ext>
            </a:extLst>
          </p:cNvPr>
          <p:cNvPicPr>
            <a:picLocks noChangeAspect="1"/>
          </p:cNvPicPr>
          <p:nvPr/>
        </p:nvPicPr>
        <p:blipFill>
          <a:blip r:embed="rId4"/>
          <a:stretch>
            <a:fillRect/>
          </a:stretch>
        </p:blipFill>
        <p:spPr>
          <a:xfrm>
            <a:off x="5804407" y="729532"/>
            <a:ext cx="5722917" cy="3258200"/>
          </a:xfrm>
          <a:prstGeom prst="rect">
            <a:avLst/>
          </a:prstGeom>
        </p:spPr>
      </p:pic>
    </p:spTree>
    <p:extLst>
      <p:ext uri="{BB962C8B-B14F-4D97-AF65-F5344CB8AC3E}">
        <p14:creationId xmlns:p14="http://schemas.microsoft.com/office/powerpoint/2010/main" val="2128032864"/>
      </p:ext>
    </p:extLst>
  </p:cSld>
  <p:clrMapOvr>
    <a:masterClrMapping/>
  </p:clrMapOvr>
  <mc:AlternateContent xmlns:mc="http://schemas.openxmlformats.org/markup-compatibility/2006" xmlns:p14="http://schemas.microsoft.com/office/powerpoint/2010/main">
    <mc:Choice Requires="p14">
      <p:transition spd="slow" p14:dur="2000" advTm="32847"/>
    </mc:Choice>
    <mc:Fallback xmlns="">
      <p:transition spd="slow" advTm="3284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7AF2E3E-C145-F597-24AB-3C262DBE8E6E}"/>
              </a:ext>
            </a:extLst>
          </p:cNvPr>
          <p:cNvPicPr>
            <a:picLocks noChangeAspect="1"/>
          </p:cNvPicPr>
          <p:nvPr/>
        </p:nvPicPr>
        <p:blipFill>
          <a:blip r:embed="rId3"/>
          <a:stretch>
            <a:fillRect/>
          </a:stretch>
        </p:blipFill>
        <p:spPr>
          <a:xfrm>
            <a:off x="1379749" y="891251"/>
            <a:ext cx="9407856" cy="5062235"/>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86112-2C9E-6525-028E-E8CFBEA8CBBF}"/>
              </a:ext>
            </a:extLst>
          </p:cNvPr>
          <p:cNvSpPr>
            <a:spLocks noGrp="1"/>
          </p:cNvSpPr>
          <p:nvPr>
            <p:ph type="title"/>
          </p:nvPr>
        </p:nvSpPr>
        <p:spPr>
          <a:xfrm>
            <a:off x="838200" y="-110989"/>
            <a:ext cx="10515600" cy="1325563"/>
          </a:xfrm>
        </p:spPr>
        <p:txBody>
          <a:bodyPr>
            <a:normAutofit/>
          </a:bodyPr>
          <a:lstStyle/>
          <a:p>
            <a:pPr algn="ctr"/>
            <a:r>
              <a:rPr lang="en-GB" sz="2800" dirty="0">
                <a:latin typeface="Avenir Book" panose="02000503020000020003" pitchFamily="2" charset="0"/>
              </a:rPr>
              <a:t>European Organisation of the ITN programme</a:t>
            </a:r>
          </a:p>
        </p:txBody>
      </p:sp>
      <p:sp>
        <p:nvSpPr>
          <p:cNvPr id="3" name="Content Placeholder 2">
            <a:extLst>
              <a:ext uri="{FF2B5EF4-FFF2-40B4-BE49-F238E27FC236}">
                <a16:creationId xmlns:a16="http://schemas.microsoft.com/office/drawing/2014/main" id="{5B9462CE-C587-ABF2-9A7E-67B40B0659A1}"/>
              </a:ext>
            </a:extLst>
          </p:cNvPr>
          <p:cNvSpPr>
            <a:spLocks noGrp="1"/>
          </p:cNvSpPr>
          <p:nvPr>
            <p:ph idx="1"/>
          </p:nvPr>
        </p:nvSpPr>
        <p:spPr>
          <a:xfrm>
            <a:off x="838200" y="1330658"/>
            <a:ext cx="8317230" cy="4772962"/>
          </a:xfrm>
        </p:spPr>
        <p:txBody>
          <a:bodyPr>
            <a:normAutofit/>
          </a:bodyPr>
          <a:lstStyle/>
          <a:p>
            <a:pPr>
              <a:spcBef>
                <a:spcPts val="100"/>
              </a:spcBef>
            </a:pPr>
            <a:r>
              <a:rPr lang="en-GB" sz="1400" dirty="0">
                <a:highlight>
                  <a:srgbClr val="FFFF00"/>
                </a:highlight>
                <a:latin typeface="Avenir Book" panose="02000503020000020003" pitchFamily="2" charset="0"/>
              </a:rPr>
              <a:t>CERN plays coordinating and facilitating role</a:t>
            </a:r>
          </a:p>
          <a:p>
            <a:pPr>
              <a:spcBef>
                <a:spcPts val="100"/>
              </a:spcBef>
            </a:pPr>
            <a:r>
              <a:rPr lang="en-GB" sz="1400" dirty="0">
                <a:highlight>
                  <a:srgbClr val="FFFF00"/>
                </a:highlight>
                <a:latin typeface="Avenir Book" panose="02000503020000020003" pitchFamily="2" charset="0"/>
              </a:rPr>
              <a:t>KEK contributes to the material costs</a:t>
            </a:r>
          </a:p>
          <a:p>
            <a:pPr>
              <a:spcBef>
                <a:spcPts val="100"/>
              </a:spcBef>
            </a:pPr>
            <a:r>
              <a:rPr lang="en-GB" sz="1400" dirty="0">
                <a:latin typeface="Avenir Book" panose="02000503020000020003" pitchFamily="2" charset="0"/>
              </a:rPr>
              <a:t>Main contract for flow of funds between CERN and KEK</a:t>
            </a:r>
            <a:r>
              <a:rPr lang="en-GB" sz="1400" dirty="0">
                <a:solidFill>
                  <a:srgbClr val="FF0000"/>
                </a:solidFill>
                <a:latin typeface="Avenir Book" panose="02000503020000020003" pitchFamily="2" charset="0"/>
              </a:rPr>
              <a:t>*</a:t>
            </a:r>
            <a:r>
              <a:rPr lang="en-GB" sz="1400" dirty="0">
                <a:latin typeface="Avenir Book" panose="02000503020000020003" pitchFamily="2" charset="0"/>
              </a:rPr>
              <a:t> </a:t>
            </a:r>
          </a:p>
          <a:p>
            <a:pPr lvl="1">
              <a:spcBef>
                <a:spcPts val="100"/>
              </a:spcBef>
            </a:pPr>
            <a:r>
              <a:rPr lang="en-GB" sz="1400" dirty="0">
                <a:latin typeface="Avenir Book" panose="02000503020000020003" pitchFamily="2" charset="0"/>
              </a:rPr>
              <a:t>CERN-KEK ILC IDT agreement already extended by 2 years </a:t>
            </a:r>
          </a:p>
          <a:p>
            <a:pPr lvl="1">
              <a:spcBef>
                <a:spcPts val="100"/>
              </a:spcBef>
            </a:pPr>
            <a:r>
              <a:rPr lang="en-GB" sz="1400" dirty="0">
                <a:latin typeface="Avenir Book" panose="02000503020000020003" pitchFamily="2" charset="0"/>
              </a:rPr>
              <a:t>New agreement being prepared for ITN, describing the European programme, allowing funds to be transferred </a:t>
            </a:r>
          </a:p>
          <a:p>
            <a:pPr>
              <a:spcBef>
                <a:spcPts val="100"/>
              </a:spcBef>
            </a:pPr>
            <a:r>
              <a:rPr lang="en-GB" sz="1400" dirty="0">
                <a:highlight>
                  <a:srgbClr val="FFFF00"/>
                </a:highlight>
                <a:latin typeface="Avenir Book" panose="02000503020000020003" pitchFamily="2" charset="0"/>
              </a:rPr>
              <a:t>Subsequent contracts* – similar to what is done for other studies for future colliders – between CERN and European Labs in the cases where money flow is needed (limited number)</a:t>
            </a:r>
          </a:p>
          <a:p>
            <a:pPr>
              <a:spcBef>
                <a:spcPts val="100"/>
              </a:spcBef>
            </a:pPr>
            <a:r>
              <a:rPr lang="en-GB" sz="1400" dirty="0">
                <a:latin typeface="Avenir Book" panose="02000503020000020003" pitchFamily="2" charset="0"/>
              </a:rPr>
              <a:t>Establish a light distributed Project Office, administratively anchored to CERN, to follow up the work.  </a:t>
            </a:r>
          </a:p>
          <a:p>
            <a:pPr>
              <a:spcBef>
                <a:spcPts val="100"/>
              </a:spcBef>
            </a:pPr>
            <a:r>
              <a:rPr lang="en-GB" sz="1400" dirty="0">
                <a:latin typeface="Avenir Book" panose="02000503020000020003" pitchFamily="2" charset="0"/>
              </a:rPr>
              <a:t>Aim to involve CERN personnel, fellows, PJAS within the current LC resource planning at CERN (in many cases using long term collaborative links and common studies between CLIC and ILC). This is possible without perturbing the overall LC study resource allocation. </a:t>
            </a:r>
          </a:p>
          <a:p>
            <a:pPr>
              <a:spcBef>
                <a:spcPts val="100"/>
              </a:spcBef>
            </a:pPr>
            <a:endParaRPr lang="en-GB" sz="1400" dirty="0">
              <a:latin typeface="Avenir Book" panose="02000503020000020003" pitchFamily="2" charset="0"/>
            </a:endParaRPr>
          </a:p>
          <a:p>
            <a:pPr marL="0" indent="0">
              <a:spcBef>
                <a:spcPts val="100"/>
              </a:spcBef>
              <a:buNone/>
            </a:pPr>
            <a:endParaRPr lang="en-GB" sz="1400" dirty="0">
              <a:latin typeface="Avenir Book" panose="02000503020000020003" pitchFamily="2" charset="0"/>
            </a:endParaRPr>
          </a:p>
          <a:p>
            <a:pPr marL="0" indent="0">
              <a:spcBef>
                <a:spcPts val="100"/>
              </a:spcBef>
              <a:buNone/>
            </a:pPr>
            <a:endParaRPr lang="en-GB" sz="1400" dirty="0">
              <a:latin typeface="Avenir Book" panose="02000503020000020003" pitchFamily="2" charset="0"/>
            </a:endParaRPr>
          </a:p>
          <a:p>
            <a:pPr marL="0" indent="0">
              <a:spcBef>
                <a:spcPts val="100"/>
              </a:spcBef>
              <a:buNone/>
            </a:pPr>
            <a:endParaRPr lang="en-GB" sz="1400" dirty="0">
              <a:latin typeface="Avenir Book" panose="02000503020000020003" pitchFamily="2" charset="0"/>
            </a:endParaRPr>
          </a:p>
          <a:p>
            <a:pPr marL="0" indent="0">
              <a:spcBef>
                <a:spcPts val="100"/>
              </a:spcBef>
              <a:buNone/>
            </a:pPr>
            <a:endParaRPr lang="en-GB" sz="1400" dirty="0">
              <a:latin typeface="Avenir Book" panose="02000503020000020003" pitchFamily="2" charset="0"/>
            </a:endParaRPr>
          </a:p>
          <a:p>
            <a:pPr marL="0" indent="0">
              <a:spcBef>
                <a:spcPts val="100"/>
              </a:spcBef>
              <a:buNone/>
            </a:pPr>
            <a:endParaRPr lang="en-GB" sz="1400" dirty="0">
              <a:latin typeface="Avenir Book" panose="02000503020000020003" pitchFamily="2" charset="0"/>
            </a:endParaRPr>
          </a:p>
          <a:p>
            <a:pPr marL="0" indent="0">
              <a:spcBef>
                <a:spcPts val="100"/>
              </a:spcBef>
              <a:buNone/>
            </a:pPr>
            <a:endParaRPr lang="en-GB" sz="1400" dirty="0">
              <a:latin typeface="Avenir Book" panose="02000503020000020003" pitchFamily="2" charset="0"/>
            </a:endParaRPr>
          </a:p>
          <a:p>
            <a:pPr marL="0" indent="0">
              <a:spcBef>
                <a:spcPts val="100"/>
              </a:spcBef>
              <a:buNone/>
            </a:pPr>
            <a:endParaRPr lang="en-GB" sz="1400" dirty="0">
              <a:latin typeface="Avenir Book" panose="02000503020000020003" pitchFamily="2" charset="0"/>
            </a:endParaRPr>
          </a:p>
          <a:p>
            <a:pPr marL="0" indent="0">
              <a:spcBef>
                <a:spcPts val="100"/>
              </a:spcBef>
              <a:buNone/>
            </a:pPr>
            <a:r>
              <a:rPr lang="en-GB" sz="1400" dirty="0">
                <a:solidFill>
                  <a:srgbClr val="FF0000"/>
                </a:solidFill>
                <a:latin typeface="Avenir Book" panose="02000503020000020003" pitchFamily="2" charset="0"/>
              </a:rPr>
              <a:t>*</a:t>
            </a:r>
            <a:r>
              <a:rPr lang="en-GB" sz="1400" dirty="0">
                <a:latin typeface="Avenir Book" panose="02000503020000020003" pitchFamily="2" charset="0"/>
              </a:rPr>
              <a:t>Additional collaboration agreements between KEK and FA/countries might be very beneficially, where these activities are recognised directly </a:t>
            </a:r>
          </a:p>
        </p:txBody>
      </p:sp>
      <p:graphicFrame>
        <p:nvGraphicFramePr>
          <p:cNvPr id="7" name="Diagram 6">
            <a:extLst>
              <a:ext uri="{FF2B5EF4-FFF2-40B4-BE49-F238E27FC236}">
                <a16:creationId xmlns:a16="http://schemas.microsoft.com/office/drawing/2014/main" id="{70241B66-8E24-545C-95A2-A5F2896524C4}"/>
              </a:ext>
            </a:extLst>
          </p:cNvPr>
          <p:cNvGraphicFramePr/>
          <p:nvPr>
            <p:extLst>
              <p:ext uri="{D42A27DB-BD31-4B8C-83A1-F6EECF244321}">
                <p14:modId xmlns:p14="http://schemas.microsoft.com/office/powerpoint/2010/main" val="541287889"/>
              </p:ext>
            </p:extLst>
          </p:nvPr>
        </p:nvGraphicFramePr>
        <p:xfrm>
          <a:off x="8062546" y="1650331"/>
          <a:ext cx="3787036" cy="2893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スライド番号プレースホルダー 3">
            <a:extLst>
              <a:ext uri="{FF2B5EF4-FFF2-40B4-BE49-F238E27FC236}">
                <a16:creationId xmlns:a16="http://schemas.microsoft.com/office/drawing/2014/main" id="{AA86E71D-6726-252D-DC73-CF46EFAD254C}"/>
              </a:ext>
            </a:extLst>
          </p:cNvPr>
          <p:cNvSpPr>
            <a:spLocks noGrp="1"/>
          </p:cNvSpPr>
          <p:nvPr>
            <p:ph type="sldNum" sz="quarter" idx="12"/>
          </p:nvPr>
        </p:nvSpPr>
        <p:spPr>
          <a:xfrm>
            <a:off x="9430248" y="6492875"/>
            <a:ext cx="2743200" cy="365125"/>
          </a:xfrm>
        </p:spPr>
        <p:txBody>
          <a:bodyPr/>
          <a:lstStyle/>
          <a:p>
            <a:fld id="{D4E4BB4A-B592-224D-BBF2-D9BAE9C1CE94}" type="slidenum">
              <a:rPr lang="en-US" smtClean="0"/>
              <a:t>6</a:t>
            </a:fld>
            <a:endParaRPr lang="en-US" dirty="0"/>
          </a:p>
        </p:txBody>
      </p:sp>
    </p:spTree>
    <p:extLst>
      <p:ext uri="{BB962C8B-B14F-4D97-AF65-F5344CB8AC3E}">
        <p14:creationId xmlns:p14="http://schemas.microsoft.com/office/powerpoint/2010/main" val="2173297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3CE841B-0CD3-9130-3289-F1C029EE5C9B}"/>
              </a:ext>
            </a:extLst>
          </p:cNvPr>
          <p:cNvSpPr>
            <a:spLocks noGrp="1"/>
          </p:cNvSpPr>
          <p:nvPr>
            <p:ph type="sldNum" sz="quarter" idx="12"/>
          </p:nvPr>
        </p:nvSpPr>
        <p:spPr>
          <a:xfrm>
            <a:off x="9448800" y="6492874"/>
            <a:ext cx="2743200" cy="365125"/>
          </a:xfrm>
        </p:spPr>
        <p:txBody>
          <a:bodyPr/>
          <a:lstStyle/>
          <a:p>
            <a:fld id="{ED214FC2-D180-45CB-BFDC-9AC7B2DC4DE3}" type="slidenum">
              <a:rPr kumimoji="1" lang="ja-JP" altLang="en-US" smtClean="0">
                <a:latin typeface="Avenir Book" panose="02000503020000020003" pitchFamily="2" charset="0"/>
              </a:rPr>
              <a:t>7</a:t>
            </a:fld>
            <a:endParaRPr kumimoji="1" lang="ja-JP" altLang="en-US">
              <a:latin typeface="Avenir Book" panose="02000503020000020003" pitchFamily="2" charset="0"/>
            </a:endParaRPr>
          </a:p>
        </p:txBody>
      </p:sp>
      <p:sp>
        <p:nvSpPr>
          <p:cNvPr id="4" name="TextBox 3">
            <a:extLst>
              <a:ext uri="{FF2B5EF4-FFF2-40B4-BE49-F238E27FC236}">
                <a16:creationId xmlns:a16="http://schemas.microsoft.com/office/drawing/2014/main" id="{5DC2CB1F-F3C9-8739-5452-29687A869CB3}"/>
              </a:ext>
            </a:extLst>
          </p:cNvPr>
          <p:cNvSpPr txBox="1"/>
          <p:nvPr/>
        </p:nvSpPr>
        <p:spPr>
          <a:xfrm>
            <a:off x="275568" y="1066025"/>
            <a:ext cx="5974761" cy="5016758"/>
          </a:xfrm>
          <a:prstGeom prst="rect">
            <a:avLst/>
          </a:prstGeom>
          <a:noFill/>
        </p:spPr>
        <p:txBody>
          <a:bodyPr wrap="square" rtlCol="0">
            <a:spAutoFit/>
          </a:bodyPr>
          <a:lstStyle/>
          <a:p>
            <a:r>
              <a:rPr lang="en-GB" sz="1600" dirty="0">
                <a:latin typeface="Avenir Book" panose="02000503020000020003" pitchFamily="2" charset="0"/>
              </a:rPr>
              <a:t>European presentation of ILC studies, distributed on five main activity areas (see more details in slides below):  </a:t>
            </a:r>
          </a:p>
          <a:p>
            <a:endParaRPr lang="en-GB" sz="1600" b="1" dirty="0">
              <a:latin typeface="Avenir Book" panose="02000503020000020003" pitchFamily="2" charset="0"/>
            </a:endParaRPr>
          </a:p>
          <a:p>
            <a:r>
              <a:rPr lang="en-GB" sz="1600" b="1" dirty="0">
                <a:latin typeface="Avenir Book" panose="02000503020000020003" pitchFamily="2" charset="0"/>
              </a:rPr>
              <a:t>A1 with three SC RF related tasks</a:t>
            </a:r>
          </a:p>
          <a:p>
            <a:pPr marL="285750" indent="-285750">
              <a:buFont typeface="Arial" panose="020B0604020202020204" pitchFamily="34" charset="0"/>
              <a:buChar char="•"/>
            </a:pPr>
            <a:r>
              <a:rPr lang="en-GB" sz="1600" dirty="0">
                <a:latin typeface="Avenir Book" panose="02000503020000020003" pitchFamily="2" charset="0"/>
              </a:rPr>
              <a:t>SRF: Cavities, Module, Crab-cavities  </a:t>
            </a:r>
          </a:p>
          <a:p>
            <a:endParaRPr lang="en-GB" sz="1600" b="1" dirty="0">
              <a:latin typeface="Avenir Book" panose="02000503020000020003" pitchFamily="2" charset="0"/>
            </a:endParaRPr>
          </a:p>
          <a:p>
            <a:r>
              <a:rPr lang="en-GB" sz="1600" b="1" dirty="0">
                <a:latin typeface="Avenir Book" panose="02000503020000020003" pitchFamily="2" charset="0"/>
              </a:rPr>
              <a:t>A2 Sources </a:t>
            </a:r>
          </a:p>
          <a:p>
            <a:pPr marL="285750" indent="-285750">
              <a:buFont typeface="Arial" panose="020B0604020202020204" pitchFamily="34" charset="0"/>
              <a:buChar char="•"/>
            </a:pPr>
            <a:r>
              <a:rPr lang="en-GB" sz="1600" dirty="0">
                <a:latin typeface="Avenir Book" panose="02000503020000020003" pitchFamily="2" charset="0"/>
              </a:rPr>
              <a:t>Concentrate on undulator positron scheme, consult on conventual one (as used by CLIC and FCC-</a:t>
            </a:r>
            <a:r>
              <a:rPr lang="en-GB" sz="1600" dirty="0" err="1">
                <a:latin typeface="Avenir Book" panose="02000503020000020003" pitchFamily="2" charset="0"/>
              </a:rPr>
              <a:t>ee</a:t>
            </a:r>
            <a:r>
              <a:rPr lang="en-GB" sz="1600" dirty="0">
                <a:latin typeface="Avenir Book" panose="02000503020000020003" pitchFamily="2" charset="0"/>
              </a:rPr>
              <a:t>) </a:t>
            </a:r>
          </a:p>
          <a:p>
            <a:endParaRPr lang="en-GB" sz="1600" b="1" dirty="0">
              <a:latin typeface="Avenir Book" panose="02000503020000020003" pitchFamily="2" charset="0"/>
            </a:endParaRPr>
          </a:p>
          <a:p>
            <a:r>
              <a:rPr lang="en-GB" sz="1600" b="1" dirty="0">
                <a:latin typeface="Avenir Book" panose="02000503020000020003" pitchFamily="2" charset="0"/>
              </a:rPr>
              <a:t>A3 Damping Ring including kickers</a:t>
            </a:r>
          </a:p>
          <a:p>
            <a:pPr marL="285750" indent="-285750">
              <a:buFont typeface="Arial" panose="020B0604020202020204" pitchFamily="34" charset="0"/>
              <a:buChar char="•"/>
            </a:pPr>
            <a:r>
              <a:rPr lang="en-GB" sz="1600" dirty="0">
                <a:latin typeface="Avenir Book" panose="02000503020000020003" pitchFamily="2" charset="0"/>
              </a:rPr>
              <a:t>Low Emittance Ring community (many studies in CLIC and FCC-</a:t>
            </a:r>
            <a:r>
              <a:rPr lang="en-GB" sz="1600" dirty="0" err="1">
                <a:latin typeface="Avenir Book" panose="02000503020000020003" pitchFamily="2" charset="0"/>
              </a:rPr>
              <a:t>ee</a:t>
            </a:r>
            <a:r>
              <a:rPr lang="en-GB" sz="1600" dirty="0">
                <a:latin typeface="Avenir Book" panose="02000503020000020003" pitchFamily="2" charset="0"/>
              </a:rPr>
              <a:t>)</a:t>
            </a:r>
          </a:p>
          <a:p>
            <a:endParaRPr lang="en-GB" sz="1600" dirty="0">
              <a:latin typeface="Avenir Book" panose="02000503020000020003" pitchFamily="2" charset="0"/>
            </a:endParaRPr>
          </a:p>
          <a:p>
            <a:r>
              <a:rPr lang="en-GB" sz="1600" b="1" dirty="0">
                <a:latin typeface="Avenir Book" panose="02000503020000020003" pitchFamily="2" charset="0"/>
              </a:rPr>
              <a:t>A4 ATF activities for final focus and nanobeams </a:t>
            </a:r>
          </a:p>
          <a:p>
            <a:pPr marL="285750" indent="-285750">
              <a:buFont typeface="Arial" panose="020B0604020202020204" pitchFamily="34" charset="0"/>
              <a:buChar char="•"/>
            </a:pPr>
            <a:r>
              <a:rPr lang="en-GB" sz="1600" dirty="0">
                <a:latin typeface="Avenir Book" panose="02000503020000020003" pitchFamily="2" charset="0"/>
              </a:rPr>
              <a:t>Many European groups active in ATF </a:t>
            </a:r>
          </a:p>
          <a:p>
            <a:endParaRPr lang="en-GB" sz="1600" b="1" dirty="0">
              <a:latin typeface="Avenir Book" panose="02000503020000020003" pitchFamily="2" charset="0"/>
            </a:endParaRPr>
          </a:p>
          <a:p>
            <a:r>
              <a:rPr lang="en-GB" sz="1600" b="1" dirty="0">
                <a:latin typeface="Avenir Book" panose="02000503020000020003" pitchFamily="2" charset="0"/>
              </a:rPr>
              <a:t>A5 Implementation including Project Office </a:t>
            </a:r>
          </a:p>
          <a:p>
            <a:pPr marL="285750" indent="-285750">
              <a:buFont typeface="Arial" panose="020B0604020202020204" pitchFamily="34" charset="0"/>
              <a:buChar char="•"/>
            </a:pPr>
            <a:r>
              <a:rPr lang="en-GB" sz="1600" dirty="0">
                <a:latin typeface="Avenir Book" panose="02000503020000020003" pitchFamily="2" charset="0"/>
              </a:rPr>
              <a:t>Dump, CE, </a:t>
            </a:r>
            <a:r>
              <a:rPr lang="en-GB" sz="1600" dirty="0" err="1">
                <a:latin typeface="Avenir Book" panose="02000503020000020003" pitchFamily="2" charset="0"/>
              </a:rPr>
              <a:t>Cryo</a:t>
            </a:r>
            <a:r>
              <a:rPr lang="en-GB" sz="1600" dirty="0">
                <a:latin typeface="Avenir Book" panose="02000503020000020003" pitchFamily="2" charset="0"/>
              </a:rPr>
              <a:t>, Sustainability, MDI, others (many of these are continuations of on-going collaborative activities) </a:t>
            </a:r>
          </a:p>
        </p:txBody>
      </p:sp>
      <p:graphicFrame>
        <p:nvGraphicFramePr>
          <p:cNvPr id="5" name="Diagram 4">
            <a:extLst>
              <a:ext uri="{FF2B5EF4-FFF2-40B4-BE49-F238E27FC236}">
                <a16:creationId xmlns:a16="http://schemas.microsoft.com/office/drawing/2014/main" id="{A0DE947D-BEE0-C1E8-FBAB-26113C0B01FF}"/>
              </a:ext>
            </a:extLst>
          </p:cNvPr>
          <p:cNvGraphicFramePr/>
          <p:nvPr>
            <p:extLst>
              <p:ext uri="{D42A27DB-BD31-4B8C-83A1-F6EECF244321}">
                <p14:modId xmlns:p14="http://schemas.microsoft.com/office/powerpoint/2010/main" val="3056287303"/>
              </p:ext>
            </p:extLst>
          </p:nvPr>
        </p:nvGraphicFramePr>
        <p:xfrm>
          <a:off x="5045166"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a:extLst>
              <a:ext uri="{FF2B5EF4-FFF2-40B4-BE49-F238E27FC236}">
                <a16:creationId xmlns:a16="http://schemas.microsoft.com/office/drawing/2014/main" id="{464BF26D-E51A-8296-BC7A-195344653AE8}"/>
              </a:ext>
            </a:extLst>
          </p:cNvPr>
          <p:cNvSpPr txBox="1">
            <a:spLocks/>
          </p:cNvSpPr>
          <p:nvPr/>
        </p:nvSpPr>
        <p:spPr>
          <a:xfrm>
            <a:off x="838200" y="188643"/>
            <a:ext cx="10515600" cy="575611"/>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GB" sz="3200" dirty="0">
                <a:latin typeface="Avenir Book" panose="02000503020000020003" pitchFamily="2" charset="0"/>
              </a:rPr>
              <a:t>The European activities, and resources </a:t>
            </a:r>
          </a:p>
        </p:txBody>
      </p:sp>
      <p:sp>
        <p:nvSpPr>
          <p:cNvPr id="8" name="TextBox 7">
            <a:extLst>
              <a:ext uri="{FF2B5EF4-FFF2-40B4-BE49-F238E27FC236}">
                <a16:creationId xmlns:a16="http://schemas.microsoft.com/office/drawing/2014/main" id="{1E4B154F-2414-08D8-4E79-93CBE79BDA0C}"/>
              </a:ext>
            </a:extLst>
          </p:cNvPr>
          <p:cNvSpPr txBox="1"/>
          <p:nvPr/>
        </p:nvSpPr>
        <p:spPr>
          <a:xfrm>
            <a:off x="7510072" y="6492874"/>
            <a:ext cx="3273653" cy="369332"/>
          </a:xfrm>
          <a:prstGeom prst="rect">
            <a:avLst/>
          </a:prstGeom>
          <a:noFill/>
        </p:spPr>
        <p:txBody>
          <a:bodyPr wrap="none" rtlCol="0">
            <a:spAutoFit/>
          </a:bodyPr>
          <a:lstStyle/>
          <a:p>
            <a:r>
              <a:rPr lang="en-GB" dirty="0"/>
              <a:t>EAJADE: Information at </a:t>
            </a:r>
            <a:r>
              <a:rPr lang="en-GB" dirty="0">
                <a:hlinkClick r:id="rId8"/>
              </a:rPr>
              <a:t>LINK</a:t>
            </a:r>
            <a:endParaRPr lang="en-GB" dirty="0"/>
          </a:p>
        </p:txBody>
      </p:sp>
    </p:spTree>
    <p:extLst>
      <p:ext uri="{BB962C8B-B14F-4D97-AF65-F5344CB8AC3E}">
        <p14:creationId xmlns:p14="http://schemas.microsoft.com/office/powerpoint/2010/main" val="1687383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F6BB72C3-DF8E-88B9-D70F-2E87ED61FBDC}"/>
              </a:ext>
            </a:extLst>
          </p:cNvPr>
          <p:cNvGraphicFramePr>
            <a:graphicFrameLocks/>
          </p:cNvGraphicFramePr>
          <p:nvPr>
            <p:extLst>
              <p:ext uri="{D42A27DB-BD31-4B8C-83A1-F6EECF244321}">
                <p14:modId xmlns:p14="http://schemas.microsoft.com/office/powerpoint/2010/main" val="4172722702"/>
              </p:ext>
            </p:extLst>
          </p:nvPr>
        </p:nvGraphicFramePr>
        <p:xfrm>
          <a:off x="6037935" y="1805383"/>
          <a:ext cx="5233234" cy="4109479"/>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a:extLst>
              <a:ext uri="{FF2B5EF4-FFF2-40B4-BE49-F238E27FC236}">
                <a16:creationId xmlns:a16="http://schemas.microsoft.com/office/drawing/2014/main" id="{41B456F6-57EC-D347-53FC-21303F672B0C}"/>
              </a:ext>
            </a:extLst>
          </p:cNvPr>
          <p:cNvSpPr>
            <a:spLocks noGrp="1"/>
          </p:cNvSpPr>
          <p:nvPr>
            <p:ph type="sldNum" sz="quarter" idx="12"/>
          </p:nvPr>
        </p:nvSpPr>
        <p:spPr>
          <a:xfrm>
            <a:off x="9394364" y="6492875"/>
            <a:ext cx="2743200" cy="365125"/>
          </a:xfrm>
        </p:spPr>
        <p:txBody>
          <a:bodyPr/>
          <a:lstStyle/>
          <a:p>
            <a:fld id="{ED214FC2-D180-45CB-BFDC-9AC7B2DC4DE3}" type="slidenum">
              <a:rPr kumimoji="1" lang="ja-JP" altLang="en-US" smtClean="0">
                <a:latin typeface="Avenir Book" panose="02000503020000020003" pitchFamily="2" charset="0"/>
              </a:rPr>
              <a:t>8</a:t>
            </a:fld>
            <a:endParaRPr kumimoji="1" lang="ja-JP" altLang="en-US">
              <a:latin typeface="Avenir Book" panose="02000503020000020003" pitchFamily="2" charset="0"/>
            </a:endParaRPr>
          </a:p>
        </p:txBody>
      </p:sp>
      <p:graphicFrame>
        <p:nvGraphicFramePr>
          <p:cNvPr id="4" name="Chart 3">
            <a:extLst>
              <a:ext uri="{FF2B5EF4-FFF2-40B4-BE49-F238E27FC236}">
                <a16:creationId xmlns:a16="http://schemas.microsoft.com/office/drawing/2014/main" id="{379FF1BB-799A-131B-B100-D7D42A4BE5B9}"/>
              </a:ext>
            </a:extLst>
          </p:cNvPr>
          <p:cNvGraphicFramePr>
            <a:graphicFrameLocks/>
          </p:cNvGraphicFramePr>
          <p:nvPr>
            <p:extLst>
              <p:ext uri="{D42A27DB-BD31-4B8C-83A1-F6EECF244321}">
                <p14:modId xmlns:p14="http://schemas.microsoft.com/office/powerpoint/2010/main" val="1032418459"/>
              </p:ext>
            </p:extLst>
          </p:nvPr>
        </p:nvGraphicFramePr>
        <p:xfrm>
          <a:off x="398303" y="1805384"/>
          <a:ext cx="5639632" cy="412218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id="{38674524-6322-8C2C-62F8-4BF25E87866A}"/>
              </a:ext>
            </a:extLst>
          </p:cNvPr>
          <p:cNvSpPr txBox="1"/>
          <p:nvPr/>
        </p:nvSpPr>
        <p:spPr>
          <a:xfrm>
            <a:off x="891313" y="997691"/>
            <a:ext cx="4943423" cy="369332"/>
          </a:xfrm>
          <a:prstGeom prst="rect">
            <a:avLst/>
          </a:prstGeom>
          <a:noFill/>
        </p:spPr>
        <p:txBody>
          <a:bodyPr wrap="square">
            <a:spAutoFit/>
          </a:bodyPr>
          <a:lstStyle/>
          <a:p>
            <a:pPr lvl="0"/>
            <a:r>
              <a:rPr lang="en-US" dirty="0">
                <a:latin typeface="Avenir Book" panose="02000503020000020003" pitchFamily="2" charset="0"/>
              </a:rPr>
              <a:t>Estimated material funds 4 MCHF over 4 years</a:t>
            </a:r>
          </a:p>
        </p:txBody>
      </p:sp>
      <p:sp>
        <p:nvSpPr>
          <p:cNvPr id="9" name="TextBox 8">
            <a:extLst>
              <a:ext uri="{FF2B5EF4-FFF2-40B4-BE49-F238E27FC236}">
                <a16:creationId xmlns:a16="http://schemas.microsoft.com/office/drawing/2014/main" id="{E727AE53-16D7-174A-9614-63E0C6F62B0A}"/>
              </a:ext>
            </a:extLst>
          </p:cNvPr>
          <p:cNvSpPr txBox="1"/>
          <p:nvPr/>
        </p:nvSpPr>
        <p:spPr>
          <a:xfrm>
            <a:off x="6295688" y="963724"/>
            <a:ext cx="5503054" cy="646331"/>
          </a:xfrm>
          <a:prstGeom prst="rect">
            <a:avLst/>
          </a:prstGeom>
          <a:noFill/>
        </p:spPr>
        <p:txBody>
          <a:bodyPr wrap="square">
            <a:spAutoFit/>
          </a:bodyPr>
          <a:lstStyle/>
          <a:p>
            <a:pPr lvl="0"/>
            <a:r>
              <a:rPr lang="en-US" dirty="0">
                <a:latin typeface="Avenir Book" panose="02000503020000020003" pitchFamily="2" charset="0"/>
              </a:rPr>
              <a:t>Top-down estimate of technical personnel purely for ITN deliverables ~30 FTY-years</a:t>
            </a:r>
          </a:p>
        </p:txBody>
      </p:sp>
      <p:sp>
        <p:nvSpPr>
          <p:cNvPr id="11" name="テキスト ボックス 49">
            <a:extLst>
              <a:ext uri="{FF2B5EF4-FFF2-40B4-BE49-F238E27FC236}">
                <a16:creationId xmlns:a16="http://schemas.microsoft.com/office/drawing/2014/main" id="{56590651-B072-A008-CE08-64EEA737B8A2}"/>
              </a:ext>
            </a:extLst>
          </p:cNvPr>
          <p:cNvSpPr txBox="1"/>
          <p:nvPr/>
        </p:nvSpPr>
        <p:spPr>
          <a:xfrm>
            <a:off x="891313" y="165196"/>
            <a:ext cx="91440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dirty="0">
                <a:solidFill>
                  <a:prstClr val="black"/>
                </a:solidFill>
                <a:latin typeface="Avenir Book" panose="02000503020000020003" pitchFamily="2" charset="0"/>
                <a:ea typeface="ＭＳ Ｐゴシック" panose="020B0600070205080204" pitchFamily="50" charset="-128"/>
                <a:cs typeface="Calibri" panose="020F0502020204030204" pitchFamily="34" charset="0"/>
              </a:rPr>
              <a:t>Resource estimate (core) for Europe </a:t>
            </a:r>
            <a:endParaRPr kumimoji="1" lang="ja-JP" altLang="en-US" sz="28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12" name="TextBox 11">
            <a:extLst>
              <a:ext uri="{FF2B5EF4-FFF2-40B4-BE49-F238E27FC236}">
                <a16:creationId xmlns:a16="http://schemas.microsoft.com/office/drawing/2014/main" id="{A5FA50D1-9406-5CA8-5BDC-E30660305B87}"/>
              </a:ext>
            </a:extLst>
          </p:cNvPr>
          <p:cNvSpPr txBox="1"/>
          <p:nvPr/>
        </p:nvSpPr>
        <p:spPr>
          <a:xfrm>
            <a:off x="1587633" y="5942258"/>
            <a:ext cx="8531050" cy="830997"/>
          </a:xfrm>
          <a:prstGeom prst="rect">
            <a:avLst/>
          </a:prstGeom>
          <a:solidFill>
            <a:schemeClr val="accent1">
              <a:lumMod val="75000"/>
            </a:schemeClr>
          </a:solidFill>
        </p:spPr>
        <p:txBody>
          <a:bodyPr wrap="square" rtlCol="0">
            <a:spAutoFit/>
          </a:bodyPr>
          <a:lstStyle/>
          <a:p>
            <a:pPr algn="ctr"/>
            <a:r>
              <a:rPr lang="en-GB" sz="1600" dirty="0">
                <a:solidFill>
                  <a:schemeClr val="bg1"/>
                </a:solidFill>
                <a:latin typeface="Avenir Book" panose="02000503020000020003" pitchFamily="2" charset="0"/>
              </a:rPr>
              <a:t>This rests of basis of technical expertise, infrastructure and technology in the European labs/Universities/Industries which are not included in this resource overview, plus the scientific community, including students, involved in ILC related studies .  </a:t>
            </a:r>
          </a:p>
        </p:txBody>
      </p:sp>
    </p:spTree>
    <p:extLst>
      <p:ext uri="{BB962C8B-B14F-4D97-AF65-F5344CB8AC3E}">
        <p14:creationId xmlns:p14="http://schemas.microsoft.com/office/powerpoint/2010/main" val="1607998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2">
            <a:extLst>
              <a:ext uri="{FF2B5EF4-FFF2-40B4-BE49-F238E27FC236}">
                <a16:creationId xmlns:a16="http://schemas.microsoft.com/office/drawing/2014/main" id="{C74639AB-4A28-48C7-925F-C4B186A9D859}"/>
              </a:ext>
            </a:extLst>
          </p:cNvPr>
          <p:cNvSpPr txBox="1">
            <a:spLocks/>
          </p:cNvSpPr>
          <p:nvPr/>
        </p:nvSpPr>
        <p:spPr>
          <a:xfrm>
            <a:off x="384367" y="95916"/>
            <a:ext cx="11577261" cy="605778"/>
          </a:xfrm>
          <a:prstGeom prst="rect">
            <a:avLst/>
          </a:prstGeom>
          <a:noFill/>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2800" dirty="0">
                <a:latin typeface="Avenir Book" panose="02000503020000020003" pitchFamily="2" charset="0"/>
                <a:cs typeface="Times New Roman" panose="02020603050405020304" pitchFamily="18" charset="0"/>
              </a:rPr>
              <a:t>A1: SRF Cavities, Cryomodule design, Crab cavities </a:t>
            </a:r>
          </a:p>
        </p:txBody>
      </p:sp>
      <p:pic>
        <p:nvPicPr>
          <p:cNvPr id="17" name="図 16">
            <a:extLst>
              <a:ext uri="{FF2B5EF4-FFF2-40B4-BE49-F238E27FC236}">
                <a16:creationId xmlns:a16="http://schemas.microsoft.com/office/drawing/2014/main" id="{B3807BBF-9B3B-754E-A2A0-C203BBF7EC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18941" y="1016789"/>
            <a:ext cx="747512" cy="633605"/>
          </a:xfrm>
          <a:prstGeom prst="rect">
            <a:avLst/>
          </a:prstGeom>
        </p:spPr>
      </p:pic>
      <p:pic>
        <p:nvPicPr>
          <p:cNvPr id="18" name="図 17">
            <a:extLst>
              <a:ext uri="{FF2B5EF4-FFF2-40B4-BE49-F238E27FC236}">
                <a16:creationId xmlns:a16="http://schemas.microsoft.com/office/drawing/2014/main" id="{B2A44BC8-2D78-8F0A-4A05-0E52C0E5D8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12514" y="993639"/>
            <a:ext cx="2489600" cy="1867199"/>
          </a:xfrm>
          <a:prstGeom prst="rect">
            <a:avLst/>
          </a:prstGeom>
        </p:spPr>
      </p:pic>
      <p:pic>
        <p:nvPicPr>
          <p:cNvPr id="19" name="Picture 150" descr="TESLA cavity 20100627_top_B">
            <a:extLst>
              <a:ext uri="{FF2B5EF4-FFF2-40B4-BE49-F238E27FC236}">
                <a16:creationId xmlns:a16="http://schemas.microsoft.com/office/drawing/2014/main" id="{DB7F5C68-F87D-AED4-6C42-3AEE36345A3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72915" y="1000441"/>
            <a:ext cx="2818644" cy="469774"/>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F22B38D6-7394-A360-3B98-B74C0C99AC54}"/>
              </a:ext>
            </a:extLst>
          </p:cNvPr>
          <p:cNvPicPr>
            <a:picLocks noChangeAspect="1"/>
          </p:cNvPicPr>
          <p:nvPr/>
        </p:nvPicPr>
        <p:blipFill>
          <a:blip r:embed="rId5"/>
          <a:stretch>
            <a:fillRect/>
          </a:stretch>
        </p:blipFill>
        <p:spPr>
          <a:xfrm>
            <a:off x="3956499" y="3664016"/>
            <a:ext cx="2895600" cy="1422400"/>
          </a:xfrm>
          <a:prstGeom prst="rect">
            <a:avLst/>
          </a:prstGeom>
        </p:spPr>
      </p:pic>
      <p:sp>
        <p:nvSpPr>
          <p:cNvPr id="9" name="テキスト ボックス 11">
            <a:extLst>
              <a:ext uri="{FF2B5EF4-FFF2-40B4-BE49-F238E27FC236}">
                <a16:creationId xmlns:a16="http://schemas.microsoft.com/office/drawing/2014/main" id="{A4A62F8C-EB41-8081-5FA8-24FDC90AA128}"/>
              </a:ext>
            </a:extLst>
          </p:cNvPr>
          <p:cNvSpPr txBox="1"/>
          <p:nvPr/>
        </p:nvSpPr>
        <p:spPr>
          <a:xfrm>
            <a:off x="4134980" y="2961997"/>
            <a:ext cx="2895600" cy="646331"/>
          </a:xfrm>
          <a:prstGeom prst="rect">
            <a:avLst/>
          </a:prstGeom>
          <a:noFill/>
          <a:ln w="12700">
            <a:noFill/>
          </a:ln>
        </p:spPr>
        <p:txBody>
          <a:bodyPr wrap="square" rtlCol="0">
            <a:spAutoFit/>
          </a:bodyPr>
          <a:lstStyle/>
          <a:p>
            <a:r>
              <a:rPr lang="en-US" altLang="ja-JP" sz="1200" dirty="0">
                <a:latin typeface="Avenir Book" panose="02000503020000020003" pitchFamily="2" charset="0"/>
                <a:ea typeface="Meiryo UI" panose="020B0604030504040204" pitchFamily="50" charset="-128"/>
                <a:cs typeface="Times New Roman" panose="02020603050405020304" pitchFamily="18" charset="0"/>
              </a:rPr>
              <a:t>Unify cryomodule (CM) design with ancillaries, based on globally common drawings and data-bases.</a:t>
            </a:r>
            <a:endParaRPr kumimoji="1" lang="en-US" altLang="ja-JP" sz="1200" dirty="0">
              <a:latin typeface="Avenir Book" panose="02000503020000020003" pitchFamily="2" charset="0"/>
              <a:ea typeface="Meiryo UI" panose="020B0604030504040204" pitchFamily="50" charset="-128"/>
              <a:cs typeface="Times New Roman" panose="02020603050405020304" pitchFamily="18" charset="0"/>
            </a:endParaRPr>
          </a:p>
        </p:txBody>
      </p:sp>
      <p:sp>
        <p:nvSpPr>
          <p:cNvPr id="10" name="TextBox 9">
            <a:extLst>
              <a:ext uri="{FF2B5EF4-FFF2-40B4-BE49-F238E27FC236}">
                <a16:creationId xmlns:a16="http://schemas.microsoft.com/office/drawing/2014/main" id="{FF2DA344-0142-F622-33F3-976239A8E026}"/>
              </a:ext>
            </a:extLst>
          </p:cNvPr>
          <p:cNvSpPr txBox="1"/>
          <p:nvPr/>
        </p:nvSpPr>
        <p:spPr>
          <a:xfrm>
            <a:off x="300942" y="5231823"/>
            <a:ext cx="6729637" cy="1292662"/>
          </a:xfrm>
          <a:prstGeom prst="rect">
            <a:avLst/>
          </a:prstGeom>
          <a:solidFill>
            <a:schemeClr val="accent1">
              <a:lumMod val="75000"/>
            </a:schemeClr>
          </a:solidFill>
        </p:spPr>
        <p:txBody>
          <a:bodyPr wrap="square" rtlCol="0">
            <a:spAutoFit/>
          </a:bodyPr>
          <a:lstStyle/>
          <a:p>
            <a:r>
              <a:rPr lang="en-GB" sz="1300" dirty="0">
                <a:solidFill>
                  <a:schemeClr val="bg1"/>
                </a:solidFill>
                <a:latin typeface="Avenir Medium" panose="02000503020000020003" pitchFamily="2" charset="0"/>
              </a:rPr>
              <a:t>Group involved on European side in discussions</a:t>
            </a:r>
          </a:p>
          <a:p>
            <a:r>
              <a:rPr lang="en-GB" sz="1300" dirty="0">
                <a:solidFill>
                  <a:schemeClr val="bg1"/>
                </a:solidFill>
                <a:latin typeface="Avenir Medium" panose="02000503020000020003" pitchFamily="2" charset="0"/>
              </a:rPr>
              <a:t>of the programme: CEA, INFN Milano primarily </a:t>
            </a:r>
          </a:p>
          <a:p>
            <a:r>
              <a:rPr lang="en-GB" sz="1300" dirty="0">
                <a:solidFill>
                  <a:schemeClr val="bg1"/>
                </a:solidFill>
                <a:latin typeface="Avenir Medium" panose="02000503020000020003" pitchFamily="2" charset="0"/>
              </a:rPr>
              <a:t>Also potentially: DESY, </a:t>
            </a:r>
            <a:r>
              <a:rPr lang="en-GB" sz="1300" dirty="0" err="1">
                <a:solidFill>
                  <a:schemeClr val="bg1"/>
                </a:solidFill>
                <a:latin typeface="Avenir Medium" panose="02000503020000020003" pitchFamily="2" charset="0"/>
              </a:rPr>
              <a:t>IJClab</a:t>
            </a:r>
            <a:r>
              <a:rPr lang="en-GB" sz="1300" dirty="0">
                <a:solidFill>
                  <a:schemeClr val="bg1"/>
                </a:solidFill>
                <a:latin typeface="Avenir Medium" panose="02000503020000020003" pitchFamily="2" charset="0"/>
              </a:rPr>
              <a:t>, STFC/</a:t>
            </a:r>
            <a:r>
              <a:rPr lang="en-GB" sz="1300" dirty="0" err="1">
                <a:solidFill>
                  <a:schemeClr val="bg1"/>
                </a:solidFill>
                <a:latin typeface="Avenir Medium" panose="02000503020000020003" pitchFamily="2" charset="0"/>
              </a:rPr>
              <a:t>Daresbury+Lancaster</a:t>
            </a:r>
            <a:r>
              <a:rPr lang="en-GB" sz="1300" dirty="0">
                <a:solidFill>
                  <a:schemeClr val="bg1"/>
                </a:solidFill>
                <a:latin typeface="Avenir Medium" panose="02000503020000020003" pitchFamily="2" charset="0"/>
              </a:rPr>
              <a:t>, Uppsala, .... </a:t>
            </a:r>
          </a:p>
          <a:p>
            <a:r>
              <a:rPr lang="en-GB" sz="1300" dirty="0">
                <a:solidFill>
                  <a:schemeClr val="bg1"/>
                </a:solidFill>
                <a:latin typeface="Avenir Medium" panose="02000503020000020003" pitchFamily="2" charset="0"/>
              </a:rPr>
              <a:t>Also CIEMAT and IFIC (main linac SC magnets and instrumentation) </a:t>
            </a:r>
          </a:p>
          <a:p>
            <a:endParaRPr lang="en-GB" sz="1300" dirty="0">
              <a:solidFill>
                <a:schemeClr val="bg1"/>
              </a:solidFill>
              <a:latin typeface="Avenir Medium" panose="02000503020000020003" pitchFamily="2" charset="0"/>
            </a:endParaRPr>
          </a:p>
          <a:p>
            <a:r>
              <a:rPr lang="en-GB" sz="1300" dirty="0">
                <a:solidFill>
                  <a:schemeClr val="bg1"/>
                </a:solidFill>
                <a:latin typeface="Avenir Medium" panose="02000503020000020003" pitchFamily="2" charset="0"/>
              </a:rPr>
              <a:t>SCRF (Grad, Q) is a priority for most future high energy accelerators, also beyond HEP</a:t>
            </a:r>
          </a:p>
        </p:txBody>
      </p:sp>
      <p:sp>
        <p:nvSpPr>
          <p:cNvPr id="4" name="テキスト ボックス 7">
            <a:extLst>
              <a:ext uri="{FF2B5EF4-FFF2-40B4-BE49-F238E27FC236}">
                <a16:creationId xmlns:a16="http://schemas.microsoft.com/office/drawing/2014/main" id="{7AF484A9-7516-BB9A-CA9D-B1173092B4CD}"/>
              </a:ext>
            </a:extLst>
          </p:cNvPr>
          <p:cNvSpPr txBox="1"/>
          <p:nvPr/>
        </p:nvSpPr>
        <p:spPr>
          <a:xfrm>
            <a:off x="7620612" y="935460"/>
            <a:ext cx="4166270" cy="646331"/>
          </a:xfrm>
          <a:prstGeom prst="rect">
            <a:avLst/>
          </a:prstGeom>
          <a:noFill/>
          <a:ln w="12700">
            <a:noFill/>
          </a:ln>
        </p:spPr>
        <p:txBody>
          <a:bodyPr wrap="square" rtlCol="0">
            <a:spAutoFit/>
          </a:bodyPr>
          <a:lstStyle/>
          <a:p>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Crab cavity down-selection, including developments of evaluation to choose final cavity design</a:t>
            </a:r>
          </a:p>
          <a:p>
            <a:r>
              <a:rPr lang="en-US" altLang="ja-JP" sz="1200" dirty="0">
                <a:latin typeface="Avenir Book" panose="02000503020000020003" pitchFamily="2" charset="0"/>
                <a:ea typeface="Meiryo UI" panose="020B0604030504040204" pitchFamily="50" charset="-128"/>
                <a:cs typeface="Times New Roman" panose="02020603050405020304" pitchFamily="18" charset="0"/>
              </a:rPr>
              <a:t>Cryomodule design based on final cavity design</a:t>
            </a:r>
            <a:endParaRPr kumimoji="1" lang="en-US" altLang="ja-JP" sz="1200" dirty="0">
              <a:latin typeface="Avenir Book" panose="02000503020000020003" pitchFamily="2" charset="0"/>
              <a:ea typeface="Meiryo UI" panose="020B0604030504040204" pitchFamily="50" charset="-128"/>
              <a:cs typeface="Times New Roman" panose="02020603050405020304" pitchFamily="18" charset="0"/>
            </a:endParaRPr>
          </a:p>
        </p:txBody>
      </p:sp>
      <p:pic>
        <p:nvPicPr>
          <p:cNvPr id="6" name="図 11">
            <a:extLst>
              <a:ext uri="{FF2B5EF4-FFF2-40B4-BE49-F238E27FC236}">
                <a16:creationId xmlns:a16="http://schemas.microsoft.com/office/drawing/2014/main" id="{021DE287-2BC9-585A-F1C2-0297371C2198}"/>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7646219" y="1737239"/>
            <a:ext cx="3921777" cy="2877880"/>
          </a:xfrm>
          <a:prstGeom prst="rect">
            <a:avLst/>
          </a:prstGeom>
        </p:spPr>
      </p:pic>
      <p:sp>
        <p:nvSpPr>
          <p:cNvPr id="20" name="TextBox 19">
            <a:extLst>
              <a:ext uri="{FF2B5EF4-FFF2-40B4-BE49-F238E27FC236}">
                <a16:creationId xmlns:a16="http://schemas.microsoft.com/office/drawing/2014/main" id="{57B2EC22-D327-D707-8BA6-CBDFF71AEA68}"/>
              </a:ext>
            </a:extLst>
          </p:cNvPr>
          <p:cNvSpPr txBox="1"/>
          <p:nvPr/>
        </p:nvSpPr>
        <p:spPr>
          <a:xfrm>
            <a:off x="7620613" y="5231823"/>
            <a:ext cx="4054230" cy="1292662"/>
          </a:xfrm>
          <a:prstGeom prst="rect">
            <a:avLst/>
          </a:prstGeom>
          <a:solidFill>
            <a:schemeClr val="accent1">
              <a:lumMod val="75000"/>
            </a:schemeClr>
          </a:solidFill>
        </p:spPr>
        <p:txBody>
          <a:bodyPr wrap="square" rtlCol="0">
            <a:spAutoFit/>
          </a:bodyPr>
          <a:lstStyle/>
          <a:p>
            <a:r>
              <a:rPr lang="en-GB" sz="1300" dirty="0">
                <a:solidFill>
                  <a:schemeClr val="bg1"/>
                </a:solidFill>
                <a:latin typeface="Avenir Medium" panose="02000503020000020003" pitchFamily="2" charset="0"/>
              </a:rPr>
              <a:t>Group involved on European side in discussions</a:t>
            </a:r>
          </a:p>
          <a:p>
            <a:r>
              <a:rPr lang="en-GB" sz="1300" dirty="0">
                <a:solidFill>
                  <a:schemeClr val="bg1"/>
                </a:solidFill>
                <a:latin typeface="Avenir Medium" panose="02000503020000020003" pitchFamily="2" charset="0"/>
              </a:rPr>
              <a:t>of the programme: STFC/Daresbury and Lancaster </a:t>
            </a:r>
            <a:r>
              <a:rPr lang="en-GB" sz="1300" dirty="0" err="1">
                <a:solidFill>
                  <a:schemeClr val="bg1"/>
                </a:solidFill>
                <a:latin typeface="Avenir Medium" panose="02000503020000020003" pitchFamily="2" charset="0"/>
              </a:rPr>
              <a:t>Univ</a:t>
            </a:r>
            <a:r>
              <a:rPr lang="en-GB" sz="1300" dirty="0">
                <a:solidFill>
                  <a:schemeClr val="bg1"/>
                </a:solidFill>
                <a:latin typeface="Avenir Medium" panose="02000503020000020003" pitchFamily="2" charset="0"/>
              </a:rPr>
              <a:t>, and CERN</a:t>
            </a:r>
          </a:p>
          <a:p>
            <a:endParaRPr lang="en-GB" sz="1300" dirty="0">
              <a:solidFill>
                <a:schemeClr val="bg1"/>
              </a:solidFill>
              <a:latin typeface="Avenir Medium" panose="02000503020000020003" pitchFamily="2" charset="0"/>
            </a:endParaRPr>
          </a:p>
          <a:p>
            <a:r>
              <a:rPr lang="en-GB" sz="1300" dirty="0">
                <a:solidFill>
                  <a:schemeClr val="bg1"/>
                </a:solidFill>
                <a:latin typeface="Avenir Medium" panose="02000503020000020003" pitchFamily="2" charset="0"/>
              </a:rPr>
              <a:t>Links to general studies of crab cavity solutions:</a:t>
            </a:r>
          </a:p>
          <a:p>
            <a:r>
              <a:rPr lang="en-GB" sz="1300" dirty="0">
                <a:solidFill>
                  <a:schemeClr val="bg1"/>
                </a:solidFill>
                <a:latin typeface="Avenir Medium" panose="02000503020000020003" pitchFamily="2" charset="0"/>
              </a:rPr>
              <a:t>(among others for HL-LHC, EIC and Elettra2.0) </a:t>
            </a:r>
          </a:p>
        </p:txBody>
      </p:sp>
      <p:pic>
        <p:nvPicPr>
          <p:cNvPr id="23" name="Picture 22">
            <a:extLst>
              <a:ext uri="{FF2B5EF4-FFF2-40B4-BE49-F238E27FC236}">
                <a16:creationId xmlns:a16="http://schemas.microsoft.com/office/drawing/2014/main" id="{224B5E23-6737-7C11-18BC-C8CBE0152C16}"/>
              </a:ext>
            </a:extLst>
          </p:cNvPr>
          <p:cNvPicPr>
            <a:picLocks noChangeAspect="1"/>
          </p:cNvPicPr>
          <p:nvPr/>
        </p:nvPicPr>
        <p:blipFill>
          <a:blip r:embed="rId7"/>
          <a:stretch>
            <a:fillRect/>
          </a:stretch>
        </p:blipFill>
        <p:spPr>
          <a:xfrm>
            <a:off x="275687" y="1697537"/>
            <a:ext cx="2669867" cy="3453875"/>
          </a:xfrm>
          <a:prstGeom prst="rect">
            <a:avLst/>
          </a:prstGeom>
        </p:spPr>
      </p:pic>
    </p:spTree>
    <p:extLst>
      <p:ext uri="{BB962C8B-B14F-4D97-AF65-F5344CB8AC3E}">
        <p14:creationId xmlns:p14="http://schemas.microsoft.com/office/powerpoint/2010/main" val="19225380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20074</TotalTime>
  <Words>2111</Words>
  <Application>Microsoft Macintosh PowerPoint</Application>
  <PresentationFormat>Widescreen</PresentationFormat>
  <Paragraphs>201</Paragraphs>
  <Slides>12</Slides>
  <Notes>9</Notes>
  <HiddenSlides>0</HiddenSlides>
  <MMClips>0</MMClips>
  <ScaleCrop>false</ScaleCrop>
  <HeadingPairs>
    <vt:vector size="6" baseType="variant">
      <vt:variant>
        <vt:lpstr>Fonts Used</vt:lpstr>
      </vt:variant>
      <vt:variant>
        <vt:i4>16</vt:i4>
      </vt:variant>
      <vt:variant>
        <vt:lpstr>Theme</vt:lpstr>
      </vt:variant>
      <vt:variant>
        <vt:i4>5</vt:i4>
      </vt:variant>
      <vt:variant>
        <vt:lpstr>Slide Titles</vt:lpstr>
      </vt:variant>
      <vt:variant>
        <vt:i4>12</vt:i4>
      </vt:variant>
    </vt:vector>
  </HeadingPairs>
  <TitlesOfParts>
    <vt:vector size="33" baseType="lpstr">
      <vt:lpstr>游ゴシック</vt:lpstr>
      <vt:lpstr>游ゴシック Light</vt:lpstr>
      <vt:lpstr>Arial</vt:lpstr>
      <vt:lpstr>Arial Narrow</vt:lpstr>
      <vt:lpstr>Avenir Book</vt:lpstr>
      <vt:lpstr>Avenir Medium</vt:lpstr>
      <vt:lpstr>Calibri</vt:lpstr>
      <vt:lpstr>Calibri Light</vt:lpstr>
      <vt:lpstr>Helvetica Light</vt:lpstr>
      <vt:lpstr>Helvetica Neue</vt:lpstr>
      <vt:lpstr>Helvetica Neue Light</vt:lpstr>
      <vt:lpstr>Helvetica Neue Medium</vt:lpstr>
      <vt:lpstr>Helvetica Neue Thin</vt:lpstr>
      <vt:lpstr>Lato</vt:lpstr>
      <vt:lpstr>System Font Regular</vt:lpstr>
      <vt:lpstr>Wingdings</vt:lpstr>
      <vt:lpstr>Office Theme</vt:lpstr>
      <vt:lpstr>Office テーマ</vt:lpstr>
      <vt:lpstr>1_Office テーマ</vt:lpstr>
      <vt:lpstr>White</vt:lpstr>
      <vt:lpstr>1_Office Theme</vt:lpstr>
      <vt:lpstr>Japanese funding for ILC R&amp;D and CERN’s role </vt:lpstr>
      <vt:lpstr>The ILC IDT organization – following the ICFA meeting at SLAC February 2020</vt:lpstr>
      <vt:lpstr>PowerPoint Presentation</vt:lpstr>
      <vt:lpstr>PowerPoint Presentation</vt:lpstr>
      <vt:lpstr>PowerPoint Presentation</vt:lpstr>
      <vt:lpstr>European Organisation of the ITN programme</vt:lpstr>
      <vt:lpstr>PowerPoint Presentation</vt:lpstr>
      <vt:lpstr>PowerPoint Presentation</vt:lpstr>
      <vt:lpstr>PowerPoint Presentation</vt:lpstr>
      <vt:lpstr>PowerPoint Presentation</vt:lpstr>
      <vt:lpstr>PowerPoint Presentation</vt:lpstr>
      <vt:lpstr>Concluding words and next steps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Steinar Stapnes</dc:creator>
  <cp:lastModifiedBy>Steinar Stapnes</cp:lastModifiedBy>
  <cp:revision>99</cp:revision>
  <dcterms:created xsi:type="dcterms:W3CDTF">2022-08-23T11:35:30Z</dcterms:created>
  <dcterms:modified xsi:type="dcterms:W3CDTF">2023-04-05T09:02:07Z</dcterms:modified>
</cp:coreProperties>
</file>